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6" r:id="rId18"/>
    <p:sldId id="277" r:id="rId19"/>
    <p:sldId id="280" r:id="rId20"/>
    <p:sldId id="278" r:id="rId21"/>
    <p:sldId id="279" r:id="rId22"/>
    <p:sldId id="281" r:id="rId23"/>
    <p:sldId id="287" r:id="rId24"/>
    <p:sldId id="284" r:id="rId25"/>
    <p:sldId id="283" r:id="rId26"/>
    <p:sldId id="285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301" r:id="rId36"/>
    <p:sldId id="297" r:id="rId37"/>
    <p:sldId id="298" r:id="rId38"/>
    <p:sldId id="299" r:id="rId39"/>
    <p:sldId id="300" r:id="rId40"/>
    <p:sldId id="302" r:id="rId41"/>
    <p:sldId id="305" r:id="rId42"/>
    <p:sldId id="303" r:id="rId43"/>
    <p:sldId id="30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518C8-8832-45D2-819B-34C6D0AEF540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D2A1E-E171-4420-8D4F-8892B8C13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94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7FE1-646C-4EDB-933B-9BB3570C7C13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F54-0B14-4A71-B72F-531BD576D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6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7FE1-646C-4EDB-933B-9BB3570C7C13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F54-0B14-4A71-B72F-531BD576D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01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7FE1-646C-4EDB-933B-9BB3570C7C13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F54-0B14-4A71-B72F-531BD576D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7FE1-646C-4EDB-933B-9BB3570C7C13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F54-0B14-4A71-B72F-531BD576D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73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7FE1-646C-4EDB-933B-9BB3570C7C13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F54-0B14-4A71-B72F-531BD576D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81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7FE1-646C-4EDB-933B-9BB3570C7C13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F54-0B14-4A71-B72F-531BD576D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41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7FE1-646C-4EDB-933B-9BB3570C7C13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F54-0B14-4A71-B72F-531BD576D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5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7FE1-646C-4EDB-933B-9BB3570C7C13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F54-0B14-4A71-B72F-531BD576D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68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7FE1-646C-4EDB-933B-9BB3570C7C13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F54-0B14-4A71-B72F-531BD576D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87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7FE1-646C-4EDB-933B-9BB3570C7C13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F54-0B14-4A71-B72F-531BD576D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32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7FE1-646C-4EDB-933B-9BB3570C7C13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E2F54-0B14-4A71-B72F-531BD576D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87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B7FE1-646C-4EDB-933B-9BB3570C7C13}" type="datetimeFigureOut">
              <a:rPr lang="en-GB" smtClean="0"/>
              <a:t>24/02/2015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E2F54-0B14-4A71-B72F-531BD576D4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09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armstrong.edu/liang/intro9e/html/CircleWithPrivateDataFields.html" TargetMode="External"/><Relationship Id="rId3" Type="http://schemas.openxmlformats.org/officeDocument/2006/relationships/hyperlink" Target="html/CircleWithPrivateDataFields.html" TargetMode="External"/><Relationship Id="rId7" Type="http://schemas.openxmlformats.org/officeDocument/2006/relationships/hyperlink" Target="http://www.cs.armstrong.edu/liang/intro9e/html/TestCircleWithPrivateDataFields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hyperlink" Target="html/TestCircleWithPrivateDataFields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hyperlink" Target="http://www.cs.armstrong.edu/liang/intro9e/html/TestGeometricObject.html" TargetMode="External"/><Relationship Id="rId3" Type="http://schemas.openxmlformats.org/officeDocument/2006/relationships/hyperlink" Target="html/GeometricObject.html" TargetMode="External"/><Relationship Id="rId7" Type="http://schemas.openxmlformats.org/officeDocument/2006/relationships/hyperlink" Target="html/TestGeometricObject.html" TargetMode="External"/><Relationship Id="rId12" Type="http://schemas.openxmlformats.org/officeDocument/2006/relationships/hyperlink" Target="http://www.cs.armstrong.edu/liang/intro9e/html/Rectangle.html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hyperlink" Target="html/Rectangle.html" TargetMode="External"/><Relationship Id="rId11" Type="http://schemas.openxmlformats.org/officeDocument/2006/relationships/hyperlink" Target="http://www.cs.armstrong.edu/liang/intro9e/html/Circle.html" TargetMode="External"/><Relationship Id="rId5" Type="http://schemas.openxmlformats.org/officeDocument/2006/relationships/hyperlink" Target="html/Circle.html" TargetMode="External"/><Relationship Id="rId10" Type="http://schemas.openxmlformats.org/officeDocument/2006/relationships/hyperlink" Target="http://www.cs.armstrong.edu/liang/intro9e/html/GeometricObject.html" TargetMode="External"/><Relationship Id="rId4" Type="http://schemas.openxmlformats.org/officeDocument/2006/relationships/hyperlink" Target="html/Circle9.html" TargetMode="External"/><Relationship Id="rId9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armstrong.edu/liang/intro9e/html/TestEdible.html" TargetMode="External"/><Relationship Id="rId3" Type="http://schemas.openxmlformats.org/officeDocument/2006/relationships/hyperlink" Target="html/TestEdible.html" TargetMode="Externa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5.bin"/><Relationship Id="rId5" Type="http://schemas.openxmlformats.org/officeDocument/2006/relationships/hyperlink" Target="html/Edible.html" TargetMode="External"/><Relationship Id="rId4" Type="http://schemas.openxmlformats.org/officeDocument/2006/relationships/hyperlink" Target="html/TestEdible.bat" TargetMode="External"/><Relationship Id="rId9" Type="http://schemas.openxmlformats.org/officeDocument/2006/relationships/hyperlink" Target="http://www.cs.armstrong.edu/liang/intro9e/html/Edible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Revision (OOP)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 smtClean="0"/>
              <a:t>WXES1117 : Data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1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047750"/>
          </a:xfrm>
        </p:spPr>
        <p:txBody>
          <a:bodyPr>
            <a:normAutofit fontScale="90000"/>
          </a:bodyPr>
          <a:lstStyle/>
          <a:p>
            <a:r>
              <a:rPr lang="en-US" sz="4000"/>
              <a:t>Differences between Variables of </a:t>
            </a:r>
            <a:br>
              <a:rPr lang="en-US" sz="4000"/>
            </a:br>
            <a:r>
              <a:rPr lang="en-US" sz="4000"/>
              <a:t>Primitive Data Types and Object Types</a:t>
            </a:r>
            <a:r>
              <a:rPr lang="en-US" sz="4000" b="1">
                <a:latin typeface="Courier" charset="0"/>
              </a:rPr>
              <a:t/>
            </a:r>
            <a:br>
              <a:rPr lang="en-US" sz="4000" b="1">
                <a:latin typeface="Courier" charset="0"/>
              </a:rPr>
            </a:br>
            <a:endParaRPr lang="en-US" b="1">
              <a:latin typeface="Courier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96DD-CBD5-490B-8026-355E5529EE0E}" type="slidenum">
              <a:rPr lang="en-US"/>
              <a:pPr/>
              <a:t>10</a:t>
            </a:fld>
            <a:endParaRPr lang="en-US"/>
          </a:p>
        </p:txBody>
      </p:sp>
      <p:sp>
        <p:nvSpPr>
          <p:cNvPr id="197641" name="Rectangle 9"/>
          <p:cNvSpPr>
            <a:spLocks noChangeArrowheads="1"/>
          </p:cNvSpPr>
          <p:nvPr/>
        </p:nvSpPr>
        <p:spPr bwMode="auto">
          <a:xfrm>
            <a:off x="3113088" y="2427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97643" name="Rectangle 11"/>
          <p:cNvSpPr>
            <a:spLocks noChangeArrowheads="1"/>
          </p:cNvSpPr>
          <p:nvPr/>
        </p:nvSpPr>
        <p:spPr bwMode="auto">
          <a:xfrm>
            <a:off x="2371725" y="28860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aphicFrame>
        <p:nvGraphicFramePr>
          <p:cNvPr id="197642" name="Object 10"/>
          <p:cNvGraphicFramePr>
            <a:graphicFrameLocks noChangeAspect="1"/>
          </p:cNvGraphicFramePr>
          <p:nvPr/>
        </p:nvGraphicFramePr>
        <p:xfrm>
          <a:off x="304800" y="1752600"/>
          <a:ext cx="86106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3" imgW="4401312" imgH="1086612" progId="Word.Picture.8">
                  <p:embed/>
                </p:oleObj>
              </mc:Choice>
              <mc:Fallback>
                <p:oleObj r:id="rId3" imgW="4401312" imgH="10866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52600"/>
                        <a:ext cx="8610600" cy="212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345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>
            <a:normAutofit fontScale="90000"/>
          </a:bodyPr>
          <a:lstStyle/>
          <a:p>
            <a:r>
              <a:rPr lang="en-US"/>
              <a:t>Copying Variables of Primitive Data Types and Object Types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1D2E-B79A-42E0-93EF-FD81F793557F}" type="slidenum">
              <a:rPr lang="en-US"/>
              <a:pPr/>
              <a:t>11</a:t>
            </a:fld>
            <a:endParaRPr lang="en-US"/>
          </a:p>
        </p:txBody>
      </p:sp>
      <p:sp>
        <p:nvSpPr>
          <p:cNvPr id="253959" name="Rectangle 7"/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53961" name="Rectangle 9"/>
          <p:cNvSpPr>
            <a:spLocks noChangeArrowheads="1"/>
          </p:cNvSpPr>
          <p:nvPr/>
        </p:nvSpPr>
        <p:spPr bwMode="auto">
          <a:xfrm>
            <a:off x="0" y="2830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253960" name="Object 8"/>
          <p:cNvGraphicFramePr>
            <a:graphicFrameLocks noChangeAspect="1"/>
          </p:cNvGraphicFramePr>
          <p:nvPr/>
        </p:nvGraphicFramePr>
        <p:xfrm>
          <a:off x="155575" y="1662113"/>
          <a:ext cx="3763963" cy="209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Picture" r:id="rId3" imgW="2156460" imgH="1197864" progId="Word.Picture.8">
                  <p:embed/>
                </p:oleObj>
              </mc:Choice>
              <mc:Fallback>
                <p:oleObj name="Picture" r:id="rId3" imgW="2156460" imgH="119786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1662113"/>
                        <a:ext cx="3763963" cy="209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63" name="Rectangle 11"/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253962" name="Object 10"/>
          <p:cNvGraphicFramePr>
            <a:graphicFrameLocks noChangeAspect="1"/>
          </p:cNvGraphicFramePr>
          <p:nvPr/>
        </p:nvGraphicFramePr>
        <p:xfrm>
          <a:off x="3689350" y="3621088"/>
          <a:ext cx="5340350" cy="270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Picture" r:id="rId5" imgW="3438873" imgH="1737664" progId="Word.Picture.8">
                  <p:embed/>
                </p:oleObj>
              </mc:Choice>
              <mc:Fallback>
                <p:oleObj name="Picture" r:id="rId5" imgW="3438873" imgH="173766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3621088"/>
                        <a:ext cx="5340350" cy="270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55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>
            <a:normAutofit fontScale="90000"/>
          </a:bodyPr>
          <a:lstStyle/>
          <a:p>
            <a:r>
              <a:rPr lang="en-US"/>
              <a:t>Visibility Modifiers and </a:t>
            </a:r>
            <a:br>
              <a:rPr lang="en-US"/>
            </a:br>
            <a:r>
              <a:rPr lang="en-US"/>
              <a:t>Accessor/Mutator Methods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848600" cy="1143000"/>
          </a:xfrm>
        </p:spPr>
        <p:txBody>
          <a:bodyPr/>
          <a:lstStyle/>
          <a:p>
            <a:pPr marL="0" indent="0">
              <a:spcBef>
                <a:spcPct val="100000"/>
              </a:spcBef>
              <a:buFont typeface="Symbol" pitchFamily="18" charset="2"/>
              <a:buNone/>
            </a:pPr>
            <a:r>
              <a:rPr lang="en-US" sz="3000"/>
              <a:t>By default, the class, variable, or method can be</a:t>
            </a:r>
            <a:br>
              <a:rPr lang="en-US" sz="3000"/>
            </a:br>
            <a:r>
              <a:rPr lang="en-US" sz="3000"/>
              <a:t>accessed by any class in the same package.</a:t>
            </a:r>
            <a:r>
              <a:rPr lang="en-US" sz="2800"/>
              <a:t> </a:t>
            </a:r>
            <a:endParaRPr lang="en-US" sz="2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B4FF-DA57-4299-8C39-9B5338077EDF}" type="slidenum">
              <a:rPr lang="en-US"/>
              <a:pPr/>
              <a:t>12</a:t>
            </a:fld>
            <a:endParaRPr lang="en-US"/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304800" y="2514600"/>
            <a:ext cx="8686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449263" indent="-449263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sz="2800" dirty="0">
                <a:latin typeface="Courier New" pitchFamily="49" charset="0"/>
              </a:rPr>
              <a:t>public</a:t>
            </a:r>
            <a:endParaRPr lang="en-US" sz="3000" dirty="0"/>
          </a:p>
          <a:p>
            <a:pPr marL="449263" indent="-449263">
              <a:spcBef>
                <a:spcPct val="2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r>
              <a:rPr lang="en-US" sz="2600" dirty="0"/>
              <a:t>	</a:t>
            </a:r>
            <a:r>
              <a:rPr lang="en-US" sz="2600" dirty="0">
                <a:latin typeface="+mn-lt"/>
              </a:rPr>
              <a:t>The class, data, or method is visible to any class in any package. </a:t>
            </a:r>
          </a:p>
          <a:p>
            <a:pPr marL="449263" indent="-449263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sz="2800" dirty="0">
                <a:latin typeface="Courier New" pitchFamily="49" charset="0"/>
              </a:rPr>
              <a:t>private</a:t>
            </a:r>
            <a:r>
              <a:rPr lang="en-US" sz="3200" dirty="0"/>
              <a:t> </a:t>
            </a:r>
            <a:endParaRPr lang="en-US" dirty="0"/>
          </a:p>
          <a:p>
            <a:pPr marL="449263" indent="-449263">
              <a:spcBef>
                <a:spcPct val="2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r>
              <a:rPr lang="en-US" dirty="0"/>
              <a:t>	</a:t>
            </a:r>
            <a:r>
              <a:rPr lang="en-US" sz="2600" dirty="0">
                <a:latin typeface="+mn-lt"/>
              </a:rPr>
              <a:t>The data or methods can be accessed only by the declaring class.</a:t>
            </a:r>
          </a:p>
          <a:p>
            <a:pPr marL="449263" indent="-449263">
              <a:spcBef>
                <a:spcPct val="20000"/>
              </a:spcBef>
              <a:buClr>
                <a:schemeClr val="tx2"/>
              </a:buClr>
              <a:buSzPct val="75000"/>
              <a:buFont typeface="Symbol" pitchFamily="18" charset="2"/>
              <a:buNone/>
            </a:pPr>
            <a:r>
              <a:rPr lang="en-US" sz="2600" dirty="0"/>
              <a:t>The get and set methods are used to read and modify private properties.	</a:t>
            </a:r>
          </a:p>
        </p:txBody>
      </p:sp>
    </p:spTree>
    <p:extLst>
      <p:ext uri="{BB962C8B-B14F-4D97-AF65-F5344CB8AC3E}">
        <p14:creationId xmlns:p14="http://schemas.microsoft.com/office/powerpoint/2010/main" val="42553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1D63-F746-49A5-993C-5A2A853B05E7}" type="slidenum">
              <a:rPr lang="en-US"/>
              <a:pPr/>
              <a:t>13</a:t>
            </a:fld>
            <a:endParaRPr lang="en-US"/>
          </a:p>
        </p:txBody>
      </p:sp>
      <p:sp>
        <p:nvSpPr>
          <p:cNvPr id="304134" name="Rectangle 6"/>
          <p:cNvSpPr>
            <a:spLocks noChangeArrowheads="1"/>
          </p:cNvSpPr>
          <p:nvPr/>
        </p:nvSpPr>
        <p:spPr bwMode="auto">
          <a:xfrm>
            <a:off x="2286000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4137" name="Rectangle 9"/>
          <p:cNvSpPr>
            <a:spLocks noChangeArrowheads="1"/>
          </p:cNvSpPr>
          <p:nvPr/>
        </p:nvSpPr>
        <p:spPr bwMode="auto">
          <a:xfrm>
            <a:off x="1971675" y="2486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4138" name="Text Box 10"/>
          <p:cNvSpPr txBox="1">
            <a:spLocks noChangeArrowheads="1"/>
          </p:cNvSpPr>
          <p:nvPr/>
        </p:nvSpPr>
        <p:spPr bwMode="auto">
          <a:xfrm>
            <a:off x="461963" y="5233988"/>
            <a:ext cx="8415337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n-lt"/>
                <a:cs typeface="Courier New" pitchFamily="49" charset="0"/>
              </a:rPr>
              <a:t>The private modifier restricts access to within a class, the default modifier restricts access to within a package, and the public modifier enables unrestricted access.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304140" name="Rectangle 12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304139" name="Object 11"/>
          <p:cNvGraphicFramePr>
            <a:graphicFrameLocks noChangeAspect="1"/>
          </p:cNvGraphicFramePr>
          <p:nvPr/>
        </p:nvGraphicFramePr>
        <p:xfrm>
          <a:off x="153988" y="227013"/>
          <a:ext cx="8834437" cy="317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Picture" r:id="rId3" imgW="5257800" imgH="1886040" progId="Word.Picture.8">
                  <p:embed/>
                </p:oleObj>
              </mc:Choice>
              <mc:Fallback>
                <p:oleObj name="Picture" r:id="rId3" imgW="5257800" imgH="18860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227013"/>
                        <a:ext cx="8834437" cy="317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42" name="Rectangle 14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304141" name="Object 13"/>
          <p:cNvGraphicFramePr>
            <a:graphicFrameLocks noChangeAspect="1"/>
          </p:cNvGraphicFramePr>
          <p:nvPr/>
        </p:nvGraphicFramePr>
        <p:xfrm>
          <a:off x="193675" y="3505200"/>
          <a:ext cx="8832850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Picture" r:id="rId5" imgW="4286160" imgH="800280" progId="Word.Picture.8">
                  <p:embed/>
                </p:oleObj>
              </mc:Choice>
              <mc:Fallback>
                <p:oleObj name="Picture" r:id="rId5" imgW="4286160" imgH="8002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3505200"/>
                        <a:ext cx="8832850" cy="164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469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045" y="2929735"/>
            <a:ext cx="7772400" cy="14287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Data Fields Should Be private?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654690" y="4657960"/>
            <a:ext cx="7848600" cy="16002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100000"/>
              </a:spcBef>
              <a:buFont typeface="Symbol" pitchFamily="18" charset="2"/>
              <a:buNone/>
            </a:pPr>
            <a:r>
              <a:rPr lang="en-US" sz="3400" dirty="0"/>
              <a:t>To protect data.</a:t>
            </a:r>
          </a:p>
          <a:p>
            <a:pPr marL="0" indent="0">
              <a:lnSpc>
                <a:spcPct val="90000"/>
              </a:lnSpc>
              <a:spcBef>
                <a:spcPct val="100000"/>
              </a:spcBef>
              <a:buFont typeface="Symbol" pitchFamily="18" charset="2"/>
              <a:buNone/>
            </a:pPr>
            <a:r>
              <a:rPr lang="en-US" sz="3400" dirty="0"/>
              <a:t>To make class easy to maintain.</a:t>
            </a:r>
            <a:r>
              <a:rPr lang="en-US" dirty="0"/>
              <a:t> </a:t>
            </a:r>
            <a:endParaRPr lang="en-US" sz="30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9C76-4860-4222-83A9-7FABEB294E35}" type="slidenum">
              <a:rPr lang="en-US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22790" y="202980"/>
            <a:ext cx="6067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latin typeface="+mj-lt"/>
              </a:rPr>
              <a:t>Encapsulation</a:t>
            </a:r>
            <a:endParaRPr lang="en-GB" sz="4400" dirty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1985" y="1547155"/>
            <a:ext cx="8229600" cy="1497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3200" dirty="0">
              <a:latin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hiding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61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165100"/>
            <a:ext cx="7950200" cy="1190625"/>
          </a:xfrm>
        </p:spPr>
        <p:txBody>
          <a:bodyPr>
            <a:normAutofit fontScale="90000"/>
          </a:bodyPr>
          <a:lstStyle/>
          <a:p>
            <a:r>
              <a:rPr lang="en-US"/>
              <a:t>Example of</a:t>
            </a:r>
            <a:br>
              <a:rPr lang="en-US"/>
            </a:br>
            <a:r>
              <a:rPr lang="en-US"/>
              <a:t>Data Field Encapsulation</a:t>
            </a:r>
            <a:endParaRPr lang="en-US" b="1">
              <a:latin typeface="Book Antiqua" pitchFamily="18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B722-6590-4027-99C4-CADE4D4593FF}" type="slidenum">
              <a:rPr lang="en-US"/>
              <a:pPr/>
              <a:t>15</a:t>
            </a:fld>
            <a:endParaRPr lang="en-US"/>
          </a:p>
        </p:txBody>
      </p:sp>
      <p:sp>
        <p:nvSpPr>
          <p:cNvPr id="251909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31838" y="5233988"/>
            <a:ext cx="4686300" cy="457200"/>
          </a:xfrm>
          <a:prstGeom prst="actionButtonBlank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CircleWithPrivateDataFields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1913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31838" y="5848350"/>
            <a:ext cx="4648200" cy="495300"/>
          </a:xfrm>
          <a:prstGeom prst="actionButtonBlank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TestCircleWithPrivateDataFields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1915" name="Rectangle 11"/>
          <p:cNvSpPr>
            <a:spLocks noChangeArrowheads="1"/>
          </p:cNvSpPr>
          <p:nvPr/>
        </p:nvSpPr>
        <p:spPr bwMode="auto">
          <a:xfrm>
            <a:off x="0" y="25638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251914" name="Object 10"/>
          <p:cNvGraphicFramePr>
            <a:graphicFrameLocks noChangeAspect="1"/>
          </p:cNvGraphicFramePr>
          <p:nvPr/>
        </p:nvGraphicFramePr>
        <p:xfrm>
          <a:off x="7938" y="1893888"/>
          <a:ext cx="8932862" cy="317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Picture" r:id="rId5" imgW="4874400" imgH="1732320" progId="Word.Picture.8">
                  <p:embed/>
                </p:oleObj>
              </mc:Choice>
              <mc:Fallback>
                <p:oleObj name="Picture" r:id="rId5" imgW="4874400" imgH="17323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1893888"/>
                        <a:ext cx="8932862" cy="317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6" name="AutoShape 12">
            <a:hlinkClick r:id="rId7" highlightClick="1"/>
          </p:cNvPr>
          <p:cNvSpPr>
            <a:spLocks noChangeArrowheads="1"/>
          </p:cNvSpPr>
          <p:nvPr/>
        </p:nvSpPr>
        <p:spPr bwMode="auto">
          <a:xfrm>
            <a:off x="155575" y="5810250"/>
            <a:ext cx="468313" cy="576263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1917" name="AutoShape 13">
            <a:hlinkClick r:id="rId8" highlightClick="1"/>
          </p:cNvPr>
          <p:cNvSpPr>
            <a:spLocks noChangeArrowheads="1"/>
          </p:cNvSpPr>
          <p:nvPr/>
        </p:nvSpPr>
        <p:spPr bwMode="auto">
          <a:xfrm>
            <a:off x="155575" y="5195888"/>
            <a:ext cx="468313" cy="576262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3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E43F76-EC56-4E2E-9E73-C0021513883D}" type="slidenum">
              <a:rPr lang="en-US"/>
              <a:pPr/>
              <a:t>16</a:t>
            </a:fld>
            <a:endParaRPr 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1066800"/>
          </a:xfrm>
          <a:noFill/>
          <a:ln/>
        </p:spPr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4793704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dirty="0" smtClean="0"/>
              <a:t>Circles, rectangles, triangles..do they share common features?</a:t>
            </a:r>
          </a:p>
          <a:p>
            <a:pPr marL="0" indent="0">
              <a:buFont typeface="Monotype Sorts" pitchFamily="2" charset="2"/>
              <a:buNone/>
            </a:pPr>
            <a:endParaRPr lang="en-US" dirty="0" smtClean="0"/>
          </a:p>
          <a:p>
            <a:pPr marL="0" indent="0">
              <a:buFont typeface="Monotype Sorts" pitchFamily="2" charset="2"/>
              <a:buNone/>
            </a:pPr>
            <a:r>
              <a:rPr lang="en-US" dirty="0" smtClean="0"/>
              <a:t>Suppose </a:t>
            </a:r>
            <a:r>
              <a:rPr lang="en-US" dirty="0"/>
              <a:t>you will define classes to model circles, rectangles, and triangles. These classes have many common features. What is the best way to design these classes so to </a:t>
            </a:r>
            <a:r>
              <a:rPr lang="en-US" u="sng" dirty="0" smtClean="0"/>
              <a:t>avoid redundancy</a:t>
            </a:r>
            <a:r>
              <a:rPr lang="en-US" dirty="0" smtClean="0"/>
              <a:t>? </a:t>
            </a:r>
          </a:p>
          <a:p>
            <a:pPr marL="0" indent="0">
              <a:buFont typeface="Monotype Sorts" pitchFamily="2" charset="2"/>
              <a:buNone/>
            </a:pPr>
            <a:endParaRPr lang="en-US" dirty="0"/>
          </a:p>
          <a:p>
            <a:pPr marL="0" indent="0">
              <a:buFont typeface="Monotype Sorts" pitchFamily="2" charset="2"/>
              <a:buNone/>
            </a:pPr>
            <a:r>
              <a:rPr lang="en-US" dirty="0" smtClean="0"/>
              <a:t>The </a:t>
            </a:r>
            <a:r>
              <a:rPr lang="en-US" dirty="0"/>
              <a:t>answer is to use </a:t>
            </a:r>
            <a:r>
              <a:rPr lang="en-US" b="1" dirty="0">
                <a:solidFill>
                  <a:srgbClr val="FF0000"/>
                </a:solidFill>
              </a:rPr>
              <a:t>inheritance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9507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F81F91-7E28-4EA9-BC94-8CDD53652F5C}" type="slidenum">
              <a:rPr lang="en-US"/>
              <a:pPr/>
              <a:t>17</a:t>
            </a:fld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sz="4000" dirty="0" err="1"/>
              <a:t>Superclasses</a:t>
            </a:r>
            <a:r>
              <a:rPr lang="en-US" sz="4000" dirty="0"/>
              <a:t> and Subclasses</a:t>
            </a:r>
          </a:p>
        </p:txBody>
      </p: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0" y="14636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07214" name="Rectangle 14"/>
          <p:cNvSpPr>
            <a:spLocks noChangeArrowheads="1"/>
          </p:cNvSpPr>
          <p:nvPr/>
        </p:nvSpPr>
        <p:spPr bwMode="auto">
          <a:xfrm>
            <a:off x="0" y="11239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307213" name="Object 13"/>
          <p:cNvGraphicFramePr>
            <a:graphicFrameLocks noChangeAspect="1"/>
          </p:cNvGraphicFramePr>
          <p:nvPr/>
        </p:nvGraphicFramePr>
        <p:xfrm>
          <a:off x="0" y="533400"/>
          <a:ext cx="5943600" cy="6070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Picture" r:id="rId3" imgW="4526280" imgH="4608576" progId="Word.Picture.8">
                  <p:embed/>
                </p:oleObj>
              </mc:Choice>
              <mc:Fallback>
                <p:oleObj name="Picture" r:id="rId3" imgW="4526280" imgH="460857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3400"/>
                        <a:ext cx="5943600" cy="6070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91200" y="1371600"/>
            <a:ext cx="3048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smtClean="0">
                <a:latin typeface="+mj-lt"/>
              </a:rPr>
              <a:t>Q: </a:t>
            </a:r>
          </a:p>
          <a:p>
            <a:pPr marL="457200" indent="-457200">
              <a:buFont typeface="+mj-lt"/>
              <a:buAutoNum type="arabicPeriod"/>
            </a:pPr>
            <a:r>
              <a:rPr lang="en-MY" b="1" dirty="0" smtClean="0">
                <a:latin typeface="+mj-lt"/>
              </a:rPr>
              <a:t>Is subclass a subset of superclass?</a:t>
            </a:r>
          </a:p>
          <a:p>
            <a:pPr marL="457200" indent="-457200">
              <a:buFont typeface="+mj-lt"/>
              <a:buAutoNum type="arabicPeriod"/>
            </a:pPr>
            <a:r>
              <a:rPr lang="en-MY" b="1" dirty="0" smtClean="0">
                <a:latin typeface="+mj-lt"/>
              </a:rPr>
              <a:t>Private accessible outside class?</a:t>
            </a:r>
          </a:p>
          <a:p>
            <a:pPr marL="457200" indent="-457200">
              <a:buFont typeface="+mj-lt"/>
              <a:buAutoNum type="arabicPeriod"/>
            </a:pPr>
            <a:r>
              <a:rPr lang="en-MY" b="1" dirty="0" smtClean="0">
                <a:latin typeface="+mj-lt"/>
              </a:rPr>
              <a:t>Extensible?</a:t>
            </a:r>
          </a:p>
          <a:p>
            <a:pPr marL="457200" indent="-457200">
              <a:buFont typeface="+mj-lt"/>
              <a:buAutoNum type="arabicPeriod"/>
            </a:pPr>
            <a:r>
              <a:rPr lang="en-MY" b="1" dirty="0" smtClean="0">
                <a:latin typeface="+mj-lt"/>
              </a:rPr>
              <a:t>Multiple inheritance?</a:t>
            </a:r>
          </a:p>
          <a:p>
            <a:pPr marL="457200" indent="-457200">
              <a:buFont typeface="+mj-lt"/>
              <a:buAutoNum type="arabicPeriod"/>
            </a:pPr>
            <a:r>
              <a:rPr lang="en-MY" b="1" dirty="0" smtClean="0">
                <a:latin typeface="+mj-lt"/>
              </a:rPr>
              <a:t>Superclass constructor inherited?</a:t>
            </a:r>
          </a:p>
          <a:p>
            <a:pPr marL="457200" indent="-457200">
              <a:buFont typeface="+mj-lt"/>
              <a:buAutoNum type="arabicPeriod"/>
            </a:pPr>
            <a:endParaRPr lang="en-MY" b="1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593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Calling </a:t>
            </a:r>
            <a:r>
              <a:rPr lang="en-GB" dirty="0" err="1" smtClean="0"/>
              <a:t>superclass</a:t>
            </a:r>
            <a:r>
              <a:rPr lang="en-GB" dirty="0" smtClean="0"/>
              <a:t> constructor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924800" cy="4953000"/>
          </a:xfrm>
        </p:spPr>
        <p:txBody>
          <a:bodyPr/>
          <a:lstStyle/>
          <a:p>
            <a:r>
              <a:rPr lang="en-GB" dirty="0" smtClean="0"/>
              <a:t>Syntax :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b="1" dirty="0" smtClean="0"/>
              <a:t>super()</a:t>
            </a:r>
            <a:r>
              <a:rPr lang="en-GB" dirty="0" smtClean="0"/>
              <a:t>  or</a:t>
            </a:r>
            <a:r>
              <a:rPr lang="en-GB" b="1" dirty="0" smtClean="0"/>
              <a:t> super(parameters)</a:t>
            </a:r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6E7753-AD6D-4A4B-B2D8-F4995538028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4114800"/>
            <a:ext cx="8610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sz="2100" dirty="0" smtClean="0">
                <a:latin typeface="Courier New" pitchFamily="49" charset="0"/>
                <a:cs typeface="Courier New" pitchFamily="49" charset="0"/>
              </a:rPr>
              <a:t>ublic </a:t>
            </a:r>
            <a:r>
              <a:rPr lang="en-GB" sz="2100" dirty="0" smtClean="0">
                <a:latin typeface="Courier New" pitchFamily="49" charset="0"/>
                <a:cs typeface="Courier New" pitchFamily="49" charset="0"/>
              </a:rPr>
              <a:t>Circle (          </a:t>
            </a:r>
            <a:endParaRPr lang="en-GB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100" dirty="0" smtClean="0">
                <a:latin typeface="Courier New" pitchFamily="49" charset="0"/>
                <a:cs typeface="Courier New" pitchFamily="49" charset="0"/>
              </a:rPr>
              <a:t>  double radius, String </a:t>
            </a:r>
            <a:r>
              <a:rPr lang="en-GB" sz="2100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en-GB" sz="21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1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GB" sz="2100" dirty="0" smtClean="0">
                <a:latin typeface="Courier New" pitchFamily="49" charset="0"/>
                <a:cs typeface="Courier New" pitchFamily="49" charset="0"/>
              </a:rPr>
              <a:t> filled) { </a:t>
            </a:r>
          </a:p>
          <a:p>
            <a:r>
              <a:rPr lang="en-GB" sz="2100" b="1" dirty="0" smtClean="0">
                <a:latin typeface="Courier New" pitchFamily="49" charset="0"/>
                <a:cs typeface="Courier New" pitchFamily="49" charset="0"/>
              </a:rPr>
              <a:t>  super(</a:t>
            </a:r>
            <a:r>
              <a:rPr lang="en-GB" sz="2100" b="1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en-GB" sz="2100" b="1" dirty="0" smtClean="0">
                <a:latin typeface="Courier New" pitchFamily="49" charset="0"/>
                <a:cs typeface="Courier New" pitchFamily="49" charset="0"/>
              </a:rPr>
              <a:t>, filled); </a:t>
            </a:r>
          </a:p>
          <a:p>
            <a:r>
              <a:rPr lang="en-GB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100" dirty="0" err="1" smtClean="0">
                <a:latin typeface="Courier New" pitchFamily="49" charset="0"/>
                <a:cs typeface="Courier New" pitchFamily="49" charset="0"/>
              </a:rPr>
              <a:t>this.radius</a:t>
            </a:r>
            <a:r>
              <a:rPr lang="en-GB" sz="2100" dirty="0" smtClean="0">
                <a:latin typeface="Courier New" pitchFamily="49" charset="0"/>
                <a:cs typeface="Courier New" pitchFamily="49" charset="0"/>
              </a:rPr>
              <a:t> = radius; </a:t>
            </a:r>
          </a:p>
          <a:p>
            <a:r>
              <a:rPr lang="en-GB" sz="2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2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6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7772400" cy="4114800"/>
          </a:xfrm>
        </p:spPr>
        <p:txBody>
          <a:bodyPr/>
          <a:lstStyle/>
          <a:p>
            <a:r>
              <a:rPr lang="en-GB" dirty="0" smtClean="0"/>
              <a:t>What’s the printout of running class C? In both (a) and (b).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6E7753-AD6D-4A4B-B2D8-F4995538028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97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45" y="1844824"/>
            <a:ext cx="9067455" cy="386238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" name="TextBox 1"/>
          <p:cNvSpPr txBox="1"/>
          <p:nvPr/>
        </p:nvSpPr>
        <p:spPr>
          <a:xfrm>
            <a:off x="251520" y="587727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(a) A’s no-</a:t>
            </a:r>
            <a:r>
              <a:rPr lang="en-MY" dirty="0" err="1" smtClean="0"/>
              <a:t>arg</a:t>
            </a:r>
            <a:r>
              <a:rPr lang="en-MY" dirty="0" smtClean="0"/>
              <a:t> constructor is invoked                              (b)   error – no A() constructor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08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Check point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Name an object.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can the object do?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Name a different object.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Does this 2</a:t>
            </a:r>
            <a:r>
              <a:rPr lang="en-GB" baseline="30000" dirty="0" smtClean="0"/>
              <a:t>nd</a:t>
            </a:r>
            <a:r>
              <a:rPr lang="en-GB" dirty="0" smtClean="0"/>
              <a:t> object have the same function(s) as the initially named object?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0D22-CFC3-4ACE-9785-B4777A4DB8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vs. Overloading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Overloading</a:t>
            </a:r>
            <a:r>
              <a:rPr lang="en-GB" dirty="0" smtClean="0"/>
              <a:t> : define </a:t>
            </a:r>
            <a:r>
              <a:rPr lang="en-GB" dirty="0" smtClean="0">
                <a:solidFill>
                  <a:srgbClr val="0070C0"/>
                </a:solidFill>
              </a:rPr>
              <a:t>multiple methods </a:t>
            </a:r>
            <a:r>
              <a:rPr lang="en-GB" dirty="0" smtClean="0"/>
              <a:t>, same name but different parameter list; can be in same or different class 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Overriding</a:t>
            </a:r>
            <a:r>
              <a:rPr lang="en-GB" dirty="0" smtClean="0"/>
              <a:t> : provide </a:t>
            </a:r>
            <a:r>
              <a:rPr lang="en-GB" dirty="0" smtClean="0">
                <a:solidFill>
                  <a:srgbClr val="FF0000"/>
                </a:solidFill>
              </a:rPr>
              <a:t>new implementation </a:t>
            </a:r>
            <a:r>
              <a:rPr lang="en-GB" dirty="0" smtClean="0"/>
              <a:t>for a method in the subclass; different classes related by inheritance; same parameter list and return type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6E7753-AD6D-4A4B-B2D8-F4995538028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527874-AEDD-43A3-BA6D-7F0DE46440A4}" type="slidenum">
              <a:rPr lang="en-US"/>
              <a:pPr/>
              <a:t>21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Overriding vs. Overloading</a:t>
            </a:r>
          </a:p>
        </p:txBody>
      </p:sp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2286000" y="3162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19495" name="Rectangle 7"/>
          <p:cNvSpPr>
            <a:spLocks noChangeArrowheads="1"/>
          </p:cNvSpPr>
          <p:nvPr/>
        </p:nvSpPr>
        <p:spPr bwMode="auto">
          <a:xfrm>
            <a:off x="0" y="23542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19498" name="Rectangle 10"/>
          <p:cNvSpPr>
            <a:spLocks noChangeArrowheads="1"/>
          </p:cNvSpPr>
          <p:nvPr/>
        </p:nvSpPr>
        <p:spPr bwMode="auto">
          <a:xfrm>
            <a:off x="0" y="22447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319497" name="Object 9"/>
          <p:cNvGraphicFramePr>
            <a:graphicFrameLocks noChangeAspect="1"/>
          </p:cNvGraphicFramePr>
          <p:nvPr/>
        </p:nvGraphicFramePr>
        <p:xfrm>
          <a:off x="222250" y="857250"/>
          <a:ext cx="8699500" cy="466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Picture" r:id="rId3" imgW="5478840" imgH="2452320" progId="Word.Picture.8">
                  <p:embed/>
                </p:oleObj>
              </mc:Choice>
              <mc:Fallback>
                <p:oleObj name="Picture" r:id="rId3" imgW="5478840" imgH="24523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857250"/>
                        <a:ext cx="8699500" cy="466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5486400"/>
            <a:ext cx="853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                                  (a)			                                  (b)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58674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Output (a) : 10                                                        Output (b) : </a:t>
            </a:r>
            <a:r>
              <a:rPr lang="en-GB" sz="1800" dirty="0" err="1" smtClean="0"/>
              <a:t>a.p</a:t>
            </a:r>
            <a:r>
              <a:rPr lang="en-GB" sz="1800" dirty="0" smtClean="0"/>
              <a:t>(10) – p(</a:t>
            </a:r>
            <a:r>
              <a:rPr lang="en-GB" sz="1800" dirty="0" err="1" smtClean="0"/>
              <a:t>int</a:t>
            </a:r>
            <a:r>
              <a:rPr lang="en-GB" sz="1800" dirty="0" smtClean="0"/>
              <a:t> </a:t>
            </a:r>
            <a:r>
              <a:rPr lang="en-GB" sz="1800" dirty="0" err="1" smtClean="0"/>
              <a:t>i</a:t>
            </a:r>
            <a:r>
              <a:rPr lang="en-GB" sz="1800" dirty="0" smtClean="0"/>
              <a:t>) - 10</a:t>
            </a:r>
          </a:p>
          <a:p>
            <a:r>
              <a:rPr lang="en-GB" sz="1800" dirty="0" err="1" smtClean="0"/>
              <a:t>a.p</a:t>
            </a:r>
            <a:r>
              <a:rPr lang="en-GB" sz="1800" dirty="0" smtClean="0"/>
              <a:t>(10) &amp; </a:t>
            </a:r>
            <a:r>
              <a:rPr lang="en-GB" sz="1800" dirty="0" err="1" smtClean="0"/>
              <a:t>a.p</a:t>
            </a:r>
            <a:r>
              <a:rPr lang="en-GB" sz="1800" dirty="0" smtClean="0"/>
              <a:t>(10.0)  both                                                            </a:t>
            </a:r>
            <a:r>
              <a:rPr lang="en-GB" sz="1800" dirty="0" err="1" smtClean="0"/>
              <a:t>a.p</a:t>
            </a:r>
            <a:r>
              <a:rPr lang="en-GB" sz="1800" dirty="0" smtClean="0"/>
              <a:t>(10.0) – p(double </a:t>
            </a:r>
            <a:r>
              <a:rPr lang="en-GB" sz="1800" dirty="0" err="1" smtClean="0"/>
              <a:t>i</a:t>
            </a:r>
            <a:r>
              <a:rPr lang="en-GB" sz="1800" dirty="0" smtClean="0"/>
              <a:t>) – 20.0 </a:t>
            </a:r>
          </a:p>
          <a:p>
            <a:r>
              <a:rPr lang="en-GB" sz="1800" dirty="0"/>
              <a:t>i</a:t>
            </a:r>
            <a:r>
              <a:rPr lang="en-GB" sz="1800" dirty="0" smtClean="0"/>
              <a:t>nvoke p(double </a:t>
            </a:r>
            <a:r>
              <a:rPr lang="en-GB" sz="1800" dirty="0" err="1" smtClean="0"/>
              <a:t>i</a:t>
            </a:r>
            <a:r>
              <a:rPr lang="en-GB" sz="1800" dirty="0" smtClean="0"/>
              <a:t>) defined in class A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49198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913" y="188640"/>
            <a:ext cx="7772400" cy="1124744"/>
          </a:xfrm>
        </p:spPr>
        <p:txBody>
          <a:bodyPr/>
          <a:lstStyle/>
          <a:p>
            <a:pPr algn="ctr"/>
            <a:r>
              <a:rPr lang="en-GB" sz="4400" dirty="0" smtClean="0">
                <a:solidFill>
                  <a:schemeClr val="tx1"/>
                </a:solidFill>
              </a:rPr>
              <a:t>Polymorphism</a:t>
            </a:r>
            <a:endParaRPr lang="en-GB" sz="4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1D676-9191-4887-AECC-78A9B185562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n-lt"/>
              </a:rPr>
              <a:t>A variable of a </a:t>
            </a:r>
            <a:r>
              <a:rPr lang="en-GB" sz="2400" dirty="0" err="1" smtClean="0">
                <a:latin typeface="+mn-lt"/>
              </a:rPr>
              <a:t>supertype</a:t>
            </a:r>
            <a:r>
              <a:rPr lang="en-GB" sz="2400" dirty="0" smtClean="0">
                <a:latin typeface="+mn-lt"/>
              </a:rPr>
              <a:t> can refer to a subtype object.</a:t>
            </a:r>
            <a:endParaRPr lang="en-GB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590800"/>
            <a:ext cx="716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e.g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1 :</a:t>
            </a:r>
          </a:p>
          <a:p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GeometricObject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geoObj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= new Circle();</a:t>
            </a:r>
          </a:p>
          <a:p>
            <a:endParaRPr lang="en-GB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e.g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2 :</a:t>
            </a:r>
          </a:p>
          <a:p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Fruit f = new Apple(); 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76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2AE3DB-933B-47AA-9AF2-99D2A428EC14}" type="slidenum">
              <a:rPr lang="en-US"/>
              <a:pPr/>
              <a:t>23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685800"/>
          </a:xfrm>
          <a:noFill/>
          <a:ln/>
        </p:spPr>
        <p:txBody>
          <a:bodyPr/>
          <a:lstStyle/>
          <a:p>
            <a:r>
              <a:rPr lang="en-US" sz="2400"/>
              <a:t>Generic Programming</a:t>
            </a:r>
            <a:endParaRPr lang="en-US" sz="2800" b="1">
              <a:latin typeface="Courier" charset="0"/>
            </a:endParaRPr>
          </a:p>
        </p:txBody>
      </p:sp>
      <p:sp>
        <p:nvSpPr>
          <p:cNvPr id="352259" name="Text Box 3"/>
          <p:cNvSpPr txBox="1">
            <a:spLocks noChangeArrowheads="1"/>
          </p:cNvSpPr>
          <p:nvPr/>
        </p:nvSpPr>
        <p:spPr bwMode="auto">
          <a:xfrm>
            <a:off x="152400" y="838200"/>
            <a:ext cx="4114800" cy="5062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tIns="137160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urier New" pitchFamily="49" charset="0"/>
                <a:cs typeface="Times New Roman" pitchFamily="18" charset="0"/>
              </a:rPr>
              <a:t>public class </a:t>
            </a:r>
            <a:r>
              <a:rPr lang="en-US" sz="1200" dirty="0" err="1">
                <a:latin typeface="Courier New" pitchFamily="49" charset="0"/>
                <a:cs typeface="Times New Roman" pitchFamily="18" charset="0"/>
              </a:rPr>
              <a:t>PolymorphismDemo</a:t>
            </a:r>
            <a:r>
              <a:rPr lang="en-US" sz="1200" dirty="0">
                <a:latin typeface="Courier New" pitchFamily="49" charset="0"/>
                <a:cs typeface="Times New Roman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urier New" pitchFamily="49" charset="0"/>
                <a:cs typeface="Times New Roman" pitchFamily="18" charset="0"/>
              </a:rPr>
              <a:t>  public static void main(String[] </a:t>
            </a:r>
            <a:r>
              <a:rPr lang="en-US" sz="1200" dirty="0" err="1">
                <a:latin typeface="Courier New" pitchFamily="49" charset="0"/>
                <a:cs typeface="Times New Roman" pitchFamily="18" charset="0"/>
              </a:rPr>
              <a:t>args</a:t>
            </a:r>
            <a:r>
              <a:rPr lang="en-US" sz="1200" dirty="0"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urier New" pitchFamily="49" charset="0"/>
                <a:cs typeface="Times New Roman" pitchFamily="18" charset="0"/>
              </a:rPr>
              <a:t>    m(new </a:t>
            </a:r>
            <a:r>
              <a:rPr lang="en-US" sz="1200" dirty="0" err="1">
                <a:latin typeface="Courier New" pitchFamily="49" charset="0"/>
                <a:cs typeface="Times New Roman" pitchFamily="18" charset="0"/>
              </a:rPr>
              <a:t>GraduateStudent</a:t>
            </a:r>
            <a:r>
              <a:rPr lang="en-US" sz="1200" dirty="0">
                <a:latin typeface="Courier New" pitchFamily="49" charset="0"/>
                <a:cs typeface="Times New Roman" pitchFamily="18" charset="0"/>
              </a:rPr>
              <a:t>());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urier New" pitchFamily="49" charset="0"/>
                <a:cs typeface="Times New Roman" pitchFamily="18" charset="0"/>
              </a:rPr>
              <a:t>    m(new Student());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urier New" pitchFamily="49" charset="0"/>
                <a:cs typeface="Times New Roman" pitchFamily="18" charset="0"/>
              </a:rPr>
              <a:t>    m(new Person());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urier New" pitchFamily="49" charset="0"/>
                <a:cs typeface="Times New Roman" pitchFamily="18" charset="0"/>
              </a:rPr>
              <a:t>    m(new Object());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urier New" pitchFamily="49" charset="0"/>
                <a:cs typeface="Times New Roman" pitchFamily="18" charset="0"/>
              </a:rPr>
              <a:t>  public static void m(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Object x</a:t>
            </a:r>
            <a:r>
              <a:rPr lang="en-US" sz="1200" dirty="0"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12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1200" dirty="0" err="1">
                <a:latin typeface="Courier New" pitchFamily="49" charset="0"/>
                <a:cs typeface="Times New Roman" pitchFamily="18" charset="0"/>
              </a:rPr>
              <a:t>x.toString</a:t>
            </a:r>
            <a:r>
              <a:rPr lang="en-US" sz="1200" dirty="0">
                <a:latin typeface="Courier New" pitchFamily="49" charset="0"/>
                <a:cs typeface="Times New Roman" pitchFamily="18" charset="0"/>
              </a:rPr>
              <a:t>());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urier New" pitchFamily="49" charset="0"/>
                <a:cs typeface="Times New Roman" pitchFamily="18" charset="0"/>
              </a:rPr>
              <a:t>class </a:t>
            </a:r>
            <a:r>
              <a:rPr lang="en-US" sz="1200" dirty="0" err="1">
                <a:latin typeface="Courier New" pitchFamily="49" charset="0"/>
                <a:cs typeface="Times New Roman" pitchFamily="18" charset="0"/>
              </a:rPr>
              <a:t>GraduateStudent</a:t>
            </a:r>
            <a:r>
              <a:rPr lang="en-US" sz="1200" dirty="0">
                <a:latin typeface="Courier New" pitchFamily="49" charset="0"/>
                <a:cs typeface="Times New Roman" pitchFamily="18" charset="0"/>
              </a:rPr>
              <a:t> extends Student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urier New" pitchFamily="49" charset="0"/>
                <a:cs typeface="Times New Roman" pitchFamily="18" charset="0"/>
              </a:rPr>
              <a:t>class Student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urier New" pitchFamily="49" charset="0"/>
                <a:cs typeface="Times New Roman" pitchFamily="18" charset="0"/>
              </a:rPr>
              <a:t>  public String </a:t>
            </a:r>
            <a:r>
              <a:rPr lang="en-US" sz="1200" dirty="0" err="1">
                <a:latin typeface="Courier New" pitchFamily="49" charset="0"/>
                <a:cs typeface="Times New Roman" pitchFamily="18" charset="0"/>
              </a:rPr>
              <a:t>toString</a:t>
            </a:r>
            <a:r>
              <a:rPr lang="en-US" sz="1200" dirty="0">
                <a:latin typeface="Courier New" pitchFamily="49" charset="0"/>
                <a:cs typeface="Times New Roman" pitchFamily="18" charset="0"/>
              </a:rPr>
              <a:t>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urier New" pitchFamily="49" charset="0"/>
                <a:cs typeface="Times New Roman" pitchFamily="18" charset="0"/>
              </a:rPr>
              <a:t>    return "Student";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urier New" pitchFamily="49" charset="0"/>
                <a:cs typeface="Times New Roman" pitchFamily="18" charset="0"/>
              </a:rPr>
              <a:t>class Person extends Object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urier New" pitchFamily="49" charset="0"/>
                <a:cs typeface="Times New Roman" pitchFamily="18" charset="0"/>
              </a:rPr>
              <a:t>  public String </a:t>
            </a:r>
            <a:r>
              <a:rPr lang="en-US" sz="1200" dirty="0" err="1">
                <a:latin typeface="Courier New" pitchFamily="49" charset="0"/>
                <a:cs typeface="Times New Roman" pitchFamily="18" charset="0"/>
              </a:rPr>
              <a:t>toString</a:t>
            </a:r>
            <a:r>
              <a:rPr lang="en-US" sz="1200" dirty="0">
                <a:latin typeface="Courier New" pitchFamily="49" charset="0"/>
                <a:cs typeface="Times New Roman" pitchFamily="18" charset="0"/>
              </a:rPr>
              <a:t>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urier New" pitchFamily="49" charset="0"/>
                <a:cs typeface="Times New Roman" pitchFamily="18" charset="0"/>
              </a:rPr>
              <a:t>    return "Person";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352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419600" y="838200"/>
            <a:ext cx="4495800" cy="3810000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>
                <a:cs typeface="Times New Roman" pitchFamily="18" charset="0"/>
              </a:rPr>
              <a:t>Polymorphism allows methods to be used generically for a </a:t>
            </a:r>
            <a:r>
              <a:rPr lang="en-US" sz="2000" dirty="0">
                <a:solidFill>
                  <a:srgbClr val="FF0000"/>
                </a:solidFill>
                <a:cs typeface="Times New Roman" pitchFamily="18" charset="0"/>
              </a:rPr>
              <a:t>wide range of object arguments</a:t>
            </a:r>
            <a:r>
              <a:rPr lang="en-US" sz="2000" dirty="0">
                <a:cs typeface="Times New Roman" pitchFamily="18" charset="0"/>
              </a:rPr>
              <a:t>. This is known as generic programming. If a method’s parameter type is a </a:t>
            </a:r>
            <a:r>
              <a:rPr lang="en-US" sz="2000" dirty="0" err="1">
                <a:cs typeface="Times New Roman" pitchFamily="18" charset="0"/>
              </a:rPr>
              <a:t>superclass</a:t>
            </a:r>
            <a:r>
              <a:rPr lang="en-US" sz="2000" dirty="0">
                <a:cs typeface="Times New Roman" pitchFamily="18" charset="0"/>
              </a:rPr>
              <a:t> (e.g., Object), you </a:t>
            </a:r>
            <a:r>
              <a:rPr lang="en-US" sz="2000" dirty="0">
                <a:solidFill>
                  <a:srgbClr val="FF0000"/>
                </a:solidFill>
                <a:cs typeface="Times New Roman" pitchFamily="18" charset="0"/>
              </a:rPr>
              <a:t>may pass an object to this method of any of the parameter’s subclasses</a:t>
            </a:r>
            <a:r>
              <a:rPr lang="en-US" sz="2000" dirty="0">
                <a:cs typeface="Times New Roman" pitchFamily="18" charset="0"/>
              </a:rPr>
              <a:t> (e.g., Student or String). When an object (e.g., a Student object or a String object) is used in the method, the particular implementation of the method of the object that is invoked (e.g., </a:t>
            </a:r>
            <a:r>
              <a:rPr lang="en-US" sz="2000" dirty="0" err="1">
                <a:cs typeface="Times New Roman" pitchFamily="18" charset="0"/>
              </a:rPr>
              <a:t>toString</a:t>
            </a:r>
            <a:r>
              <a:rPr lang="en-US" sz="2000" dirty="0">
                <a:cs typeface="Times New Roman" pitchFamily="18" charset="0"/>
              </a:rPr>
              <a:t>) is determined dynamically.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39952" y="4725144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smtClean="0"/>
              <a:t>Output :</a:t>
            </a:r>
          </a:p>
          <a:p>
            <a:r>
              <a:rPr lang="en-MY" dirty="0" smtClean="0"/>
              <a:t>Student</a:t>
            </a:r>
          </a:p>
          <a:p>
            <a:r>
              <a:rPr lang="en-MY" dirty="0" smtClean="0"/>
              <a:t>Student</a:t>
            </a:r>
          </a:p>
          <a:p>
            <a:r>
              <a:rPr lang="en-MY" dirty="0" smtClean="0"/>
              <a:t>Person</a:t>
            </a:r>
          </a:p>
          <a:p>
            <a:r>
              <a:rPr lang="en-MY" dirty="0" smtClean="0"/>
              <a:t>Java.lang.Object@39274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93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775D13-6718-4BE7-88AB-3C9CA39815AD}" type="slidenum">
              <a:rPr lang="en-US"/>
              <a:pPr/>
              <a:t>24</a:t>
            </a:fld>
            <a:endParaRPr 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/>
              <a:t>Accessibility Summary</a:t>
            </a:r>
          </a:p>
        </p:txBody>
      </p:sp>
      <p:sp>
        <p:nvSpPr>
          <p:cNvPr id="359428" name="Rectangle 4"/>
          <p:cNvSpPr>
            <a:spLocks noChangeArrowheads="1"/>
          </p:cNvSpPr>
          <p:nvPr/>
        </p:nvSpPr>
        <p:spPr bwMode="auto">
          <a:xfrm>
            <a:off x="1643063" y="3062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9432" name="Rectangle 8"/>
          <p:cNvSpPr>
            <a:spLocks noChangeArrowheads="1"/>
          </p:cNvSpPr>
          <p:nvPr/>
        </p:nvSpPr>
        <p:spPr bwMode="auto">
          <a:xfrm>
            <a:off x="2247900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aphicFrame>
        <p:nvGraphicFramePr>
          <p:cNvPr id="359431" name="Object 7"/>
          <p:cNvGraphicFramePr>
            <a:graphicFrameLocks noChangeAspect="1"/>
          </p:cNvGraphicFramePr>
          <p:nvPr/>
        </p:nvGraphicFramePr>
        <p:xfrm>
          <a:off x="381000" y="1981200"/>
          <a:ext cx="8382000" cy="370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r:id="rId3" imgW="4648200" imgH="2057400" progId="Word.Picture.8">
                  <p:embed/>
                </p:oleObj>
              </mc:Choice>
              <mc:Fallback>
                <p:oleObj r:id="rId3" imgW="4648200" imgH="20574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81200"/>
                        <a:ext cx="8382000" cy="3709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9552" y="3789040"/>
            <a:ext cx="7416824" cy="504056"/>
          </a:xfrm>
          <a:prstGeom prst="rect">
            <a:avLst/>
          </a:prstGeom>
          <a:solidFill>
            <a:srgbClr val="FFFF00">
              <a:alpha val="38824"/>
            </a:srgb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39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CA8154-420E-4CA1-8D4D-565434C47E04}" type="slidenum">
              <a:rPr lang="en-US"/>
              <a:pPr/>
              <a:t>25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4295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Visibility Modifiers </a:t>
            </a:r>
          </a:p>
        </p:txBody>
      </p:sp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1684338" y="26860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35879" name="Rectangle 7"/>
          <p:cNvSpPr>
            <a:spLocks noChangeArrowheads="1"/>
          </p:cNvSpPr>
          <p:nvPr/>
        </p:nvSpPr>
        <p:spPr bwMode="auto">
          <a:xfrm>
            <a:off x="1914525" y="19145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35881" name="Rectangle 9"/>
          <p:cNvSpPr>
            <a:spLocks noChangeArrowheads="1"/>
          </p:cNvSpPr>
          <p:nvPr/>
        </p:nvSpPr>
        <p:spPr bwMode="auto">
          <a:xfrm>
            <a:off x="0" y="19129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335880" name="Object 8"/>
          <p:cNvGraphicFramePr>
            <a:graphicFrameLocks noChangeAspect="1"/>
          </p:cNvGraphicFramePr>
          <p:nvPr/>
        </p:nvGraphicFramePr>
        <p:xfrm>
          <a:off x="0" y="1219200"/>
          <a:ext cx="8839200" cy="50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Picture" r:id="rId3" imgW="5321808" imgH="3026664" progId="Word.Picture.8">
                  <p:embed/>
                </p:oleObj>
              </mc:Choice>
              <mc:Fallback>
                <p:oleObj name="Picture" r:id="rId3" imgW="5321808" imgH="302666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19200"/>
                        <a:ext cx="8839200" cy="504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04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4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8610600" cy="533400"/>
          </a:xfrm>
          <a:noFill/>
        </p:spPr>
        <p:txBody>
          <a:bodyPr>
            <a:normAutofit fontScale="90000"/>
          </a:bodyPr>
          <a:lstStyle/>
          <a:p>
            <a:r>
              <a:rPr lang="en-US" sz="4000"/>
              <a:t>Abstract Classes and Abstract Methods</a:t>
            </a:r>
          </a:p>
        </p:txBody>
      </p:sp>
      <p:sp>
        <p:nvSpPr>
          <p:cNvPr id="299010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7845F454-F056-462D-A119-330D41F2949D}" type="slidenum">
              <a:rPr lang="en-US" sz="1400"/>
              <a:pPr algn="r"/>
              <a:t>26</a:t>
            </a:fld>
            <a:endParaRPr lang="en-US" sz="1400"/>
          </a:p>
        </p:txBody>
      </p:sp>
      <p:sp>
        <p:nvSpPr>
          <p:cNvPr id="299011" name="Rectangle 9"/>
          <p:cNvSpPr>
            <a:spLocks noChangeArrowheads="1"/>
          </p:cNvSpPr>
          <p:nvPr/>
        </p:nvSpPr>
        <p:spPr bwMode="auto">
          <a:xfrm>
            <a:off x="0" y="14636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9012" name="Rectangle 11"/>
          <p:cNvSpPr>
            <a:spLocks noChangeArrowheads="1"/>
          </p:cNvSpPr>
          <p:nvPr/>
        </p:nvSpPr>
        <p:spPr bwMode="auto">
          <a:xfrm>
            <a:off x="0" y="14636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9013" name="Rectangle 16"/>
          <p:cNvSpPr>
            <a:spLocks noChangeArrowheads="1"/>
          </p:cNvSpPr>
          <p:nvPr/>
        </p:nvSpPr>
        <p:spPr bwMode="auto">
          <a:xfrm>
            <a:off x="0" y="1433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179" name="AutoShape 1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162800" y="1219200"/>
            <a:ext cx="1981200" cy="457200"/>
          </a:xfrm>
          <a:prstGeom prst="actionButtonBlank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GeometricObject</a:t>
            </a:r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348180" name="AutoShape 20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7162800" y="1905000"/>
            <a:ext cx="1066800" cy="457200"/>
          </a:xfrm>
          <a:prstGeom prst="actionButtonBlank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chemeClr val="accent1"/>
                </a:solidFill>
                <a:latin typeface="Book Antiqua" pitchFamily="18" charset="0"/>
                <a:hlinkClick r:id="rId5" action="ppaction://program"/>
              </a:rPr>
              <a:t>Circle</a:t>
            </a:r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348181" name="AutoShape 21">
            <a:hlinkClick r:id="rId6" highlightClick="1"/>
          </p:cNvPr>
          <p:cNvSpPr>
            <a:spLocks noChangeArrowheads="1"/>
          </p:cNvSpPr>
          <p:nvPr/>
        </p:nvSpPr>
        <p:spPr bwMode="auto">
          <a:xfrm>
            <a:off x="7162800" y="2667000"/>
            <a:ext cx="1295400" cy="457200"/>
          </a:xfrm>
          <a:prstGeom prst="actionButtonBlank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chemeClr val="accent1"/>
                </a:solidFill>
                <a:latin typeface="Book Antiqua" pitchFamily="18" charset="0"/>
                <a:hlinkClick r:id="rId6" action="ppaction://program"/>
              </a:rPr>
              <a:t>Rectangle</a:t>
            </a:r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348182" name="AutoShape 2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705600" y="4495800"/>
            <a:ext cx="2438400" cy="457200"/>
          </a:xfrm>
          <a:prstGeom prst="actionButtonBlank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accent1"/>
                </a:solidFill>
                <a:latin typeface="Book Antiqua" pitchFamily="18" charset="0"/>
                <a:hlinkClick r:id="rId7" action="ppaction://program"/>
              </a:rPr>
              <a:t>TestGeometricObject</a:t>
            </a:r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299020" name="Rectangle 25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9021" name="Object 24"/>
          <p:cNvGraphicFramePr>
            <a:graphicFrameLocks noChangeAspect="1"/>
          </p:cNvGraphicFramePr>
          <p:nvPr/>
        </p:nvGraphicFramePr>
        <p:xfrm>
          <a:off x="0" y="838200"/>
          <a:ext cx="6629400" cy="544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Picture" r:id="rId8" imgW="5539740" imgH="4549140" progId="Word.Picture.8">
                  <p:embed/>
                </p:oleObj>
              </mc:Choice>
              <mc:Fallback>
                <p:oleObj name="Picture" r:id="rId8" imgW="5539740" imgH="45491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38200"/>
                        <a:ext cx="6629400" cy="544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22" name="AutoShape 14">
            <a:hlinkClick r:id="rId10" highlightClick="1"/>
          </p:cNvPr>
          <p:cNvSpPr>
            <a:spLocks noChangeArrowheads="1"/>
          </p:cNvSpPr>
          <p:nvPr/>
        </p:nvSpPr>
        <p:spPr bwMode="auto">
          <a:xfrm>
            <a:off x="6553200" y="1143000"/>
            <a:ext cx="468313" cy="576263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99023" name="AutoShape 15">
            <a:hlinkClick r:id="rId11" highlightClick="1"/>
          </p:cNvPr>
          <p:cNvSpPr>
            <a:spLocks noChangeArrowheads="1"/>
          </p:cNvSpPr>
          <p:nvPr/>
        </p:nvSpPr>
        <p:spPr bwMode="auto">
          <a:xfrm>
            <a:off x="6553200" y="1905000"/>
            <a:ext cx="468313" cy="576263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99024" name="AutoShape 16">
            <a:hlinkClick r:id="rId12" highlightClick="1"/>
          </p:cNvPr>
          <p:cNvSpPr>
            <a:spLocks noChangeArrowheads="1"/>
          </p:cNvSpPr>
          <p:nvPr/>
        </p:nvSpPr>
        <p:spPr bwMode="auto">
          <a:xfrm>
            <a:off x="6553200" y="2667000"/>
            <a:ext cx="468313" cy="576263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99025" name="AutoShape 17">
            <a:hlinkClick r:id="rId13" highlightClick="1"/>
          </p:cNvPr>
          <p:cNvSpPr>
            <a:spLocks noChangeArrowheads="1"/>
          </p:cNvSpPr>
          <p:nvPr/>
        </p:nvSpPr>
        <p:spPr bwMode="auto">
          <a:xfrm>
            <a:off x="6324600" y="4191000"/>
            <a:ext cx="468313" cy="576263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8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772400" cy="68580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1. abstract </a:t>
            </a:r>
            <a:r>
              <a:rPr lang="en-US" b="1" dirty="0">
                <a:solidFill>
                  <a:srgbClr val="0070C0"/>
                </a:solidFill>
              </a:rPr>
              <a:t>method in abstract class </a:t>
            </a:r>
          </a:p>
        </p:txBody>
      </p:sp>
      <p:sp>
        <p:nvSpPr>
          <p:cNvPr id="300034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51A940EF-7CC4-4F81-8258-AF85CC1BBE95}" type="slidenum">
              <a:rPr lang="en-US" sz="1400"/>
              <a:pPr algn="r"/>
              <a:t>27</a:t>
            </a:fld>
            <a:endParaRPr lang="en-US" sz="1400" dirty="0"/>
          </a:p>
        </p:txBody>
      </p:sp>
      <p:sp>
        <p:nvSpPr>
          <p:cNvPr id="300036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534400" cy="31854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dirty="0">
                <a:latin typeface="+mj-lt"/>
                <a:cs typeface="Times New Roman" pitchFamily="18" charset="0"/>
              </a:rPr>
              <a:t>An </a:t>
            </a:r>
            <a:r>
              <a:rPr lang="en-US" sz="30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abstract method cannot be contained in a </a:t>
            </a:r>
            <a:r>
              <a:rPr lang="en-US" sz="30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nonabstract</a:t>
            </a:r>
            <a:r>
              <a:rPr lang="en-US" sz="30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class</a:t>
            </a:r>
            <a:r>
              <a:rPr lang="en-US" sz="3000" dirty="0" smtClean="0">
                <a:latin typeface="+mj-lt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GeometricObject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 public abstract double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getArea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US" sz="3000" dirty="0" smtClean="0">
              <a:latin typeface="+mj-lt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971800" y="2590800"/>
            <a:ext cx="2209800" cy="685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71800" y="2590800"/>
            <a:ext cx="2362200" cy="685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2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10600" cy="91440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2. object </a:t>
            </a:r>
            <a:r>
              <a:rPr lang="en-US" b="1" dirty="0">
                <a:solidFill>
                  <a:srgbClr val="0070C0"/>
                </a:solidFill>
              </a:rPr>
              <a:t>cannot be created from abstract class </a:t>
            </a:r>
          </a:p>
        </p:txBody>
      </p:sp>
      <p:sp>
        <p:nvSpPr>
          <p:cNvPr id="301058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48B24369-BFC1-427B-9374-48EAD08E5CE8}" type="slidenum">
              <a:rPr lang="en-US" sz="1400"/>
              <a:pPr algn="r"/>
              <a:t>28</a:t>
            </a:fld>
            <a:endParaRPr lang="en-US" sz="1400"/>
          </a:p>
        </p:txBody>
      </p:sp>
      <p:sp>
        <p:nvSpPr>
          <p:cNvPr id="301060" name="Text Box 3"/>
          <p:cNvSpPr txBox="1">
            <a:spLocks noChangeArrowheads="1"/>
          </p:cNvSpPr>
          <p:nvPr/>
        </p:nvSpPr>
        <p:spPr bwMode="auto">
          <a:xfrm>
            <a:off x="304800" y="1600200"/>
            <a:ext cx="8534400" cy="489364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latin typeface="+mj-lt"/>
                <a:cs typeface="Times New Roman" pitchFamily="18" charset="0"/>
              </a:rPr>
              <a:t>An abstract class </a:t>
            </a:r>
            <a:r>
              <a:rPr lang="en-US" sz="36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cannot be instantiated using the </a:t>
            </a:r>
            <a:r>
              <a:rPr lang="en-US" sz="3600" u="sng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new</a:t>
            </a:r>
            <a:r>
              <a:rPr lang="en-US" sz="36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operator</a:t>
            </a:r>
            <a:r>
              <a:rPr lang="en-US" sz="3600" dirty="0">
                <a:latin typeface="+mj-lt"/>
                <a:cs typeface="Times New Roman" pitchFamily="18" charset="0"/>
              </a:rPr>
              <a:t>  </a:t>
            </a:r>
            <a:endParaRPr lang="en-US" sz="3600" dirty="0" smtClean="0">
              <a:latin typeface="+mj-lt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sz="2800" dirty="0" err="1" smtClean="0">
                <a:latin typeface="+mj-lt"/>
                <a:cs typeface="Times New Roman" pitchFamily="18" charset="0"/>
              </a:rPr>
              <a:t>GeometricObject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geoObj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= new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GeometricObject</a:t>
            </a:r>
            <a:r>
              <a:rPr lang="en-US" sz="2800" dirty="0" smtClean="0">
                <a:latin typeface="+mj-lt"/>
                <a:cs typeface="Times New Roman" pitchFamily="18" charset="0"/>
              </a:rPr>
              <a:t>();</a:t>
            </a:r>
          </a:p>
          <a:p>
            <a:pPr>
              <a:spcBef>
                <a:spcPct val="50000"/>
              </a:spcBef>
            </a:pPr>
            <a:r>
              <a:rPr lang="en-US" sz="3600" dirty="0" smtClean="0">
                <a:latin typeface="+mj-lt"/>
                <a:cs typeface="Times New Roman" pitchFamily="18" charset="0"/>
              </a:rPr>
              <a:t> </a:t>
            </a:r>
            <a:r>
              <a:rPr lang="en-US" sz="3600" dirty="0" smtClean="0">
                <a:latin typeface="+mj-lt"/>
                <a:cs typeface="Times New Roman" pitchFamily="18" charset="0"/>
              </a:rPr>
              <a:t>but you can still define its constructors, which are invoked in the constructors of its subclasses. For instance, the constructors of </a:t>
            </a:r>
            <a:r>
              <a:rPr lang="en-US" sz="3600" u="sng" dirty="0" err="1" smtClean="0">
                <a:latin typeface="+mj-lt"/>
                <a:cs typeface="Times New Roman" pitchFamily="18" charset="0"/>
              </a:rPr>
              <a:t>GeometricObject</a:t>
            </a:r>
            <a:r>
              <a:rPr lang="en-US" sz="3600" dirty="0" smtClean="0">
                <a:latin typeface="+mj-lt"/>
                <a:cs typeface="Times New Roman" pitchFamily="18" charset="0"/>
              </a:rPr>
              <a:t> are invoked in the </a:t>
            </a:r>
            <a:r>
              <a:rPr lang="en-US" sz="3600" u="sng" dirty="0" smtClean="0">
                <a:latin typeface="+mj-lt"/>
                <a:cs typeface="Times New Roman" pitchFamily="18" charset="0"/>
              </a:rPr>
              <a:t>Circle</a:t>
            </a:r>
            <a:r>
              <a:rPr lang="en-US" sz="3600" dirty="0" smtClean="0">
                <a:latin typeface="+mj-lt"/>
                <a:cs typeface="Times New Roman" pitchFamily="18" charset="0"/>
              </a:rPr>
              <a:t> class and the </a:t>
            </a:r>
            <a:r>
              <a:rPr lang="en-US" sz="3600" u="sng" dirty="0" smtClean="0">
                <a:latin typeface="+mj-lt"/>
                <a:cs typeface="Times New Roman" pitchFamily="18" charset="0"/>
              </a:rPr>
              <a:t>Rectangle</a:t>
            </a:r>
            <a:r>
              <a:rPr lang="en-US" sz="3600" dirty="0" smtClean="0">
                <a:latin typeface="+mj-lt"/>
                <a:cs typeface="Times New Roman" pitchFamily="18" charset="0"/>
              </a:rPr>
              <a:t> class. </a:t>
            </a:r>
            <a:endParaRPr lang="en-US" sz="3600" dirty="0">
              <a:latin typeface="+mj-lt"/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429000" y="2895600"/>
            <a:ext cx="2209800" cy="685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29000" y="2895600"/>
            <a:ext cx="2362200" cy="685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43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8610600" cy="114300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3. abstract </a:t>
            </a:r>
            <a:r>
              <a:rPr lang="en-US" b="1" dirty="0">
                <a:solidFill>
                  <a:srgbClr val="0070C0"/>
                </a:solidFill>
              </a:rPr>
              <a:t>class without abstract method </a:t>
            </a:r>
          </a:p>
        </p:txBody>
      </p:sp>
      <p:sp>
        <p:nvSpPr>
          <p:cNvPr id="302082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2F8EEBCF-D5C7-49D1-B6B9-43167899BC0F}" type="slidenum">
              <a:rPr lang="en-US" sz="1400"/>
              <a:pPr algn="r"/>
              <a:t>29</a:t>
            </a:fld>
            <a:endParaRPr lang="en-US" sz="1400"/>
          </a:p>
        </p:txBody>
      </p:sp>
      <p:sp>
        <p:nvSpPr>
          <p:cNvPr id="302084" name="Text Box 3"/>
          <p:cNvSpPr txBox="1">
            <a:spLocks noChangeArrowheads="1"/>
          </p:cNvSpPr>
          <p:nvPr/>
        </p:nvSpPr>
        <p:spPr bwMode="auto">
          <a:xfrm>
            <a:off x="152400" y="1371600"/>
            <a:ext cx="8839200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latin typeface="+mj-lt"/>
                <a:cs typeface="Times New Roman" pitchFamily="18" charset="0"/>
              </a:rPr>
              <a:t>A </a:t>
            </a:r>
            <a:r>
              <a:rPr lang="en-US" sz="36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class </a:t>
            </a:r>
            <a:r>
              <a:rPr lang="en-US" sz="3600" dirty="0">
                <a:latin typeface="+mj-lt"/>
                <a:cs typeface="Times New Roman" pitchFamily="18" charset="0"/>
              </a:rPr>
              <a:t>that </a:t>
            </a:r>
            <a:r>
              <a:rPr lang="en-US" sz="36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contains abstract methods must be abstract</a:t>
            </a:r>
            <a:r>
              <a:rPr lang="en-US" sz="3600" dirty="0">
                <a:latin typeface="+mj-lt"/>
                <a:cs typeface="Times New Roman" pitchFamily="18" charset="0"/>
              </a:rPr>
              <a:t>. </a:t>
            </a:r>
            <a:endParaRPr lang="en-US" sz="3600" dirty="0" smtClean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2800" b="1" dirty="0" smtClean="0">
                <a:latin typeface="Courier New" pitchFamily="49" charset="0"/>
                <a:cs typeface="Courier New" pitchFamily="49" charset="0"/>
              </a:rPr>
              <a:t>abstract 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GeometricObject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GB" sz="2800" b="1" dirty="0" smtClean="0"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GB" sz="2800" dirty="0" err="1" smtClean="0">
                <a:latin typeface="Courier New" pitchFamily="49" charset="0"/>
                <a:cs typeface="Courier New" pitchFamily="49" charset="0"/>
              </a:rPr>
              <a:t>getArea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3600" dirty="0" smtClean="0">
                <a:latin typeface="+mj-lt"/>
                <a:cs typeface="Times New Roman" pitchFamily="18" charset="0"/>
              </a:rPr>
              <a:t> </a:t>
            </a:r>
            <a:endParaRPr lang="en-US" sz="36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Class &amp; 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Object : </a:t>
            </a:r>
            <a:r>
              <a:rPr lang="en-US" dirty="0" smtClean="0">
                <a:cs typeface="Courier New" pitchFamily="49" charset="0"/>
              </a:rPr>
              <a:t>represents </a:t>
            </a:r>
            <a:r>
              <a:rPr lang="en-US" dirty="0">
                <a:cs typeface="Courier New" pitchFamily="49" charset="0"/>
              </a:rPr>
              <a:t>an entity in the real </a:t>
            </a:r>
            <a:r>
              <a:rPr lang="en-US" dirty="0" smtClean="0">
                <a:cs typeface="Courier New" pitchFamily="49" charset="0"/>
              </a:rPr>
              <a:t>world.</a:t>
            </a: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    (i.e. : car, apple, ball, chair, computer)</a:t>
            </a:r>
          </a:p>
          <a:p>
            <a:r>
              <a:rPr lang="en-US" dirty="0" smtClean="0">
                <a:cs typeface="Courier New" pitchFamily="49" charset="0"/>
              </a:rPr>
              <a:t>Object </a:t>
            </a:r>
            <a:r>
              <a:rPr lang="en-US" dirty="0">
                <a:cs typeface="Courier New" pitchFamily="49" charset="0"/>
              </a:rPr>
              <a:t>has  </a:t>
            </a:r>
            <a:r>
              <a:rPr lang="en-US" dirty="0" smtClean="0">
                <a:cs typeface="Courier New" pitchFamily="49" charset="0"/>
              </a:rPr>
              <a:t>: - unique </a:t>
            </a:r>
            <a:r>
              <a:rPr lang="en-US" dirty="0">
                <a:cs typeface="Courier New" pitchFamily="49" charset="0"/>
              </a:rPr>
              <a:t>identity, </a:t>
            </a:r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                          - state (variables/data fields) </a:t>
            </a: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                           - behaviors (methods)</a:t>
            </a:r>
            <a:endParaRPr lang="en-US" dirty="0">
              <a:cs typeface="Courier New" pitchFamily="49" charset="0"/>
            </a:endParaRPr>
          </a:p>
          <a:p>
            <a:r>
              <a:rPr lang="en-MY" dirty="0" smtClean="0"/>
              <a:t>Class : c</a:t>
            </a:r>
            <a:r>
              <a:rPr lang="en-US" dirty="0" err="1" smtClean="0">
                <a:cs typeface="Times New Roman" pitchFamily="18" charset="0"/>
              </a:rPr>
              <a:t>onstructs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that define objects of the same type.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41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686800" cy="114300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4. </a:t>
            </a:r>
            <a:r>
              <a:rPr lang="en-US" b="1" dirty="0" err="1" smtClean="0">
                <a:solidFill>
                  <a:srgbClr val="0070C0"/>
                </a:solidFill>
              </a:rPr>
              <a:t>superclass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of abstract class may be concrete </a:t>
            </a:r>
          </a:p>
        </p:txBody>
      </p:sp>
      <p:sp>
        <p:nvSpPr>
          <p:cNvPr id="303106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110485D1-83C9-4033-9DD8-3B887C802D8E}" type="slidenum">
              <a:rPr lang="en-US" sz="1400"/>
              <a:pPr algn="r"/>
              <a:t>30</a:t>
            </a:fld>
            <a:endParaRPr lang="en-US" sz="1400"/>
          </a:p>
        </p:txBody>
      </p:sp>
      <p:sp>
        <p:nvSpPr>
          <p:cNvPr id="303108" name="Text Box 3"/>
          <p:cNvSpPr txBox="1">
            <a:spLocks noChangeArrowheads="1"/>
          </p:cNvSpPr>
          <p:nvPr/>
        </p:nvSpPr>
        <p:spPr bwMode="auto">
          <a:xfrm>
            <a:off x="152400" y="1828800"/>
            <a:ext cx="8839200" cy="36009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latin typeface="+mj-lt"/>
                <a:cs typeface="Times New Roman" pitchFamily="18" charset="0"/>
              </a:rPr>
              <a:t>A </a:t>
            </a:r>
            <a:r>
              <a:rPr lang="en-US" sz="36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subclass can be abstract even if</a:t>
            </a:r>
            <a:r>
              <a:rPr lang="en-US" sz="3600" dirty="0">
                <a:latin typeface="+mj-lt"/>
                <a:cs typeface="Times New Roman" pitchFamily="18" charset="0"/>
              </a:rPr>
              <a:t> its </a:t>
            </a:r>
            <a:r>
              <a:rPr lang="en-US" sz="36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superclass</a:t>
            </a:r>
            <a:r>
              <a:rPr lang="en-US" sz="3600" dirty="0">
                <a:latin typeface="+mj-lt"/>
                <a:cs typeface="Times New Roman" pitchFamily="18" charset="0"/>
              </a:rPr>
              <a:t> is </a:t>
            </a:r>
            <a:r>
              <a:rPr lang="en-US" sz="36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concrete</a:t>
            </a:r>
            <a:r>
              <a:rPr lang="en-US" sz="3600" dirty="0">
                <a:latin typeface="+mj-lt"/>
                <a:cs typeface="Times New Roman" pitchFamily="18" charset="0"/>
              </a:rPr>
              <a:t>. For example, the </a:t>
            </a:r>
            <a:r>
              <a:rPr lang="en-US" sz="3600" u="sng" dirty="0">
                <a:latin typeface="+mj-lt"/>
                <a:cs typeface="Times New Roman" pitchFamily="18" charset="0"/>
              </a:rPr>
              <a:t>Object</a:t>
            </a:r>
            <a:r>
              <a:rPr lang="en-US" sz="3600" dirty="0">
                <a:latin typeface="+mj-lt"/>
                <a:cs typeface="Times New Roman" pitchFamily="18" charset="0"/>
              </a:rPr>
              <a:t> class is concrete, but its subclasses, such as </a:t>
            </a:r>
            <a:r>
              <a:rPr lang="en-US" sz="3600" u="sng" dirty="0" err="1">
                <a:latin typeface="+mj-lt"/>
                <a:cs typeface="Times New Roman" pitchFamily="18" charset="0"/>
              </a:rPr>
              <a:t>GeometricObject</a:t>
            </a:r>
            <a:r>
              <a:rPr lang="en-US" sz="3600" dirty="0">
                <a:latin typeface="+mj-lt"/>
                <a:cs typeface="Times New Roman" pitchFamily="18" charset="0"/>
              </a:rPr>
              <a:t>, may be abstract</a:t>
            </a:r>
            <a:r>
              <a:rPr lang="en-US" sz="3600" dirty="0" smtClean="0">
                <a:latin typeface="+mj-lt"/>
                <a:cs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class Object {}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ublic abstract class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GeometricObject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{}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4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763000" cy="114300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 concrete </a:t>
            </a:r>
            <a:r>
              <a:rPr lang="en-US" b="1" dirty="0">
                <a:solidFill>
                  <a:srgbClr val="0070C0"/>
                </a:solidFill>
              </a:rPr>
              <a:t>method overridden to be abstract </a:t>
            </a:r>
          </a:p>
        </p:txBody>
      </p:sp>
      <p:sp>
        <p:nvSpPr>
          <p:cNvPr id="304130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B4B6D0BE-FE60-477F-8641-B9CC2BD7E4BB}" type="slidenum">
              <a:rPr lang="en-US" sz="1400"/>
              <a:pPr algn="r"/>
              <a:t>31</a:t>
            </a:fld>
            <a:endParaRPr lang="en-US" sz="1400"/>
          </a:p>
        </p:txBody>
      </p:sp>
      <p:sp>
        <p:nvSpPr>
          <p:cNvPr id="304132" name="Text Box 3"/>
          <p:cNvSpPr txBox="1">
            <a:spLocks noChangeArrowheads="1"/>
          </p:cNvSpPr>
          <p:nvPr/>
        </p:nvSpPr>
        <p:spPr bwMode="auto">
          <a:xfrm>
            <a:off x="228600" y="1676400"/>
            <a:ext cx="8686800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latin typeface="+mj-lt"/>
                <a:cs typeface="Times New Roman" pitchFamily="18" charset="0"/>
              </a:rPr>
              <a:t>A </a:t>
            </a:r>
            <a:r>
              <a:rPr lang="en-US" sz="36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subclass can override a method from its </a:t>
            </a:r>
            <a:r>
              <a:rPr lang="en-US" sz="3600" dirty="0" err="1">
                <a:solidFill>
                  <a:srgbClr val="FF0000"/>
                </a:solidFill>
                <a:latin typeface="+mj-lt"/>
                <a:cs typeface="Times New Roman" pitchFamily="18" charset="0"/>
              </a:rPr>
              <a:t>superclass</a:t>
            </a:r>
            <a:r>
              <a:rPr lang="en-US" sz="36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to define it </a:t>
            </a:r>
            <a:r>
              <a:rPr lang="en-US" sz="3600" u="sng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abstract</a:t>
            </a:r>
            <a:r>
              <a:rPr lang="en-US" sz="3600" dirty="0">
                <a:latin typeface="+mj-lt"/>
                <a:cs typeface="Times New Roman" pitchFamily="18" charset="0"/>
              </a:rPr>
              <a:t>. This is rare, but useful when the implementation of the method in the </a:t>
            </a:r>
            <a:r>
              <a:rPr lang="en-US" sz="3600" dirty="0" err="1">
                <a:latin typeface="+mj-lt"/>
                <a:cs typeface="Times New Roman" pitchFamily="18" charset="0"/>
              </a:rPr>
              <a:t>superclass</a:t>
            </a:r>
            <a:r>
              <a:rPr lang="en-US" sz="3600" dirty="0">
                <a:latin typeface="+mj-lt"/>
                <a:cs typeface="Times New Roman" pitchFamily="18" charset="0"/>
              </a:rPr>
              <a:t> becomes invalid in the subclass. In this case, the </a:t>
            </a:r>
            <a:r>
              <a:rPr lang="en-US" sz="36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subclass must be defined abstract</a:t>
            </a:r>
            <a:r>
              <a:rPr lang="en-US" sz="3600" dirty="0">
                <a:latin typeface="+mj-lt"/>
                <a:cs typeface="Times New Roman" pitchFamily="18" charset="0"/>
              </a:rPr>
              <a:t>. </a:t>
            </a:r>
            <a:endParaRPr lang="en-US" sz="3600" dirty="0" smtClean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7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5000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abstract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GeometricObject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public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someMethod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ct val="5000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abstract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Circle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extends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GeometricObject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ct val="500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public abstract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someMethod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ct val="5000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8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7772400" cy="68580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6. abstract </a:t>
            </a:r>
            <a:r>
              <a:rPr lang="en-US" b="1" dirty="0">
                <a:solidFill>
                  <a:srgbClr val="0070C0"/>
                </a:solidFill>
              </a:rPr>
              <a:t>class as type </a:t>
            </a:r>
          </a:p>
        </p:txBody>
      </p:sp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0EE06F8A-3CAF-48C1-B78F-E6C3F51DA1ED}" type="slidenum">
              <a:rPr lang="en-US" sz="1400"/>
              <a:pPr algn="r"/>
              <a:t>33</a:t>
            </a:fld>
            <a:endParaRPr lang="en-US" sz="1400"/>
          </a:p>
        </p:txBody>
      </p:sp>
      <p:sp>
        <p:nvSpPr>
          <p:cNvPr id="305156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8686800" cy="50090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latin typeface="+mn-lt"/>
                <a:cs typeface="Times New Roman" pitchFamily="18" charset="0"/>
              </a:rPr>
              <a:t>You </a:t>
            </a:r>
            <a:r>
              <a:rPr lang="en-US" sz="36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cannot create an </a:t>
            </a:r>
            <a:r>
              <a:rPr lang="en-US" sz="3600" dirty="0" smtClean="0">
                <a:solidFill>
                  <a:srgbClr val="FF0000"/>
                </a:solidFill>
                <a:latin typeface="+mn-lt"/>
                <a:cs typeface="Times New Roman" pitchFamily="18" charset="0"/>
              </a:rPr>
              <a:t>instance/object </a:t>
            </a:r>
            <a:r>
              <a:rPr lang="en-US" sz="36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from an abstract class using </a:t>
            </a:r>
            <a:r>
              <a:rPr lang="en-US" sz="3600" dirty="0">
                <a:latin typeface="+mn-lt"/>
                <a:cs typeface="Times New Roman" pitchFamily="18" charset="0"/>
              </a:rPr>
              <a:t>the </a:t>
            </a:r>
            <a:r>
              <a:rPr lang="en-US" sz="3600" u="sng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new</a:t>
            </a:r>
            <a:r>
              <a:rPr lang="en-US" sz="36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operator</a:t>
            </a:r>
            <a:r>
              <a:rPr lang="en-US" sz="3600" dirty="0">
                <a:latin typeface="+mn-lt"/>
                <a:cs typeface="Times New Roman" pitchFamily="18" charset="0"/>
              </a:rPr>
              <a:t>, </a:t>
            </a:r>
            <a:r>
              <a:rPr lang="en-US" sz="36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but</a:t>
            </a:r>
            <a:r>
              <a:rPr lang="en-US" sz="3600" dirty="0">
                <a:latin typeface="+mn-lt"/>
                <a:cs typeface="Times New Roman" pitchFamily="18" charset="0"/>
              </a:rPr>
              <a:t> an abstract class </a:t>
            </a:r>
            <a:r>
              <a:rPr lang="en-US" sz="36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can be used as a data type</a:t>
            </a:r>
            <a:r>
              <a:rPr lang="en-US" sz="3600" dirty="0">
                <a:latin typeface="+mn-lt"/>
                <a:cs typeface="Times New Roman" pitchFamily="18" charset="0"/>
              </a:rPr>
              <a:t>. Therefore, the following statement, which creates an array whose elements are of </a:t>
            </a:r>
            <a:r>
              <a:rPr lang="en-US" sz="3600" u="sng" dirty="0" err="1">
                <a:latin typeface="+mn-lt"/>
                <a:cs typeface="Times New Roman" pitchFamily="18" charset="0"/>
              </a:rPr>
              <a:t>GeometricObject</a:t>
            </a:r>
            <a:r>
              <a:rPr lang="en-US" sz="3600" dirty="0">
                <a:latin typeface="+mn-lt"/>
                <a:cs typeface="Times New Roman" pitchFamily="18" charset="0"/>
              </a:rPr>
              <a:t> type, is correct. </a:t>
            </a:r>
            <a:endParaRPr lang="en-US" sz="3200" dirty="0">
              <a:latin typeface="+mn-lt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GeometricObject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[] geo = new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GeometricObject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>
              <a:spcBef>
                <a:spcPct val="50000"/>
              </a:spcBef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geo[0] = new Circle();</a:t>
            </a:r>
          </a:p>
          <a:p>
            <a:pPr>
              <a:spcBef>
                <a:spcPct val="50000"/>
              </a:spcBef>
            </a:pP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geo[1] = new Rectangle();</a:t>
            </a:r>
            <a:endParaRPr lang="en-US" sz="23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9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305800" cy="1295400"/>
          </a:xfrm>
          <a:noFill/>
        </p:spPr>
        <p:txBody>
          <a:bodyPr>
            <a:normAutofit fontScale="90000"/>
          </a:bodyPr>
          <a:lstStyle/>
          <a:p>
            <a:r>
              <a:rPr lang="en-US" dirty="0">
                <a:cs typeface="Courier New" pitchFamily="49" charset="0"/>
              </a:rPr>
              <a:t>What is an interface?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Why is an interface useful?</a:t>
            </a:r>
          </a:p>
        </p:txBody>
      </p:sp>
      <p:sp>
        <p:nvSpPr>
          <p:cNvPr id="3123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828799"/>
            <a:ext cx="8610600" cy="4570413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>
                <a:solidFill>
                  <a:srgbClr val="FF0000"/>
                </a:solidFill>
              </a:rPr>
              <a:t>classlike</a:t>
            </a:r>
            <a:r>
              <a:rPr lang="en-US" dirty="0"/>
              <a:t> construct that </a:t>
            </a:r>
            <a:r>
              <a:rPr lang="en-US" dirty="0">
                <a:solidFill>
                  <a:srgbClr val="FF0000"/>
                </a:solidFill>
              </a:rPr>
              <a:t>contains only constants and abstract </a:t>
            </a:r>
            <a:r>
              <a:rPr lang="en-US" dirty="0" smtClean="0">
                <a:solidFill>
                  <a:srgbClr val="FF0000"/>
                </a:solidFill>
              </a:rPr>
              <a:t>methods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Similar </a:t>
            </a:r>
            <a:r>
              <a:rPr lang="en-US" dirty="0">
                <a:solidFill>
                  <a:srgbClr val="FF0000"/>
                </a:solidFill>
              </a:rPr>
              <a:t>to</a:t>
            </a:r>
            <a:r>
              <a:rPr lang="en-US" dirty="0"/>
              <a:t> an </a:t>
            </a:r>
            <a:r>
              <a:rPr lang="en-US" dirty="0">
                <a:solidFill>
                  <a:srgbClr val="FF0000"/>
                </a:solidFill>
              </a:rPr>
              <a:t>abstract class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but</a:t>
            </a:r>
            <a:r>
              <a:rPr lang="en-US" dirty="0"/>
              <a:t> the intent of an 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r>
              <a:rPr lang="en-US" dirty="0"/>
              <a:t> is to </a:t>
            </a:r>
            <a:r>
              <a:rPr lang="en-US" dirty="0">
                <a:solidFill>
                  <a:srgbClr val="FF0000"/>
                </a:solidFill>
              </a:rPr>
              <a:t>specify common behavior for objects</a:t>
            </a:r>
            <a:r>
              <a:rPr lang="en-US" dirty="0"/>
              <a:t>. For example, you can specify that the objects are </a:t>
            </a:r>
            <a:r>
              <a:rPr lang="en-US" u="sng" dirty="0"/>
              <a:t>comparable</a:t>
            </a:r>
            <a:r>
              <a:rPr lang="en-US" dirty="0"/>
              <a:t>, edible, </a:t>
            </a:r>
            <a:r>
              <a:rPr lang="en-US" u="sng" dirty="0" err="1"/>
              <a:t>cloneable</a:t>
            </a:r>
            <a:r>
              <a:rPr lang="en-US" dirty="0"/>
              <a:t> using appropriate interfaces. </a:t>
            </a:r>
            <a:endParaRPr lang="en-US" dirty="0" smtClean="0"/>
          </a:p>
          <a:p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C</a:t>
            </a:r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annot create an instance using the </a:t>
            </a:r>
            <a:r>
              <a:rPr lang="en-US" sz="2800" u="sng" dirty="0" smtClean="0">
                <a:solidFill>
                  <a:srgbClr val="FF0000"/>
                </a:solidFill>
                <a:cs typeface="Courier New" pitchFamily="49" charset="0"/>
              </a:rPr>
              <a:t>new</a:t>
            </a:r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 operator</a:t>
            </a:r>
            <a:endParaRPr lang="en-US" sz="2800" dirty="0">
              <a:ea typeface="PMingLiU" pitchFamily="18" charset="-120"/>
            </a:endParaRPr>
          </a:p>
        </p:txBody>
      </p:sp>
      <p:sp>
        <p:nvSpPr>
          <p:cNvPr id="312322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3BE3ADA7-8BEE-4F46-BA86-E74D5876FE8F}" type="slidenum">
              <a:rPr lang="en-US" sz="1400"/>
              <a:pPr algn="r"/>
              <a:t>34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035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28600"/>
            <a:ext cx="7772400" cy="685800"/>
          </a:xfrm>
          <a:noFill/>
        </p:spPr>
        <p:txBody>
          <a:bodyPr>
            <a:normAutofit fontScale="90000"/>
          </a:bodyPr>
          <a:lstStyle/>
          <a:p>
            <a:r>
              <a:rPr lang="en-US" dirty="0">
                <a:cs typeface="Courier New" pitchFamily="49" charset="0"/>
              </a:rPr>
              <a:t>Define an Interface</a:t>
            </a:r>
          </a:p>
        </p:txBody>
      </p:sp>
      <p:sp>
        <p:nvSpPr>
          <p:cNvPr id="3133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763000" cy="9906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2800" dirty="0">
                <a:cs typeface="Courier New" pitchFamily="49" charset="0"/>
              </a:rPr>
              <a:t>To distinguish an interface from a class, Java uses the following</a:t>
            </a:r>
            <a:r>
              <a:rPr lang="en-US" sz="2800" b="1" dirty="0">
                <a:cs typeface="Courier New" pitchFamily="49" charset="0"/>
              </a:rPr>
              <a:t> syntax </a:t>
            </a:r>
            <a:r>
              <a:rPr lang="en-US" sz="2800" dirty="0">
                <a:cs typeface="Courier New" pitchFamily="49" charset="0"/>
              </a:rPr>
              <a:t>to define an interface:</a:t>
            </a:r>
          </a:p>
        </p:txBody>
      </p:sp>
      <p:sp>
        <p:nvSpPr>
          <p:cNvPr id="313346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69D00474-76D5-479C-8B4F-C98B6CCE5E69}" type="slidenum">
              <a:rPr lang="en-US" sz="1400"/>
              <a:pPr algn="r"/>
              <a:t>35</a:t>
            </a:fld>
            <a:endParaRPr lang="en-US" sz="1400"/>
          </a:p>
        </p:txBody>
      </p:sp>
      <p:sp>
        <p:nvSpPr>
          <p:cNvPr id="313349" name="Rectangle 4"/>
          <p:cNvSpPr>
            <a:spLocks noChangeArrowheads="1"/>
          </p:cNvSpPr>
          <p:nvPr/>
        </p:nvSpPr>
        <p:spPr bwMode="auto">
          <a:xfrm>
            <a:off x="228600" y="1981200"/>
            <a:ext cx="8610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b="1" dirty="0">
                <a:solidFill>
                  <a:schemeClr val="tx2"/>
                </a:solidFill>
                <a:latin typeface="Courier New" pitchFamily="49" charset="0"/>
              </a:rPr>
              <a:t>public interface </a:t>
            </a:r>
            <a:r>
              <a:rPr lang="en-US" sz="2800" b="1" dirty="0" err="1">
                <a:solidFill>
                  <a:schemeClr val="tx2"/>
                </a:solidFill>
                <a:latin typeface="Courier New" pitchFamily="49" charset="0"/>
              </a:rPr>
              <a:t>InterfaceName</a:t>
            </a:r>
            <a:r>
              <a:rPr lang="en-US" sz="2800" b="1" dirty="0">
                <a:solidFill>
                  <a:schemeClr val="tx2"/>
                </a:solidFill>
                <a:latin typeface="Courier New" pitchFamily="49" charset="0"/>
              </a:rPr>
              <a:t> { 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b="1" dirty="0">
                <a:solidFill>
                  <a:schemeClr val="tx2"/>
                </a:solidFill>
                <a:latin typeface="Courier New" pitchFamily="49" charset="0"/>
              </a:rPr>
              <a:t>  constant declarations;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b="1" dirty="0">
                <a:solidFill>
                  <a:schemeClr val="tx2"/>
                </a:solidFill>
                <a:latin typeface="Courier New" pitchFamily="49" charset="0"/>
              </a:rPr>
              <a:t>  method signatures;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13350" name="Rectangle 5"/>
          <p:cNvSpPr>
            <a:spLocks noChangeArrowheads="1"/>
          </p:cNvSpPr>
          <p:nvPr/>
        </p:nvSpPr>
        <p:spPr bwMode="auto">
          <a:xfrm>
            <a:off x="304800" y="38100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latin typeface="+mj-lt"/>
              </a:rPr>
              <a:t>Example</a:t>
            </a:r>
            <a:r>
              <a:rPr lang="en-US" sz="2800" dirty="0">
                <a:latin typeface="+mj-lt"/>
                <a:cs typeface="Courier New" pitchFamily="49" charset="0"/>
              </a:rPr>
              <a:t>:</a:t>
            </a:r>
          </a:p>
        </p:txBody>
      </p:sp>
      <p:sp>
        <p:nvSpPr>
          <p:cNvPr id="313351" name="Rectangle 6"/>
          <p:cNvSpPr>
            <a:spLocks noChangeArrowheads="1"/>
          </p:cNvSpPr>
          <p:nvPr/>
        </p:nvSpPr>
        <p:spPr bwMode="auto">
          <a:xfrm>
            <a:off x="228600" y="4419600"/>
            <a:ext cx="8610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public interface Edible {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  /** Describe how to eat */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  public abstract String </a:t>
            </a:r>
            <a:r>
              <a:rPr lang="en-US" dirty="0" err="1">
                <a:latin typeface="Courier New" pitchFamily="49" charset="0"/>
              </a:rPr>
              <a:t>howToEat</a:t>
            </a:r>
            <a:r>
              <a:rPr lang="en-US" dirty="0">
                <a:latin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35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Extend </a:t>
            </a:r>
            <a:r>
              <a:rPr lang="en-GB" dirty="0" err="1" smtClean="0"/>
              <a:t>vs</a:t>
            </a:r>
            <a:r>
              <a:rPr lang="en-GB" dirty="0" smtClean="0"/>
              <a:t> Implement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    A Java </a:t>
            </a:r>
            <a:r>
              <a:rPr lang="en-GB" dirty="0" smtClean="0">
                <a:solidFill>
                  <a:srgbClr val="0070C0"/>
                </a:solidFill>
              </a:rPr>
              <a:t>class </a:t>
            </a:r>
            <a:r>
              <a:rPr lang="en-GB" dirty="0" smtClean="0"/>
              <a:t>may </a:t>
            </a:r>
            <a:r>
              <a:rPr lang="en-GB" dirty="0" smtClean="0">
                <a:solidFill>
                  <a:srgbClr val="0070C0"/>
                </a:solidFill>
              </a:rPr>
              <a:t>implement</a:t>
            </a:r>
            <a:r>
              <a:rPr lang="en-GB" dirty="0" smtClean="0"/>
              <a:t> an interface. 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An </a:t>
            </a:r>
            <a:r>
              <a:rPr lang="en-GB" dirty="0" smtClean="0">
                <a:solidFill>
                  <a:srgbClr val="FF0000"/>
                </a:solidFill>
              </a:rPr>
              <a:t>interface</a:t>
            </a:r>
            <a:r>
              <a:rPr lang="en-GB" dirty="0" smtClean="0"/>
              <a:t> may </a:t>
            </a:r>
            <a:r>
              <a:rPr lang="en-GB" dirty="0" smtClean="0">
                <a:solidFill>
                  <a:srgbClr val="FF0000"/>
                </a:solidFill>
              </a:rPr>
              <a:t>extend</a:t>
            </a:r>
            <a:r>
              <a:rPr lang="en-GB" dirty="0" smtClean="0"/>
              <a:t>, any number of interfaces; however an interface may not implement an interface.</a:t>
            </a:r>
          </a:p>
          <a:p>
            <a:pPr>
              <a:buNone/>
            </a:pPr>
            <a:r>
              <a:rPr lang="en-GB" dirty="0" smtClean="0"/>
              <a:t>   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A </a:t>
            </a:r>
            <a:r>
              <a:rPr lang="en-GB" b="1" dirty="0"/>
              <a:t>class</a:t>
            </a:r>
            <a:r>
              <a:rPr lang="en-GB" dirty="0"/>
              <a:t> that </a:t>
            </a:r>
            <a:r>
              <a:rPr lang="en-GB" b="1" dirty="0"/>
              <a:t>implements</a:t>
            </a:r>
            <a:r>
              <a:rPr lang="en-GB" dirty="0"/>
              <a:t> an </a:t>
            </a:r>
            <a:r>
              <a:rPr lang="en-GB" b="1" dirty="0"/>
              <a:t>interface</a:t>
            </a:r>
            <a:r>
              <a:rPr lang="en-GB" dirty="0"/>
              <a:t> </a:t>
            </a:r>
            <a:r>
              <a:rPr lang="en-GB" b="1" dirty="0"/>
              <a:t>must</a:t>
            </a:r>
            <a:r>
              <a:rPr lang="en-GB" dirty="0"/>
              <a:t> </a:t>
            </a:r>
            <a:r>
              <a:rPr lang="en-GB" b="1" dirty="0"/>
              <a:t>implement</a:t>
            </a:r>
            <a:r>
              <a:rPr lang="en-GB" dirty="0"/>
              <a:t> </a:t>
            </a:r>
            <a:r>
              <a:rPr lang="en-GB" b="1" dirty="0"/>
              <a:t>all</a:t>
            </a:r>
            <a:r>
              <a:rPr lang="en-GB" dirty="0"/>
              <a:t> of the </a:t>
            </a:r>
            <a:r>
              <a:rPr lang="en-GB" b="1" dirty="0"/>
              <a:t>methods</a:t>
            </a:r>
            <a:r>
              <a:rPr lang="en-GB" dirty="0"/>
              <a:t> described </a:t>
            </a:r>
            <a:r>
              <a:rPr lang="en-GB" b="1" dirty="0"/>
              <a:t>in</a:t>
            </a:r>
            <a:r>
              <a:rPr lang="en-GB" dirty="0"/>
              <a:t> </a:t>
            </a:r>
            <a:r>
              <a:rPr lang="en-GB" b="1" dirty="0"/>
              <a:t>the</a:t>
            </a:r>
            <a:r>
              <a:rPr lang="en-GB" dirty="0"/>
              <a:t> </a:t>
            </a:r>
            <a:r>
              <a:rPr lang="en-GB" b="1" dirty="0"/>
              <a:t>interface</a:t>
            </a:r>
            <a:r>
              <a:rPr lang="en-GB" dirty="0"/>
              <a:t>, or be an </a:t>
            </a:r>
            <a:r>
              <a:rPr lang="en-GB" u="sng" dirty="0"/>
              <a:t>abstract class</a:t>
            </a:r>
            <a:r>
              <a:rPr lang="en-GB" dirty="0" smtClean="0"/>
              <a:t>.</a:t>
            </a:r>
            <a:endParaRPr lang="en-US" dirty="0" smtClean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610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772400" cy="609600"/>
          </a:xfrm>
          <a:noFill/>
        </p:spPr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sp>
        <p:nvSpPr>
          <p:cNvPr id="3153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14400"/>
            <a:ext cx="8991600" cy="1981200"/>
          </a:xfrm>
          <a:noFill/>
        </p:spPr>
        <p:txBody>
          <a:bodyPr>
            <a:normAutofit fontScale="92500" lnSpcReduction="10000"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sz="2800"/>
              <a:t>You can now use the </a:t>
            </a:r>
            <a:r>
              <a:rPr lang="en-US" sz="2800" u="sng"/>
              <a:t>Edible</a:t>
            </a:r>
            <a:r>
              <a:rPr lang="en-US" sz="2800"/>
              <a:t> interface to specify whether an object is edible. This is accomplished by letting the class for the object implement this interface using the </a:t>
            </a:r>
            <a:r>
              <a:rPr lang="en-US" sz="2800" u="sng"/>
              <a:t>implements</a:t>
            </a:r>
            <a:r>
              <a:rPr lang="en-US" sz="2800"/>
              <a:t> keyword. For example, the classes </a:t>
            </a:r>
            <a:r>
              <a:rPr lang="en-US" sz="2800" u="sng"/>
              <a:t>Chicken</a:t>
            </a:r>
            <a:r>
              <a:rPr lang="en-US" sz="2800"/>
              <a:t> and </a:t>
            </a:r>
            <a:r>
              <a:rPr lang="en-US" sz="2800" u="sng"/>
              <a:t>Fruit</a:t>
            </a:r>
            <a:r>
              <a:rPr lang="en-US" sz="2800"/>
              <a:t> implement the </a:t>
            </a:r>
            <a:r>
              <a:rPr lang="en-US" sz="2800" u="sng"/>
              <a:t>Edible</a:t>
            </a:r>
            <a:r>
              <a:rPr lang="en-US" sz="2800"/>
              <a:t> interface (See TestEdible). </a:t>
            </a:r>
          </a:p>
        </p:txBody>
      </p:sp>
      <p:sp>
        <p:nvSpPr>
          <p:cNvPr id="315394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4DDDD35B-8CFE-4CCD-BAC3-11600426ACBB}" type="slidenum">
              <a:rPr lang="en-US" sz="1400"/>
              <a:pPr algn="r"/>
              <a:t>37</a:t>
            </a:fld>
            <a:endParaRPr lang="en-US" sz="1400"/>
          </a:p>
        </p:txBody>
      </p:sp>
      <p:sp>
        <p:nvSpPr>
          <p:cNvPr id="40960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495800" y="3276600"/>
            <a:ext cx="2438400" cy="457200"/>
          </a:xfrm>
          <a:prstGeom prst="actionButtonBlank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TestEdible</a:t>
            </a:r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315398" name="AutoShape 5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7315200" y="3276600"/>
            <a:ext cx="1524000" cy="381000"/>
          </a:xfrm>
          <a:prstGeom prst="actionButtonBlank">
            <a:avLst/>
          </a:prstGeom>
          <a:solidFill>
            <a:srgbClr val="38A1BA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226170"/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latin typeface="Book Antiqua" pitchFamily="18" charset="0"/>
              </a:rPr>
              <a:t>Run</a:t>
            </a:r>
            <a:endParaRPr lang="en-US"/>
          </a:p>
        </p:txBody>
      </p:sp>
      <p:sp>
        <p:nvSpPr>
          <p:cNvPr id="409606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" y="3276600"/>
            <a:ext cx="2438400" cy="457200"/>
          </a:xfrm>
          <a:prstGeom prst="actionButtonBlank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chemeClr val="accent1"/>
                </a:solidFill>
                <a:latin typeface="Book Antiqua" pitchFamily="18" charset="0"/>
                <a:hlinkClick r:id="rId5" action="ppaction://program"/>
              </a:rPr>
              <a:t>Edible</a:t>
            </a:r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315401" name="Rectangle 9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315400" name="Object 8"/>
          <p:cNvGraphicFramePr>
            <a:graphicFrameLocks noChangeAspect="1"/>
          </p:cNvGraphicFramePr>
          <p:nvPr/>
        </p:nvGraphicFramePr>
        <p:xfrm>
          <a:off x="685800" y="3886200"/>
          <a:ext cx="6096000" cy="256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Picture" r:id="rId6" imgW="4343400" imgH="1828800" progId="Word.Picture.8">
                  <p:embed/>
                </p:oleObj>
              </mc:Choice>
              <mc:Fallback>
                <p:oleObj name="Picture" r:id="rId6" imgW="4343400" imgH="1828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6096000" cy="2566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02" name="AutoShape 10">
            <a:hlinkClick r:id="rId8" highlightClick="1"/>
          </p:cNvPr>
          <p:cNvSpPr>
            <a:spLocks noChangeArrowheads="1"/>
          </p:cNvSpPr>
          <p:nvPr/>
        </p:nvSpPr>
        <p:spPr bwMode="auto">
          <a:xfrm>
            <a:off x="3886200" y="3200400"/>
            <a:ext cx="468313" cy="576263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5403" name="AutoShape 11">
            <a:hlinkClick r:id="rId9" highlightClick="1"/>
          </p:cNvPr>
          <p:cNvSpPr>
            <a:spLocks noChangeArrowheads="1"/>
          </p:cNvSpPr>
          <p:nvPr/>
        </p:nvSpPr>
        <p:spPr bwMode="auto">
          <a:xfrm>
            <a:off x="228600" y="3200400"/>
            <a:ext cx="468313" cy="576263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5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 point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do you create an interface called Walking having a </a:t>
            </a:r>
            <a:r>
              <a:rPr lang="en-US" dirty="0" err="1" smtClean="0"/>
              <a:t>howToWalk</a:t>
            </a:r>
            <a:r>
              <a:rPr lang="en-US" dirty="0" smtClean="0"/>
              <a:t>()?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If A is an abstract class. Can you create an instance using new A() 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If A is an abstract class. Can you declare a reference variable x with type A like this?</a:t>
            </a:r>
          </a:p>
          <a:p>
            <a:pPr>
              <a:buNone/>
            </a:pPr>
            <a:r>
              <a:rPr lang="en-GB" dirty="0" smtClean="0"/>
              <a:t>      A x;</a:t>
            </a:r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20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r>
              <a:rPr lang="en-GB" dirty="0" smtClean="0"/>
              <a:t>Which is a correct interface?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366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7496175" cy="246697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" name="TextBox 1"/>
          <p:cNvSpPr txBox="1"/>
          <p:nvPr/>
        </p:nvSpPr>
        <p:spPr>
          <a:xfrm>
            <a:off x="755576" y="486916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Correct answer : (d)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05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Objects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B1A3A-EF4B-4800-B7F3-5F808258770D}" type="slidenum">
              <a:rPr lang="en-US"/>
              <a:pPr/>
              <a:t>4</a:t>
            </a:fld>
            <a:endParaRPr lang="en-US"/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5157" name="Text Box 5"/>
          <p:cNvSpPr txBox="1">
            <a:spLocks noChangeArrowheads="1"/>
          </p:cNvSpPr>
          <p:nvPr/>
        </p:nvSpPr>
        <p:spPr bwMode="auto">
          <a:xfrm>
            <a:off x="304800" y="4267200"/>
            <a:ext cx="8686800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+mj-lt"/>
                <a:cs typeface="Times New Roman" pitchFamily="18" charset="0"/>
              </a:rPr>
              <a:t>An </a:t>
            </a:r>
            <a:r>
              <a:rPr lang="en-US" sz="3200" b="1" dirty="0">
                <a:latin typeface="+mj-lt"/>
                <a:cs typeface="Times New Roman" pitchFamily="18" charset="0"/>
              </a:rPr>
              <a:t>object</a:t>
            </a:r>
            <a:r>
              <a:rPr lang="en-US" sz="3200" dirty="0">
                <a:latin typeface="+mj-lt"/>
                <a:cs typeface="Times New Roman" pitchFamily="18" charset="0"/>
              </a:rPr>
              <a:t> has both a </a:t>
            </a:r>
            <a:r>
              <a:rPr lang="en-US" sz="3200" u="sng" dirty="0" smtClean="0">
                <a:latin typeface="+mj-lt"/>
                <a:cs typeface="Times New Roman" pitchFamily="18" charset="0"/>
              </a:rPr>
              <a:t>state and behavior</a:t>
            </a:r>
            <a:r>
              <a:rPr lang="en-US" sz="3200" dirty="0" smtClean="0">
                <a:latin typeface="+mj-lt"/>
                <a:cs typeface="Times New Roman" pitchFamily="18" charset="0"/>
              </a:rPr>
              <a:t>. </a:t>
            </a:r>
            <a:r>
              <a:rPr lang="en-US" sz="3200" dirty="0">
                <a:latin typeface="+mj-lt"/>
                <a:cs typeface="Times New Roman" pitchFamily="18" charset="0"/>
              </a:rPr>
              <a:t>The state defines the object, and the behavior defines what the object does.</a:t>
            </a:r>
            <a:endParaRPr lang="en-US" sz="3200" dirty="0">
              <a:latin typeface="+mj-lt"/>
            </a:endParaRPr>
          </a:p>
        </p:txBody>
      </p:sp>
      <p:sp>
        <p:nvSpPr>
          <p:cNvPr id="305159" name="Rectangle 7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305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925314"/>
              </p:ext>
            </p:extLst>
          </p:nvPr>
        </p:nvGraphicFramePr>
        <p:xfrm>
          <a:off x="385763" y="1047750"/>
          <a:ext cx="829945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icture" r:id="rId3" imgW="4952880" imgH="1752480" progId="Word.Picture.8">
                  <p:embed/>
                </p:oleObj>
              </mc:Choice>
              <mc:Fallback>
                <p:oleObj name="Picture" r:id="rId3" imgW="4952880" imgH="17524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1047750"/>
                        <a:ext cx="8299450" cy="294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21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7772400" cy="1428750"/>
          </a:xfrm>
        </p:spPr>
        <p:txBody>
          <a:bodyPr/>
          <a:lstStyle/>
          <a:p>
            <a:r>
              <a:rPr lang="en-US" dirty="0"/>
              <a:t>Interfaces vs. Abstract Classes</a:t>
            </a:r>
            <a:endParaRPr lang="en-US" b="1" dirty="0">
              <a:latin typeface="Courier" charset="0"/>
            </a:endParaRPr>
          </a:p>
        </p:txBody>
      </p:sp>
      <p:sp>
        <p:nvSpPr>
          <p:cNvPr id="3348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686800" cy="1905000"/>
          </a:xfrm>
        </p:spPr>
        <p:txBody>
          <a:bodyPr/>
          <a:lstStyle/>
          <a:p>
            <a:pPr marL="114300" lvl="1" indent="0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sz="2400" dirty="0"/>
              <a:t>In an interface, the data must be constants; an abstract class can have all types of data.</a:t>
            </a:r>
          </a:p>
          <a:p>
            <a:pPr marL="114300" lvl="1" indent="0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sz="2400" dirty="0"/>
              <a:t>Each method in an interface has only a signature without implementation; an abstract class can have concrete methods.</a:t>
            </a:r>
          </a:p>
        </p:txBody>
      </p:sp>
      <p:sp>
        <p:nvSpPr>
          <p:cNvPr id="334850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6130B45A-A7FD-41AB-8D3D-525ACE54A727}" type="slidenum">
              <a:rPr lang="en-US" sz="1400"/>
              <a:pPr algn="r"/>
              <a:t>40</a:t>
            </a:fld>
            <a:endParaRPr lang="en-US" sz="1400"/>
          </a:p>
        </p:txBody>
      </p:sp>
      <p:sp>
        <p:nvSpPr>
          <p:cNvPr id="334853" name="Rectangle 4"/>
          <p:cNvSpPr>
            <a:spLocks noChangeArrowheads="1"/>
          </p:cNvSpPr>
          <p:nvPr/>
        </p:nvSpPr>
        <p:spPr bwMode="auto">
          <a:xfrm>
            <a:off x="0" y="2546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5651" name="Group 83"/>
          <p:cNvGraphicFramePr>
            <a:graphicFrameLocks noGrp="1"/>
          </p:cNvGraphicFramePr>
          <p:nvPr/>
        </p:nvGraphicFramePr>
        <p:xfrm>
          <a:off x="381000" y="3200400"/>
          <a:ext cx="8153400" cy="2858453"/>
        </p:xfrm>
        <a:graphic>
          <a:graphicData uri="http://schemas.openxmlformats.org/drawingml/2006/table">
            <a:tbl>
              <a:tblPr/>
              <a:tblGrid>
                <a:gridCol w="985838"/>
                <a:gridCol w="1601787"/>
                <a:gridCol w="3584575"/>
                <a:gridCol w="1981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Variables 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Constructors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6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Abstract class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 restrictions 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Constructors are invoked by subclasses through constructor chaining. An abstract class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cannot be instantiated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using the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new operator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 restrictions. 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1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Interface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 variables must be 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final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 constructors. An interface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cannot be instantiated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using the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new operator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 methods must be 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abstract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instance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methods </a:t>
                      </a:r>
                      <a:endParaRPr kumimoji="0" lang="en-US" sz="36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4876" name="Rectangle 82"/>
          <p:cNvSpPr>
            <a:spLocks noChangeArrowheads="1"/>
          </p:cNvSpPr>
          <p:nvPr/>
        </p:nvSpPr>
        <p:spPr bwMode="auto">
          <a:xfrm>
            <a:off x="0" y="43116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>
              <a:tabLst>
                <a:tab pos="2286000" algn="l"/>
                <a:tab pos="3886200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09600"/>
            <a:ext cx="37338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5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14800"/>
            <a:ext cx="39338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5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465578"/>
            <a:ext cx="3867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5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1" y="2370578"/>
            <a:ext cx="3200399" cy="448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990600" y="1524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smtClean="0">
                <a:latin typeface="+mj-lt"/>
              </a:rPr>
              <a:t>Abstract class</a:t>
            </a:r>
            <a:endParaRPr lang="en-GB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59171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 smtClean="0">
                <a:latin typeface="+mj-lt"/>
              </a:rPr>
              <a:t>Interface</a:t>
            </a:r>
            <a:endParaRPr lang="en-GB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882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Java allows </a:t>
            </a:r>
            <a:r>
              <a:rPr lang="en-GB" dirty="0" smtClean="0">
                <a:solidFill>
                  <a:srgbClr val="0070C0"/>
                </a:solidFill>
              </a:rPr>
              <a:t>single inheritance</a:t>
            </a:r>
            <a:r>
              <a:rPr lang="en-GB" dirty="0" smtClean="0"/>
              <a:t>, but </a:t>
            </a:r>
            <a:r>
              <a:rPr lang="en-GB" dirty="0" smtClean="0">
                <a:solidFill>
                  <a:srgbClr val="FF0000"/>
                </a:solidFill>
              </a:rPr>
              <a:t>multiple extensions</a:t>
            </a:r>
          </a:p>
          <a:p>
            <a:pPr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NewClass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BaseClass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Interface1, ....,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InterfaceN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{   </a:t>
            </a: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4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</a:t>
            </a:r>
            <a:r>
              <a:rPr lang="en-GB" dirty="0" smtClean="0">
                <a:solidFill>
                  <a:srgbClr val="0070C0"/>
                </a:solidFill>
              </a:rPr>
              <a:t>interface</a:t>
            </a:r>
            <a:r>
              <a:rPr lang="en-GB" dirty="0" smtClean="0"/>
              <a:t> can </a:t>
            </a:r>
            <a:r>
              <a:rPr lang="en-GB" dirty="0" smtClean="0">
                <a:solidFill>
                  <a:srgbClr val="0070C0"/>
                </a:solidFill>
              </a:rPr>
              <a:t>inherit other interfaces </a:t>
            </a:r>
            <a:r>
              <a:rPr lang="en-GB" dirty="0" smtClean="0"/>
              <a:t>using </a:t>
            </a:r>
            <a:r>
              <a:rPr lang="en-GB" dirty="0" smtClean="0">
                <a:solidFill>
                  <a:srgbClr val="0070C0"/>
                </a:solidFill>
              </a:rPr>
              <a:t>extends </a:t>
            </a:r>
            <a:r>
              <a:rPr lang="en-GB" dirty="0" smtClean="0"/>
              <a:t>keyword. The extended interface is called </a:t>
            </a:r>
            <a:r>
              <a:rPr lang="en-GB" dirty="0" err="1" smtClean="0"/>
              <a:t>subinterface</a:t>
            </a:r>
            <a:r>
              <a:rPr lang="en-GB" dirty="0" smtClean="0"/>
              <a:t>.</a:t>
            </a:r>
          </a:p>
          <a:p>
            <a:pPr>
              <a:buNone/>
            </a:pPr>
            <a:r>
              <a:rPr lang="en-GB" dirty="0" smtClean="0"/>
              <a:t> </a:t>
            </a: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NewInterface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Interface1, ....,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InterfaceN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   //constants and abstract methods</a:t>
            </a:r>
          </a:p>
          <a:p>
            <a:pPr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/>
              <a:t>UML Class Diagram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1EE6-D3BB-4FF2-9118-6030C62B831C}" type="slidenum">
              <a:rPr lang="en-US"/>
              <a:pPr/>
              <a:t>5</a:t>
            </a:fld>
            <a:endParaRPr lang="en-US"/>
          </a:p>
        </p:txBody>
      </p:sp>
      <p:sp>
        <p:nvSpPr>
          <p:cNvPr id="252936" name="Rectangle 8"/>
          <p:cNvSpPr>
            <a:spLocks noChangeArrowheads="1"/>
          </p:cNvSpPr>
          <p:nvPr/>
        </p:nvSpPr>
        <p:spPr bwMode="auto">
          <a:xfrm>
            <a:off x="2400300" y="22860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52938" name="Rectangle 10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52940" name="Rectangle 12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2529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58096"/>
              </p:ext>
            </p:extLst>
          </p:nvPr>
        </p:nvGraphicFramePr>
        <p:xfrm>
          <a:off x="117475" y="1619250"/>
          <a:ext cx="8912225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Picture" r:id="rId3" imgW="4876920" imgH="1600200" progId="Word.Picture.8">
                  <p:embed/>
                </p:oleObj>
              </mc:Choice>
              <mc:Fallback>
                <p:oleObj name="Picture" r:id="rId3" imgW="4876920" imgH="1600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1619250"/>
                        <a:ext cx="8912225" cy="293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1560" y="5013176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 smtClean="0"/>
              <a:t>Q:  Declare the class, properties and methods for the UML </a:t>
            </a:r>
          </a:p>
          <a:p>
            <a:r>
              <a:rPr lang="en-MY" sz="2400" dirty="0"/>
              <a:t> </a:t>
            </a:r>
            <a:r>
              <a:rPr lang="en-MY" sz="2400" dirty="0" smtClean="0"/>
              <a:t>     diagram above.</a:t>
            </a:r>
          </a:p>
          <a:p>
            <a:endParaRPr lang="en-MY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796136" y="1772816"/>
            <a:ext cx="11761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829689" y="2124349"/>
            <a:ext cx="11761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796136" y="2555612"/>
            <a:ext cx="15121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16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Classes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79D4-203B-4E8C-989D-511B61004580}" type="slidenum">
              <a:rPr lang="en-US"/>
              <a:pPr/>
              <a:t>6</a:t>
            </a:fld>
            <a:endParaRPr lang="en-US"/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graphicFrame>
        <p:nvGraphicFramePr>
          <p:cNvPr id="3072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207777"/>
              </p:ext>
            </p:extLst>
          </p:nvPr>
        </p:nvGraphicFramePr>
        <p:xfrm>
          <a:off x="228600" y="838200"/>
          <a:ext cx="8763000" cy="565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Picture" r:id="rId3" imgW="3543480" imgH="2286000" progId="Word.Picture.8">
                  <p:embed/>
                </p:oleObj>
              </mc:Choice>
              <mc:Fallback>
                <p:oleObj name="Picture" r:id="rId3" imgW="3543480" imgH="22860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38200"/>
                        <a:ext cx="8763000" cy="565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22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/>
              <a:t>Constructors</a:t>
            </a:r>
            <a:endParaRPr lang="en-US" b="1">
              <a:latin typeface="Book Antiqua" pitchFamily="18" charset="0"/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772400" cy="4953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Circle() 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Circle(double </a:t>
            </a:r>
            <a:r>
              <a:rPr lang="en-US" dirty="0" err="1">
                <a:latin typeface="Courier New" pitchFamily="49" charset="0"/>
              </a:rPr>
              <a:t>newRadius</a:t>
            </a:r>
            <a:r>
              <a:rPr lang="en-US" dirty="0">
                <a:latin typeface="Courier New" pitchFamily="49" charset="0"/>
              </a:rPr>
              <a:t>) {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  radius = </a:t>
            </a:r>
            <a:r>
              <a:rPr lang="en-US" dirty="0" err="1">
                <a:latin typeface="Courier New" pitchFamily="49" charset="0"/>
              </a:rPr>
              <a:t>newRadius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F6948-C47D-40D0-9021-819A92A760D5}" type="slidenum">
              <a:rPr lang="en-US"/>
              <a:pPr/>
              <a:t>7</a:t>
            </a:fld>
            <a:endParaRPr lang="en-US"/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4267200" y="1143000"/>
            <a:ext cx="4876800" cy="155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Constructors are a special kind of methods that are invoked to construct objects.</a:t>
            </a:r>
          </a:p>
        </p:txBody>
      </p:sp>
    </p:spTree>
    <p:extLst>
      <p:ext uri="{BB962C8B-B14F-4D97-AF65-F5344CB8AC3E}">
        <p14:creationId xmlns:p14="http://schemas.microsoft.com/office/powerpoint/2010/main" val="287101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/>
              <a:t>Constructors, cont.</a:t>
            </a:r>
            <a:endParaRPr lang="en-US" b="1">
              <a:latin typeface="Book Antiqua" pitchFamily="18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28FE-BFC0-4A1B-8252-CEC2B7E06DEC}" type="slidenum">
              <a:rPr lang="en-US"/>
              <a:pPr/>
              <a:t>8</a:t>
            </a:fld>
            <a:endParaRPr lang="en-US"/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381000" y="1143000"/>
            <a:ext cx="8534400" cy="526297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+mn-lt"/>
                <a:cs typeface="Times New Roman" pitchFamily="18" charset="0"/>
              </a:rPr>
              <a:t>A constructor with no parameters is referred to as a </a:t>
            </a:r>
            <a:r>
              <a:rPr lang="en-US" sz="3200" i="1" dirty="0">
                <a:latin typeface="+mn-lt"/>
                <a:cs typeface="Times New Roman" pitchFamily="18" charset="0"/>
              </a:rPr>
              <a:t>no-</a:t>
            </a:r>
            <a:r>
              <a:rPr lang="en-US" sz="3200" i="1" dirty="0" err="1">
                <a:latin typeface="+mn-lt"/>
                <a:cs typeface="Times New Roman" pitchFamily="18" charset="0"/>
              </a:rPr>
              <a:t>arg</a:t>
            </a:r>
            <a:r>
              <a:rPr lang="en-US" sz="3200" i="1" dirty="0">
                <a:latin typeface="+mn-lt"/>
                <a:cs typeface="Times New Roman" pitchFamily="18" charset="0"/>
              </a:rPr>
              <a:t> constructor</a:t>
            </a:r>
            <a:r>
              <a:rPr lang="en-US" sz="3200" dirty="0">
                <a:latin typeface="+mn-lt"/>
                <a:cs typeface="Times New Roman" pitchFamily="18" charset="0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latin typeface="+mn-lt"/>
                <a:cs typeface="Times New Roman" pitchFamily="18" charset="0"/>
              </a:rPr>
              <a:t>·       Constructors must have the </a:t>
            </a:r>
            <a:r>
              <a:rPr lang="en-US" sz="32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same name as </a:t>
            </a:r>
            <a:r>
              <a:rPr lang="en-US" sz="3200" dirty="0">
                <a:latin typeface="+mn-lt"/>
                <a:cs typeface="Times New Roman" pitchFamily="18" charset="0"/>
              </a:rPr>
              <a:t>the</a:t>
            </a:r>
            <a:r>
              <a:rPr lang="en-US" sz="3200" b="1" dirty="0">
                <a:latin typeface="+mn-lt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class </a:t>
            </a:r>
            <a:r>
              <a:rPr lang="en-US" sz="3200" dirty="0">
                <a:latin typeface="+mn-lt"/>
                <a:cs typeface="Times New Roman" pitchFamily="18" charset="0"/>
              </a:rPr>
              <a:t>itself. 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latin typeface="+mn-lt"/>
                <a:cs typeface="Times New Roman" pitchFamily="18" charset="0"/>
              </a:rPr>
              <a:t>·       Constructors </a:t>
            </a:r>
            <a:r>
              <a:rPr lang="en-US" sz="32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do not have a return type</a:t>
            </a:r>
            <a:r>
              <a:rPr lang="en-US" sz="3200" dirty="0">
                <a:latin typeface="+mn-lt"/>
                <a:cs typeface="Times New Roman" pitchFamily="18" charset="0"/>
              </a:rPr>
              <a:t>—not even void. 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latin typeface="+mn-lt"/>
                <a:cs typeface="Times New Roman" pitchFamily="18" charset="0"/>
              </a:rPr>
              <a:t>·       Constructors are </a:t>
            </a:r>
            <a:r>
              <a:rPr lang="en-US" sz="32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invoked using the new operator</a:t>
            </a:r>
            <a:r>
              <a:rPr lang="en-US" sz="3200" dirty="0">
                <a:latin typeface="+mn-lt"/>
                <a:cs typeface="Times New Roman" pitchFamily="18" charset="0"/>
              </a:rPr>
              <a:t> when an object is created. Constructors play the role of initializing objects.</a:t>
            </a:r>
          </a:p>
        </p:txBody>
      </p:sp>
    </p:spTree>
    <p:extLst>
      <p:ext uri="{BB962C8B-B14F-4D97-AF65-F5344CB8AC3E}">
        <p14:creationId xmlns:p14="http://schemas.microsoft.com/office/powerpoint/2010/main" val="20875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 </a:t>
            </a:r>
            <a:r>
              <a:rPr lang="en-GB" dirty="0" smtClean="0"/>
              <a:t>point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smtClean="0"/>
              <a:t>the </a:t>
            </a:r>
            <a:r>
              <a:rPr lang="en-GB" dirty="0" smtClean="0"/>
              <a:t>difference </a:t>
            </a:r>
            <a:r>
              <a:rPr lang="en-GB" dirty="0" smtClean="0"/>
              <a:t>between constructors and methods?</a:t>
            </a:r>
          </a:p>
          <a:p>
            <a:r>
              <a:rPr lang="en-GB" dirty="0" smtClean="0"/>
              <a:t>Can a class have more than one constructors?</a:t>
            </a:r>
          </a:p>
          <a:p>
            <a:r>
              <a:rPr lang="en-GB" dirty="0" smtClean="0"/>
              <a:t>What are constructors used for</a:t>
            </a:r>
            <a:r>
              <a:rPr lang="en-GB" dirty="0" smtClean="0"/>
              <a:t>? </a:t>
            </a:r>
            <a:r>
              <a:rPr lang="en-GB" dirty="0"/>
              <a:t>a</a:t>
            </a:r>
            <a:r>
              <a:rPr lang="en-GB" dirty="0" smtClean="0"/>
              <a:t>nd how?</a:t>
            </a:r>
            <a:endParaRPr lang="en-GB" dirty="0" smtClean="0"/>
          </a:p>
          <a:p>
            <a:r>
              <a:rPr lang="en-GB" dirty="0" smtClean="0"/>
              <a:t>What operator is used to invoke a constructor?</a:t>
            </a:r>
          </a:p>
          <a:p>
            <a:r>
              <a:rPr lang="en-GB" dirty="0" smtClean="0"/>
              <a:t>When will a class have a default constructor?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0D22-CFC3-4ACE-9785-B4777A4DB8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9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1555</Words>
  <Application>Microsoft Office PowerPoint</Application>
  <PresentationFormat>On-screen Show (4:3)</PresentationFormat>
  <Paragraphs>264</Paragraphs>
  <Slides>43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Office Theme</vt:lpstr>
      <vt:lpstr>Picture</vt:lpstr>
      <vt:lpstr>Microsoft Word Picture</vt:lpstr>
      <vt:lpstr>Revision (OOP)</vt:lpstr>
      <vt:lpstr>Check point 1</vt:lpstr>
      <vt:lpstr>Class &amp; Object</vt:lpstr>
      <vt:lpstr>Objects</vt:lpstr>
      <vt:lpstr>UML Class Diagram</vt:lpstr>
      <vt:lpstr>Classes</vt:lpstr>
      <vt:lpstr>Constructors</vt:lpstr>
      <vt:lpstr>Constructors, cont.</vt:lpstr>
      <vt:lpstr>Check point 2</vt:lpstr>
      <vt:lpstr>Differences between Variables of  Primitive Data Types and Object Types </vt:lpstr>
      <vt:lpstr>Copying Variables of Primitive Data Types and Object Types</vt:lpstr>
      <vt:lpstr>Visibility Modifiers and  Accessor/Mutator Methods</vt:lpstr>
      <vt:lpstr>PowerPoint Presentation</vt:lpstr>
      <vt:lpstr>Why Data Fields Should Be private?</vt:lpstr>
      <vt:lpstr>Example of Data Field Encapsulation</vt:lpstr>
      <vt:lpstr>Inheritance</vt:lpstr>
      <vt:lpstr>Superclasses and Subclasses</vt:lpstr>
      <vt:lpstr>Calling superclass constructor</vt:lpstr>
      <vt:lpstr>PowerPoint Presentation</vt:lpstr>
      <vt:lpstr>Overriding vs. Overloading</vt:lpstr>
      <vt:lpstr>Overriding vs. Overloading</vt:lpstr>
      <vt:lpstr>PowerPoint Presentation</vt:lpstr>
      <vt:lpstr>Generic Programming</vt:lpstr>
      <vt:lpstr>Accessibility Summary</vt:lpstr>
      <vt:lpstr>Visibility Modifiers </vt:lpstr>
      <vt:lpstr>Abstract Classes and Abstract Methods</vt:lpstr>
      <vt:lpstr>1. abstract method in abstract class </vt:lpstr>
      <vt:lpstr>2. object cannot be created from abstract class </vt:lpstr>
      <vt:lpstr>3. abstract class without abstract method </vt:lpstr>
      <vt:lpstr>4. superclass of abstract class may be concrete </vt:lpstr>
      <vt:lpstr>5. concrete method overridden to be abstract </vt:lpstr>
      <vt:lpstr>PowerPoint Presentation</vt:lpstr>
      <vt:lpstr>6. abstract class as type </vt:lpstr>
      <vt:lpstr>What is an interface?  Why is an interface useful?</vt:lpstr>
      <vt:lpstr>Define an Interface</vt:lpstr>
      <vt:lpstr>Extend vs Implement </vt:lpstr>
      <vt:lpstr>Example</vt:lpstr>
      <vt:lpstr>Check point 2</vt:lpstr>
      <vt:lpstr>PowerPoint Presentation</vt:lpstr>
      <vt:lpstr>Interfaces vs. Abstract Classes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 (OOP)</dc:title>
  <dc:creator>Unaizah</dc:creator>
  <cp:lastModifiedBy>Unaizah</cp:lastModifiedBy>
  <cp:revision>18</cp:revision>
  <dcterms:created xsi:type="dcterms:W3CDTF">2015-02-24T01:15:27Z</dcterms:created>
  <dcterms:modified xsi:type="dcterms:W3CDTF">2015-02-24T03:56:12Z</dcterms:modified>
</cp:coreProperties>
</file>