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438" r:id="rId2"/>
    <p:sldId id="490" r:id="rId3"/>
    <p:sldId id="498" r:id="rId4"/>
    <p:sldId id="548" r:id="rId5"/>
    <p:sldId id="549" r:id="rId6"/>
    <p:sldId id="547" r:id="rId7"/>
    <p:sldId id="550" r:id="rId8"/>
    <p:sldId id="544" r:id="rId9"/>
    <p:sldId id="551" r:id="rId10"/>
    <p:sldId id="499" r:id="rId11"/>
    <p:sldId id="553" r:id="rId12"/>
    <p:sldId id="552" r:id="rId13"/>
    <p:sldId id="555" r:id="rId14"/>
    <p:sldId id="500" r:id="rId15"/>
    <p:sldId id="529" r:id="rId16"/>
    <p:sldId id="530" r:id="rId17"/>
    <p:sldId id="531" r:id="rId18"/>
    <p:sldId id="532" r:id="rId19"/>
    <p:sldId id="501" r:id="rId20"/>
    <p:sldId id="502" r:id="rId21"/>
    <p:sldId id="556" r:id="rId22"/>
    <p:sldId id="533" r:id="rId23"/>
    <p:sldId id="557" r:id="rId24"/>
    <p:sldId id="534" r:id="rId25"/>
    <p:sldId id="558" r:id="rId26"/>
    <p:sldId id="559" r:id="rId27"/>
    <p:sldId id="560" r:id="rId28"/>
    <p:sldId id="56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882" autoAdjust="0"/>
    <p:restoredTop sz="94630" autoAdjust="0"/>
  </p:normalViewPr>
  <p:slideViewPr>
    <p:cSldViewPr>
      <p:cViewPr>
        <p:scale>
          <a:sx n="75" d="100"/>
          <a:sy n="75" d="100"/>
        </p:scale>
        <p:origin x="-966" y="-72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76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007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91632B38-66ED-44F3-9199-ED2A722067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1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B399D-2402-47AF-B3A2-0F439D98A6AA}" type="slidenum">
              <a:rPr lang="en-US"/>
              <a:pPr/>
              <a:t>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8DDC7-C656-4C04-A457-65B5D14A1F48}" type="slidenum">
              <a:rPr lang="en-US"/>
              <a:pPr/>
              <a:t>5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C82EC-4ECB-42F6-88B3-5FABC67C1082}" type="slidenum">
              <a:rPr lang="en-US"/>
              <a:pPr/>
              <a:t>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1C00D-47A7-4584-B3E6-BE2906D83FB2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41F64-8D25-4F24-BE70-77AA43D417E6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F6355-F287-4241-9801-2AE8C89657D2}" type="slidenum">
              <a:rPr lang="en-US"/>
              <a:pPr/>
              <a:t>11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Liang, Introduction to Java Programming, Ninth Edition, (c) 2013 Pearson Education, Inc.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30DB-BCF7-4348-BD9A-9E6E894FE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749B-C201-4A4C-BCA1-325670F07F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1530-F218-4058-B666-2CB677270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F850-3323-4900-8362-8A83B143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9D-0F2A-40E4-8671-0DCC19CF1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8E0D-3052-4768-A8DB-2C8F72BAD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7DA9-4F8B-4FEA-A65C-2EE8C1B8D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1E7C-B520-4032-9F5E-DE5D82AD5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762F-BF41-4BED-861C-FE6F3E0AD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5237-DDD7-4436-B358-084D790BF8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0092-73D3-4C40-B5D9-7E41E25CF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86BA-621E-4467-ABE6-7957A5244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1000">
                <a:latin typeface="Arial" charset="0"/>
              </a:rPr>
              <a:t>Liang, Introduction to Java Programming, Ninth Edition, (c) 2013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9e/html/MyLinkedList.html" TargetMode="External"/><Relationship Id="rId3" Type="http://schemas.openxmlformats.org/officeDocument/2006/relationships/hyperlink" Target="html/MyLinkedList.html" TargetMode="External"/><Relationship Id="rId7" Type="http://schemas.openxmlformats.org/officeDocument/2006/relationships/hyperlink" Target="html/TestMyLinkedLis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hyperlink" Target="html/TestMyLinkedList.bat" TargetMode="Externa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Relationship Id="rId9" Type="http://schemas.openxmlformats.org/officeDocument/2006/relationships/hyperlink" Target="http://www.cs.armstrong.edu/liang/intro9e/html/TestMyLinkedLis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armstrong.edu/liang/animation/LinkedListAnima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736725"/>
            <a:ext cx="8461375" cy="1908175"/>
          </a:xfrm>
          <a:noFill/>
          <a:ln/>
        </p:spPr>
        <p:txBody>
          <a:bodyPr/>
          <a:lstStyle/>
          <a:p>
            <a:r>
              <a:rPr lang="en-US" sz="4000" dirty="0" smtClean="0"/>
              <a:t>Week 6: Linked </a:t>
            </a:r>
            <a:r>
              <a:rPr lang="en-US" sz="4000" dirty="0" smtClean="0"/>
              <a:t>List</a:t>
            </a:r>
            <a:endParaRPr lang="en-US" sz="4000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89B-8C8E-48E1-938B-0F7A52459D34}" type="slidenum">
              <a:rPr lang="en-US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4" y="4329100"/>
            <a:ext cx="63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600" dirty="0">
                <a:latin typeface="+mj-lt"/>
              </a:rPr>
              <a:t>WIA1002/ WIB1002/WXES1117 :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600" dirty="0">
                <a:latin typeface="+mj-lt"/>
              </a:rPr>
              <a:t>Data </a:t>
            </a:r>
            <a:r>
              <a:rPr lang="en-GB" sz="3600" dirty="0" smtClean="0">
                <a:latin typeface="+mj-lt"/>
              </a:rPr>
              <a:t>Structures</a:t>
            </a:r>
            <a:endParaRPr lang="en-GB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1008348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Nodes in Linked Lists</a:t>
            </a:r>
          </a:p>
        </p:txBody>
      </p:sp>
      <p:sp>
        <p:nvSpPr>
          <p:cNvPr id="344071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196752"/>
            <a:ext cx="8763000" cy="3783124"/>
          </a:xfrm>
          <a:noFill/>
          <a:ln/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cs typeface="Courier New" pitchFamily="49" charset="0"/>
              </a:rPr>
              <a:t>A linked list consists of </a:t>
            </a:r>
            <a:r>
              <a:rPr lang="en-US" sz="2800" b="1" dirty="0">
                <a:solidFill>
                  <a:srgbClr val="FF0000"/>
                </a:solidFill>
                <a:cs typeface="Courier New" pitchFamily="49" charset="0"/>
              </a:rPr>
              <a:t>nodes</a:t>
            </a:r>
            <a:r>
              <a:rPr lang="en-US" sz="2800" dirty="0">
                <a:cs typeface="Courier New" pitchFamily="49" charset="0"/>
              </a:rPr>
              <a:t>. </a:t>
            </a:r>
            <a:endParaRPr lang="en-US" sz="2800" dirty="0" smtClean="0">
              <a:cs typeface="Courier New" pitchFamily="49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Each </a:t>
            </a:r>
            <a:r>
              <a:rPr lang="en-US" sz="2800" dirty="0">
                <a:cs typeface="Courier New" pitchFamily="49" charset="0"/>
              </a:rPr>
              <a:t>node contains an element, and </a:t>
            </a:r>
            <a:r>
              <a:rPr lang="en-US" sz="2800" dirty="0" smtClean="0">
                <a:cs typeface="Courier New" pitchFamily="49" charset="0"/>
              </a:rPr>
              <a:t>a reference linked to its </a:t>
            </a:r>
            <a:r>
              <a:rPr lang="en-US" sz="2800" dirty="0">
                <a:cs typeface="Courier New" pitchFamily="49" charset="0"/>
              </a:rPr>
              <a:t>next neighbor. </a:t>
            </a:r>
            <a:r>
              <a:rPr lang="en-US" sz="2800" dirty="0" smtClean="0"/>
              <a:t>The first variable, </a:t>
            </a:r>
            <a:r>
              <a:rPr lang="en-US" sz="2800" b="1" dirty="0" smtClean="0">
                <a:latin typeface="Courier New" pitchFamily="49" charset="0"/>
              </a:rPr>
              <a:t>element</a:t>
            </a:r>
            <a:r>
              <a:rPr lang="en-US" sz="2800" dirty="0" smtClean="0"/>
              <a:t>, is of generic type T. The second variable is a Node reference called </a:t>
            </a:r>
            <a:r>
              <a:rPr lang="en-US" sz="2800" b="1" dirty="0" smtClean="0">
                <a:latin typeface="Courier New" pitchFamily="49" charset="0"/>
              </a:rPr>
              <a:t>next</a:t>
            </a:r>
            <a:r>
              <a:rPr lang="en-US" sz="2800" dirty="0" smtClean="0"/>
              <a:t> that provides a link to the next node.</a:t>
            </a:r>
            <a:endParaRPr lang="en-US" sz="2800" dirty="0" smtClean="0">
              <a:cs typeface="Courier New" pitchFamily="49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A node with its two fields can reside anywhere in memory.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 smtClean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</a:pPr>
            <a:endParaRPr lang="en-US" sz="2800" dirty="0">
              <a:cs typeface="Courier New" pitchFamily="49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DF2E-CE45-48F3-AC84-8E5ACE2031D6}" type="slidenum">
              <a:rPr lang="en-US"/>
              <a:pPr/>
              <a:t>10</a:t>
            </a:fld>
            <a:endParaRPr lang="en-US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228600" y="3581400"/>
            <a:ext cx="464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44076" name="Object 12"/>
          <p:cNvGraphicFramePr>
            <a:graphicFrameLocks noChangeAspect="1"/>
          </p:cNvGraphicFramePr>
          <p:nvPr/>
        </p:nvGraphicFramePr>
        <p:xfrm>
          <a:off x="791580" y="4365104"/>
          <a:ext cx="76136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9" name="Picture" r:id="rId3" imgW="3709800" imgH="674280" progId="Word.Picture.8">
                  <p:embed/>
                </p:oleObj>
              </mc:Choice>
              <mc:Fallback>
                <p:oleObj name="Picture" r:id="rId3" imgW="3709800" imgH="674280" progId="Word.Picture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4365104"/>
                        <a:ext cx="761365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61764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Creating a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00150"/>
            <a:ext cx="8816280" cy="546921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Linked lists are implementation structures and so </a:t>
            </a:r>
            <a:r>
              <a:rPr lang="en-US" b="1" dirty="0"/>
              <a:t>Node objects </a:t>
            </a:r>
            <a:r>
              <a:rPr lang="en-US" dirty="0"/>
              <a:t>are </a:t>
            </a:r>
            <a:r>
              <a:rPr lang="en-US" u="sng" dirty="0"/>
              <a:t>rarely visible in the public interface of a data structure.</a:t>
            </a:r>
            <a:r>
              <a:rPr lang="en-US" dirty="0"/>
              <a:t>  As a result, we </a:t>
            </a:r>
            <a:r>
              <a:rPr lang="en-US" b="1" dirty="0"/>
              <a:t>declare</a:t>
            </a:r>
            <a:r>
              <a:rPr lang="en-US" dirty="0"/>
              <a:t> the instance </a:t>
            </a:r>
            <a:r>
              <a:rPr lang="en-US" b="1" dirty="0"/>
              <a:t>variables</a:t>
            </a:r>
            <a:r>
              <a:rPr lang="en-US" dirty="0"/>
              <a:t> </a:t>
            </a:r>
            <a:r>
              <a:rPr lang="en-US" b="1" dirty="0"/>
              <a:t>in the Node class</a:t>
            </a:r>
            <a:r>
              <a:rPr lang="en-US" dirty="0"/>
              <a:t> public. This greatly simplifies the writing of code involving linked lists.</a:t>
            </a:r>
          </a:p>
          <a:p>
            <a:r>
              <a:rPr lang="en-US" dirty="0"/>
              <a:t>The Node class is a </a:t>
            </a:r>
            <a:r>
              <a:rPr lang="en-US" i="1" dirty="0"/>
              <a:t>self‑</a:t>
            </a:r>
            <a:r>
              <a:rPr lang="en-US" i="1" dirty="0" err="1"/>
              <a:t>referencing</a:t>
            </a:r>
            <a:r>
              <a:rPr lang="en-US" dirty="0"/>
              <a:t> structure, in which the instance variable, </a:t>
            </a:r>
            <a:r>
              <a:rPr lang="en-US" b="1" dirty="0">
                <a:latin typeface="Courier New" pitchFamily="49" charset="0"/>
              </a:rPr>
              <a:t>next</a:t>
            </a:r>
            <a:r>
              <a:rPr lang="en-US" dirty="0"/>
              <a:t>, refers to an object of its own type.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636"/>
            <a:ext cx="8229600" cy="1143000"/>
          </a:xfrm>
        </p:spPr>
        <p:txBody>
          <a:bodyPr/>
          <a:lstStyle/>
          <a:p>
            <a:r>
              <a:rPr lang="en-GB" dirty="0" smtClean="0"/>
              <a:t>The Node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50331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Node&lt;E&gt; {</a:t>
            </a:r>
            <a:endParaRPr lang="en-US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 element;</a:t>
            </a:r>
            <a:endParaRPr lang="en-US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Node&lt;E&gt; next;</a:t>
            </a:r>
            <a:endParaRPr lang="en-US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 Node() {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//default constructor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element = null;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//with no initial 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next = null;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 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endParaRPr lang="en-US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Node(E item) { </a:t>
            </a:r>
            <a:endParaRPr lang="en-US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element = item; 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//initialize element to item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next = null;    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//set next to null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F850-3323-4900-8362-8A83B1436A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an object(</a:t>
            </a:r>
            <a:r>
              <a:rPr lang="en-US" dirty="0" err="1" smtClean="0"/>
              <a:t>eg</a:t>
            </a:r>
            <a:r>
              <a:rPr lang="en-US" dirty="0" smtClean="0"/>
              <a:t>: String) for class Node?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F850-3323-4900-8362-8A83B1436A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92" y="224644"/>
            <a:ext cx="8839200" cy="756084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Adding Three Nodes</a:t>
            </a:r>
          </a:p>
        </p:txBody>
      </p:sp>
      <p:sp>
        <p:nvSpPr>
          <p:cNvPr id="345095" name="Rectangle 7"/>
          <p:cNvSpPr>
            <a:spLocks noGrp="1" noChangeArrowheads="1"/>
          </p:cNvSpPr>
          <p:nvPr>
            <p:ph idx="1"/>
          </p:nvPr>
        </p:nvSpPr>
        <p:spPr>
          <a:xfrm>
            <a:off x="215516" y="1448780"/>
            <a:ext cx="8763000" cy="2118556"/>
          </a:xfrm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The variable </a:t>
            </a:r>
            <a:r>
              <a:rPr lang="en-US" sz="2800" u="sng" dirty="0"/>
              <a:t>head</a:t>
            </a:r>
            <a:r>
              <a:rPr lang="en-US" sz="2800" dirty="0"/>
              <a:t> refers to the first node in the list, and the variable </a:t>
            </a:r>
            <a:r>
              <a:rPr lang="en-US" sz="2800" u="sng" dirty="0"/>
              <a:t>tail</a:t>
            </a:r>
            <a:r>
              <a:rPr lang="en-US" sz="2800" dirty="0"/>
              <a:t> refers to the last node in the list. If the list is empty, both are </a:t>
            </a:r>
            <a:r>
              <a:rPr lang="en-US" sz="2800" u="sng" dirty="0"/>
              <a:t>null</a:t>
            </a:r>
            <a:r>
              <a:rPr lang="en-US" sz="2800" dirty="0"/>
              <a:t>. For example, you can create three nodes to store three strings in a list, as follows:</a:t>
            </a:r>
            <a:r>
              <a:rPr lang="en-US" sz="1600" dirty="0">
                <a:cs typeface="Courier New" pitchFamily="49" charset="0"/>
              </a:rPr>
              <a:t> 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576-89F0-47C7-8318-57B56B884648}" type="slidenum">
              <a:rPr lang="en-US"/>
              <a:pPr/>
              <a:t>14</a:t>
            </a:fld>
            <a:endParaRPr lang="en-US"/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5100" name="Rectangle 12"/>
          <p:cNvSpPr>
            <a:spLocks noChangeArrowheads="1"/>
          </p:cNvSpPr>
          <p:nvPr/>
        </p:nvSpPr>
        <p:spPr bwMode="auto">
          <a:xfrm>
            <a:off x="179512" y="3753036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latin typeface="+mj-lt"/>
              </a:rPr>
              <a:t>Step 1: </a:t>
            </a:r>
            <a:r>
              <a:rPr lang="en-US" sz="2800" dirty="0"/>
              <a:t>Declare </a:t>
            </a:r>
            <a:r>
              <a:rPr lang="en-US" sz="2800" u="sng" dirty="0"/>
              <a:t>head</a:t>
            </a:r>
            <a:r>
              <a:rPr lang="en-US" sz="2800" dirty="0"/>
              <a:t> and </a:t>
            </a:r>
            <a:r>
              <a:rPr lang="en-US" sz="2800" u="sng" dirty="0"/>
              <a:t>tail</a:t>
            </a:r>
            <a:r>
              <a:rPr lang="en-US" sz="2800" dirty="0"/>
              <a:t>:</a:t>
            </a:r>
          </a:p>
        </p:txBody>
      </p:sp>
      <p:sp>
        <p:nvSpPr>
          <p:cNvPr id="345102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45101" name="Object 13"/>
          <p:cNvGraphicFramePr>
            <a:graphicFrameLocks noChangeAspect="1"/>
          </p:cNvGraphicFramePr>
          <p:nvPr/>
        </p:nvGraphicFramePr>
        <p:xfrm>
          <a:off x="287524" y="4221088"/>
          <a:ext cx="8531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4" name="Picture" r:id="rId3" imgW="3720960" imgH="419040" progId="Word.Picture.8">
                  <p:embed/>
                </p:oleObj>
              </mc:Choice>
              <mc:Fallback>
                <p:oleObj name="Picture" r:id="rId3" imgW="3720960" imgH="419040" progId="Word.Picture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4" y="4221088"/>
                        <a:ext cx="85312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4644"/>
            <a:ext cx="8839200" cy="828092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Adding Three Nodes, cont.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F4B7-837F-497B-8C02-F42B4AB470C5}" type="slidenum">
              <a:rPr lang="en-US"/>
              <a:pPr/>
              <a:t>15</a:t>
            </a:fld>
            <a:endParaRPr lang="en-US"/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5817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143508" y="180882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latin typeface="+mj-lt"/>
              </a:rPr>
              <a:t>Step 2</a:t>
            </a:r>
            <a:r>
              <a:rPr lang="en-US" sz="3200" dirty="0">
                <a:latin typeface="+mj-lt"/>
              </a:rPr>
              <a:t>: Create the first node and insert it to the list:</a:t>
            </a:r>
          </a:p>
        </p:txBody>
      </p:sp>
      <p:sp>
        <p:nvSpPr>
          <p:cNvPr id="375819" name="Rectangle 1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5823" name="Rectangle 1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75822" name="Object 14"/>
          <p:cNvGraphicFramePr>
            <a:graphicFrameLocks noChangeAspect="1"/>
          </p:cNvGraphicFramePr>
          <p:nvPr/>
        </p:nvGraphicFramePr>
        <p:xfrm>
          <a:off x="251520" y="2744924"/>
          <a:ext cx="8678863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25" name="Picture" r:id="rId3" imgW="3949560" imgH="838080" progId="Word.Picture.8">
                  <p:embed/>
                </p:oleObj>
              </mc:Choice>
              <mc:Fallback>
                <p:oleObj name="Picture" r:id="rId3" imgW="3949560" imgH="838080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744924"/>
                        <a:ext cx="8678863" cy="184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Adding Three Nodes, cont.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91CD-E6A0-4EAD-A16A-CA893BC621A4}" type="slidenum">
              <a:rPr lang="en-US"/>
              <a:pPr/>
              <a:t>16</a:t>
            </a:fld>
            <a:endParaRPr lang="en-US"/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6841" name="Rectangle 9"/>
          <p:cNvSpPr>
            <a:spLocks noChangeArrowheads="1"/>
          </p:cNvSpPr>
          <p:nvPr/>
        </p:nvSpPr>
        <p:spPr bwMode="auto">
          <a:xfrm>
            <a:off x="228600" y="990600"/>
            <a:ext cx="8763000" cy="92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latin typeface="+mj-lt"/>
              </a:rPr>
              <a:t>Step 3: </a:t>
            </a:r>
            <a:r>
              <a:rPr lang="en-US" sz="3200" dirty="0">
                <a:latin typeface="+mj-lt"/>
              </a:rPr>
              <a:t>Create the second node and insert it to the </a:t>
            </a:r>
            <a:endParaRPr lang="en-US" sz="3200" dirty="0" smtClean="0">
              <a:latin typeface="+mj-lt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           list</a:t>
            </a:r>
            <a:r>
              <a:rPr lang="en-US" sz="3200" dirty="0">
                <a:latin typeface="+mj-lt"/>
              </a:rPr>
              <a:t>:</a:t>
            </a:r>
          </a:p>
        </p:txBody>
      </p:sp>
      <p:sp>
        <p:nvSpPr>
          <p:cNvPr id="376842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6843" name="Rectangle 11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6846" name="Rectangle 14"/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76845" name="Object 13"/>
          <p:cNvGraphicFramePr>
            <a:graphicFrameLocks noChangeAspect="1"/>
          </p:cNvGraphicFramePr>
          <p:nvPr/>
        </p:nvGraphicFramePr>
        <p:xfrm>
          <a:off x="251520" y="2316137"/>
          <a:ext cx="875665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8" name="Picture" r:id="rId3" imgW="4292640" imgH="1422360" progId="Word.Picture.8">
                  <p:embed/>
                </p:oleObj>
              </mc:Choice>
              <mc:Fallback>
                <p:oleObj name="Picture" r:id="rId3" imgW="4292640" imgH="1422360" progId="Word.Picture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316137"/>
                        <a:ext cx="8756650" cy="291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/>
              <a:t>Adding Three Nodes, cont.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55DD-7F0F-480D-9967-E621576BF96F}" type="slidenum">
              <a:rPr lang="en-US"/>
              <a:pPr/>
              <a:t>17</a:t>
            </a:fld>
            <a:endParaRPr lang="en-US"/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323528" y="11716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latin typeface="+mj-lt"/>
              </a:rPr>
              <a:t>Step 4: </a:t>
            </a:r>
            <a:r>
              <a:rPr lang="en-US" sz="3200" dirty="0">
                <a:latin typeface="+mj-lt"/>
              </a:rPr>
              <a:t>Create the third node and insert it to the </a:t>
            </a:r>
            <a:endParaRPr lang="en-US" sz="3200" dirty="0" smtClean="0">
              <a:latin typeface="+mj-lt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           list</a:t>
            </a:r>
            <a:r>
              <a:rPr lang="en-US" sz="3200" dirty="0">
                <a:latin typeface="+mj-lt"/>
              </a:rPr>
              <a:t>:</a:t>
            </a:r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7868" name="Rectangle 12"/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0" y="2544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77870" name="Object 14"/>
          <p:cNvGraphicFramePr>
            <a:graphicFrameLocks noChangeAspect="1"/>
          </p:cNvGraphicFramePr>
          <p:nvPr/>
        </p:nvGraphicFramePr>
        <p:xfrm>
          <a:off x="230188" y="1979613"/>
          <a:ext cx="8529637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3" name="Picture" r:id="rId3" imgW="5143680" imgH="1765440" progId="Word.Picture.8">
                  <p:embed/>
                </p:oleObj>
              </mc:Choice>
              <mc:Fallback>
                <p:oleObj name="Picture" r:id="rId3" imgW="5143680" imgH="1765440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1979613"/>
                        <a:ext cx="8529637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/>
              <a:t>Traversing All Elements in the List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5BA-4144-4AA1-80BC-64FCF26A422D}" type="slidenum">
              <a:rPr lang="en-US"/>
              <a:pPr/>
              <a:t>18</a:t>
            </a:fld>
            <a:endParaRPr lang="en-US"/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8888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228600" y="914400"/>
            <a:ext cx="8915400" cy="32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>
              <a:lnSpc>
                <a:spcPct val="80000"/>
              </a:lnSpc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sz="3200" dirty="0">
                <a:latin typeface="+mj-lt"/>
              </a:rPr>
              <a:t>Each node contains the </a:t>
            </a:r>
            <a:r>
              <a:rPr lang="en-US" sz="3200" b="1" dirty="0">
                <a:latin typeface="+mj-lt"/>
              </a:rPr>
              <a:t>element</a:t>
            </a:r>
            <a:r>
              <a:rPr lang="en-US" sz="3200" dirty="0">
                <a:latin typeface="+mj-lt"/>
              </a:rPr>
              <a:t> and a data field named </a:t>
            </a:r>
            <a:r>
              <a:rPr lang="en-US" sz="3200" b="1" i="1" dirty="0">
                <a:latin typeface="+mj-lt"/>
              </a:rPr>
              <a:t>next</a:t>
            </a:r>
            <a:r>
              <a:rPr lang="en-US" sz="3200" dirty="0">
                <a:latin typeface="+mj-lt"/>
              </a:rPr>
              <a:t> that points to the next element</a:t>
            </a:r>
            <a:r>
              <a:rPr lang="en-US" sz="3200" dirty="0" smtClean="0">
                <a:latin typeface="+mj-lt"/>
              </a:rPr>
              <a:t>. </a:t>
            </a: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If </a:t>
            </a:r>
            <a:r>
              <a:rPr lang="en-US" sz="3200" dirty="0">
                <a:latin typeface="+mj-lt"/>
              </a:rPr>
              <a:t>the </a:t>
            </a:r>
            <a:r>
              <a:rPr lang="en-US" sz="3200" b="1" dirty="0">
                <a:latin typeface="+mj-lt"/>
              </a:rPr>
              <a:t>node is the last in the list</a:t>
            </a:r>
            <a:r>
              <a:rPr lang="en-US" sz="3200" dirty="0">
                <a:latin typeface="+mj-lt"/>
              </a:rPr>
              <a:t>, its pointer data field </a:t>
            </a:r>
            <a:r>
              <a:rPr lang="en-US" sz="3200" u="sng" dirty="0">
                <a:solidFill>
                  <a:srgbClr val="FF0000"/>
                </a:solidFill>
                <a:latin typeface="+mj-lt"/>
              </a:rPr>
              <a:t>next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 contains the value </a:t>
            </a:r>
            <a:r>
              <a:rPr lang="en-US" sz="3200" u="sng" dirty="0">
                <a:solidFill>
                  <a:srgbClr val="FF0000"/>
                </a:solidFill>
                <a:latin typeface="+mj-lt"/>
              </a:rPr>
              <a:t>null</a:t>
            </a:r>
            <a:r>
              <a:rPr lang="en-US" sz="3200" dirty="0">
                <a:latin typeface="+mj-lt"/>
              </a:rPr>
              <a:t>. </a:t>
            </a:r>
            <a:endParaRPr lang="en-US" sz="3200" dirty="0" smtClean="0">
              <a:latin typeface="+mj-lt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You </a:t>
            </a:r>
            <a:r>
              <a:rPr lang="en-US" sz="3200" dirty="0">
                <a:latin typeface="+mj-lt"/>
              </a:rPr>
              <a:t>can use this property to detect the last node. For example, you may write the following loop to traverse all the nodes in the list.</a:t>
            </a:r>
          </a:p>
        </p:txBody>
      </p:sp>
      <p:sp>
        <p:nvSpPr>
          <p:cNvPr id="378890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8891" name="Rectangle 11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8892" name="Rectangle 12"/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8893" name="Rectangle 13"/>
          <p:cNvSpPr>
            <a:spLocks noChangeArrowheads="1"/>
          </p:cNvSpPr>
          <p:nvPr/>
        </p:nvSpPr>
        <p:spPr bwMode="auto">
          <a:xfrm>
            <a:off x="0" y="2544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78895" name="Rectangle 15"/>
          <p:cNvSpPr>
            <a:spLocks noChangeArrowheads="1"/>
          </p:cNvSpPr>
          <p:nvPr/>
        </p:nvSpPr>
        <p:spPr bwMode="auto">
          <a:xfrm>
            <a:off x="228600" y="4113076"/>
            <a:ext cx="861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Node&lt;E&gt;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head;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current.next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!= null)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current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current.next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MyLinkedList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05F9-C922-41CF-B92D-7916F33F788A}" type="slidenum">
              <a:rPr lang="en-US"/>
              <a:pPr/>
              <a:t>19</a:t>
            </a:fld>
            <a:endParaRPr lang="en-US"/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2339975" y="1628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6121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2286000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6126" name="AutoShape 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0363" y="5876925"/>
            <a:ext cx="23622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MyLinkedList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46127" name="Object 15"/>
          <p:cNvGraphicFramePr>
            <a:graphicFrameLocks noChangeAspect="1"/>
          </p:cNvGraphicFramePr>
          <p:nvPr/>
        </p:nvGraphicFramePr>
        <p:xfrm>
          <a:off x="0" y="728663"/>
          <a:ext cx="9144000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0" name="Picture" r:id="rId4" imgW="4648073" imgH="2508895" progId="Word.Picture.8">
                  <p:embed/>
                </p:oleObj>
              </mc:Choice>
              <mc:Fallback>
                <p:oleObj name="Picture" r:id="rId4" imgW="4648073" imgH="2508895" progId="Word.Picture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28663"/>
                        <a:ext cx="9144000" cy="494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9" name="AutoShape 17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6516688" y="5913438"/>
            <a:ext cx="18288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/>
              <a:t>Run</a:t>
            </a:r>
          </a:p>
        </p:txBody>
      </p:sp>
      <p:sp>
        <p:nvSpPr>
          <p:cNvPr id="346130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419475" y="5876925"/>
            <a:ext cx="2700338" cy="569913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7" action="ppaction://program"/>
              </a:rPr>
              <a:t>TestMyLinkedList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6132" name="AutoShape 20">
            <a:hlinkClick r:id="rId8" highlightClick="1"/>
          </p:cNvPr>
          <p:cNvSpPr>
            <a:spLocks noChangeArrowheads="1"/>
          </p:cNvSpPr>
          <p:nvPr/>
        </p:nvSpPr>
        <p:spPr bwMode="auto">
          <a:xfrm>
            <a:off x="0" y="5481638"/>
            <a:ext cx="468313" cy="576262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46133" name="AutoShape 21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3095625" y="5624513"/>
            <a:ext cx="468313" cy="576262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  <a:noFill/>
          <a:ln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34852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5029200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A list is a popular data structure to store data in sequential order. For example, a list of students, a list of available rooms, a list of cities, and a list of books, etc. can be stored using lists. The common operations on a list are usually the following:</a:t>
            </a:r>
            <a:r>
              <a:rPr lang="en-US" sz="2800" dirty="0">
                <a:cs typeface="Courier New" pitchFamily="49" charset="0"/>
              </a:rPr>
              <a:t> </a:t>
            </a:r>
          </a:p>
          <a:p>
            <a:pPr marL="0" indent="0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Retrieve </a:t>
            </a:r>
            <a:r>
              <a:rPr lang="en-US" dirty="0">
                <a:cs typeface="Courier New" pitchFamily="49" charset="0"/>
              </a:rPr>
              <a:t>an element from this list.</a:t>
            </a:r>
          </a:p>
          <a:p>
            <a:pPr marL="0" indent="0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Insert </a:t>
            </a:r>
            <a:r>
              <a:rPr lang="en-US" dirty="0">
                <a:cs typeface="Courier New" pitchFamily="49" charset="0"/>
              </a:rPr>
              <a:t>a new element to this list.</a:t>
            </a:r>
          </a:p>
          <a:p>
            <a:pPr marL="0" indent="0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Delete </a:t>
            </a:r>
            <a:r>
              <a:rPr lang="en-US" dirty="0">
                <a:cs typeface="Courier New" pitchFamily="49" charset="0"/>
              </a:rPr>
              <a:t>an element from this list.</a:t>
            </a:r>
          </a:p>
          <a:p>
            <a:pPr marL="0" indent="0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Find </a:t>
            </a:r>
            <a:r>
              <a:rPr lang="en-US" dirty="0">
                <a:cs typeface="Courier New" pitchFamily="49" charset="0"/>
              </a:rPr>
              <a:t>how many elements are in this list.</a:t>
            </a:r>
          </a:p>
          <a:p>
            <a:pPr marL="0" indent="0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Find </a:t>
            </a:r>
            <a:r>
              <a:rPr lang="en-US" dirty="0">
                <a:cs typeface="Courier New" pitchFamily="49" charset="0"/>
              </a:rPr>
              <a:t>if an element is in this list.</a:t>
            </a:r>
          </a:p>
          <a:p>
            <a:pPr marL="0" indent="0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Find </a:t>
            </a:r>
            <a:r>
              <a:rPr lang="en-US" dirty="0">
                <a:cs typeface="Courier New" pitchFamily="49" charset="0"/>
              </a:rPr>
              <a:t>if this list is empty.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2F4E-0F42-456E-B6F8-93008258AF57}" type="slidenum">
              <a:rPr lang="en-US"/>
              <a:pPr/>
              <a:t>2</a:t>
            </a:fld>
            <a:endParaRPr lang="en-US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4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4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4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4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4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Implementing addFirst(E o)</a:t>
            </a:r>
          </a:p>
        </p:txBody>
      </p:sp>
      <p:sp>
        <p:nvSpPr>
          <p:cNvPr id="347152" name="Rectangle 16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7164288" cy="2446338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1	public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addFirst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 o)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2	 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Node&lt;E&gt;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new Node&lt;E&gt;(o);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3	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4	 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head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5	 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size++;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7	 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if (tail == null)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tail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9	}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E62A-2310-4D58-9293-DDD98587597B}" type="slidenum">
              <a:rPr lang="en-US"/>
              <a:pPr/>
              <a:t>20</a:t>
            </a:fld>
            <a:endParaRPr lang="en-US"/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5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8" name="Rectangle 12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7154" name="Rectangle 18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47153" name="Object 17"/>
          <p:cNvGraphicFramePr>
            <a:graphicFrameLocks noChangeAspect="1"/>
          </p:cNvGraphicFramePr>
          <p:nvPr/>
        </p:nvGraphicFramePr>
        <p:xfrm>
          <a:off x="2627784" y="2865201"/>
          <a:ext cx="6400800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6" name="Picture" r:id="rId3" imgW="4194048" imgH="2511552" progId="Word.Picture.8">
                  <p:embed/>
                </p:oleObj>
              </mc:Choice>
              <mc:Fallback>
                <p:oleObj name="Picture" r:id="rId3" imgW="4194048" imgH="2511552" progId="Word.Picture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865201"/>
                        <a:ext cx="6400800" cy="384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Implementing addFirst(E o)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5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48" name="Rectangle 12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7154" name="Rectangle 18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47153" name="Object 17"/>
          <p:cNvGraphicFramePr>
            <a:graphicFrameLocks noChangeAspect="1"/>
          </p:cNvGraphicFramePr>
          <p:nvPr/>
        </p:nvGraphicFramePr>
        <p:xfrm>
          <a:off x="215516" y="836712"/>
          <a:ext cx="8701685" cy="522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29" name="Picture" r:id="rId3" imgW="4194048" imgH="2511552" progId="Word.Picture.8">
                  <p:embed/>
                </p:oleObj>
              </mc:Choice>
              <mc:Fallback>
                <p:oleObj name="Picture" r:id="rId3" imgW="4194048" imgH="2511552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836712"/>
                        <a:ext cx="8701685" cy="5220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Implementing addLast(E o)</a:t>
            </a:r>
          </a:p>
        </p:txBody>
      </p:sp>
      <p:sp>
        <p:nvSpPr>
          <p:cNvPr id="379915" name="Rectangle 11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7695964" cy="3276600"/>
          </a:xfrm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	public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addLast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(E o)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2	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(tail == null)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3	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head = tail = new Node&lt;E&gt;(element);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	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5	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6	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tail.next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new Node(element);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7	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tail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tail.next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8	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9	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size++;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10	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306D-147F-4D29-9A7F-833096D4672C}" type="slidenum">
              <a:rPr lang="en-US"/>
              <a:pPr/>
              <a:t>22</a:t>
            </a:fld>
            <a:endParaRPr lang="en-US"/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2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8" name="Rectangle 14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79917" name="Object 13"/>
          <p:cNvGraphicFramePr>
            <a:graphicFrameLocks noChangeAspect="1"/>
          </p:cNvGraphicFramePr>
          <p:nvPr/>
        </p:nvGraphicFramePr>
        <p:xfrm>
          <a:off x="3352800" y="2895600"/>
          <a:ext cx="5486400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0" name="Picture" r:id="rId3" imgW="3660648" imgH="2340864" progId="Word.Picture.8">
                  <p:embed/>
                </p:oleObj>
              </mc:Choice>
              <mc:Fallback>
                <p:oleObj name="Picture" r:id="rId3" imgW="3660648" imgH="2340864" progId="Word.Picture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5486400" cy="351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Implementing addLast(E o)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306D-147F-4D29-9A7F-833096D4672C}" type="slidenum">
              <a:rPr lang="en-US"/>
              <a:pPr/>
              <a:t>23</a:t>
            </a:fld>
            <a:endParaRPr lang="en-US"/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2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9918" name="Rectangle 14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79917" name="Object 13"/>
          <p:cNvGraphicFramePr>
            <a:graphicFrameLocks noChangeAspect="1"/>
          </p:cNvGraphicFramePr>
          <p:nvPr/>
        </p:nvGraphicFramePr>
        <p:xfrm>
          <a:off x="179511" y="872716"/>
          <a:ext cx="8699423" cy="558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53" name="Picture" r:id="rId3" imgW="3660648" imgH="2340864" progId="Word.Picture.8">
                  <p:embed/>
                </p:oleObj>
              </mc:Choice>
              <mc:Fallback>
                <p:oleObj name="Picture" r:id="rId3" imgW="3660648" imgH="2340864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872716"/>
                        <a:ext cx="8699423" cy="5580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56" y="-92732"/>
            <a:ext cx="5886872" cy="533400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Implementing add(</a:t>
            </a:r>
            <a:r>
              <a:rPr lang="en-US" sz="3600" dirty="0" err="1"/>
              <a:t>int</a:t>
            </a:r>
            <a:r>
              <a:rPr lang="en-US" sz="3600" dirty="0"/>
              <a:t> index, E o)</a:t>
            </a:r>
            <a:r>
              <a:rPr lang="en-US" dirty="0"/>
              <a:t> </a:t>
            </a:r>
          </a:p>
        </p:txBody>
      </p:sp>
      <p:sp>
        <p:nvSpPr>
          <p:cNvPr id="381962" name="Rectangle 10"/>
          <p:cNvSpPr>
            <a:spLocks noGrp="1" noChangeArrowheads="1"/>
          </p:cNvSpPr>
          <p:nvPr>
            <p:ph idx="1"/>
          </p:nvPr>
        </p:nvSpPr>
        <p:spPr>
          <a:xfrm>
            <a:off x="0" y="406152"/>
            <a:ext cx="5751748" cy="3994956"/>
          </a:xfrm>
          <a:noFill/>
          <a:ln/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	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add(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index, E o)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	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 (index == 0)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addFirst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	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 if (index &gt;= size)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addLast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4	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5	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Node&lt;E&gt; current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6	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index;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7	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current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current.next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8	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Node&lt;E&gt; temp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current.next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9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current.next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new Node&lt;E&gt;(o);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10	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current.next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).next = temp;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11	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size++;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12	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13	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A6A4-0B89-45D9-96F2-BAEA669D9774}" type="slidenum">
              <a:rPr lang="en-US"/>
              <a:pPr/>
              <a:t>24</a:t>
            </a:fld>
            <a:endParaRPr lang="en-US"/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1959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1960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1961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1966" name="Rectangle 14"/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1968" name="Rectangle 1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81967" name="Object 15"/>
          <p:cNvGraphicFramePr>
            <a:graphicFrameLocks noChangeAspect="1"/>
          </p:cNvGraphicFramePr>
          <p:nvPr/>
        </p:nvGraphicFramePr>
        <p:xfrm>
          <a:off x="3708400" y="2554014"/>
          <a:ext cx="543560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4" name="Picture" r:id="rId3" imgW="3187800" imgH="1308240" progId="Word.Picture.8">
                  <p:embed/>
                </p:oleObj>
              </mc:Choice>
              <mc:Fallback>
                <p:oleObj name="Picture" r:id="rId3" imgW="3187800" imgH="1308240" progId="Word.Picture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554014"/>
                        <a:ext cx="5435600" cy="224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0" name="Rectangle 18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81969" name="Object 17"/>
          <p:cNvGraphicFramePr>
            <a:graphicFrameLocks noChangeAspect="1"/>
          </p:cNvGraphicFramePr>
          <p:nvPr/>
        </p:nvGraphicFramePr>
        <p:xfrm>
          <a:off x="359532" y="4545124"/>
          <a:ext cx="5256212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5" name="Picture" r:id="rId5" imgW="3187800" imgH="1308240" progId="Word.Picture.8">
                  <p:embed/>
                </p:oleObj>
              </mc:Choice>
              <mc:Fallback>
                <p:oleObj name="Picture" r:id="rId5" imgW="3187800" imgH="1308240" progId="Word.Picture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4545124"/>
                        <a:ext cx="5256212" cy="217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Implementing removeFirst()</a:t>
            </a:r>
            <a:r>
              <a:rPr lang="en-US"/>
              <a:t> </a:t>
            </a:r>
          </a:p>
        </p:txBody>
      </p:sp>
      <p:sp>
        <p:nvSpPr>
          <p:cNvPr id="382986" name="Rectangle 10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5859760" cy="327660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removeFirst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(size == 0)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null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Node&lt;E&gt; temp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head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head.next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size--;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(head ==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tail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temp.element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A058-2B19-4A56-8064-38A414F78269}" type="slidenum">
              <a:rPr lang="en-US"/>
              <a:pPr/>
              <a:t>25</a:t>
            </a:fld>
            <a:endParaRPr lang="en-US"/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2985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2991" name="Rectangle 15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82990" name="Object 14"/>
          <p:cNvGraphicFramePr>
            <a:graphicFrameLocks noChangeAspect="1"/>
          </p:cNvGraphicFramePr>
          <p:nvPr/>
        </p:nvGraphicFramePr>
        <p:xfrm>
          <a:off x="3563888" y="3158951"/>
          <a:ext cx="54864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76" name="Picture" r:id="rId3" imgW="3380232" imgH="2246376" progId="Word.Picture.8">
                  <p:embed/>
                </p:oleObj>
              </mc:Choice>
              <mc:Fallback>
                <p:oleObj name="Picture" r:id="rId3" imgW="3380232" imgH="22463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158951"/>
                        <a:ext cx="5486400" cy="365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6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7924" y="0"/>
            <a:ext cx="5029200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/>
              <a:t>Implementing </a:t>
            </a:r>
            <a:r>
              <a:rPr lang="en-US" sz="3600" dirty="0" err="1"/>
              <a:t>removeLast</a:t>
            </a:r>
            <a:r>
              <a:rPr lang="en-US" sz="3600" dirty="0"/>
              <a:t>()</a:t>
            </a:r>
            <a:r>
              <a:rPr lang="en-US" dirty="0"/>
              <a:t> </a:t>
            </a:r>
          </a:p>
        </p:txBody>
      </p:sp>
      <p:sp>
        <p:nvSpPr>
          <p:cNvPr id="384010" name="Rectangle 10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4860032" cy="5791200"/>
          </a:xfrm>
          <a:noFill/>
          <a:ln/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removeLast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(size == 0)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return null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(size == 1)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Node&lt;E&gt; temp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head = tail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size = 0;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temp.element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Node&lt;E&gt; current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size - 2;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current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current.next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Node&lt;E&gt;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temp = tail;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tail = current;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tail.next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size--;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temp.element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0406-444B-4881-94BF-DEFCD4DB0E0B}" type="slidenum">
              <a:rPr lang="en-US"/>
              <a:pPr/>
              <a:t>26</a:t>
            </a:fld>
            <a:endParaRPr lang="en-US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4008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4011" name="Rectangle 11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4016" name="Rectangle 16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84015" name="Object 15"/>
          <p:cNvGraphicFramePr>
            <a:graphicFrameLocks noChangeAspect="1"/>
          </p:cNvGraphicFramePr>
          <p:nvPr/>
        </p:nvGraphicFramePr>
        <p:xfrm>
          <a:off x="3505200" y="1232756"/>
          <a:ext cx="5638800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00" name="Picture" r:id="rId3" imgW="3025140" imgH="2132076" progId="Word.Picture.8">
                  <p:embed/>
                </p:oleObj>
              </mc:Choice>
              <mc:Fallback>
                <p:oleObj name="Picture" r:id="rId3" imgW="3025140" imgH="21320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32756"/>
                        <a:ext cx="5638800" cy="397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7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Implementing remove(int index)</a:t>
            </a:r>
            <a:r>
              <a:rPr lang="en-US"/>
              <a:t> </a:t>
            </a:r>
          </a:p>
        </p:txBody>
      </p:sp>
      <p:sp>
        <p:nvSpPr>
          <p:cNvPr id="385034" name="Rectangle 10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5410200" cy="495300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 remove(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index)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(index &lt; 0 || index &gt;= size)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 null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(index == 0)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removeFirst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(index == size - 1)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removeLast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Node&lt;E&gt; previous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index;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previous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previous.next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Node&lt;E&gt; current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previous.next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previous.next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current.next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size--;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14B-54B0-4C27-98B4-8FE77BC9AA19}" type="slidenum">
              <a:rPr lang="en-US"/>
              <a:pPr/>
              <a:t>27</a:t>
            </a:fld>
            <a:endParaRPr lang="en-US"/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5032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5033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85035" name="Rectangle 11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5036" name="Rectangle 12"/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5037" name="Rectangle 13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85040" name="Rectangle 16"/>
          <p:cNvSpPr>
            <a:spLocks noChangeArrowheads="1"/>
          </p:cNvSpPr>
          <p:nvPr/>
        </p:nvSpPr>
        <p:spPr bwMode="auto">
          <a:xfrm>
            <a:off x="0" y="2312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85039" name="Object 15"/>
          <p:cNvGraphicFramePr>
            <a:graphicFrameLocks noChangeAspect="1"/>
          </p:cNvGraphicFramePr>
          <p:nvPr/>
        </p:nvGraphicFramePr>
        <p:xfrm>
          <a:off x="3810000" y="2743200"/>
          <a:ext cx="518160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24" name="Picture" r:id="rId3" imgW="3241548" imgH="2232660" progId="Word.Picture.8">
                  <p:embed/>
                </p:oleObj>
              </mc:Choice>
              <mc:Fallback>
                <p:oleObj name="Picture" r:id="rId3" imgW="3241548" imgH="22326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43200"/>
                        <a:ext cx="5181600" cy="357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3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683568" y="944724"/>
          <a:ext cx="7776864" cy="536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48" name="Picture" r:id="rId3" imgW="3241548" imgH="2232660" progId="Word.Picture.8">
                  <p:embed/>
                </p:oleObj>
              </mc:Choice>
              <mc:Fallback>
                <p:oleObj name="Picture" r:id="rId3" imgW="3241548" imgH="22326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44724"/>
                        <a:ext cx="7776864" cy="5360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2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Linked Lists</a:t>
            </a:r>
          </a:p>
        </p:txBody>
      </p:sp>
      <p:sp>
        <p:nvSpPr>
          <p:cNvPr id="343047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63000" cy="53340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Courier New" pitchFamily="49" charset="0"/>
              </a:rPr>
              <a:t>Since </a:t>
            </a:r>
            <a:r>
              <a:rPr lang="en-US" u="sng">
                <a:cs typeface="Courier New" pitchFamily="49" charset="0"/>
              </a:rPr>
              <a:t>MyArrayList</a:t>
            </a:r>
            <a:r>
              <a:rPr lang="en-US">
                <a:cs typeface="Courier New" pitchFamily="49" charset="0"/>
              </a:rPr>
              <a:t> is implemented using an array, the methods </a:t>
            </a:r>
            <a:r>
              <a:rPr lang="en-US" u="sng">
                <a:cs typeface="Courier New" pitchFamily="49" charset="0"/>
              </a:rPr>
              <a:t>get(int index)</a:t>
            </a:r>
            <a:r>
              <a:rPr lang="en-US">
                <a:cs typeface="Courier New" pitchFamily="49" charset="0"/>
              </a:rPr>
              <a:t> and </a:t>
            </a:r>
            <a:r>
              <a:rPr lang="en-US" u="sng">
                <a:cs typeface="Courier New" pitchFamily="49" charset="0"/>
              </a:rPr>
              <a:t>set(int index, Object o)</a:t>
            </a:r>
            <a:r>
              <a:rPr lang="en-US">
                <a:cs typeface="Courier New" pitchFamily="49" charset="0"/>
              </a:rPr>
              <a:t> for accessing and modifying an element through an index and the add(Object o) for adding an element at the end of the list are efficient. However, the methods </a:t>
            </a:r>
            <a:r>
              <a:rPr lang="en-US" u="sng">
                <a:cs typeface="Courier New" pitchFamily="49" charset="0"/>
              </a:rPr>
              <a:t>add(int index, Object o)</a:t>
            </a:r>
            <a:r>
              <a:rPr lang="en-US">
                <a:cs typeface="Courier New" pitchFamily="49" charset="0"/>
              </a:rPr>
              <a:t> and </a:t>
            </a:r>
            <a:r>
              <a:rPr lang="en-US" u="sng">
                <a:cs typeface="Courier New" pitchFamily="49" charset="0"/>
              </a:rPr>
              <a:t>remove(int index)</a:t>
            </a:r>
            <a:r>
              <a:rPr lang="en-US">
                <a:cs typeface="Courier New" pitchFamily="49" charset="0"/>
              </a:rPr>
              <a:t> are inefficient because it requires shifting potentially a large number of elements. You can use a linked structure to implement a list to improve efficiency for adding and removing an element anywhere in a list.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229-418B-483E-9321-13854F9E0C45}" type="slidenum">
              <a:rPr lang="en-US"/>
              <a:pPr/>
              <a:t>3</a:t>
            </a:fld>
            <a:endParaRPr lang="en-US"/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Introducing Linked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Think of each element in a linked list as being an individual piece in a child's pop chain. To form a chain, </a:t>
            </a:r>
            <a:r>
              <a:rPr lang="en-US" u="sng" dirty="0"/>
              <a:t>insert</a:t>
            </a:r>
            <a:r>
              <a:rPr lang="en-US" dirty="0"/>
              <a:t> the connector into the back of the next piece </a:t>
            </a:r>
          </a:p>
        </p:txBody>
      </p:sp>
      <p:pic>
        <p:nvPicPr>
          <p:cNvPr id="81924" name="Picture 4" descr="AAERUYJ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419600"/>
            <a:ext cx="6426200" cy="952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Introducing Linked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2133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u="sng" dirty="0"/>
              <a:t>Inserting</a:t>
            </a:r>
            <a:r>
              <a:rPr lang="en-US" dirty="0"/>
              <a:t> a new piece into the chain involves merely breaking a connection and reconnecting the chain at both ends of the new piece.</a:t>
            </a:r>
          </a:p>
        </p:txBody>
      </p:sp>
      <p:pic>
        <p:nvPicPr>
          <p:cNvPr id="84996" name="Picture 4" descr="AAERUYL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295775"/>
            <a:ext cx="7905750" cy="11144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Introducing Linked </a:t>
            </a:r>
            <a:r>
              <a:rPr lang="en-US" dirty="0"/>
              <a:t>Lists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u="sng" dirty="0"/>
              <a:t>Removal </a:t>
            </a:r>
            <a:r>
              <a:rPr lang="en-US" dirty="0"/>
              <a:t>of a piece from anywhere in the chain requires breaking its two connections, removing the piece, and then reconnecting the chain.</a:t>
            </a:r>
          </a:p>
        </p:txBody>
      </p:sp>
      <p:pic>
        <p:nvPicPr>
          <p:cNvPr id="87044" name="Picture 4" descr="AAERUYN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33800"/>
            <a:ext cx="8521700" cy="1562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Introducing Linked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Inserting and deleting an element is a local operation and </a:t>
            </a:r>
            <a:r>
              <a:rPr lang="en-US" u="sng" dirty="0"/>
              <a:t>requires updating only the links adjacent to the element</a:t>
            </a:r>
            <a:r>
              <a:rPr lang="en-US" dirty="0"/>
              <a:t>. The other elements in the list are not affected. An </a:t>
            </a:r>
            <a:r>
              <a:rPr lang="en-US" dirty="0" err="1"/>
              <a:t>ArrayList</a:t>
            </a:r>
            <a:r>
              <a:rPr lang="en-US" dirty="0"/>
              <a:t> must shift all elements on the tail whenever a new element enters or exits the list.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2400"/>
            <a:ext cx="8659812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Linked List Animation</a:t>
            </a:r>
          </a:p>
        </p:txBody>
      </p:sp>
      <p:sp>
        <p:nvSpPr>
          <p:cNvPr id="430087" name="Rectangle 7"/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8763000" cy="1222375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>
                <a:hlinkClick r:id="rId2"/>
              </a:rPr>
              <a:t>www.cs.armstrong.edu/liang/animation/LinkedListAnimation.html</a:t>
            </a:r>
            <a:r>
              <a:rPr lang="en-US"/>
              <a:t>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6002-CB51-4EEB-94D8-584872885799}" type="slidenum">
              <a:rPr lang="en-US"/>
              <a:pPr/>
              <a:t>8</a:t>
            </a:fld>
            <a:endParaRPr lang="en-US"/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43008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708275"/>
            <a:ext cx="7559675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/>
              <a:t>Structure of a Linked List</a:t>
            </a:r>
            <a:br>
              <a:rPr lang="en-US"/>
            </a:br>
            <a:r>
              <a:rPr lang="en-US"/>
              <a:t>(concluded)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4513"/>
            <a:ext cx="8229600" cy="17668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singly-linked list is </a:t>
            </a:r>
            <a:r>
              <a:rPr lang="en-US" u="sng" dirty="0"/>
              <a:t>not a direct access </a:t>
            </a:r>
            <a:r>
              <a:rPr lang="en-US" dirty="0"/>
              <a:t>structure. It must be a</a:t>
            </a:r>
            <a:r>
              <a:rPr lang="en-US" u="sng" dirty="0"/>
              <a:t>ccessed sequentially</a:t>
            </a:r>
            <a:r>
              <a:rPr lang="en-US" dirty="0"/>
              <a:t> by moving forward one node at a time </a:t>
            </a:r>
          </a:p>
        </p:txBody>
      </p:sp>
      <p:pic>
        <p:nvPicPr>
          <p:cNvPr id="93188" name="Picture 4" descr="AAERUYP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844925"/>
            <a:ext cx="7391400" cy="19462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29455</TotalTime>
  <Words>1140</Words>
  <Application>Microsoft Office PowerPoint</Application>
  <PresentationFormat>On-screen Show (4:3)</PresentationFormat>
  <Paragraphs>185</Paragraphs>
  <Slides>28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Picture</vt:lpstr>
      <vt:lpstr>Week 6: Linked List</vt:lpstr>
      <vt:lpstr>Lists</vt:lpstr>
      <vt:lpstr>Linked Lists</vt:lpstr>
      <vt:lpstr>Introducing Linked Lists</vt:lpstr>
      <vt:lpstr>Introducing Linked Lists</vt:lpstr>
      <vt:lpstr>Introducing Linked Lists </vt:lpstr>
      <vt:lpstr>Introducing Linked Lists</vt:lpstr>
      <vt:lpstr>Linked List Animation</vt:lpstr>
      <vt:lpstr>Structure of a Linked List (concluded)</vt:lpstr>
      <vt:lpstr>Nodes in Linked Lists</vt:lpstr>
      <vt:lpstr>Creating a Linked List</vt:lpstr>
      <vt:lpstr>The Node Class</vt:lpstr>
      <vt:lpstr>Check Point</vt:lpstr>
      <vt:lpstr>Adding Three Nodes</vt:lpstr>
      <vt:lpstr>Adding Three Nodes, cont.</vt:lpstr>
      <vt:lpstr>Adding Three Nodes, cont.</vt:lpstr>
      <vt:lpstr>Adding Three Nodes, cont.</vt:lpstr>
      <vt:lpstr>Traversing All Elements in the List</vt:lpstr>
      <vt:lpstr>MyLinkedList</vt:lpstr>
      <vt:lpstr>Implementing addFirst(E o)</vt:lpstr>
      <vt:lpstr>Implementing addFirst(E o)</vt:lpstr>
      <vt:lpstr>Implementing addLast(E o)</vt:lpstr>
      <vt:lpstr>Implementing addLast(E o)</vt:lpstr>
      <vt:lpstr>Implementing add(int index, E o) </vt:lpstr>
      <vt:lpstr>Implementing removeFirst() </vt:lpstr>
      <vt:lpstr>Implementing removeLast() </vt:lpstr>
      <vt:lpstr>Implementing remove(int index)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Java Data Structures</dc:title>
  <dc:creator>Y. Daniel Liang</dc:creator>
  <cp:lastModifiedBy>UnaizahO</cp:lastModifiedBy>
  <cp:revision>207</cp:revision>
  <dcterms:created xsi:type="dcterms:W3CDTF">1995-06-10T17:31:50Z</dcterms:created>
  <dcterms:modified xsi:type="dcterms:W3CDTF">2016-02-15T17:05:48Z</dcterms:modified>
</cp:coreProperties>
</file>