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8" r:id="rId4"/>
    <p:sldId id="270" r:id="rId5"/>
    <p:sldId id="260" r:id="rId6"/>
    <p:sldId id="267" r:id="rId7"/>
    <p:sldId id="262" r:id="rId8"/>
    <p:sldId id="271" r:id="rId9"/>
    <p:sldId id="265" r:id="rId10"/>
    <p:sldId id="269" r:id="rId11"/>
    <p:sldId id="266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269B0-7D79-47CE-9D13-133B5B4F715F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A11DD-DE32-476C-8341-E52C2779D5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8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2188CB-2FA9-4DD7-9504-B78E506E4023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4D9BE-97C4-465D-A3EA-975FF6854154}" type="slidenum">
              <a:rPr lang="en-US"/>
              <a:pPr/>
              <a:t>12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77B49-2575-49E1-B4CC-D2D97D56FD89}" type="slidenum">
              <a:rPr lang="en-US"/>
              <a:pPr/>
              <a:t>13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EF598-CF33-427F-B62F-F3B70DDB01B0}" type="slidenum">
              <a:rPr lang="en-US"/>
              <a:pPr/>
              <a:t>14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F5B24-3C29-4B1E-86E2-540C560CB496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5498C-DF99-473D-950E-2248A645F117}" type="slidenum">
              <a:rPr lang="en-US"/>
              <a:pPr/>
              <a:t>16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E9C11-ECDB-4358-ABA1-A62F00CE0746}" type="slidenum">
              <a:rPr lang="en-US"/>
              <a:pPr/>
              <a:t>17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47800" y="6553200"/>
            <a:ext cx="6019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2005 Pearson Education, Inc., Upper Saddle River, NJ.  All rights reserved. </a:t>
            </a:r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65649-C09F-4DE8-820B-3215CE2A38D9}" type="datetimeFigureOut">
              <a:rPr lang="en-GB" smtClean="0"/>
              <a:pPr/>
              <a:t>16/02/2016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167B-66A5-4A21-9D6C-D0447A7DD9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ml/TestStackQueue.bat" TargetMode="External"/><Relationship Id="rId2" Type="http://schemas.openxmlformats.org/officeDocument/2006/relationships/hyperlink" Target="html/TestStack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armstrong.edu/liang/intro9e/html/TestStackQueu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s.armstrong.edu/liang/animation/StackAnim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www.cs.armstrong.edu/liang/intro9e/html/GenericStack.html" TargetMode="External"/><Relationship Id="rId5" Type="http://schemas.openxmlformats.org/officeDocument/2006/relationships/hyperlink" Target="html/GenericStack.html" TargetMode="Externa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</a:t>
            </a:r>
            <a:r>
              <a:rPr lang="en-GB" dirty="0" smtClean="0"/>
              <a:t>9: Stack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WIA1002/ WIB1002/WXES1117 : </a:t>
            </a:r>
          </a:p>
          <a:p>
            <a:pPr>
              <a:defRPr/>
            </a:pPr>
            <a:r>
              <a:rPr lang="en-GB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peek()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pop() </a:t>
            </a:r>
            <a:r>
              <a:rPr lang="en-US" dirty="0" smtClean="0"/>
              <a:t>require that the stack contain at least </a:t>
            </a:r>
            <a:r>
              <a:rPr lang="en-US" u="sng" dirty="0" smtClean="0"/>
              <a:t>one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condition is not satisfied, the methods should throw an </a:t>
            </a:r>
            <a:r>
              <a:rPr lang="en-US" dirty="0" err="1" smtClean="0"/>
              <a:t>EmptyStackException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throw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29D5E-5F60-4F4D-84D9-B71788C6B886}" type="slidenum">
              <a:rPr lang="en-US"/>
              <a:pPr/>
              <a:t>11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3312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Example: Using </a:t>
            </a:r>
            <a:r>
              <a:rPr lang="en-US" sz="3600" dirty="0" smtClean="0"/>
              <a:t>Stacks</a:t>
            </a:r>
            <a:endParaRPr lang="en-US" sz="3600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19" name="Rectangle 15"/>
          <p:cNvSpPr>
            <a:spLocks noChangeArrowheads="1"/>
          </p:cNvSpPr>
          <p:nvPr/>
        </p:nvSpPr>
        <p:spPr bwMode="auto">
          <a:xfrm>
            <a:off x="297180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4322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209800" y="4419600"/>
            <a:ext cx="2590800" cy="533400"/>
          </a:xfrm>
          <a:prstGeom prst="actionButtonBlank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TestStack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4323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22860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endParaRPr lang="en-US" sz="2800" dirty="0" smtClean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sz="2800" dirty="0" smtClean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sz="2800" dirty="0" smtClean="0">
                <a:cs typeface="Courier New" pitchFamily="49" charset="0"/>
              </a:rPr>
              <a:t>Example of a program </a:t>
            </a:r>
            <a:r>
              <a:rPr lang="en-US" sz="2800" dirty="0">
                <a:cs typeface="Courier New" pitchFamily="49" charset="0"/>
              </a:rPr>
              <a:t>that creates a stack using </a:t>
            </a:r>
            <a:r>
              <a:rPr lang="en-US" sz="2800" dirty="0" err="1" smtClean="0">
                <a:cs typeface="Courier New" pitchFamily="49" charset="0"/>
              </a:rPr>
              <a:t>MyStack</a:t>
            </a:r>
            <a:r>
              <a:rPr lang="en-US" sz="2800" dirty="0" smtClean="0">
                <a:cs typeface="Courier New" pitchFamily="49" charset="0"/>
              </a:rPr>
              <a:t>.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354324" name="AutoShape 20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410200" y="4419600"/>
            <a:ext cx="18288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/>
              <a:t>Run</a:t>
            </a:r>
          </a:p>
        </p:txBody>
      </p:sp>
      <p:sp>
        <p:nvSpPr>
          <p:cNvPr id="354325" name="AutoShape 21">
            <a:hlinkClick r:id="rId4" highlightClick="1"/>
          </p:cNvPr>
          <p:cNvSpPr>
            <a:spLocks noChangeArrowheads="1"/>
          </p:cNvSpPr>
          <p:nvPr/>
        </p:nvSpPr>
        <p:spPr bwMode="auto">
          <a:xfrm>
            <a:off x="1619250" y="4400550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332656"/>
            <a:ext cx="82296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Postfix Expressions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229600" cy="515374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In a postfix evaluation format (RPN) for an arithmetic expression, an operator comes after its operands.   Examples:</a:t>
            </a:r>
          </a:p>
          <a:p>
            <a:r>
              <a:rPr lang="en-US" dirty="0"/>
              <a:t>   </a:t>
            </a:r>
            <a:r>
              <a:rPr lang="en-US" sz="2800" dirty="0"/>
              <a:t>a + b * c		    RPN:  a b c * +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sz="2400" dirty="0"/>
              <a:t>Operator * has higher precedence than +.</a:t>
            </a:r>
          </a:p>
          <a:p>
            <a:r>
              <a:rPr lang="en-US" dirty="0"/>
              <a:t>   </a:t>
            </a:r>
            <a:r>
              <a:rPr lang="en-US" sz="2800" dirty="0"/>
              <a:t>(a + b) * c		    RPN:  a b + c 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sz="2400" dirty="0"/>
              <a:t>The parenthesis creates </a:t>
            </a:r>
            <a:r>
              <a:rPr lang="en-US" sz="2400" dirty="0" err="1"/>
              <a:t>subexpression</a:t>
            </a:r>
            <a:r>
              <a:rPr lang="en-US" sz="2400" dirty="0"/>
              <a:t> a b +</a:t>
            </a:r>
          </a:p>
          <a:p>
            <a:r>
              <a:rPr lang="en-US" dirty="0"/>
              <a:t>   </a:t>
            </a:r>
            <a:r>
              <a:rPr lang="en-US" sz="2800" dirty="0"/>
              <a:t>(a*b + c) / d + e	    RPN:  a b * c + d/ e +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</a:t>
            </a:r>
            <a:r>
              <a:rPr lang="en-US" sz="2400" dirty="0"/>
              <a:t>The </a:t>
            </a:r>
            <a:r>
              <a:rPr lang="en-US" sz="2400" dirty="0" err="1"/>
              <a:t>subexpression</a:t>
            </a:r>
            <a:r>
              <a:rPr lang="en-US" sz="2400" dirty="0"/>
              <a:t> is a b * c +.  Division is the</a:t>
            </a:r>
            <a:br>
              <a:rPr lang="en-US" sz="2400" dirty="0"/>
            </a:br>
            <a:r>
              <a:rPr lang="en-US" sz="2400" dirty="0"/>
              <a:t>         next operator followed by addition.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/>
              <a:t>Postfix Evaluation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49419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/>
            <a:r>
              <a:rPr lang="en-US" dirty="0"/>
              <a:t>To evaluate a postfix expression, execute the following steps until the end of the expression.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If recognize an operand, push it on the stack.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If recognize an operator, pop its operands, apply the operator and push the value on the stack.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dirty="0"/>
              <a:t>Upon conclusion, the value of the postfix expression is on the top of the stack.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0872" y="269776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Postfix Evaluation (continued)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229600" cy="762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Example: evaluate "4 3 5 * +"</a:t>
            </a:r>
          </a:p>
        </p:txBody>
      </p:sp>
      <p:pic>
        <p:nvPicPr>
          <p:cNvPr id="209924" name="Picture 4" descr="AAERVBU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3962400" cy="2197100"/>
          </a:xfrm>
          <a:prstGeom prst="rect">
            <a:avLst/>
          </a:prstGeom>
          <a:noFill/>
        </p:spPr>
      </p:pic>
      <p:pic>
        <p:nvPicPr>
          <p:cNvPr id="209925" name="Picture 5" descr="AAERVBV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1038" y="2133600"/>
            <a:ext cx="1935162" cy="2133600"/>
          </a:xfrm>
          <a:prstGeom prst="rect">
            <a:avLst/>
          </a:prstGeom>
          <a:noFill/>
        </p:spPr>
      </p:pic>
      <p:pic>
        <p:nvPicPr>
          <p:cNvPr id="209926" name="Picture 6" descr="AAERVBW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4800600"/>
            <a:ext cx="2514600" cy="16843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Postfix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2209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At each step in the postfix evaluation algorithm, the state of the stack allows us to identify whether an error occurs and the cause of the error.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260648"/>
            <a:ext cx="8517632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Postfix Evaluation </a:t>
            </a:r>
            <a:r>
              <a:rPr lang="en-US" dirty="0" smtClean="0"/>
              <a:t> - too many operators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2286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In the expression	3 8 + * 9 the binary operator * is missing a second operand. Identify this error when reading * with the stack containing only one element.</a:t>
            </a:r>
          </a:p>
        </p:txBody>
      </p:sp>
      <p:pic>
        <p:nvPicPr>
          <p:cNvPr id="211972" name="Picture 4" descr="AAERVBX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657600"/>
            <a:ext cx="5562600" cy="2244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76200" y="76200"/>
            <a:ext cx="9220200" cy="838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Postfix </a:t>
            </a:r>
            <a:r>
              <a:rPr lang="en-US" dirty="0" smtClean="0"/>
              <a:t>Evaluation- too many operands</a:t>
            </a:r>
            <a:endParaRPr 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229600" cy="2590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/>
              <a:t>An expression may contain too many operands. Identify this error after processing the entire expression. At the conclusion of the process, the stack contains more than one element.</a:t>
            </a:r>
            <a:br>
              <a:rPr lang="en-US"/>
            </a:br>
            <a:r>
              <a:rPr lang="en-US"/>
              <a:t>Example: 9 8 + 7</a:t>
            </a:r>
          </a:p>
        </p:txBody>
      </p:sp>
      <p:pic>
        <p:nvPicPr>
          <p:cNvPr id="212996" name="Picture 4" descr="AAERVBY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114800"/>
            <a:ext cx="6934200" cy="19446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873D2-A0D8-45D2-9F09-C28BB843C289}" type="slidenum">
              <a:rPr lang="en-US"/>
              <a:pPr/>
              <a:t>2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 smtClean="0"/>
              <a:t>Stack</a:t>
            </a:r>
            <a:endParaRPr lang="en-US" sz="4000" b="1" dirty="0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17526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cs typeface="Courier New" pitchFamily="49" charset="0"/>
              </a:rPr>
              <a:t>A stack can be viewed as a special type of list, where the elements are accessed, inserted, and deleted only from the end, called the top, of the stack. </a:t>
            </a:r>
          </a:p>
        </p:txBody>
      </p:sp>
      <p:sp>
        <p:nvSpPr>
          <p:cNvPr id="390152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4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5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6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7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90159" name="Rectangle 15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90161" name="Rectangle 17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90160" name="Object 16"/>
          <p:cNvGraphicFramePr>
            <a:graphicFrameLocks noChangeAspect="1"/>
          </p:cNvGraphicFramePr>
          <p:nvPr/>
        </p:nvGraphicFramePr>
        <p:xfrm>
          <a:off x="609600" y="2895600"/>
          <a:ext cx="76962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icture" r:id="rId3" imgW="3736848" imgH="1674876" progId="Word.Picture.8">
                  <p:embed/>
                </p:oleObj>
              </mc:Choice>
              <mc:Fallback>
                <p:oleObj name="Picture" r:id="rId3" imgW="3736848" imgH="1674876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7696200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dirty="0" smtClean="0"/>
              <a:t>Pop() = removes item on top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600" dirty="0" smtClean="0"/>
          </a:p>
          <a:p>
            <a:r>
              <a:rPr lang="en-US" dirty="0" smtClean="0"/>
              <a:t>Push() = adds item at the top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Peek() = access value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on top</a:t>
            </a:r>
          </a:p>
          <a:p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268760"/>
            <a:ext cx="1546579" cy="16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068960"/>
            <a:ext cx="1826429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149080"/>
            <a:ext cx="1656184" cy="241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AERVBH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5029200" cy="4910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3A280D-D498-418A-9C1C-1605D5118E17}" type="slidenum">
              <a:rPr lang="en-US"/>
              <a:pPr/>
              <a:t>5</a:t>
            </a:fld>
            <a:endParaRPr lang="en-US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96863"/>
            <a:ext cx="8659813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Stack Animation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0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pic>
        <p:nvPicPr>
          <p:cNvPr id="431113" name="Picture 9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7019925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stack for the following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Push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Push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Push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Pop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Pop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Push 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13FD9-D11B-4FF7-A585-EF26439F2ACD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b="1" dirty="0"/>
              <a:t>Implementing </a:t>
            </a:r>
            <a:r>
              <a:rPr lang="en-US" sz="3600" b="1" dirty="0" smtClean="0"/>
              <a:t>Stacks</a:t>
            </a:r>
            <a:endParaRPr lang="en-US" sz="3600" b="1" dirty="0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40432" y="990600"/>
            <a:ext cx="8308032" cy="53340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cs typeface="Times New Roman" pitchFamily="18" charset="0"/>
              </a:rPr>
              <a:t>Using </a:t>
            </a:r>
            <a:r>
              <a:rPr lang="en-US" dirty="0">
                <a:cs typeface="Times New Roman" pitchFamily="18" charset="0"/>
              </a:rPr>
              <a:t>an array list to implement </a:t>
            </a:r>
            <a:r>
              <a:rPr lang="en-US" dirty="0" smtClean="0">
                <a:cs typeface="Times New Roman" pitchFamily="18" charset="0"/>
              </a:rPr>
              <a:t>Stack. </a:t>
            </a: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cs typeface="Times New Roman" pitchFamily="18" charset="0"/>
              </a:rPr>
              <a:t>Since the insertion and deletion operations on a stack are made only at the end of the stack, using an array list to implement a stack is more efficient than a linked list. 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4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6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ALStack Class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143000"/>
            <a:ext cx="8227640" cy="170993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2800" dirty="0"/>
              <a:t>The Stack interface is an adapter which defines a restricted set of list methods.   A Stack class can be implemented using a List class as the storage structure.  The </a:t>
            </a:r>
            <a:r>
              <a:rPr lang="en-US" sz="2800" dirty="0" err="1"/>
              <a:t>ALStack</a:t>
            </a:r>
            <a:r>
              <a:rPr lang="en-US" sz="2800" dirty="0"/>
              <a:t> class uses an </a:t>
            </a:r>
            <a:r>
              <a:rPr lang="en-US" sz="2800" dirty="0" err="1"/>
              <a:t>ArrayList</a:t>
            </a:r>
            <a:r>
              <a:rPr lang="en-US" sz="2800" dirty="0"/>
              <a:t> and composition.  </a:t>
            </a:r>
          </a:p>
          <a:p>
            <a:endParaRPr lang="en-US" sz="2800" dirty="0"/>
          </a:p>
        </p:txBody>
      </p:sp>
      <p:pic>
        <p:nvPicPr>
          <p:cNvPr id="7578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57600"/>
            <a:ext cx="6705600" cy="2092325"/>
          </a:xfrm>
          <a:noFill/>
          <a:ln algn="ctr"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4677B7-F265-4859-995C-2EED3E980B63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353305" name="Object 25"/>
          <p:cNvGraphicFramePr>
            <a:graphicFrameLocks noChangeAspect="1"/>
          </p:cNvGraphicFramePr>
          <p:nvPr/>
        </p:nvGraphicFramePr>
        <p:xfrm>
          <a:off x="467544" y="2132856"/>
          <a:ext cx="795655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Picture" r:id="rId3" imgW="3797300" imgH="1435100" progId="Word.Picture.8">
                  <p:embed/>
                </p:oleObj>
              </mc:Choice>
              <mc:Fallback>
                <p:oleObj name="Picture" r:id="rId3" imgW="3797300" imgH="1435100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956550" cy="301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MyStack</a:t>
            </a:r>
            <a:endParaRPr lang="en-US" sz="3600" dirty="0"/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462338" y="3095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297180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53299" name="AutoShape 1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543550" y="1881237"/>
            <a:ext cx="2743200" cy="533400"/>
          </a:xfrm>
          <a:prstGeom prst="actionButtonBlank">
            <a:avLst/>
          </a:prstGeom>
          <a:solidFill>
            <a:schemeClr val="accent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Book Antiqua" pitchFamily="18" charset="0"/>
                <a:hlinkClick r:id="rId5" action="ppaction://program"/>
              </a:rPr>
              <a:t>GenericStack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auto">
          <a:xfrm>
            <a:off x="0" y="2941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6" name="Rectangle 26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3307" name="AutoShape 27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003800" y="1844625"/>
            <a:ext cx="468313" cy="576263"/>
          </a:xfrm>
          <a:prstGeom prst="actionButtonDocument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11560" y="551723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 The peek() and pop() require that the stack contain at least one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457</Words>
  <Application>Microsoft Office PowerPoint</Application>
  <PresentationFormat>On-screen Show (4:3)</PresentationFormat>
  <Paragraphs>76</Paragraphs>
  <Slides>17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Picture</vt:lpstr>
      <vt:lpstr>Week 9: Stack</vt:lpstr>
      <vt:lpstr>Stack</vt:lpstr>
      <vt:lpstr>Methods in stack</vt:lpstr>
      <vt:lpstr>PowerPoint Presentation</vt:lpstr>
      <vt:lpstr>Stack Animation</vt:lpstr>
      <vt:lpstr>Check Point</vt:lpstr>
      <vt:lpstr>Implementing Stacks</vt:lpstr>
      <vt:lpstr>ALStack Class</vt:lpstr>
      <vt:lpstr>MyStack</vt:lpstr>
      <vt:lpstr>MyStack</vt:lpstr>
      <vt:lpstr>Example: Using Stacks</vt:lpstr>
      <vt:lpstr>Postfix Expressions</vt:lpstr>
      <vt:lpstr>Postfix Evaluation</vt:lpstr>
      <vt:lpstr>Postfix Evaluation (continued)</vt:lpstr>
      <vt:lpstr>Postfix Evaluation</vt:lpstr>
      <vt:lpstr>Postfix Evaluation  - too many operators</vt:lpstr>
      <vt:lpstr>Postfix Evaluation- too many operands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8: Stack 1</dc:title>
  <dc:creator>Unaizah</dc:creator>
  <cp:lastModifiedBy>UnaizahO</cp:lastModifiedBy>
  <cp:revision>17</cp:revision>
  <dcterms:created xsi:type="dcterms:W3CDTF">2012-10-28T17:00:54Z</dcterms:created>
  <dcterms:modified xsi:type="dcterms:W3CDTF">2016-02-15T17:09:11Z</dcterms:modified>
</cp:coreProperties>
</file>