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438" r:id="rId2"/>
    <p:sldId id="488" r:id="rId3"/>
    <p:sldId id="510" r:id="rId4"/>
    <p:sldId id="596" r:id="rId5"/>
    <p:sldId id="587" r:id="rId6"/>
    <p:sldId id="511" r:id="rId7"/>
    <p:sldId id="512" r:id="rId8"/>
    <p:sldId id="597" r:id="rId9"/>
    <p:sldId id="513" r:id="rId10"/>
    <p:sldId id="595" r:id="rId11"/>
    <p:sldId id="514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5" r:id="rId24"/>
    <p:sldId id="556" r:id="rId25"/>
    <p:sldId id="557" r:id="rId26"/>
    <p:sldId id="558" r:id="rId27"/>
    <p:sldId id="559" r:id="rId28"/>
    <p:sldId id="562" r:id="rId29"/>
    <p:sldId id="560" r:id="rId30"/>
    <p:sldId id="561" r:id="rId31"/>
    <p:sldId id="563" r:id="rId32"/>
    <p:sldId id="543" r:id="rId33"/>
    <p:sldId id="515" r:id="rId34"/>
    <p:sldId id="590" r:id="rId35"/>
    <p:sldId id="598" r:id="rId36"/>
    <p:sldId id="516" r:id="rId37"/>
    <p:sldId id="517" r:id="rId38"/>
    <p:sldId id="573" r:id="rId39"/>
    <p:sldId id="518" r:id="rId40"/>
    <p:sldId id="572" r:id="rId41"/>
    <p:sldId id="575" r:id="rId42"/>
    <p:sldId id="576" r:id="rId43"/>
    <p:sldId id="578" r:id="rId44"/>
    <p:sldId id="579" r:id="rId45"/>
    <p:sldId id="581" r:id="rId46"/>
    <p:sldId id="599" r:id="rId47"/>
    <p:sldId id="582" r:id="rId48"/>
    <p:sldId id="580" r:id="rId49"/>
    <p:sldId id="583" r:id="rId50"/>
    <p:sldId id="584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0929"/>
  </p:normalViewPr>
  <p:slideViewPr>
    <p:cSldViewPr>
      <p:cViewPr>
        <p:scale>
          <a:sx n="77" d="100"/>
          <a:sy n="77" d="100"/>
        </p:scale>
        <p:origin x="-924" y="-558"/>
      </p:cViewPr>
      <p:guideLst>
        <p:guide orient="horz" pos="129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5812B0AB-EFF8-4857-9AAD-07FE2DBC9C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Liang, Introduction to Java Programming, Ninth Edition, (c) 2013 Pearson Education, Inc.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78B5-0B10-44D8-A111-581B1040B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ABFD-5D43-42A3-A51E-FB9E5914DE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0661-777E-47D8-9023-8E1CAEE92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FFAA-4F7B-410F-AF2A-5CC6A74EE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3BF3-4A32-48A1-BFA2-3DA2C07F2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DBB0-B054-49AB-A938-B806CA5D2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21D8-F454-4D8B-866B-760A49C967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B739-EAA0-4279-9E70-BC867F79D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DC13-807F-4EA2-AA17-51AC6E69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7BA6-509A-4381-A76F-4FB4B62D7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A6B2-6539-4945-BA3C-D85E88394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8404-BCC5-4D06-BB8D-5F2E8024AB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 sz="1000">
                <a:latin typeface="Arial" charset="0"/>
              </a:rPr>
              <a:t>Liang, Introduction to Java Programming, Ninth Edition, (c) 2013 Pearson Education, Inc.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ml/AbstractTree.html" TargetMode="External"/><Relationship Id="rId7" Type="http://schemas.openxmlformats.org/officeDocument/2006/relationships/hyperlink" Target="http://www.cs.armstrong.edu/liang/intro9e/html/AbstractTree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hyperlink" Target="http://www.cs.armstrong.edu/liang/intro9e/html/Tree.html" TargetMode="External"/><Relationship Id="rId5" Type="http://schemas.openxmlformats.org/officeDocument/2006/relationships/oleObject" Target="../embeddings/oleObject27.bin"/><Relationship Id="rId4" Type="http://schemas.openxmlformats.org/officeDocument/2006/relationships/hyperlink" Target="html/Tree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ml/BST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hyperlink" Target="http://www.cs.armstrong.edu/liang/intro9e/html/BST.html" TargetMode="External"/><Relationship Id="rId4" Type="http://schemas.openxmlformats.org/officeDocument/2006/relationships/oleObject" Target="../embeddings/oleObject2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ml/TestBST.bat" TargetMode="External"/><Relationship Id="rId2" Type="http://schemas.openxmlformats.org/officeDocument/2006/relationships/hyperlink" Target="html/TestB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armstrong.edu/liang/intro9e/html/TestBS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3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3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armstrong.edu/liang/animation/BSTAnimation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hyperlink" Target="http://www.cs.armstrong.edu/liang/intro9e/html/TestBSTDelete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hyperlink" Target="html/TestBinaryTreeDelete.bat" TargetMode="External"/><Relationship Id="rId5" Type="http://schemas.openxmlformats.org/officeDocument/2006/relationships/hyperlink" Target="html/TestBSTDelete.html" TargetMode="External"/><Relationship Id="rId4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665288"/>
            <a:ext cx="8316913" cy="1655762"/>
          </a:xfrm>
          <a:noFill/>
          <a:ln/>
        </p:spPr>
        <p:txBody>
          <a:bodyPr/>
          <a:lstStyle/>
          <a:p>
            <a:r>
              <a:rPr lang="en-US" sz="3600" dirty="0" smtClean="0"/>
              <a:t>Week 12: Binary </a:t>
            </a:r>
            <a:r>
              <a:rPr lang="en-US" sz="3600" dirty="0"/>
              <a:t>Search </a:t>
            </a:r>
            <a:r>
              <a:rPr lang="en-US" sz="3600" dirty="0" smtClean="0"/>
              <a:t>Tree</a:t>
            </a:r>
            <a:endParaRPr lang="en-US" sz="36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3CB0-4054-4BC0-AF0C-6E79B6B70220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2281238" y="2819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979712" y="3969060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+mj-lt"/>
              </a:rPr>
              <a:t>WIA1002/WIB1002/WXES1117</a:t>
            </a:r>
            <a:r>
              <a:rPr lang="en-GB" dirty="0" smtClean="0">
                <a:latin typeface="+mj-lt"/>
              </a:rPr>
              <a:t>: </a:t>
            </a:r>
            <a:endParaRPr lang="en-GB" dirty="0" smtClean="0">
              <a:latin typeface="+mj-lt"/>
            </a:endParaRPr>
          </a:p>
          <a:p>
            <a:pPr algn="ctr"/>
            <a:r>
              <a:rPr lang="en-GB" dirty="0" smtClean="0">
                <a:latin typeface="+mj-lt"/>
              </a:rPr>
              <a:t>Data </a:t>
            </a:r>
            <a:r>
              <a:rPr lang="en-GB" dirty="0" smtClean="0">
                <a:latin typeface="+mj-lt"/>
              </a:rPr>
              <a:t>Structure</a:t>
            </a:r>
            <a:endParaRPr lang="en-GB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b="1" dirty="0"/>
              <a:t>Inserting</a:t>
            </a:r>
            <a:r>
              <a:rPr lang="en-US" sz="3600" dirty="0"/>
              <a:t> an Element to a Binary Tree</a:t>
            </a:r>
          </a:p>
        </p:txBody>
      </p:sp>
      <p:sp>
        <p:nvSpPr>
          <p:cNvPr id="451597" name="Rectangle 13"/>
          <p:cNvSpPr>
            <a:spLocks noGrp="1" noChangeArrowheads="1"/>
          </p:cNvSpPr>
          <p:nvPr>
            <p:ph idx="1"/>
          </p:nvPr>
        </p:nvSpPr>
        <p:spPr>
          <a:xfrm>
            <a:off x="228600" y="1052512"/>
            <a:ext cx="8664575" cy="5544839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cs typeface="Times New Roman" pitchFamily="18" charset="0"/>
              </a:rPr>
              <a:t>If a </a:t>
            </a:r>
            <a:r>
              <a:rPr lang="en-US" sz="2800" u="sng" dirty="0">
                <a:cs typeface="Times New Roman" pitchFamily="18" charset="0"/>
              </a:rPr>
              <a:t>binary tree is empty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u="sng" dirty="0">
                <a:cs typeface="Times New Roman" pitchFamily="18" charset="0"/>
              </a:rPr>
              <a:t>create a root node </a:t>
            </a:r>
            <a:r>
              <a:rPr lang="en-US" sz="2800" dirty="0">
                <a:cs typeface="Times New Roman" pitchFamily="18" charset="0"/>
              </a:rPr>
              <a:t>with the new element. </a:t>
            </a:r>
            <a:endParaRPr lang="en-US" sz="28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cs typeface="Times New Roman" pitchFamily="18" charset="0"/>
              </a:rPr>
              <a:t>  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cs typeface="Times New Roman" pitchFamily="18" charset="0"/>
              </a:rPr>
              <a:t>Otherwise</a:t>
            </a:r>
            <a:r>
              <a:rPr lang="en-US" sz="2800" dirty="0">
                <a:cs typeface="Times New Roman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b="1" dirty="0">
                <a:cs typeface="Times New Roman" pitchFamily="18" charset="0"/>
              </a:rPr>
              <a:t>locate </a:t>
            </a:r>
            <a:r>
              <a:rPr lang="en-US" sz="2800" dirty="0">
                <a:cs typeface="Times New Roman" pitchFamily="18" charset="0"/>
              </a:rPr>
              <a:t>the </a:t>
            </a:r>
            <a:r>
              <a:rPr lang="en-US" sz="2800" b="1" dirty="0">
                <a:cs typeface="Times New Roman" pitchFamily="18" charset="0"/>
              </a:rPr>
              <a:t>parent node </a:t>
            </a:r>
            <a:r>
              <a:rPr lang="en-US" sz="2800" dirty="0">
                <a:cs typeface="Times New Roman" pitchFamily="18" charset="0"/>
              </a:rPr>
              <a:t>for the new element node. </a:t>
            </a:r>
            <a:endParaRPr lang="en-US" sz="28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28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If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new element </a:t>
            </a:r>
            <a:r>
              <a:rPr lang="en-US" sz="2800" dirty="0">
                <a:cs typeface="Times New Roman" pitchFamily="18" charset="0"/>
              </a:rPr>
              <a:t>is 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less than </a:t>
            </a:r>
            <a:r>
              <a:rPr lang="en-US" sz="2800" dirty="0">
                <a:cs typeface="Times New Roman" pitchFamily="18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parent element</a:t>
            </a:r>
            <a:r>
              <a:rPr lang="en-US" sz="2800" dirty="0">
                <a:cs typeface="Times New Roman" pitchFamily="18" charset="0"/>
              </a:rPr>
              <a:t>, the node for the new element becomes the 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left child </a:t>
            </a:r>
            <a:r>
              <a:rPr lang="en-US" sz="2800" dirty="0">
                <a:cs typeface="Times New Roman" pitchFamily="18" charset="0"/>
              </a:rPr>
              <a:t>of the parent. </a:t>
            </a:r>
            <a:endParaRPr lang="en-US" sz="28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28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0070C0"/>
                </a:solidFill>
                <a:cs typeface="Times New Roman" pitchFamily="18" charset="0"/>
              </a:rPr>
              <a:t>If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the </a:t>
            </a:r>
            <a:r>
              <a:rPr lang="en-US" sz="2800" dirty="0">
                <a:solidFill>
                  <a:srgbClr val="0070C0"/>
                </a:solidFill>
                <a:cs typeface="Times New Roman" pitchFamily="18" charset="0"/>
              </a:rPr>
              <a:t>new element </a:t>
            </a:r>
            <a:r>
              <a:rPr lang="en-US" sz="2800" dirty="0">
                <a:cs typeface="Times New Roman" pitchFamily="18" charset="0"/>
              </a:rPr>
              <a:t>is </a:t>
            </a:r>
            <a:r>
              <a:rPr lang="en-US" sz="2800" dirty="0">
                <a:solidFill>
                  <a:srgbClr val="0070C0"/>
                </a:solidFill>
                <a:cs typeface="Times New Roman" pitchFamily="18" charset="0"/>
              </a:rPr>
              <a:t>greater than </a:t>
            </a:r>
            <a:r>
              <a:rPr lang="en-US" sz="2800" dirty="0">
                <a:cs typeface="Times New Roman" pitchFamily="18" charset="0"/>
              </a:rPr>
              <a:t>the </a:t>
            </a:r>
            <a:r>
              <a:rPr lang="en-US" sz="2800" dirty="0">
                <a:solidFill>
                  <a:srgbClr val="0070C0"/>
                </a:solidFill>
                <a:cs typeface="Times New Roman" pitchFamily="18" charset="0"/>
              </a:rPr>
              <a:t>parent element</a:t>
            </a:r>
            <a:r>
              <a:rPr lang="en-US" sz="2800" dirty="0">
                <a:cs typeface="Times New Roman" pitchFamily="18" charset="0"/>
              </a:rPr>
              <a:t>, the node for the new element becomes the </a:t>
            </a:r>
            <a:r>
              <a:rPr lang="en-US" sz="2800" dirty="0">
                <a:solidFill>
                  <a:srgbClr val="0070C0"/>
                </a:solidFill>
                <a:cs typeface="Times New Roman" pitchFamily="18" charset="0"/>
              </a:rPr>
              <a:t>right child </a:t>
            </a:r>
            <a:r>
              <a:rPr lang="en-US" sz="2800" dirty="0">
                <a:cs typeface="Times New Roman" pitchFamily="18" charset="0"/>
              </a:rPr>
              <a:t>of the parent. Here is the algorithm:</a:t>
            </a:r>
            <a:r>
              <a:rPr lang="en-US" sz="2800" dirty="0">
                <a:cs typeface="Courier New" pitchFamily="49" charset="0"/>
              </a:rPr>
              <a:t> 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68B6-71CE-4DBA-AFE3-2831AECA4860}" type="slidenum">
              <a:rPr lang="en-US"/>
              <a:pPr/>
              <a:t>10</a:t>
            </a:fld>
            <a:endParaRPr lang="en-US"/>
          </a:p>
        </p:txBody>
      </p:sp>
      <p:sp>
        <p:nvSpPr>
          <p:cNvPr id="451587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51589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51590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51591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51592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51593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51594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51595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51596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51598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51599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b="1" dirty="0"/>
              <a:t>Inserting</a:t>
            </a:r>
            <a:r>
              <a:rPr lang="en-US" sz="3600" dirty="0"/>
              <a:t> an Element to a Binary Tree</a:t>
            </a:r>
          </a:p>
        </p:txBody>
      </p:sp>
      <p:sp>
        <p:nvSpPr>
          <p:cNvPr id="359437" name="Rectangle 1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5791200" cy="5867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if (root ==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 root = new </a:t>
            </a:r>
            <a:r>
              <a:rPr lang="en-US" sz="1200" b="1" dirty="0" err="1">
                <a:latin typeface="Courier New" pitchFamily="49" charset="0"/>
                <a:cs typeface="Times New Roman" pitchFamily="18" charset="0"/>
              </a:rPr>
              <a:t>TreeNode</a:t>
            </a: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(element);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else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 // Locate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 current = root;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 while (current !=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   if (element value &lt; the value in </a:t>
            </a:r>
            <a:r>
              <a:rPr lang="en-US" sz="1200" b="1" dirty="0" err="1">
                <a:latin typeface="Courier New" pitchFamily="49" charset="0"/>
                <a:cs typeface="Times New Roman" pitchFamily="18" charset="0"/>
              </a:rPr>
              <a:t>current.element</a:t>
            </a: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     current = </a:t>
            </a:r>
            <a:r>
              <a:rPr lang="en-US" sz="1200" b="1" dirty="0" err="1">
                <a:latin typeface="Courier New" pitchFamily="49" charset="0"/>
                <a:cs typeface="Times New Roman" pitchFamily="18" charset="0"/>
              </a:rPr>
              <a:t>current.left</a:t>
            </a: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   else if (element value &gt; the value in </a:t>
            </a:r>
            <a:r>
              <a:rPr lang="en-US" sz="1200" b="1" dirty="0" err="1">
                <a:latin typeface="Courier New" pitchFamily="49" charset="0"/>
                <a:cs typeface="Times New Roman" pitchFamily="18" charset="0"/>
              </a:rPr>
              <a:t>current.element</a:t>
            </a: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     current = </a:t>
            </a:r>
            <a:r>
              <a:rPr lang="en-US" sz="1200" b="1" dirty="0" err="1">
                <a:latin typeface="Courier New" pitchFamily="49" charset="0"/>
                <a:cs typeface="Times New Roman" pitchFamily="18" charset="0"/>
              </a:rPr>
              <a:t>current.right</a:t>
            </a: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 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     return false; // Duplicate node not inserted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 // Create the new node and attach it to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 if (element &lt; </a:t>
            </a:r>
            <a:r>
              <a:rPr lang="en-US" sz="1200" b="1" dirty="0" err="1">
                <a:latin typeface="Courier New" pitchFamily="49" charset="0"/>
                <a:cs typeface="Times New Roman" pitchFamily="18" charset="0"/>
              </a:rPr>
              <a:t>parent.element</a:t>
            </a: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Times New Roman" pitchFamily="18" charset="0"/>
              </a:rPr>
              <a:t>parent.left</a:t>
            </a: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= new </a:t>
            </a:r>
            <a:r>
              <a:rPr lang="en-US" sz="1200" b="1" dirty="0" err="1">
                <a:latin typeface="Courier New" pitchFamily="49" charset="0"/>
                <a:cs typeface="Times New Roman" pitchFamily="18" charset="0"/>
              </a:rPr>
              <a:t>TreeNode</a:t>
            </a: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Times New Roman" pitchFamily="18" charset="0"/>
              </a:rPr>
              <a:t>elemenet</a:t>
            </a: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 else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Times New Roman" pitchFamily="18" charset="0"/>
              </a:rPr>
              <a:t>parent.right</a:t>
            </a: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= new </a:t>
            </a:r>
            <a:r>
              <a:rPr lang="en-US" sz="1200" b="1" dirty="0" err="1">
                <a:latin typeface="Courier New" pitchFamily="49" charset="0"/>
                <a:cs typeface="Times New Roman" pitchFamily="18" charset="0"/>
              </a:rPr>
              <a:t>TreeNode</a:t>
            </a: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Times New Roman" pitchFamily="18" charset="0"/>
              </a:rPr>
              <a:t>elemenet</a:t>
            </a: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Times New Roman" pitchFamily="18" charset="0"/>
              </a:rPr>
              <a:t>  return true; // Element inserted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4D91-60F4-45D1-B0F3-AD71D219564E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359427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9428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9431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9432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9436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9438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9439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9440" name="Rectangle 16"/>
          <p:cNvSpPr>
            <a:spLocks noChangeArrowheads="1"/>
          </p:cNvSpPr>
          <p:nvPr/>
        </p:nvSpPr>
        <p:spPr bwMode="auto">
          <a:xfrm>
            <a:off x="5903913" y="981075"/>
            <a:ext cx="3240087" cy="5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cs typeface="Courier New" pitchFamily="49" charset="0"/>
              </a:rPr>
              <a:t>Insert 101 into the following tree.</a:t>
            </a:r>
          </a:p>
        </p:txBody>
      </p:sp>
      <p:sp>
        <p:nvSpPr>
          <p:cNvPr id="359442" name="Rectangle 18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359441" name="Object 17"/>
          <p:cNvGraphicFramePr>
            <a:graphicFrameLocks noChangeAspect="1"/>
          </p:cNvGraphicFramePr>
          <p:nvPr/>
        </p:nvGraphicFramePr>
        <p:xfrm>
          <a:off x="5508625" y="3514725"/>
          <a:ext cx="3538538" cy="2814638"/>
        </p:xfrm>
        <a:graphic>
          <a:graphicData uri="http://schemas.openxmlformats.org/presentationml/2006/ole">
            <p:oleObj spid="_x0000_s359441" name="Picture" r:id="rId3" imgW="2514600" imgH="200016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/>
          <a:lstStyle/>
          <a:p>
            <a:r>
              <a:rPr lang="en-US" sz="2400">
                <a:cs typeface="Courier New" pitchFamily="49" charset="0"/>
              </a:rPr>
              <a:t>Trace Inserting 101 into the following tree</a:t>
            </a:r>
          </a:p>
        </p:txBody>
      </p:sp>
      <p:sp>
        <p:nvSpPr>
          <p:cNvPr id="398349" name="Rectangle 1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5791200" cy="5867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if (root ==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root = new 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TreeNode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(element);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else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// Locate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current = root;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while (current !=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if (element value &lt; the value in 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current.element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  current = 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current.left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else if (element value &gt; the value in 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current.element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  current = 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current.right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  return false; // Duplicate node not inserted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// Create the new node and attach it to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if (element &lt; 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parent.element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parent.left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 = new 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TreeNode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elemenet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else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parent.right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 = new 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TreeNode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elemenet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return true; // Element inserted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D90-375D-4033-8083-7FEC4567C197}" type="slidenum">
              <a:rPr lang="en-US"/>
              <a:pPr/>
              <a:t>12</a:t>
            </a:fld>
            <a:endParaRPr lang="en-US"/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8342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8345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8346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8347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8348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8350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8351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8352" name="Rectangle 16"/>
          <p:cNvSpPr>
            <a:spLocks noChangeArrowheads="1"/>
          </p:cNvSpPr>
          <p:nvPr/>
        </p:nvSpPr>
        <p:spPr bwMode="auto">
          <a:xfrm>
            <a:off x="4876800" y="990600"/>
            <a:ext cx="4038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Insert 101 into the following tree.</a:t>
            </a:r>
          </a:p>
        </p:txBody>
      </p:sp>
      <p:sp>
        <p:nvSpPr>
          <p:cNvPr id="398353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398354" name="Object 18"/>
          <p:cNvGraphicFramePr>
            <a:graphicFrameLocks noChangeAspect="1"/>
          </p:cNvGraphicFramePr>
          <p:nvPr/>
        </p:nvGraphicFramePr>
        <p:xfrm>
          <a:off x="4953000" y="3048000"/>
          <a:ext cx="4114800" cy="3273425"/>
        </p:xfrm>
        <a:graphic>
          <a:graphicData uri="http://schemas.openxmlformats.org/presentationml/2006/ole">
            <p:oleObj spid="_x0000_s398354" name="Picture" r:id="rId3" imgW="2514600" imgH="2000160" progId="Word.Picture.8">
              <p:embed/>
            </p:oleObj>
          </a:graphicData>
        </a:graphic>
      </p:graphicFrame>
      <p:sp>
        <p:nvSpPr>
          <p:cNvPr id="398355" name="Rectangle 19"/>
          <p:cNvSpPr>
            <a:spLocks noChangeArrowheads="1"/>
          </p:cNvSpPr>
          <p:nvPr/>
        </p:nvSpPr>
        <p:spPr bwMode="auto">
          <a:xfrm>
            <a:off x="0" y="838200"/>
            <a:ext cx="1600200" cy="152400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8356" name="Rectangle 20"/>
          <p:cNvSpPr>
            <a:spLocks noChangeArrowheads="1"/>
          </p:cNvSpPr>
          <p:nvPr/>
        </p:nvSpPr>
        <p:spPr bwMode="auto">
          <a:xfrm>
            <a:off x="5327650" y="3249613"/>
            <a:ext cx="792163" cy="142875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/>
          <a:lstStyle/>
          <a:p>
            <a:r>
              <a:rPr lang="en-US" sz="2400">
                <a:cs typeface="Courier New" pitchFamily="49" charset="0"/>
              </a:rPr>
              <a:t>Trace Inserting 101 into the following tree, cont.</a:t>
            </a:r>
          </a:p>
        </p:txBody>
      </p:sp>
      <p:sp>
        <p:nvSpPr>
          <p:cNvPr id="399373" name="Rectangle 1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5791200" cy="5867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if (root ==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root = new TreeNode(element);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else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Locate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current = root;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while (current !=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if (element value &lt;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current.left;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if (element value &gt;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current.right;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return false; // Duplicate node not inserted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Create the new node and attach it to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if (element &lt; parent.element)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parent.left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else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parent.right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return true; // Element inserted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7AD4-8682-44E2-80FA-0511D8E97CB4}" type="slidenum">
              <a:rPr lang="en-US"/>
              <a:pPr/>
              <a:t>13</a:t>
            </a:fld>
            <a:endParaRPr lang="en-US"/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9368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9369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9370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9371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9372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9374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9375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9376" name="Rectangle 16"/>
          <p:cNvSpPr>
            <a:spLocks noChangeArrowheads="1"/>
          </p:cNvSpPr>
          <p:nvPr/>
        </p:nvSpPr>
        <p:spPr bwMode="auto">
          <a:xfrm>
            <a:off x="4876800" y="990600"/>
            <a:ext cx="40386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Insert 101 into the following tree.</a:t>
            </a:r>
          </a:p>
        </p:txBody>
      </p:sp>
      <p:sp>
        <p:nvSpPr>
          <p:cNvPr id="399377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399378" name="Object 18"/>
          <p:cNvGraphicFramePr>
            <a:graphicFrameLocks noChangeAspect="1"/>
          </p:cNvGraphicFramePr>
          <p:nvPr/>
        </p:nvGraphicFramePr>
        <p:xfrm>
          <a:off x="4953000" y="3048000"/>
          <a:ext cx="4114800" cy="3273425"/>
        </p:xfrm>
        <a:graphic>
          <a:graphicData uri="http://schemas.openxmlformats.org/presentationml/2006/ole">
            <p:oleObj spid="_x0000_s399378" name="Picture" r:id="rId3" imgW="2514600" imgH="2000160" progId="Word.Picture.8">
              <p:embed/>
            </p:oleObj>
          </a:graphicData>
        </a:graphic>
      </p:graphicFrame>
      <p:sp>
        <p:nvSpPr>
          <p:cNvPr id="399379" name="Rectangle 19"/>
          <p:cNvSpPr>
            <a:spLocks noChangeArrowheads="1"/>
          </p:cNvSpPr>
          <p:nvPr/>
        </p:nvSpPr>
        <p:spPr bwMode="auto">
          <a:xfrm>
            <a:off x="228600" y="1600200"/>
            <a:ext cx="1600200" cy="173038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382" name="Rectangle 22"/>
          <p:cNvSpPr>
            <a:spLocks noChangeArrowheads="1"/>
          </p:cNvSpPr>
          <p:nvPr/>
        </p:nvSpPr>
        <p:spPr bwMode="auto">
          <a:xfrm>
            <a:off x="5076825" y="3644900"/>
            <a:ext cx="827088" cy="173038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/>
          <a:lstStyle/>
          <a:p>
            <a:r>
              <a:rPr lang="en-US" sz="2400">
                <a:cs typeface="Courier New" pitchFamily="49" charset="0"/>
              </a:rPr>
              <a:t>Trace Inserting 101 into the following tree, cont.</a:t>
            </a:r>
          </a:p>
        </p:txBody>
      </p:sp>
      <p:sp>
        <p:nvSpPr>
          <p:cNvPr id="400397" name="Rectangle 1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5791200" cy="5867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if (root ==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root = new TreeNode(element);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else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Locate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current = root;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while (current !=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if (element value &lt;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current.left;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if (element value &gt;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current.right;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return false; // Duplicate node not inserted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Create the new node and attach it to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if (element &lt; parent.element)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parent.left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else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parent.right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return true; // Element inserted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3338-89BB-457B-8626-3E89C6AFD004}" type="slidenum">
              <a:rPr lang="en-US"/>
              <a:pPr/>
              <a:t>14</a:t>
            </a:fld>
            <a:endParaRPr lang="en-US"/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0390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0391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0392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0393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0394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0395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0396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0398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0399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0400" name="Rectangle 16"/>
          <p:cNvSpPr>
            <a:spLocks noChangeArrowheads="1"/>
          </p:cNvSpPr>
          <p:nvPr/>
        </p:nvSpPr>
        <p:spPr bwMode="auto">
          <a:xfrm>
            <a:off x="4876800" y="990600"/>
            <a:ext cx="40386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Insert 101 into the following tree.</a:t>
            </a:r>
          </a:p>
        </p:txBody>
      </p:sp>
      <p:sp>
        <p:nvSpPr>
          <p:cNvPr id="400401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400402" name="Object 18"/>
          <p:cNvGraphicFramePr>
            <a:graphicFrameLocks noChangeAspect="1"/>
          </p:cNvGraphicFramePr>
          <p:nvPr/>
        </p:nvGraphicFramePr>
        <p:xfrm>
          <a:off x="4953000" y="3048000"/>
          <a:ext cx="4114800" cy="3273425"/>
        </p:xfrm>
        <a:graphic>
          <a:graphicData uri="http://schemas.openxmlformats.org/presentationml/2006/ole">
            <p:oleObj spid="_x0000_s400402" name="Picture" r:id="rId3" imgW="2514600" imgH="2000160" progId="Word.Picture.8">
              <p:embed/>
            </p:oleObj>
          </a:graphicData>
        </a:graphic>
      </p:graphicFrame>
      <p:sp>
        <p:nvSpPr>
          <p:cNvPr id="400403" name="Rectangle 19"/>
          <p:cNvSpPr>
            <a:spLocks noChangeArrowheads="1"/>
          </p:cNvSpPr>
          <p:nvPr/>
        </p:nvSpPr>
        <p:spPr bwMode="auto">
          <a:xfrm>
            <a:off x="215900" y="1844675"/>
            <a:ext cx="2016125" cy="173038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0404" name="Rectangle 20"/>
          <p:cNvSpPr>
            <a:spLocks noChangeArrowheads="1"/>
          </p:cNvSpPr>
          <p:nvPr/>
        </p:nvSpPr>
        <p:spPr bwMode="auto">
          <a:xfrm>
            <a:off x="5076825" y="3644900"/>
            <a:ext cx="827088" cy="173038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/>
          <a:lstStyle/>
          <a:p>
            <a:r>
              <a:rPr lang="en-US" sz="2400">
                <a:cs typeface="Courier New" pitchFamily="49" charset="0"/>
              </a:rPr>
              <a:t>Trace Inserting 101 into the following tree, cont.</a:t>
            </a:r>
          </a:p>
        </p:txBody>
      </p:sp>
      <p:sp>
        <p:nvSpPr>
          <p:cNvPr id="401421" name="Rectangle 1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5791200" cy="5867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if (root ==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root = new TreeNode(element);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else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Locate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current = root;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while (current !=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if (element value &lt;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current.left;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if (element value &gt;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current.right;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return false; // Duplicate node not inserted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Create the new node and attach it to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if (element &lt; parent.element)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parent.left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else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parent.right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return true; // Element inserted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EA52-D7B0-4FAC-AA94-C41AA21CA863}" type="slidenum">
              <a:rPr lang="en-US"/>
              <a:pPr/>
              <a:t>15</a:t>
            </a:fld>
            <a:endParaRPr lang="en-US"/>
          </a:p>
        </p:txBody>
      </p:sp>
      <p:sp>
        <p:nvSpPr>
          <p:cNvPr id="401411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1414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1415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1416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1417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1418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1419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1420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1422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1423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1424" name="Rectangle 16"/>
          <p:cNvSpPr>
            <a:spLocks noChangeArrowheads="1"/>
          </p:cNvSpPr>
          <p:nvPr/>
        </p:nvSpPr>
        <p:spPr bwMode="auto">
          <a:xfrm>
            <a:off x="4876800" y="990600"/>
            <a:ext cx="40386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Insert 101 into the following tree.</a:t>
            </a:r>
          </a:p>
        </p:txBody>
      </p:sp>
      <p:sp>
        <p:nvSpPr>
          <p:cNvPr id="401425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401426" name="Object 18"/>
          <p:cNvGraphicFramePr>
            <a:graphicFrameLocks noChangeAspect="1"/>
          </p:cNvGraphicFramePr>
          <p:nvPr/>
        </p:nvGraphicFramePr>
        <p:xfrm>
          <a:off x="4953000" y="3048000"/>
          <a:ext cx="4114800" cy="3273425"/>
        </p:xfrm>
        <a:graphic>
          <a:graphicData uri="http://schemas.openxmlformats.org/presentationml/2006/ole">
            <p:oleObj spid="_x0000_s401426" name="Picture" r:id="rId3" imgW="2514600" imgH="2000160" progId="Word.Picture.8">
              <p:embed/>
            </p:oleObj>
          </a:graphicData>
        </a:graphic>
      </p:graphicFrame>
      <p:sp>
        <p:nvSpPr>
          <p:cNvPr id="401427" name="Rectangle 19"/>
          <p:cNvSpPr>
            <a:spLocks noChangeArrowheads="1"/>
          </p:cNvSpPr>
          <p:nvPr/>
        </p:nvSpPr>
        <p:spPr bwMode="auto">
          <a:xfrm>
            <a:off x="395288" y="2060575"/>
            <a:ext cx="4140200" cy="136525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1428" name="Rectangle 20"/>
          <p:cNvSpPr>
            <a:spLocks noChangeArrowheads="1"/>
          </p:cNvSpPr>
          <p:nvPr/>
        </p:nvSpPr>
        <p:spPr bwMode="auto">
          <a:xfrm>
            <a:off x="5076825" y="3644900"/>
            <a:ext cx="827088" cy="173038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1429" name="Rectangle 21"/>
          <p:cNvSpPr>
            <a:spLocks noChangeArrowheads="1"/>
          </p:cNvSpPr>
          <p:nvPr/>
        </p:nvSpPr>
        <p:spPr bwMode="auto">
          <a:xfrm>
            <a:off x="5111750" y="1952625"/>
            <a:ext cx="12969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101 &lt; 60?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/>
          <a:lstStyle/>
          <a:p>
            <a:r>
              <a:rPr lang="en-US" sz="2400">
                <a:cs typeface="Courier New" pitchFamily="49" charset="0"/>
              </a:rPr>
              <a:t>Trace Inserting 101 into the following tree, cont.</a:t>
            </a:r>
          </a:p>
        </p:txBody>
      </p:sp>
      <p:sp>
        <p:nvSpPr>
          <p:cNvPr id="402445" name="Rectangle 1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5791200" cy="5867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if (root ==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root = new TreeNode(element);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else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Locate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current = root;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while (current !=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if (element value &lt;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current.left;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if (element value &gt;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current.right;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return false; // Duplicate node not inserted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Create the new node and attach it to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if (element &lt; parent.element)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parent.left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else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parent.right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return true; // Element inserted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6CC3-AAAF-4A8B-A44D-89AA3BC71E24}" type="slidenum">
              <a:rPr lang="en-US"/>
              <a:pPr/>
              <a:t>16</a:t>
            </a:fld>
            <a:endParaRPr lang="en-US"/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2437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2438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2439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2440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2441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2442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2443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2444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2446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2447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2448" name="Rectangle 16"/>
          <p:cNvSpPr>
            <a:spLocks noChangeArrowheads="1"/>
          </p:cNvSpPr>
          <p:nvPr/>
        </p:nvSpPr>
        <p:spPr bwMode="auto">
          <a:xfrm>
            <a:off x="4876800" y="990600"/>
            <a:ext cx="40386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Insert 101 into the following tree.</a:t>
            </a:r>
          </a:p>
        </p:txBody>
      </p:sp>
      <p:sp>
        <p:nvSpPr>
          <p:cNvPr id="402449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402450" name="Object 18"/>
          <p:cNvGraphicFramePr>
            <a:graphicFrameLocks noChangeAspect="1"/>
          </p:cNvGraphicFramePr>
          <p:nvPr/>
        </p:nvGraphicFramePr>
        <p:xfrm>
          <a:off x="4953000" y="3048000"/>
          <a:ext cx="4114800" cy="3273425"/>
        </p:xfrm>
        <a:graphic>
          <a:graphicData uri="http://schemas.openxmlformats.org/presentationml/2006/ole">
            <p:oleObj spid="_x0000_s402450" name="Picture" r:id="rId3" imgW="2514600" imgH="2000160" progId="Word.Picture.8">
              <p:embed/>
            </p:oleObj>
          </a:graphicData>
        </a:graphic>
      </p:graphicFrame>
      <p:sp>
        <p:nvSpPr>
          <p:cNvPr id="402451" name="Rectangle 19"/>
          <p:cNvSpPr>
            <a:spLocks noChangeArrowheads="1"/>
          </p:cNvSpPr>
          <p:nvPr/>
        </p:nvSpPr>
        <p:spPr bwMode="auto">
          <a:xfrm>
            <a:off x="827088" y="2852738"/>
            <a:ext cx="4140200" cy="136525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2452" name="Rectangle 20"/>
          <p:cNvSpPr>
            <a:spLocks noChangeArrowheads="1"/>
          </p:cNvSpPr>
          <p:nvPr/>
        </p:nvSpPr>
        <p:spPr bwMode="auto">
          <a:xfrm>
            <a:off x="5076825" y="3644900"/>
            <a:ext cx="827088" cy="173038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2453" name="Rectangle 21"/>
          <p:cNvSpPr>
            <a:spLocks noChangeArrowheads="1"/>
          </p:cNvSpPr>
          <p:nvPr/>
        </p:nvSpPr>
        <p:spPr bwMode="auto">
          <a:xfrm>
            <a:off x="5256213" y="2636838"/>
            <a:ext cx="129698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101 &gt; 60?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/>
          <a:lstStyle/>
          <a:p>
            <a:r>
              <a:rPr lang="en-US" sz="2400">
                <a:cs typeface="Courier New" pitchFamily="49" charset="0"/>
              </a:rPr>
              <a:t>Trace Inserting 101 into the following tree, cont.</a:t>
            </a:r>
          </a:p>
        </p:txBody>
      </p:sp>
      <p:sp>
        <p:nvSpPr>
          <p:cNvPr id="403469" name="Rectangle 1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5791200" cy="5867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if (root ==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root = new TreeNode(element);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else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Locate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current = root;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while (current !=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if (element value &lt;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current.left;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if (element value &gt;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current.right;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return false; // Duplicate node not inserted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Create the new node and attach it to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if (element &lt; parent.element)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parent.left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else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parent.right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return true; // Element inserted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DE71-BBBF-4D5D-9480-7F7A5FF53762}" type="slidenum">
              <a:rPr lang="en-US"/>
              <a:pPr/>
              <a:t>17</a:t>
            </a:fld>
            <a:endParaRPr lang="en-US"/>
          </a:p>
        </p:txBody>
      </p:sp>
      <p:sp>
        <p:nvSpPr>
          <p:cNvPr id="403459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3462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3464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3465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3466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3467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3468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3470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3471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3472" name="Rectangle 16"/>
          <p:cNvSpPr>
            <a:spLocks noChangeArrowheads="1"/>
          </p:cNvSpPr>
          <p:nvPr/>
        </p:nvSpPr>
        <p:spPr bwMode="auto">
          <a:xfrm>
            <a:off x="4876800" y="990600"/>
            <a:ext cx="40386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Insert 101 into the following tree.</a:t>
            </a:r>
          </a:p>
        </p:txBody>
      </p:sp>
      <p:sp>
        <p:nvSpPr>
          <p:cNvPr id="403473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403474" name="Object 18"/>
          <p:cNvGraphicFramePr>
            <a:graphicFrameLocks noChangeAspect="1"/>
          </p:cNvGraphicFramePr>
          <p:nvPr/>
        </p:nvGraphicFramePr>
        <p:xfrm>
          <a:off x="4953000" y="3048000"/>
          <a:ext cx="4114800" cy="3273425"/>
        </p:xfrm>
        <a:graphic>
          <a:graphicData uri="http://schemas.openxmlformats.org/presentationml/2006/ole">
            <p:oleObj spid="_x0000_s403474" name="Picture" r:id="rId3" imgW="2514600" imgH="2000160" progId="Word.Picture.8">
              <p:embed/>
            </p:oleObj>
          </a:graphicData>
        </a:graphic>
      </p:graphicFrame>
      <p:sp>
        <p:nvSpPr>
          <p:cNvPr id="403475" name="Rectangle 19"/>
          <p:cNvSpPr>
            <a:spLocks noChangeArrowheads="1"/>
          </p:cNvSpPr>
          <p:nvPr/>
        </p:nvSpPr>
        <p:spPr bwMode="auto">
          <a:xfrm>
            <a:off x="539750" y="3033713"/>
            <a:ext cx="1728788" cy="136525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3476" name="Rectangle 20"/>
          <p:cNvSpPr>
            <a:spLocks noChangeArrowheads="1"/>
          </p:cNvSpPr>
          <p:nvPr/>
        </p:nvSpPr>
        <p:spPr bwMode="auto">
          <a:xfrm>
            <a:off x="5003800" y="3429000"/>
            <a:ext cx="827088" cy="173038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3477" name="Rectangle 21"/>
          <p:cNvSpPr>
            <a:spLocks noChangeArrowheads="1"/>
          </p:cNvSpPr>
          <p:nvPr/>
        </p:nvSpPr>
        <p:spPr bwMode="auto">
          <a:xfrm>
            <a:off x="5256213" y="2636838"/>
            <a:ext cx="129698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101 &gt; 60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/>
          <a:lstStyle/>
          <a:p>
            <a:r>
              <a:rPr lang="en-US" sz="2400">
                <a:cs typeface="Courier New" pitchFamily="49" charset="0"/>
              </a:rPr>
              <a:t>Trace Inserting 101 into the following tree, cont.</a:t>
            </a:r>
          </a:p>
        </p:txBody>
      </p:sp>
      <p:sp>
        <p:nvSpPr>
          <p:cNvPr id="404493" name="Rectangle 1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5791200" cy="5867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if (root ==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root = new TreeNode(element);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else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Locate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current = root;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while (current !=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if (element value &lt;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current.left;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if (element value &gt;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current.right;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return false; // Duplicate node not inserted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Create the new node and attach it to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if (element &lt; parent.element)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parent.left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else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parent.right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return true; // Element inserted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67D-C0D5-4405-958F-FEFF7B0F23E2}" type="slidenum">
              <a:rPr lang="en-US"/>
              <a:pPr/>
              <a:t>18</a:t>
            </a:fld>
            <a:endParaRPr lang="en-US"/>
          </a:p>
        </p:txBody>
      </p:sp>
      <p:sp>
        <p:nvSpPr>
          <p:cNvPr id="404483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4484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4485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4486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4487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4488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4489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4490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4491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4492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4494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4495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4496" name="Rectangle 16"/>
          <p:cNvSpPr>
            <a:spLocks noChangeArrowheads="1"/>
          </p:cNvSpPr>
          <p:nvPr/>
        </p:nvSpPr>
        <p:spPr bwMode="auto">
          <a:xfrm>
            <a:off x="4876800" y="990600"/>
            <a:ext cx="40386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Insert 101 into the following tree.</a:t>
            </a:r>
          </a:p>
        </p:txBody>
      </p:sp>
      <p:sp>
        <p:nvSpPr>
          <p:cNvPr id="404497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404498" name="Object 18"/>
          <p:cNvGraphicFramePr>
            <a:graphicFrameLocks noChangeAspect="1"/>
          </p:cNvGraphicFramePr>
          <p:nvPr/>
        </p:nvGraphicFramePr>
        <p:xfrm>
          <a:off x="4953000" y="3048000"/>
          <a:ext cx="4114800" cy="3273425"/>
        </p:xfrm>
        <a:graphic>
          <a:graphicData uri="http://schemas.openxmlformats.org/presentationml/2006/ole">
            <p:oleObj spid="_x0000_s404498" name="Picture" r:id="rId3" imgW="2514600" imgH="2000160" progId="Word.Picture.8">
              <p:embed/>
            </p:oleObj>
          </a:graphicData>
        </a:graphic>
      </p:graphicFrame>
      <p:sp>
        <p:nvSpPr>
          <p:cNvPr id="404499" name="Rectangle 19"/>
          <p:cNvSpPr>
            <a:spLocks noChangeArrowheads="1"/>
          </p:cNvSpPr>
          <p:nvPr/>
        </p:nvSpPr>
        <p:spPr bwMode="auto">
          <a:xfrm>
            <a:off x="611188" y="3249613"/>
            <a:ext cx="2016125" cy="171450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4500" name="Rectangle 20"/>
          <p:cNvSpPr>
            <a:spLocks noChangeArrowheads="1"/>
          </p:cNvSpPr>
          <p:nvPr/>
        </p:nvSpPr>
        <p:spPr bwMode="auto">
          <a:xfrm>
            <a:off x="8135938" y="3789363"/>
            <a:ext cx="827087" cy="173037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4501" name="Rectangle 21"/>
          <p:cNvSpPr>
            <a:spLocks noChangeArrowheads="1"/>
          </p:cNvSpPr>
          <p:nvPr/>
        </p:nvSpPr>
        <p:spPr bwMode="auto">
          <a:xfrm>
            <a:off x="5256213" y="2636838"/>
            <a:ext cx="129698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101 &gt; 60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/>
          <a:lstStyle/>
          <a:p>
            <a:r>
              <a:rPr lang="en-US" sz="2400">
                <a:cs typeface="Courier New" pitchFamily="49" charset="0"/>
              </a:rPr>
              <a:t>Trace Inserting 101 into the following tree, cont.</a:t>
            </a:r>
          </a:p>
        </p:txBody>
      </p:sp>
      <p:sp>
        <p:nvSpPr>
          <p:cNvPr id="405517" name="Rectangle 1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5791200" cy="5867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if (root ==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root = new TreeNode(element);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else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Locate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current = root;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while (current !=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if (element value &lt;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current.left;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if (element value &gt;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current.right;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return false; // Duplicate node not inserted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Create the new node and attach it to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if (element &lt; parent.element)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parent.left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else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parent.right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return true; // Element inserted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FE3A-E6AA-4981-BE30-B6DA20C14171}" type="slidenum">
              <a:rPr lang="en-US"/>
              <a:pPr/>
              <a:t>19</a:t>
            </a:fld>
            <a:endParaRPr lang="en-US"/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5510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5511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5512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5513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5514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5515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5516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5518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5519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5520" name="Rectangle 16"/>
          <p:cNvSpPr>
            <a:spLocks noChangeArrowheads="1"/>
          </p:cNvSpPr>
          <p:nvPr/>
        </p:nvSpPr>
        <p:spPr bwMode="auto">
          <a:xfrm>
            <a:off x="4876800" y="990600"/>
            <a:ext cx="40386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Insert 101 into the following tree.</a:t>
            </a:r>
          </a:p>
        </p:txBody>
      </p:sp>
      <p:sp>
        <p:nvSpPr>
          <p:cNvPr id="405521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405522" name="Object 18"/>
          <p:cNvGraphicFramePr>
            <a:graphicFrameLocks noChangeAspect="1"/>
          </p:cNvGraphicFramePr>
          <p:nvPr/>
        </p:nvGraphicFramePr>
        <p:xfrm>
          <a:off x="4953000" y="3048000"/>
          <a:ext cx="4114800" cy="3273425"/>
        </p:xfrm>
        <a:graphic>
          <a:graphicData uri="http://schemas.openxmlformats.org/presentationml/2006/ole">
            <p:oleObj spid="_x0000_s405522" name="Picture" r:id="rId3" imgW="2514600" imgH="2000160" progId="Word.Picture.8">
              <p:embed/>
            </p:oleObj>
          </a:graphicData>
        </a:graphic>
      </p:graphicFrame>
      <p:sp>
        <p:nvSpPr>
          <p:cNvPr id="405523" name="Rectangle 19"/>
          <p:cNvSpPr>
            <a:spLocks noChangeArrowheads="1"/>
          </p:cNvSpPr>
          <p:nvPr/>
        </p:nvSpPr>
        <p:spPr bwMode="auto">
          <a:xfrm>
            <a:off x="250825" y="1808163"/>
            <a:ext cx="2016125" cy="171450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5524" name="Rectangle 20"/>
          <p:cNvSpPr>
            <a:spLocks noChangeArrowheads="1"/>
          </p:cNvSpPr>
          <p:nvPr/>
        </p:nvSpPr>
        <p:spPr bwMode="auto">
          <a:xfrm>
            <a:off x="8135938" y="3789363"/>
            <a:ext cx="827087" cy="173037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5525" name="Rectangle 21"/>
          <p:cNvSpPr>
            <a:spLocks noChangeArrowheads="1"/>
          </p:cNvSpPr>
          <p:nvPr/>
        </p:nvSpPr>
        <p:spPr bwMode="auto">
          <a:xfrm>
            <a:off x="5256213" y="2636838"/>
            <a:ext cx="129698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101 &gt; 60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  <a:noFill/>
          <a:ln/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4953000"/>
          </a:xfrm>
          <a:noFill/>
          <a:ln/>
        </p:spPr>
        <p:txBody>
          <a:bodyPr/>
          <a:lstStyle/>
          <a:p>
            <a:pPr marL="403225" indent="-403225">
              <a:buNone/>
            </a:pPr>
            <a:endParaRPr lang="en-US" sz="2400" dirty="0"/>
          </a:p>
          <a:p>
            <a:pPr marL="403225" indent="-403225">
              <a:buNone/>
            </a:pPr>
            <a:endParaRPr lang="en-US" sz="2400" dirty="0"/>
          </a:p>
          <a:p>
            <a:pPr marL="403225" indent="-403225"/>
            <a:r>
              <a:rPr lang="en-US" sz="2400" dirty="0" smtClean="0"/>
              <a:t>To </a:t>
            </a:r>
            <a:r>
              <a:rPr lang="en-US" sz="2400" b="1" dirty="0"/>
              <a:t>design</a:t>
            </a:r>
            <a:r>
              <a:rPr lang="en-US" sz="2400" dirty="0"/>
              <a:t> and </a:t>
            </a:r>
            <a:r>
              <a:rPr lang="en-US" sz="2400" b="1" dirty="0"/>
              <a:t>implement</a:t>
            </a:r>
            <a:r>
              <a:rPr lang="en-US" sz="2400" dirty="0"/>
              <a:t> a binary search </a:t>
            </a:r>
            <a:r>
              <a:rPr lang="en-US" sz="2400" dirty="0" smtClean="0"/>
              <a:t>tree.</a:t>
            </a:r>
            <a:endParaRPr lang="en-US" sz="2400" dirty="0"/>
          </a:p>
          <a:p>
            <a:pPr marL="403225" indent="-403225"/>
            <a:r>
              <a:rPr lang="en-US" sz="2400" dirty="0"/>
              <a:t>To </a:t>
            </a:r>
            <a:r>
              <a:rPr lang="en-US" sz="2400" b="1" dirty="0"/>
              <a:t>represent</a:t>
            </a:r>
            <a:r>
              <a:rPr lang="en-US" sz="2400" dirty="0"/>
              <a:t> binary trees using linked data </a:t>
            </a:r>
            <a:r>
              <a:rPr lang="en-US" sz="2400" dirty="0" smtClean="0"/>
              <a:t>structures.</a:t>
            </a:r>
            <a:endParaRPr lang="en-US" sz="2400" dirty="0"/>
          </a:p>
          <a:p>
            <a:pPr marL="403225" indent="-403225"/>
            <a:r>
              <a:rPr lang="en-US" sz="2400" dirty="0"/>
              <a:t>To </a:t>
            </a:r>
            <a:r>
              <a:rPr lang="en-US" sz="2400" b="1" dirty="0"/>
              <a:t>search</a:t>
            </a:r>
            <a:r>
              <a:rPr lang="en-US" sz="2400" dirty="0"/>
              <a:t> an element in binary search </a:t>
            </a:r>
            <a:r>
              <a:rPr lang="en-US" sz="2400" dirty="0" smtClean="0"/>
              <a:t>tree.</a:t>
            </a:r>
            <a:endParaRPr lang="en-US" sz="2400" dirty="0"/>
          </a:p>
          <a:p>
            <a:pPr marL="403225" indent="-403225"/>
            <a:r>
              <a:rPr lang="en-US" sz="2400" dirty="0"/>
              <a:t>To </a:t>
            </a:r>
            <a:r>
              <a:rPr lang="en-US" sz="2400" b="1" dirty="0"/>
              <a:t>insert</a:t>
            </a:r>
            <a:r>
              <a:rPr lang="en-US" sz="2400" dirty="0"/>
              <a:t> an element into a binary search </a:t>
            </a:r>
            <a:r>
              <a:rPr lang="en-US" sz="2400" dirty="0" smtClean="0"/>
              <a:t>tree.</a:t>
            </a:r>
            <a:endParaRPr lang="en-US" sz="2400" dirty="0"/>
          </a:p>
          <a:p>
            <a:pPr marL="403225" indent="-403225"/>
            <a:r>
              <a:rPr lang="en-US" sz="2400" dirty="0"/>
              <a:t>To </a:t>
            </a:r>
            <a:r>
              <a:rPr lang="en-US" sz="2400" b="1" dirty="0"/>
              <a:t>traverse</a:t>
            </a:r>
            <a:r>
              <a:rPr lang="en-US" sz="2400" dirty="0"/>
              <a:t> elements in a binary </a:t>
            </a:r>
            <a:r>
              <a:rPr lang="en-US" sz="2400" dirty="0" smtClean="0"/>
              <a:t>tree.</a:t>
            </a:r>
            <a:endParaRPr lang="en-US" sz="2400" dirty="0"/>
          </a:p>
          <a:p>
            <a:pPr marL="403225" indent="-403225"/>
            <a:r>
              <a:rPr lang="en-US" sz="2400" dirty="0"/>
              <a:t>To </a:t>
            </a:r>
            <a:r>
              <a:rPr lang="en-US" sz="2400" b="1" dirty="0"/>
              <a:t>delete</a:t>
            </a:r>
            <a:r>
              <a:rPr lang="en-US" sz="2400" dirty="0"/>
              <a:t> elements from a binary search </a:t>
            </a:r>
            <a:r>
              <a:rPr lang="en-US" sz="2400" dirty="0" smtClean="0"/>
              <a:t>tree.</a:t>
            </a:r>
            <a:endParaRPr lang="en-US" sz="24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80F4-7178-40F8-B7C1-B688256CD396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/>
          <a:lstStyle/>
          <a:p>
            <a:r>
              <a:rPr lang="en-US" sz="2400">
                <a:cs typeface="Courier New" pitchFamily="49" charset="0"/>
              </a:rPr>
              <a:t>Trace Inserting 101 into the following tree, cont.</a:t>
            </a:r>
          </a:p>
        </p:txBody>
      </p:sp>
      <p:sp>
        <p:nvSpPr>
          <p:cNvPr id="406541" name="Rectangle 1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5791200" cy="5867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if (root ==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root = new TreeNode(element);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else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Locate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current = root;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while (current !=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if (element value &lt;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current.left;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if (element value &gt;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current.right;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return false; // Duplicate node not inserted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Create the new node and attach it to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if (element &lt; parent.element)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parent.left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else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parent.right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return true; // Element inserted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42B6-D1B6-4708-9677-D5FA0247D130}" type="slidenum">
              <a:rPr lang="en-US"/>
              <a:pPr/>
              <a:t>20</a:t>
            </a:fld>
            <a:endParaRPr lang="en-US"/>
          </a:p>
        </p:txBody>
      </p:sp>
      <p:sp>
        <p:nvSpPr>
          <p:cNvPr id="406531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6539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6540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6542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6543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4876800" y="990600"/>
            <a:ext cx="40386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Insert 101 into the following tree.</a:t>
            </a:r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406546" name="Object 18"/>
          <p:cNvGraphicFramePr>
            <a:graphicFrameLocks noChangeAspect="1"/>
          </p:cNvGraphicFramePr>
          <p:nvPr/>
        </p:nvGraphicFramePr>
        <p:xfrm>
          <a:off x="4953000" y="3048000"/>
          <a:ext cx="4114800" cy="3273425"/>
        </p:xfrm>
        <a:graphic>
          <a:graphicData uri="http://schemas.openxmlformats.org/presentationml/2006/ole">
            <p:oleObj spid="_x0000_s406546" name="Picture" r:id="rId3" imgW="2514600" imgH="2000160" progId="Word.Picture.8">
              <p:embed/>
            </p:oleObj>
          </a:graphicData>
        </a:graphic>
      </p:graphicFrame>
      <p:sp>
        <p:nvSpPr>
          <p:cNvPr id="406547" name="Rectangle 19"/>
          <p:cNvSpPr>
            <a:spLocks noChangeArrowheads="1"/>
          </p:cNvSpPr>
          <p:nvPr/>
        </p:nvSpPr>
        <p:spPr bwMode="auto">
          <a:xfrm>
            <a:off x="395288" y="2024063"/>
            <a:ext cx="4140200" cy="171450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6548" name="Rectangle 20"/>
          <p:cNvSpPr>
            <a:spLocks noChangeArrowheads="1"/>
          </p:cNvSpPr>
          <p:nvPr/>
        </p:nvSpPr>
        <p:spPr bwMode="auto">
          <a:xfrm>
            <a:off x="8135938" y="3789363"/>
            <a:ext cx="827087" cy="173037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6549" name="Rectangle 21"/>
          <p:cNvSpPr>
            <a:spLocks noChangeArrowheads="1"/>
          </p:cNvSpPr>
          <p:nvPr/>
        </p:nvSpPr>
        <p:spPr bwMode="auto">
          <a:xfrm>
            <a:off x="5219700" y="1952625"/>
            <a:ext cx="194468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cs typeface="Courier New" pitchFamily="49" charset="0"/>
              </a:rPr>
              <a:t>101 </a:t>
            </a:r>
            <a:r>
              <a:rPr lang="en-US" sz="1600" dirty="0" smtClean="0">
                <a:cs typeface="Courier New" pitchFamily="49" charset="0"/>
              </a:rPr>
              <a:t>&lt; </a:t>
            </a:r>
            <a:r>
              <a:rPr lang="en-US" sz="1600" dirty="0">
                <a:cs typeface="Courier New" pitchFamily="49" charset="0"/>
              </a:rPr>
              <a:t>100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/>
          <a:lstStyle/>
          <a:p>
            <a:r>
              <a:rPr lang="en-US" sz="2400">
                <a:cs typeface="Courier New" pitchFamily="49" charset="0"/>
              </a:rPr>
              <a:t>Trace Inserting 101 into the following tree, cont.</a:t>
            </a:r>
          </a:p>
        </p:txBody>
      </p:sp>
      <p:sp>
        <p:nvSpPr>
          <p:cNvPr id="407565" name="Rectangle 1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5791200" cy="5867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if (root ==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root = new TreeNode(element);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else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Locate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current = root;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while (current !=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if (element value &lt;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current.left;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if (element value &gt;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current.right;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return false; // Duplicate node not inserted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Create the new node and attach it to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if (element &lt; parent.element)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parent.left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else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parent.right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return true; // Element inserted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7909-9DE6-4515-9476-208138D0E513}" type="slidenum">
              <a:rPr lang="en-US"/>
              <a:pPr/>
              <a:t>21</a:t>
            </a:fld>
            <a:endParaRPr lang="en-US"/>
          </a:p>
        </p:txBody>
      </p:sp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7556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7557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7559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7560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7561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7562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7563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7564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7566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7567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7568" name="Rectangle 16"/>
          <p:cNvSpPr>
            <a:spLocks noChangeArrowheads="1"/>
          </p:cNvSpPr>
          <p:nvPr/>
        </p:nvSpPr>
        <p:spPr bwMode="auto">
          <a:xfrm>
            <a:off x="4876800" y="990600"/>
            <a:ext cx="40386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Insert 101 into the following tree.</a:t>
            </a:r>
          </a:p>
        </p:txBody>
      </p:sp>
      <p:sp>
        <p:nvSpPr>
          <p:cNvPr id="407569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407570" name="Object 18"/>
          <p:cNvGraphicFramePr>
            <a:graphicFrameLocks noChangeAspect="1"/>
          </p:cNvGraphicFramePr>
          <p:nvPr/>
        </p:nvGraphicFramePr>
        <p:xfrm>
          <a:off x="4953000" y="3048000"/>
          <a:ext cx="4114800" cy="3273425"/>
        </p:xfrm>
        <a:graphic>
          <a:graphicData uri="http://schemas.openxmlformats.org/presentationml/2006/ole">
            <p:oleObj spid="_x0000_s407570" name="Picture" r:id="rId3" imgW="2514600" imgH="2000160" progId="Word.Picture.8">
              <p:embed/>
            </p:oleObj>
          </a:graphicData>
        </a:graphic>
      </p:graphicFrame>
      <p:sp>
        <p:nvSpPr>
          <p:cNvPr id="407571" name="Rectangle 19"/>
          <p:cNvSpPr>
            <a:spLocks noChangeArrowheads="1"/>
          </p:cNvSpPr>
          <p:nvPr/>
        </p:nvSpPr>
        <p:spPr bwMode="auto">
          <a:xfrm>
            <a:off x="827088" y="2816225"/>
            <a:ext cx="4140200" cy="171450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7572" name="Rectangle 20"/>
          <p:cNvSpPr>
            <a:spLocks noChangeArrowheads="1"/>
          </p:cNvSpPr>
          <p:nvPr/>
        </p:nvSpPr>
        <p:spPr bwMode="auto">
          <a:xfrm>
            <a:off x="8135938" y="3789363"/>
            <a:ext cx="827087" cy="173037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7573" name="Rectangle 21"/>
          <p:cNvSpPr>
            <a:spLocks noChangeArrowheads="1"/>
          </p:cNvSpPr>
          <p:nvPr/>
        </p:nvSpPr>
        <p:spPr bwMode="auto">
          <a:xfrm>
            <a:off x="5292725" y="2708275"/>
            <a:ext cx="194468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101 &gt; 100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/>
          <a:lstStyle/>
          <a:p>
            <a:r>
              <a:rPr lang="en-US" sz="2400">
                <a:cs typeface="Courier New" pitchFamily="49" charset="0"/>
              </a:rPr>
              <a:t>Trace Inserting 101 into the following tree, cont.</a:t>
            </a:r>
          </a:p>
        </p:txBody>
      </p:sp>
      <p:sp>
        <p:nvSpPr>
          <p:cNvPr id="408589" name="Rectangle 1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5791200" cy="5867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if (root ==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root = new TreeNode(element);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else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Locate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current = root;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while (current !=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if (element value &lt;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current.left;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if (element value &gt;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current.right;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return false; // Duplicate node not inserted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Create the new node and attach it to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if (element &lt; parent.element)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parent.left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else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parent.right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return true; // Element inserted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A524-371D-4FAA-BEE7-F645BE27BBFA}" type="slidenum">
              <a:rPr lang="en-US"/>
              <a:pPr/>
              <a:t>22</a:t>
            </a:fld>
            <a:endParaRPr lang="en-US"/>
          </a:p>
        </p:txBody>
      </p:sp>
      <p:sp>
        <p:nvSpPr>
          <p:cNvPr id="408579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8583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8584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8585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8586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8587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8588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8590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8591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8592" name="Rectangle 16"/>
          <p:cNvSpPr>
            <a:spLocks noChangeArrowheads="1"/>
          </p:cNvSpPr>
          <p:nvPr/>
        </p:nvSpPr>
        <p:spPr bwMode="auto">
          <a:xfrm>
            <a:off x="4876800" y="990600"/>
            <a:ext cx="40386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Insert 101 into the following tree.</a:t>
            </a:r>
          </a:p>
        </p:txBody>
      </p:sp>
      <p:sp>
        <p:nvSpPr>
          <p:cNvPr id="408593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408594" name="Object 18"/>
          <p:cNvGraphicFramePr>
            <a:graphicFrameLocks noChangeAspect="1"/>
          </p:cNvGraphicFramePr>
          <p:nvPr/>
        </p:nvGraphicFramePr>
        <p:xfrm>
          <a:off x="4953000" y="3048000"/>
          <a:ext cx="4114800" cy="3273425"/>
        </p:xfrm>
        <a:graphic>
          <a:graphicData uri="http://schemas.openxmlformats.org/presentationml/2006/ole">
            <p:oleObj spid="_x0000_s408594" name="Picture" r:id="rId3" imgW="2514600" imgH="2000160" progId="Word.Picture.8">
              <p:embed/>
            </p:oleObj>
          </a:graphicData>
        </a:graphic>
      </p:graphicFrame>
      <p:sp>
        <p:nvSpPr>
          <p:cNvPr id="408595" name="Rectangle 19"/>
          <p:cNvSpPr>
            <a:spLocks noChangeArrowheads="1"/>
          </p:cNvSpPr>
          <p:nvPr/>
        </p:nvSpPr>
        <p:spPr bwMode="auto">
          <a:xfrm>
            <a:off x="539750" y="3033713"/>
            <a:ext cx="1692275" cy="171450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8596" name="Rectangle 20"/>
          <p:cNvSpPr>
            <a:spLocks noChangeArrowheads="1"/>
          </p:cNvSpPr>
          <p:nvPr/>
        </p:nvSpPr>
        <p:spPr bwMode="auto">
          <a:xfrm>
            <a:off x="7596188" y="3500438"/>
            <a:ext cx="827087" cy="173037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8597" name="Rectangle 21"/>
          <p:cNvSpPr>
            <a:spLocks noChangeArrowheads="1"/>
          </p:cNvSpPr>
          <p:nvPr/>
        </p:nvSpPr>
        <p:spPr bwMode="auto">
          <a:xfrm>
            <a:off x="5292725" y="2708275"/>
            <a:ext cx="194468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101 &gt; 100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/>
          <a:lstStyle/>
          <a:p>
            <a:r>
              <a:rPr lang="en-US" sz="2400">
                <a:cs typeface="Courier New" pitchFamily="49" charset="0"/>
              </a:rPr>
              <a:t>Trace Inserting 101 into the following tree, cont.</a:t>
            </a:r>
          </a:p>
        </p:txBody>
      </p:sp>
      <p:sp>
        <p:nvSpPr>
          <p:cNvPr id="409613" name="Rectangle 1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5791200" cy="5867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if (root ==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root = new 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TreeNode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(element);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else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// Locate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current = root;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while (current !=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if (element value &lt; the value in 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current.element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  current = 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current.left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else if (element value &gt; the value in 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current.element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  current = 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current.right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  return false; // Duplicate node not inserted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// Create the new node and attach it to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if (element &lt; 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parent.element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parent.left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 = new 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TreeNode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elemenet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else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parent.right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 = new 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TreeNode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100" dirty="0" err="1">
                <a:latin typeface="Courier New" pitchFamily="49" charset="0"/>
                <a:cs typeface="Times New Roman" pitchFamily="18" charset="0"/>
              </a:rPr>
              <a:t>elemenet</a:t>
            </a:r>
            <a:r>
              <a:rPr lang="en-US" sz="1100" dirty="0"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 dirty="0">
                <a:latin typeface="Courier New" pitchFamily="49" charset="0"/>
                <a:cs typeface="Times New Roman" pitchFamily="18" charset="0"/>
              </a:rPr>
              <a:t>  return true; // Element inserted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A39B-A7D4-412E-B75A-2A61DF245946}" type="slidenum">
              <a:rPr lang="en-US"/>
              <a:pPr/>
              <a:t>23</a:t>
            </a:fld>
            <a:endParaRPr lang="en-US"/>
          </a:p>
        </p:txBody>
      </p:sp>
      <p:sp>
        <p:nvSpPr>
          <p:cNvPr id="409603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9605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9608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9609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9610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9611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9612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9614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9615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09616" name="Rectangle 16"/>
          <p:cNvSpPr>
            <a:spLocks noChangeArrowheads="1"/>
          </p:cNvSpPr>
          <p:nvPr/>
        </p:nvSpPr>
        <p:spPr bwMode="auto">
          <a:xfrm>
            <a:off x="4876800" y="990600"/>
            <a:ext cx="40386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Insert 101 into the following tree.</a:t>
            </a:r>
          </a:p>
        </p:txBody>
      </p:sp>
      <p:sp>
        <p:nvSpPr>
          <p:cNvPr id="409617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409618" name="Object 18"/>
          <p:cNvGraphicFramePr>
            <a:graphicFrameLocks noChangeAspect="1"/>
          </p:cNvGraphicFramePr>
          <p:nvPr/>
        </p:nvGraphicFramePr>
        <p:xfrm>
          <a:off x="4953000" y="3048000"/>
          <a:ext cx="4114800" cy="3273425"/>
        </p:xfrm>
        <a:graphic>
          <a:graphicData uri="http://schemas.openxmlformats.org/presentationml/2006/ole">
            <p:oleObj spid="_x0000_s409618" name="Picture" r:id="rId3" imgW="2514600" imgH="2000160" progId="Word.Picture.8">
              <p:embed/>
            </p:oleObj>
          </a:graphicData>
        </a:graphic>
      </p:graphicFrame>
      <p:sp>
        <p:nvSpPr>
          <p:cNvPr id="409619" name="Rectangle 19"/>
          <p:cNvSpPr>
            <a:spLocks noChangeArrowheads="1"/>
          </p:cNvSpPr>
          <p:nvPr/>
        </p:nvSpPr>
        <p:spPr bwMode="auto">
          <a:xfrm>
            <a:off x="576263" y="3249613"/>
            <a:ext cx="2051050" cy="142875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620" name="Rectangle 20"/>
          <p:cNvSpPr>
            <a:spLocks noChangeArrowheads="1"/>
          </p:cNvSpPr>
          <p:nvPr/>
        </p:nvSpPr>
        <p:spPr bwMode="auto">
          <a:xfrm>
            <a:off x="8316913" y="4365625"/>
            <a:ext cx="827087" cy="173038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621" name="Rectangle 21"/>
          <p:cNvSpPr>
            <a:spLocks noChangeArrowheads="1"/>
          </p:cNvSpPr>
          <p:nvPr/>
        </p:nvSpPr>
        <p:spPr bwMode="auto">
          <a:xfrm>
            <a:off x="5292725" y="2708275"/>
            <a:ext cx="194468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101 &gt; 100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/>
          <a:lstStyle/>
          <a:p>
            <a:r>
              <a:rPr lang="en-US" sz="2400">
                <a:cs typeface="Courier New" pitchFamily="49" charset="0"/>
              </a:rPr>
              <a:t>Trace Inserting 101 into the following tree, cont.</a:t>
            </a:r>
          </a:p>
        </p:txBody>
      </p:sp>
      <p:sp>
        <p:nvSpPr>
          <p:cNvPr id="410637" name="Rectangle 1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5791200" cy="5867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if (root ==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root = new TreeNode(element);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else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Locate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current = root;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while (current !=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if (element value &lt;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current.left;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if (element value &gt;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current.right;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return false; // Duplicate node not inserted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Create the new node and attach it to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if (element &lt; parent.element)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parent.left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else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parent.right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return true; // Element inserted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B393-6E7E-4103-BAEC-615B76A5583C}" type="slidenum">
              <a:rPr lang="en-US"/>
              <a:pPr/>
              <a:t>24</a:t>
            </a:fld>
            <a:endParaRPr lang="en-US"/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0630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0631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0632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0633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0634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0635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0636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0638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0639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0640" name="Rectangle 16"/>
          <p:cNvSpPr>
            <a:spLocks noChangeArrowheads="1"/>
          </p:cNvSpPr>
          <p:nvPr/>
        </p:nvSpPr>
        <p:spPr bwMode="auto">
          <a:xfrm>
            <a:off x="4876800" y="990600"/>
            <a:ext cx="40386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Insert 101 into the following tree.</a:t>
            </a:r>
          </a:p>
        </p:txBody>
      </p:sp>
      <p:sp>
        <p:nvSpPr>
          <p:cNvPr id="410641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410642" name="Object 18"/>
          <p:cNvGraphicFramePr>
            <a:graphicFrameLocks noChangeAspect="1"/>
          </p:cNvGraphicFramePr>
          <p:nvPr/>
        </p:nvGraphicFramePr>
        <p:xfrm>
          <a:off x="4953000" y="3048000"/>
          <a:ext cx="4114800" cy="3273425"/>
        </p:xfrm>
        <a:graphic>
          <a:graphicData uri="http://schemas.openxmlformats.org/presentationml/2006/ole">
            <p:oleObj spid="_x0000_s410642" name="Picture" r:id="rId3" imgW="2514600" imgH="2000160" progId="Word.Picture.8">
              <p:embed/>
            </p:oleObj>
          </a:graphicData>
        </a:graphic>
      </p:graphicFrame>
      <p:sp>
        <p:nvSpPr>
          <p:cNvPr id="410643" name="Rectangle 19"/>
          <p:cNvSpPr>
            <a:spLocks noChangeArrowheads="1"/>
          </p:cNvSpPr>
          <p:nvPr/>
        </p:nvSpPr>
        <p:spPr bwMode="auto">
          <a:xfrm>
            <a:off x="215900" y="1808163"/>
            <a:ext cx="2052638" cy="180975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644" name="Rectangle 20"/>
          <p:cNvSpPr>
            <a:spLocks noChangeArrowheads="1"/>
          </p:cNvSpPr>
          <p:nvPr/>
        </p:nvSpPr>
        <p:spPr bwMode="auto">
          <a:xfrm>
            <a:off x="8316913" y="4365625"/>
            <a:ext cx="827087" cy="173038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645" name="Rectangle 21"/>
          <p:cNvSpPr>
            <a:spLocks noChangeArrowheads="1"/>
          </p:cNvSpPr>
          <p:nvPr/>
        </p:nvSpPr>
        <p:spPr bwMode="auto">
          <a:xfrm>
            <a:off x="5292725" y="2708275"/>
            <a:ext cx="194468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101 &gt; 100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/>
          <a:lstStyle/>
          <a:p>
            <a:r>
              <a:rPr lang="en-US" sz="2400">
                <a:cs typeface="Courier New" pitchFamily="49" charset="0"/>
              </a:rPr>
              <a:t>Trace Inserting 101 into the following tree, cont.</a:t>
            </a:r>
          </a:p>
        </p:txBody>
      </p:sp>
      <p:sp>
        <p:nvSpPr>
          <p:cNvPr id="411661" name="Rectangle 1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5791200" cy="5867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if (root ==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root = new TreeNode(element);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else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Locate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current = root;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while (current !=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if (element value &lt;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current.left;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if (element value &gt;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current.right;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return false; // Duplicate node not inserted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Create the new node and attach it to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if (element &lt; parent.element)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parent.left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else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parent.right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return true; // Element inserted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18CD-18A6-4FFD-B715-B2ADB29565B0}" type="slidenum">
              <a:rPr lang="en-US"/>
              <a:pPr/>
              <a:t>25</a:t>
            </a:fld>
            <a:endParaRPr lang="en-US"/>
          </a:p>
        </p:txBody>
      </p:sp>
      <p:sp>
        <p:nvSpPr>
          <p:cNvPr id="411651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1652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1654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1655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1656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1657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1658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1659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1660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1662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1663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1664" name="Rectangle 16"/>
          <p:cNvSpPr>
            <a:spLocks noChangeArrowheads="1"/>
          </p:cNvSpPr>
          <p:nvPr/>
        </p:nvSpPr>
        <p:spPr bwMode="auto">
          <a:xfrm>
            <a:off x="4876800" y="990600"/>
            <a:ext cx="40386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Insert 101 into the following tree.</a:t>
            </a:r>
          </a:p>
        </p:txBody>
      </p:sp>
      <p:sp>
        <p:nvSpPr>
          <p:cNvPr id="411665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411666" name="Object 18"/>
          <p:cNvGraphicFramePr>
            <a:graphicFrameLocks noChangeAspect="1"/>
          </p:cNvGraphicFramePr>
          <p:nvPr/>
        </p:nvGraphicFramePr>
        <p:xfrm>
          <a:off x="4953000" y="3048000"/>
          <a:ext cx="4114800" cy="3273425"/>
        </p:xfrm>
        <a:graphic>
          <a:graphicData uri="http://schemas.openxmlformats.org/presentationml/2006/ole">
            <p:oleObj spid="_x0000_s411666" name="Picture" r:id="rId3" imgW="2514600" imgH="2000160" progId="Word.Picture.8">
              <p:embed/>
            </p:oleObj>
          </a:graphicData>
        </a:graphic>
      </p:graphicFrame>
      <p:sp>
        <p:nvSpPr>
          <p:cNvPr id="411667" name="Rectangle 19"/>
          <p:cNvSpPr>
            <a:spLocks noChangeArrowheads="1"/>
          </p:cNvSpPr>
          <p:nvPr/>
        </p:nvSpPr>
        <p:spPr bwMode="auto">
          <a:xfrm>
            <a:off x="684213" y="2024063"/>
            <a:ext cx="3887787" cy="180975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1668" name="Rectangle 20"/>
          <p:cNvSpPr>
            <a:spLocks noChangeArrowheads="1"/>
          </p:cNvSpPr>
          <p:nvPr/>
        </p:nvSpPr>
        <p:spPr bwMode="auto">
          <a:xfrm>
            <a:off x="8316913" y="4365625"/>
            <a:ext cx="827087" cy="173038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1669" name="Rectangle 21"/>
          <p:cNvSpPr>
            <a:spLocks noChangeArrowheads="1"/>
          </p:cNvSpPr>
          <p:nvPr/>
        </p:nvSpPr>
        <p:spPr bwMode="auto">
          <a:xfrm>
            <a:off x="5184775" y="1952625"/>
            <a:ext cx="194468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101 &lt; 107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/>
          <a:lstStyle/>
          <a:p>
            <a:r>
              <a:rPr lang="en-US" sz="2400">
                <a:cs typeface="Courier New" pitchFamily="49" charset="0"/>
              </a:rPr>
              <a:t>Trace Inserting 101 into the following tree, cont.</a:t>
            </a:r>
          </a:p>
        </p:txBody>
      </p:sp>
      <p:sp>
        <p:nvSpPr>
          <p:cNvPr id="412685" name="Rectangle 1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5791200" cy="5867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if (root ==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root = new TreeNode(element);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else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Locate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current = root;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while (current !=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if (element value &lt;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current.left;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if (element value &gt;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current.right;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return false; // Duplicate node not inserted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Create the new node and attach it to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if (element &lt; parent.element)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parent.left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else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parent.right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return true; // Element inserted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CF4A-2EE3-43F9-B337-E31E8825E6F8}" type="slidenum">
              <a:rPr lang="en-US"/>
              <a:pPr/>
              <a:t>26</a:t>
            </a:fld>
            <a:endParaRPr lang="en-US"/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2678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2679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2681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2682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2683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2684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2686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2687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2688" name="Rectangle 16"/>
          <p:cNvSpPr>
            <a:spLocks noChangeArrowheads="1"/>
          </p:cNvSpPr>
          <p:nvPr/>
        </p:nvSpPr>
        <p:spPr bwMode="auto">
          <a:xfrm>
            <a:off x="4876800" y="990600"/>
            <a:ext cx="40386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Insert 101 into the following tree.</a:t>
            </a:r>
          </a:p>
        </p:txBody>
      </p:sp>
      <p:sp>
        <p:nvSpPr>
          <p:cNvPr id="412689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412690" name="Object 18"/>
          <p:cNvGraphicFramePr>
            <a:graphicFrameLocks noChangeAspect="1"/>
          </p:cNvGraphicFramePr>
          <p:nvPr/>
        </p:nvGraphicFramePr>
        <p:xfrm>
          <a:off x="4953000" y="3048000"/>
          <a:ext cx="4114800" cy="3273425"/>
        </p:xfrm>
        <a:graphic>
          <a:graphicData uri="http://schemas.openxmlformats.org/presentationml/2006/ole">
            <p:oleObj spid="_x0000_s412690" name="Picture" r:id="rId3" imgW="2514600" imgH="2000160" progId="Word.Picture.8">
              <p:embed/>
            </p:oleObj>
          </a:graphicData>
        </a:graphic>
      </p:graphicFrame>
      <p:sp>
        <p:nvSpPr>
          <p:cNvPr id="412691" name="Rectangle 19"/>
          <p:cNvSpPr>
            <a:spLocks noChangeArrowheads="1"/>
          </p:cNvSpPr>
          <p:nvPr/>
        </p:nvSpPr>
        <p:spPr bwMode="auto">
          <a:xfrm>
            <a:off x="539750" y="2241550"/>
            <a:ext cx="1692275" cy="180975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2692" name="Rectangle 20"/>
          <p:cNvSpPr>
            <a:spLocks noChangeArrowheads="1"/>
          </p:cNvSpPr>
          <p:nvPr/>
        </p:nvSpPr>
        <p:spPr bwMode="auto">
          <a:xfrm>
            <a:off x="8135938" y="3933825"/>
            <a:ext cx="827087" cy="173038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2693" name="Rectangle 21"/>
          <p:cNvSpPr>
            <a:spLocks noChangeArrowheads="1"/>
          </p:cNvSpPr>
          <p:nvPr/>
        </p:nvSpPr>
        <p:spPr bwMode="auto">
          <a:xfrm>
            <a:off x="5184775" y="1952625"/>
            <a:ext cx="194468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101 &lt; 107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/>
          <a:lstStyle/>
          <a:p>
            <a:r>
              <a:rPr lang="en-US" sz="2400">
                <a:cs typeface="Courier New" pitchFamily="49" charset="0"/>
              </a:rPr>
              <a:t>Trace Inserting 101 into the following tree, cont.</a:t>
            </a:r>
          </a:p>
        </p:txBody>
      </p:sp>
      <p:sp>
        <p:nvSpPr>
          <p:cNvPr id="413709" name="Rectangle 1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5791200" cy="5867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if (root ==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root = new TreeNode(element);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else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Locate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current = root;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while (current !=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if (element value &lt;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current.left;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if (element value &gt;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current.right;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return false; // Duplicate node not inserted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Create the new node and attach it to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if (element &lt; parent.element)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parent.left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else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parent.right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return true; // Element inserted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367E7-EDB3-4E49-ADCA-4C39FAA401AB}" type="slidenum">
              <a:rPr lang="en-US"/>
              <a:pPr/>
              <a:t>27</a:t>
            </a:fld>
            <a:endParaRPr lang="en-US"/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3702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3703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3704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3705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3706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3707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3708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3710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3711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3712" name="Rectangle 16"/>
          <p:cNvSpPr>
            <a:spLocks noChangeArrowheads="1"/>
          </p:cNvSpPr>
          <p:nvPr/>
        </p:nvSpPr>
        <p:spPr bwMode="auto">
          <a:xfrm>
            <a:off x="4876800" y="990600"/>
            <a:ext cx="40386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Insert 101 into the following tree.</a:t>
            </a:r>
          </a:p>
        </p:txBody>
      </p:sp>
      <p:sp>
        <p:nvSpPr>
          <p:cNvPr id="413713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413714" name="Object 18"/>
          <p:cNvGraphicFramePr>
            <a:graphicFrameLocks noChangeAspect="1"/>
          </p:cNvGraphicFramePr>
          <p:nvPr/>
        </p:nvGraphicFramePr>
        <p:xfrm>
          <a:off x="4953000" y="3048000"/>
          <a:ext cx="4114800" cy="3273425"/>
        </p:xfrm>
        <a:graphic>
          <a:graphicData uri="http://schemas.openxmlformats.org/presentationml/2006/ole">
            <p:oleObj spid="_x0000_s413714" name="Picture" r:id="rId3" imgW="2514600" imgH="2000160" progId="Word.Picture.8">
              <p:embed/>
            </p:oleObj>
          </a:graphicData>
        </a:graphic>
      </p:graphicFrame>
      <p:sp>
        <p:nvSpPr>
          <p:cNvPr id="413715" name="Rectangle 19"/>
          <p:cNvSpPr>
            <a:spLocks noChangeArrowheads="1"/>
          </p:cNvSpPr>
          <p:nvPr/>
        </p:nvSpPr>
        <p:spPr bwMode="auto">
          <a:xfrm>
            <a:off x="576263" y="2420938"/>
            <a:ext cx="1979612" cy="217487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3716" name="Rectangle 20"/>
          <p:cNvSpPr>
            <a:spLocks noChangeArrowheads="1"/>
          </p:cNvSpPr>
          <p:nvPr/>
        </p:nvSpPr>
        <p:spPr bwMode="auto">
          <a:xfrm>
            <a:off x="6767513" y="5734050"/>
            <a:ext cx="1836737" cy="431800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3717" name="Rectangle 21"/>
          <p:cNvSpPr>
            <a:spLocks noChangeArrowheads="1"/>
          </p:cNvSpPr>
          <p:nvPr/>
        </p:nvSpPr>
        <p:spPr bwMode="auto">
          <a:xfrm>
            <a:off x="5184775" y="1952625"/>
            <a:ext cx="194468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101 &lt; 107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/>
          <a:lstStyle/>
          <a:p>
            <a:r>
              <a:rPr lang="en-US" sz="2400">
                <a:cs typeface="Courier New" pitchFamily="49" charset="0"/>
              </a:rPr>
              <a:t>Trace Inserting 101 into the following tree, cont.</a:t>
            </a:r>
          </a:p>
        </p:txBody>
      </p:sp>
      <p:sp>
        <p:nvSpPr>
          <p:cNvPr id="417805" name="Rectangle 1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5791200" cy="5867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if (root ==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root = new TreeNode(element);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else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Locate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current = root;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while (current !=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if (element value &lt;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current.left;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if (element value &gt;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current.right;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return false; // Duplicate node not inserted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Create the new node and attach it to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if (element &lt; parent.element)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parent.left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else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parent.right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return true; // Element inserted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4938-99C9-4994-ABE8-2C2FAFD3EC0F}" type="slidenum">
              <a:rPr lang="en-US"/>
              <a:pPr/>
              <a:t>28</a:t>
            </a:fld>
            <a:endParaRPr lang="en-US"/>
          </a:p>
        </p:txBody>
      </p:sp>
      <p:sp>
        <p:nvSpPr>
          <p:cNvPr id="417795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7797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7798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7799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7800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7801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7802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7803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7804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7806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7807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7808" name="Rectangle 16"/>
          <p:cNvSpPr>
            <a:spLocks noChangeArrowheads="1"/>
          </p:cNvSpPr>
          <p:nvPr/>
        </p:nvSpPr>
        <p:spPr bwMode="auto">
          <a:xfrm>
            <a:off x="4876800" y="990600"/>
            <a:ext cx="40386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Insert 101 into the following tree.</a:t>
            </a:r>
          </a:p>
        </p:txBody>
      </p:sp>
      <p:sp>
        <p:nvSpPr>
          <p:cNvPr id="417809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417810" name="Object 18"/>
          <p:cNvGraphicFramePr>
            <a:graphicFrameLocks noChangeAspect="1"/>
          </p:cNvGraphicFramePr>
          <p:nvPr/>
        </p:nvGraphicFramePr>
        <p:xfrm>
          <a:off x="4953000" y="3048000"/>
          <a:ext cx="4114800" cy="3273425"/>
        </p:xfrm>
        <a:graphic>
          <a:graphicData uri="http://schemas.openxmlformats.org/presentationml/2006/ole">
            <p:oleObj spid="_x0000_s417810" name="Picture" r:id="rId3" imgW="2514600" imgH="2000160" progId="Word.Picture.8">
              <p:embed/>
            </p:oleObj>
          </a:graphicData>
        </a:graphic>
      </p:graphicFrame>
      <p:sp>
        <p:nvSpPr>
          <p:cNvPr id="417811" name="Rectangle 19"/>
          <p:cNvSpPr>
            <a:spLocks noChangeArrowheads="1"/>
          </p:cNvSpPr>
          <p:nvPr/>
        </p:nvSpPr>
        <p:spPr bwMode="auto">
          <a:xfrm>
            <a:off x="215900" y="1808163"/>
            <a:ext cx="1979613" cy="217487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7812" name="Rectangle 20"/>
          <p:cNvSpPr>
            <a:spLocks noChangeArrowheads="1"/>
          </p:cNvSpPr>
          <p:nvPr/>
        </p:nvSpPr>
        <p:spPr bwMode="auto">
          <a:xfrm>
            <a:off x="6767513" y="5734050"/>
            <a:ext cx="1836737" cy="431800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7813" name="Rectangle 21"/>
          <p:cNvSpPr>
            <a:spLocks noChangeArrowheads="1"/>
          </p:cNvSpPr>
          <p:nvPr/>
        </p:nvSpPr>
        <p:spPr bwMode="auto">
          <a:xfrm>
            <a:off x="2843213" y="1700213"/>
            <a:ext cx="194468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current is null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/>
          <a:lstStyle/>
          <a:p>
            <a:r>
              <a:rPr lang="en-US" sz="2400">
                <a:cs typeface="Courier New" pitchFamily="49" charset="0"/>
              </a:rPr>
              <a:t>Trace Inserting 101 into the following tree, cont.</a:t>
            </a:r>
          </a:p>
        </p:txBody>
      </p:sp>
      <p:sp>
        <p:nvSpPr>
          <p:cNvPr id="414733" name="Rectangle 1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5791200" cy="5867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if (root ==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root = new TreeNode(element);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else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Locate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current = root;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while (current !=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if (element value &lt;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current.left;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if (element value &gt;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current.right;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return false; // Duplicate node not inserted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Create the new node and attach it to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if (element &lt; parent.element)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parent.left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else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parent.right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return true; // Element inserted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7D7-06E5-45AE-ADAD-CD00314EED63}" type="slidenum">
              <a:rPr lang="en-US"/>
              <a:pPr/>
              <a:t>29</a:t>
            </a:fld>
            <a:endParaRPr lang="en-US"/>
          </a:p>
        </p:txBody>
      </p:sp>
      <p:sp>
        <p:nvSpPr>
          <p:cNvPr id="414723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4724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4725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4726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4727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4728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4729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4730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4731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4732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4734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4735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4736" name="Rectangle 16"/>
          <p:cNvSpPr>
            <a:spLocks noChangeArrowheads="1"/>
          </p:cNvSpPr>
          <p:nvPr/>
        </p:nvSpPr>
        <p:spPr bwMode="auto">
          <a:xfrm>
            <a:off x="4876800" y="990600"/>
            <a:ext cx="40386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Insert 101 into the following tree.</a:t>
            </a:r>
          </a:p>
        </p:txBody>
      </p:sp>
      <p:sp>
        <p:nvSpPr>
          <p:cNvPr id="414737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414738" name="Object 18"/>
          <p:cNvGraphicFramePr>
            <a:graphicFrameLocks noChangeAspect="1"/>
          </p:cNvGraphicFramePr>
          <p:nvPr/>
        </p:nvGraphicFramePr>
        <p:xfrm>
          <a:off x="4953000" y="3048000"/>
          <a:ext cx="4114800" cy="3273425"/>
        </p:xfrm>
        <a:graphic>
          <a:graphicData uri="http://schemas.openxmlformats.org/presentationml/2006/ole">
            <p:oleObj spid="_x0000_s414738" name="Picture" r:id="rId3" imgW="2514600" imgH="2000160" progId="Word.Picture.8">
              <p:embed/>
            </p:oleObj>
          </a:graphicData>
        </a:graphic>
      </p:graphicFrame>
      <p:sp>
        <p:nvSpPr>
          <p:cNvPr id="414739" name="Rectangle 19"/>
          <p:cNvSpPr>
            <a:spLocks noChangeArrowheads="1"/>
          </p:cNvSpPr>
          <p:nvPr/>
        </p:nvSpPr>
        <p:spPr bwMode="auto">
          <a:xfrm>
            <a:off x="250825" y="4437063"/>
            <a:ext cx="2557463" cy="217487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4740" name="Rectangle 20"/>
          <p:cNvSpPr>
            <a:spLocks noChangeArrowheads="1"/>
          </p:cNvSpPr>
          <p:nvPr/>
        </p:nvSpPr>
        <p:spPr bwMode="auto">
          <a:xfrm>
            <a:off x="6767513" y="5734050"/>
            <a:ext cx="1836737" cy="431800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4741" name="Rectangle 21"/>
          <p:cNvSpPr>
            <a:spLocks noChangeArrowheads="1"/>
          </p:cNvSpPr>
          <p:nvPr/>
        </p:nvSpPr>
        <p:spPr bwMode="auto">
          <a:xfrm>
            <a:off x="3527425" y="4437063"/>
            <a:ext cx="194468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101 &lt; 107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/>
              <a:t>Binary Trees</a:t>
            </a:r>
          </a:p>
        </p:txBody>
      </p:sp>
      <p:sp>
        <p:nvSpPr>
          <p:cNvPr id="355344" name="Rectangle 16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686800" cy="22860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2800" dirty="0">
                <a:cs typeface="Courier New" pitchFamily="49" charset="0"/>
              </a:rPr>
              <a:t>A list, stack, or queue is a linear structure that consists of a sequence of elements. A </a:t>
            </a:r>
            <a:r>
              <a:rPr lang="en-US" sz="2800" b="1" dirty="0">
                <a:cs typeface="Courier New" pitchFamily="49" charset="0"/>
              </a:rPr>
              <a:t>binary tree</a:t>
            </a:r>
            <a:r>
              <a:rPr lang="en-US" sz="2800" dirty="0">
                <a:cs typeface="Courier New" pitchFamily="49" charset="0"/>
              </a:rPr>
              <a:t> is a </a:t>
            </a:r>
            <a:r>
              <a:rPr lang="en-US" sz="2800" u="sng" dirty="0">
                <a:cs typeface="Courier New" pitchFamily="49" charset="0"/>
              </a:rPr>
              <a:t>hierarchical structure</a:t>
            </a:r>
            <a:r>
              <a:rPr lang="en-US" sz="2800" dirty="0">
                <a:cs typeface="Courier New" pitchFamily="49" charset="0"/>
              </a:rPr>
              <a:t>. It is either empty or consists of an element, called the </a:t>
            </a:r>
            <a:r>
              <a:rPr lang="en-US" sz="2800" i="1" dirty="0">
                <a:cs typeface="Courier New" pitchFamily="49" charset="0"/>
              </a:rPr>
              <a:t>root</a:t>
            </a:r>
            <a:r>
              <a:rPr lang="en-US" sz="2800" dirty="0">
                <a:cs typeface="Courier New" pitchFamily="49" charset="0"/>
              </a:rPr>
              <a:t>, and two distinct binary trees, called the </a:t>
            </a:r>
            <a:r>
              <a:rPr lang="en-US" sz="2800" i="1" dirty="0">
                <a:cs typeface="Courier New" pitchFamily="49" charset="0"/>
              </a:rPr>
              <a:t>left </a:t>
            </a:r>
            <a:r>
              <a:rPr lang="en-US" sz="2800" i="1" dirty="0" err="1">
                <a:cs typeface="Courier New" pitchFamily="49" charset="0"/>
              </a:rPr>
              <a:t>subtree</a:t>
            </a:r>
            <a:r>
              <a:rPr lang="en-US" sz="2800" dirty="0">
                <a:cs typeface="Courier New" pitchFamily="49" charset="0"/>
              </a:rPr>
              <a:t> and </a:t>
            </a:r>
            <a:r>
              <a:rPr lang="en-US" sz="2800" i="1" dirty="0">
                <a:cs typeface="Courier New" pitchFamily="49" charset="0"/>
              </a:rPr>
              <a:t>right </a:t>
            </a:r>
            <a:r>
              <a:rPr lang="en-US" sz="2800" i="1" dirty="0" err="1">
                <a:cs typeface="Courier New" pitchFamily="49" charset="0"/>
              </a:rPr>
              <a:t>subtree</a:t>
            </a:r>
            <a:r>
              <a:rPr lang="en-US" sz="2800" dirty="0">
                <a:cs typeface="Courier New" pitchFamily="49" charset="0"/>
              </a:rPr>
              <a:t>. 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603A-7D7B-4865-9666-236F3D52ECFC}" type="slidenum">
              <a:rPr lang="en-US"/>
              <a:pPr/>
              <a:t>3</a:t>
            </a:fld>
            <a:endParaRPr lang="en-US"/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5335" name="Rectangle 7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5336" name="Rectangle 8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5339" name="Rectangle 11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5341" name="Rectangle 13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5347" name="Rectangle 19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355346" name="Object 18"/>
          <p:cNvGraphicFramePr>
            <a:graphicFrameLocks noChangeAspect="1"/>
          </p:cNvGraphicFramePr>
          <p:nvPr/>
        </p:nvGraphicFramePr>
        <p:xfrm>
          <a:off x="457200" y="3200400"/>
          <a:ext cx="7696200" cy="2535238"/>
        </p:xfrm>
        <a:graphic>
          <a:graphicData uri="http://schemas.openxmlformats.org/presentationml/2006/ole">
            <p:oleObj spid="_x0000_s355346" r:id="rId3" imgW="4858512" imgH="16002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/>
          <a:lstStyle/>
          <a:p>
            <a:r>
              <a:rPr lang="en-US" sz="2400">
                <a:cs typeface="Courier New" pitchFamily="49" charset="0"/>
              </a:rPr>
              <a:t>Trace Inserting 101 into the following tree, cont.</a:t>
            </a:r>
          </a:p>
        </p:txBody>
      </p:sp>
      <p:sp>
        <p:nvSpPr>
          <p:cNvPr id="415757" name="Rectangle 1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5791200" cy="5867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if (root ==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root = new TreeNode(element);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else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Locate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current = root;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while (current !=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if (element value &lt;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current.left;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if (element value &gt;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current.right;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return false; // Duplicate node not inserted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Create the new node and attach it to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if (element &lt; parent.element)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parent.left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else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parent.right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return true; // Element inserted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1BFB-0F53-4A36-8C5A-5AE8806C5AEE}" type="slidenum">
              <a:rPr lang="en-US"/>
              <a:pPr/>
              <a:t>30</a:t>
            </a:fld>
            <a:endParaRPr lang="en-US"/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5749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5750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5751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5752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5753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5754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5755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5756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5758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5759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5760" name="Rectangle 16"/>
          <p:cNvSpPr>
            <a:spLocks noChangeArrowheads="1"/>
          </p:cNvSpPr>
          <p:nvPr/>
        </p:nvSpPr>
        <p:spPr bwMode="auto">
          <a:xfrm>
            <a:off x="4876800" y="990600"/>
            <a:ext cx="40386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Insert 101 into the following tree.</a:t>
            </a:r>
          </a:p>
        </p:txBody>
      </p:sp>
      <p:sp>
        <p:nvSpPr>
          <p:cNvPr id="415761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415762" name="Object 18"/>
          <p:cNvGraphicFramePr>
            <a:graphicFrameLocks noChangeAspect="1"/>
          </p:cNvGraphicFramePr>
          <p:nvPr/>
        </p:nvGraphicFramePr>
        <p:xfrm>
          <a:off x="4953000" y="3048000"/>
          <a:ext cx="4114800" cy="3273425"/>
        </p:xfrm>
        <a:graphic>
          <a:graphicData uri="http://schemas.openxmlformats.org/presentationml/2006/ole">
            <p:oleObj spid="_x0000_s415762" name="Picture" r:id="rId3" imgW="2514600" imgH="2000160" progId="Word.Picture.8">
              <p:embed/>
            </p:oleObj>
          </a:graphicData>
        </a:graphic>
      </p:graphicFrame>
      <p:sp>
        <p:nvSpPr>
          <p:cNvPr id="415763" name="Rectangle 19"/>
          <p:cNvSpPr>
            <a:spLocks noChangeArrowheads="1"/>
          </p:cNvSpPr>
          <p:nvPr/>
        </p:nvSpPr>
        <p:spPr bwMode="auto">
          <a:xfrm>
            <a:off x="395288" y="4652963"/>
            <a:ext cx="3168650" cy="217487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5764" name="Rectangle 20"/>
          <p:cNvSpPr>
            <a:spLocks noChangeArrowheads="1"/>
          </p:cNvSpPr>
          <p:nvPr/>
        </p:nvSpPr>
        <p:spPr bwMode="auto">
          <a:xfrm>
            <a:off x="6767513" y="5516563"/>
            <a:ext cx="1368425" cy="757237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5765" name="Rectangle 21"/>
          <p:cNvSpPr>
            <a:spLocks noChangeArrowheads="1"/>
          </p:cNvSpPr>
          <p:nvPr/>
        </p:nvSpPr>
        <p:spPr bwMode="auto">
          <a:xfrm>
            <a:off x="3527425" y="4437063"/>
            <a:ext cx="194468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101 &lt; 107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/>
          <a:lstStyle/>
          <a:p>
            <a:r>
              <a:rPr lang="en-US" sz="2400">
                <a:cs typeface="Courier New" pitchFamily="49" charset="0"/>
              </a:rPr>
              <a:t>Trace Inserting 101 into the following tree, cont.</a:t>
            </a:r>
          </a:p>
        </p:txBody>
      </p:sp>
      <p:sp>
        <p:nvSpPr>
          <p:cNvPr id="418829" name="Rectangle 1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5791200" cy="5867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if (root ==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root = new TreeNode(element);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else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Locate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current = root;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while (current !=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if (element value &lt;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current.left;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if (element value &gt;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current.right;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return false; // Duplicate node not inserted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Create the new node and attach it to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if (element &lt; parent.element)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parent.left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else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parent.right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return true; // Element inserted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18E2-A85D-4E4A-AF83-BA330F6D2706}" type="slidenum">
              <a:rPr lang="en-US"/>
              <a:pPr/>
              <a:t>31</a:t>
            </a:fld>
            <a:endParaRPr lang="en-US"/>
          </a:p>
        </p:txBody>
      </p:sp>
      <p:sp>
        <p:nvSpPr>
          <p:cNvPr id="418819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8820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8821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8822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8823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8824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8825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8826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8827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8828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8830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8831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8832" name="Rectangle 16"/>
          <p:cNvSpPr>
            <a:spLocks noChangeArrowheads="1"/>
          </p:cNvSpPr>
          <p:nvPr/>
        </p:nvSpPr>
        <p:spPr bwMode="auto">
          <a:xfrm>
            <a:off x="4876800" y="990600"/>
            <a:ext cx="40386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Insert 101 into the following tree.</a:t>
            </a:r>
          </a:p>
        </p:txBody>
      </p:sp>
      <p:sp>
        <p:nvSpPr>
          <p:cNvPr id="418833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418834" name="Object 18"/>
          <p:cNvGraphicFramePr>
            <a:graphicFrameLocks noChangeAspect="1"/>
          </p:cNvGraphicFramePr>
          <p:nvPr/>
        </p:nvGraphicFramePr>
        <p:xfrm>
          <a:off x="4953000" y="3048000"/>
          <a:ext cx="4114800" cy="3273425"/>
        </p:xfrm>
        <a:graphic>
          <a:graphicData uri="http://schemas.openxmlformats.org/presentationml/2006/ole">
            <p:oleObj spid="_x0000_s418834" name="Picture" r:id="rId3" imgW="2514600" imgH="2000160" progId="Word.Picture.8">
              <p:embed/>
            </p:oleObj>
          </a:graphicData>
        </a:graphic>
      </p:graphicFrame>
      <p:sp>
        <p:nvSpPr>
          <p:cNvPr id="418835" name="Rectangle 19"/>
          <p:cNvSpPr>
            <a:spLocks noChangeArrowheads="1"/>
          </p:cNvSpPr>
          <p:nvPr/>
        </p:nvSpPr>
        <p:spPr bwMode="auto">
          <a:xfrm>
            <a:off x="215900" y="5445125"/>
            <a:ext cx="3168650" cy="217488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8836" name="Rectangle 20"/>
          <p:cNvSpPr>
            <a:spLocks noChangeArrowheads="1"/>
          </p:cNvSpPr>
          <p:nvPr/>
        </p:nvSpPr>
        <p:spPr bwMode="auto">
          <a:xfrm>
            <a:off x="6767513" y="5516563"/>
            <a:ext cx="1368425" cy="757237"/>
          </a:xfrm>
          <a:prstGeom prst="rect">
            <a:avLst/>
          </a:prstGeom>
          <a:solidFill>
            <a:schemeClr val="tx2">
              <a:alpha val="67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8837" name="Rectangle 21"/>
          <p:cNvSpPr>
            <a:spLocks noChangeArrowheads="1"/>
          </p:cNvSpPr>
          <p:nvPr/>
        </p:nvSpPr>
        <p:spPr bwMode="auto">
          <a:xfrm>
            <a:off x="3527425" y="4437063"/>
            <a:ext cx="194468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>
                <a:cs typeface="Courier New" pitchFamily="49" charset="0"/>
              </a:rPr>
              <a:t>101 &lt; 107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/>
              <a:t>Inserting 59 into the Tree</a:t>
            </a:r>
          </a:p>
        </p:txBody>
      </p:sp>
      <p:sp>
        <p:nvSpPr>
          <p:cNvPr id="394253" name="Rectangle 1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5791200" cy="5867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if (root ==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root = new TreeNode(element);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else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Locate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current = root;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while (current != null)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if (element value &lt;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current.left;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if (element value &gt; the value in current.element)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parent = current;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current = current.right;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  return false; // Duplicate node not inserted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// Create the new node and attach it to the parent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if (element &lt; parent.element)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parent.left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else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  parent.right = new TreeNode(elemenet);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100">
                <a:latin typeface="Courier New" pitchFamily="49" charset="0"/>
                <a:cs typeface="Times New Roman" pitchFamily="18" charset="0"/>
              </a:rPr>
              <a:t>  return true; // Element inserted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8923-B311-4D2B-98BD-D5336500978C}" type="slidenum">
              <a:rPr lang="en-US"/>
              <a:pPr/>
              <a:t>32</a:t>
            </a:fld>
            <a:endParaRPr lang="en-US"/>
          </a:p>
        </p:txBody>
      </p:sp>
      <p:sp>
        <p:nvSpPr>
          <p:cNvPr id="394243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4244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4245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4246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4247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4248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4249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4250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4251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4252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4254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4255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4257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394258" name="Object 18"/>
          <p:cNvGraphicFramePr>
            <a:graphicFrameLocks noChangeAspect="1"/>
          </p:cNvGraphicFramePr>
          <p:nvPr/>
        </p:nvGraphicFramePr>
        <p:xfrm>
          <a:off x="4953000" y="3048000"/>
          <a:ext cx="4114800" cy="3273425"/>
        </p:xfrm>
        <a:graphic>
          <a:graphicData uri="http://schemas.openxmlformats.org/presentationml/2006/ole">
            <p:oleObj spid="_x0000_s394258" r:id="rId3" imgW="2514600" imgH="2001012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dirty="0"/>
              <a:t>Tree Traversal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D8FA-4997-427B-83AF-85E30A1D4945}" type="slidenum">
              <a:rPr lang="en-US"/>
              <a:pPr/>
              <a:t>33</a:t>
            </a:fld>
            <a:endParaRPr lang="en-US"/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0454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0455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0456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0457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0458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0459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0460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0462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0463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0464" name="Rectangle 16"/>
          <p:cNvSpPr>
            <a:spLocks noChangeArrowheads="1"/>
          </p:cNvSpPr>
          <p:nvPr/>
        </p:nvSpPr>
        <p:spPr bwMode="auto">
          <a:xfrm>
            <a:off x="228600" y="440668"/>
            <a:ext cx="8686800" cy="6228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1" dirty="0">
                <a:latin typeface="+mj-lt"/>
                <a:cs typeface="Courier New" pitchFamily="49" charset="0"/>
              </a:rPr>
              <a:t>Tree traversal </a:t>
            </a:r>
            <a:r>
              <a:rPr lang="en-US" sz="2800" dirty="0">
                <a:latin typeface="+mj-lt"/>
                <a:cs typeface="Courier New" pitchFamily="49" charset="0"/>
              </a:rPr>
              <a:t>is the </a:t>
            </a:r>
            <a:r>
              <a:rPr lang="en-US" sz="2800" i="1" dirty="0">
                <a:latin typeface="+mj-lt"/>
                <a:cs typeface="Courier New" pitchFamily="49" charset="0"/>
              </a:rPr>
              <a:t>process of visiting each node in the tree exactly once</a:t>
            </a:r>
            <a:r>
              <a:rPr lang="en-US" sz="2800" dirty="0">
                <a:latin typeface="+mj-lt"/>
                <a:cs typeface="Courier New" pitchFamily="49" charset="0"/>
              </a:rPr>
              <a:t>. There are several ways to traverse a tree. This section presents </a:t>
            </a:r>
            <a:r>
              <a:rPr lang="en-US" sz="2800" i="1" dirty="0" err="1">
                <a:solidFill>
                  <a:srgbClr val="FF0000"/>
                </a:solidFill>
                <a:latin typeface="+mj-lt"/>
                <a:cs typeface="Courier New" pitchFamily="49" charset="0"/>
              </a:rPr>
              <a:t>inorder</a:t>
            </a:r>
            <a:r>
              <a:rPr lang="en-US" sz="2800" dirty="0">
                <a:latin typeface="+mj-lt"/>
                <a:cs typeface="Courier New" pitchFamily="49" charset="0"/>
              </a:rPr>
              <a:t>, </a:t>
            </a:r>
            <a:r>
              <a:rPr lang="en-US" sz="2800" i="1" dirty="0" err="1" smtClean="0">
                <a:solidFill>
                  <a:srgbClr val="00B0F0"/>
                </a:solidFill>
                <a:latin typeface="+mj-lt"/>
                <a:cs typeface="Courier New" pitchFamily="49" charset="0"/>
              </a:rPr>
              <a:t>postorder</a:t>
            </a:r>
            <a:r>
              <a:rPr lang="en-US" sz="2800" i="1" dirty="0">
                <a:latin typeface="+mj-lt"/>
                <a:cs typeface="Courier New" pitchFamily="49" charset="0"/>
              </a:rPr>
              <a:t>, </a:t>
            </a:r>
            <a:r>
              <a:rPr lang="en-US" sz="2800" i="1" dirty="0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preorder</a:t>
            </a:r>
            <a:r>
              <a:rPr lang="en-US" sz="2800" dirty="0" smtClean="0">
                <a:cs typeface="Courier New" pitchFamily="49" charset="0"/>
              </a:rPr>
              <a:t>, </a:t>
            </a:r>
            <a:r>
              <a:rPr lang="en-US" sz="2800" i="1" dirty="0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depth-first</a:t>
            </a:r>
            <a:r>
              <a:rPr lang="en-US" sz="2800" i="1" dirty="0">
                <a:latin typeface="+mj-lt"/>
                <a:cs typeface="Courier New" pitchFamily="49" charset="0"/>
              </a:rPr>
              <a:t>, and </a:t>
            </a:r>
            <a:r>
              <a:rPr lang="en-US" sz="2800" i="1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breadth-first</a:t>
            </a:r>
            <a:r>
              <a:rPr lang="en-US" sz="2800" dirty="0">
                <a:latin typeface="+mj-lt"/>
                <a:cs typeface="Courier New" pitchFamily="49" charset="0"/>
              </a:rPr>
              <a:t> traversals.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800" dirty="0">
              <a:latin typeface="+mj-lt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>
                <a:latin typeface="+mj-lt"/>
                <a:cs typeface="Courier New" pitchFamily="49" charset="0"/>
              </a:rPr>
              <a:t>The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Courier New" pitchFamily="49" charset="0"/>
              </a:rPr>
              <a:t>inorder</a:t>
            </a:r>
            <a:r>
              <a:rPr lang="en-US" sz="2800" dirty="0">
                <a:latin typeface="+mj-lt"/>
                <a:cs typeface="Courier New" pitchFamily="49" charset="0"/>
              </a:rPr>
              <a:t> traversal is to </a:t>
            </a:r>
            <a:endParaRPr lang="en-US" sz="2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1" dirty="0" smtClean="0">
                <a:latin typeface="+mj-lt"/>
                <a:cs typeface="Courier New" pitchFamily="49" charset="0"/>
              </a:rPr>
              <a:t>visit </a:t>
            </a:r>
            <a:r>
              <a:rPr lang="en-US" sz="2800" b="1" dirty="0">
                <a:latin typeface="+mj-lt"/>
                <a:cs typeface="Courier New" pitchFamily="49" charset="0"/>
              </a:rPr>
              <a:t>the left </a:t>
            </a:r>
            <a:r>
              <a:rPr lang="en-US" sz="2800" b="1" dirty="0" err="1">
                <a:latin typeface="+mj-lt"/>
                <a:cs typeface="Courier New" pitchFamily="49" charset="0"/>
              </a:rPr>
              <a:t>subtree</a:t>
            </a:r>
            <a:r>
              <a:rPr lang="en-US" sz="2800" b="1" dirty="0">
                <a:latin typeface="+mj-lt"/>
                <a:cs typeface="Courier New" pitchFamily="49" charset="0"/>
              </a:rPr>
              <a:t> of the current node first recursively</a:t>
            </a:r>
            <a:r>
              <a:rPr lang="en-US" sz="2800" dirty="0">
                <a:latin typeface="+mj-lt"/>
                <a:cs typeface="Courier New" pitchFamily="49" charset="0"/>
              </a:rPr>
              <a:t>, </a:t>
            </a:r>
            <a:r>
              <a:rPr lang="en-US" sz="2800" b="1" dirty="0">
                <a:latin typeface="+mj-lt"/>
                <a:cs typeface="Courier New" pitchFamily="49" charset="0"/>
              </a:rPr>
              <a:t>then </a:t>
            </a:r>
            <a:r>
              <a:rPr lang="en-US" sz="2800" dirty="0">
                <a:latin typeface="+mj-lt"/>
                <a:cs typeface="Courier New" pitchFamily="49" charset="0"/>
              </a:rPr>
              <a:t>the </a:t>
            </a:r>
            <a:r>
              <a:rPr lang="en-US" sz="2800" b="1" dirty="0">
                <a:latin typeface="+mj-lt"/>
                <a:cs typeface="Courier New" pitchFamily="49" charset="0"/>
              </a:rPr>
              <a:t>current node</a:t>
            </a:r>
            <a:r>
              <a:rPr lang="en-US" sz="2800" dirty="0">
                <a:solidFill>
                  <a:srgbClr val="00B05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800" dirty="0">
                <a:latin typeface="+mj-lt"/>
                <a:cs typeface="Courier New" pitchFamily="49" charset="0"/>
              </a:rPr>
              <a:t>itself, </a:t>
            </a:r>
            <a:r>
              <a:rPr lang="en-US" sz="2800" dirty="0" smtClean="0">
                <a:latin typeface="+mj-lt"/>
                <a:cs typeface="Courier New" pitchFamily="49" charset="0"/>
              </a:rPr>
              <a:t>and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1" dirty="0" smtClean="0">
                <a:latin typeface="+mj-lt"/>
                <a:cs typeface="Courier New" pitchFamily="49" charset="0"/>
              </a:rPr>
              <a:t>finally </a:t>
            </a:r>
            <a:r>
              <a:rPr lang="en-US" sz="2800" dirty="0">
                <a:latin typeface="+mj-lt"/>
                <a:cs typeface="Courier New" pitchFamily="49" charset="0"/>
              </a:rPr>
              <a:t>the </a:t>
            </a:r>
            <a:r>
              <a:rPr lang="en-US" sz="2800" b="1" dirty="0">
                <a:latin typeface="+mj-lt"/>
                <a:cs typeface="Courier New" pitchFamily="49" charset="0"/>
              </a:rPr>
              <a:t>right </a:t>
            </a:r>
            <a:r>
              <a:rPr lang="en-US" sz="2800" b="1" dirty="0" err="1">
                <a:latin typeface="+mj-lt"/>
                <a:cs typeface="Courier New" pitchFamily="49" charset="0"/>
              </a:rPr>
              <a:t>subtree</a:t>
            </a:r>
            <a:r>
              <a:rPr lang="en-US" sz="2800" b="1" dirty="0">
                <a:latin typeface="+mj-lt"/>
                <a:cs typeface="Courier New" pitchFamily="49" charset="0"/>
              </a:rPr>
              <a:t> of the current node</a:t>
            </a:r>
            <a:r>
              <a:rPr lang="en-US" sz="2800" dirty="0">
                <a:latin typeface="+mj-lt"/>
                <a:cs typeface="Courier New" pitchFamily="49" charset="0"/>
              </a:rPr>
              <a:t> </a:t>
            </a:r>
            <a:r>
              <a:rPr lang="en-US" sz="2800" b="1" dirty="0">
                <a:latin typeface="+mj-lt"/>
                <a:cs typeface="Courier New" pitchFamily="49" charset="0"/>
              </a:rPr>
              <a:t>recursively</a:t>
            </a:r>
            <a:r>
              <a:rPr lang="en-US" sz="2800" dirty="0">
                <a:latin typeface="+mj-lt"/>
                <a:cs typeface="Courier New" pitchFamily="49" charset="0"/>
              </a:rPr>
              <a:t>.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>
                <a:latin typeface="+mj-lt"/>
                <a:cs typeface="Courier New" pitchFamily="49" charset="0"/>
              </a:rPr>
              <a:t> 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>
                <a:latin typeface="+mj-lt"/>
                <a:cs typeface="Courier New" pitchFamily="49" charset="0"/>
              </a:rPr>
              <a:t>The </a:t>
            </a:r>
            <a:r>
              <a:rPr lang="en-US" sz="2800" dirty="0" err="1">
                <a:solidFill>
                  <a:srgbClr val="00B0F0"/>
                </a:solidFill>
                <a:latin typeface="+mj-lt"/>
                <a:cs typeface="Courier New" pitchFamily="49" charset="0"/>
              </a:rPr>
              <a:t>postorder</a:t>
            </a:r>
            <a:r>
              <a:rPr lang="en-US" sz="2800" dirty="0">
                <a:latin typeface="+mj-lt"/>
                <a:cs typeface="Courier New" pitchFamily="49" charset="0"/>
              </a:rPr>
              <a:t> traversal is to </a:t>
            </a:r>
            <a:endParaRPr lang="en-US" sz="2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1" dirty="0" smtClean="0">
                <a:latin typeface="+mj-lt"/>
                <a:cs typeface="Courier New" pitchFamily="49" charset="0"/>
              </a:rPr>
              <a:t>visit </a:t>
            </a:r>
            <a:r>
              <a:rPr lang="en-US" sz="2800" dirty="0">
                <a:latin typeface="+mj-lt"/>
                <a:cs typeface="Courier New" pitchFamily="49" charset="0"/>
              </a:rPr>
              <a:t>the </a:t>
            </a:r>
            <a:r>
              <a:rPr lang="en-US" sz="2800" b="1" dirty="0">
                <a:latin typeface="+mj-lt"/>
                <a:cs typeface="Courier New" pitchFamily="49" charset="0"/>
              </a:rPr>
              <a:t>left </a:t>
            </a:r>
            <a:r>
              <a:rPr lang="en-US" sz="2800" b="1" dirty="0" err="1">
                <a:latin typeface="+mj-lt"/>
                <a:cs typeface="Courier New" pitchFamily="49" charset="0"/>
              </a:rPr>
              <a:t>subtree</a:t>
            </a:r>
            <a:r>
              <a:rPr lang="en-US" sz="2800" b="1" dirty="0">
                <a:latin typeface="+mj-lt"/>
                <a:cs typeface="Courier New" pitchFamily="49" charset="0"/>
              </a:rPr>
              <a:t> of the current node first</a:t>
            </a:r>
            <a:r>
              <a:rPr lang="en-US" sz="2800" dirty="0">
                <a:latin typeface="+mj-lt"/>
                <a:cs typeface="Courier New" pitchFamily="49" charset="0"/>
              </a:rPr>
              <a:t>, </a:t>
            </a:r>
            <a:endParaRPr lang="en-US" sz="2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1" dirty="0" smtClean="0">
                <a:latin typeface="+mj-lt"/>
                <a:cs typeface="Courier New" pitchFamily="49" charset="0"/>
              </a:rPr>
              <a:t>then</a:t>
            </a:r>
            <a:r>
              <a:rPr lang="en-US" sz="2800" dirty="0" smtClean="0">
                <a:latin typeface="+mj-lt"/>
                <a:cs typeface="Courier New" pitchFamily="49" charset="0"/>
              </a:rPr>
              <a:t> </a:t>
            </a:r>
            <a:r>
              <a:rPr lang="en-US" sz="2800" dirty="0">
                <a:latin typeface="+mj-lt"/>
                <a:cs typeface="Courier New" pitchFamily="49" charset="0"/>
              </a:rPr>
              <a:t>the </a:t>
            </a:r>
            <a:r>
              <a:rPr lang="en-US" sz="2800" b="1" dirty="0">
                <a:latin typeface="+mj-lt"/>
                <a:cs typeface="Courier New" pitchFamily="49" charset="0"/>
              </a:rPr>
              <a:t>right </a:t>
            </a:r>
            <a:r>
              <a:rPr lang="en-US" sz="2800" b="1" dirty="0" err="1">
                <a:latin typeface="+mj-lt"/>
                <a:cs typeface="Courier New" pitchFamily="49" charset="0"/>
              </a:rPr>
              <a:t>subtree</a:t>
            </a:r>
            <a:r>
              <a:rPr lang="en-US" sz="2800" b="1" dirty="0">
                <a:latin typeface="+mj-lt"/>
                <a:cs typeface="Courier New" pitchFamily="49" charset="0"/>
              </a:rPr>
              <a:t> of</a:t>
            </a:r>
            <a:r>
              <a:rPr lang="en-US" sz="2800" dirty="0">
                <a:latin typeface="+mj-lt"/>
                <a:cs typeface="Courier New" pitchFamily="49" charset="0"/>
              </a:rPr>
              <a:t> the </a:t>
            </a:r>
            <a:r>
              <a:rPr lang="en-US" sz="2800" b="1" dirty="0">
                <a:latin typeface="+mj-lt"/>
                <a:cs typeface="Courier New" pitchFamily="49" charset="0"/>
              </a:rPr>
              <a:t>current</a:t>
            </a:r>
            <a:r>
              <a:rPr lang="en-US" sz="2800" dirty="0">
                <a:latin typeface="+mj-lt"/>
                <a:cs typeface="Courier New" pitchFamily="49" charset="0"/>
              </a:rPr>
              <a:t> </a:t>
            </a:r>
            <a:r>
              <a:rPr lang="en-US" sz="2800" b="1" dirty="0">
                <a:latin typeface="+mj-lt"/>
                <a:cs typeface="Courier New" pitchFamily="49" charset="0"/>
              </a:rPr>
              <a:t>node</a:t>
            </a:r>
            <a:r>
              <a:rPr lang="en-US" sz="2800" dirty="0">
                <a:latin typeface="+mj-lt"/>
                <a:cs typeface="Courier New" pitchFamily="49" charset="0"/>
              </a:rPr>
              <a:t>, and </a:t>
            </a:r>
            <a:endParaRPr lang="en-US" sz="2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1" dirty="0" smtClean="0">
                <a:latin typeface="+mj-lt"/>
                <a:cs typeface="Courier New" pitchFamily="49" charset="0"/>
              </a:rPr>
              <a:t>finally</a:t>
            </a:r>
            <a:r>
              <a:rPr lang="en-US" sz="2800" dirty="0" smtClean="0">
                <a:latin typeface="+mj-lt"/>
                <a:cs typeface="Courier New" pitchFamily="49" charset="0"/>
              </a:rPr>
              <a:t> </a:t>
            </a:r>
            <a:r>
              <a:rPr lang="en-US" sz="2800" dirty="0">
                <a:latin typeface="+mj-lt"/>
                <a:cs typeface="Courier New" pitchFamily="49" charset="0"/>
              </a:rPr>
              <a:t>the </a:t>
            </a:r>
            <a:r>
              <a:rPr lang="en-US" sz="2800" b="1" dirty="0">
                <a:latin typeface="+mj-lt"/>
                <a:cs typeface="Courier New" pitchFamily="49" charset="0"/>
              </a:rPr>
              <a:t>current node </a:t>
            </a:r>
            <a:r>
              <a:rPr lang="en-US" sz="2800" dirty="0">
                <a:latin typeface="+mj-lt"/>
                <a:cs typeface="Courier New" pitchFamily="49" charset="0"/>
              </a:rPr>
              <a:t>itself. </a:t>
            </a:r>
          </a:p>
        </p:txBody>
      </p:sp>
      <p:sp>
        <p:nvSpPr>
          <p:cNvPr id="360465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/>
              <a:t>Tree Traversal, cont.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7B3FD-BDEE-4538-8919-FBE416B8B488}" type="slidenum">
              <a:rPr lang="en-US"/>
              <a:pPr/>
              <a:t>34</a:t>
            </a:fld>
            <a:endParaRPr lang="en-US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6469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6470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6471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6472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6473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6474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6475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6476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6477" name="Rectangle 13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6478" name="Rectangle 14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6479" name="Rectangle 15"/>
          <p:cNvSpPr>
            <a:spLocks noChangeArrowheads="1"/>
          </p:cNvSpPr>
          <p:nvPr/>
        </p:nvSpPr>
        <p:spPr bwMode="auto">
          <a:xfrm>
            <a:off x="228600" y="838200"/>
            <a:ext cx="8686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>
                <a:latin typeface="+mj-lt"/>
                <a:cs typeface="Courier New" pitchFamily="49" charset="0"/>
              </a:rPr>
              <a:t>The </a:t>
            </a:r>
            <a:r>
              <a:rPr lang="en-US" sz="2800" dirty="0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preorder/depth-first search</a:t>
            </a:r>
            <a:r>
              <a:rPr lang="en-US" sz="2800" dirty="0" smtClean="0">
                <a:latin typeface="+mj-lt"/>
                <a:cs typeface="Courier New" pitchFamily="49" charset="0"/>
              </a:rPr>
              <a:t> </a:t>
            </a:r>
            <a:r>
              <a:rPr lang="en-US" sz="2800" dirty="0">
                <a:latin typeface="+mj-lt"/>
                <a:cs typeface="Courier New" pitchFamily="49" charset="0"/>
              </a:rPr>
              <a:t>traversal is to </a:t>
            </a:r>
            <a:endParaRPr lang="en-US" sz="2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1" dirty="0" smtClean="0">
                <a:latin typeface="+mj-lt"/>
                <a:cs typeface="Courier New" pitchFamily="49" charset="0"/>
              </a:rPr>
              <a:t>visit </a:t>
            </a:r>
            <a:r>
              <a:rPr lang="en-US" sz="2800" b="1" dirty="0">
                <a:latin typeface="+mj-lt"/>
                <a:cs typeface="Courier New" pitchFamily="49" charset="0"/>
              </a:rPr>
              <a:t>the current node first, </a:t>
            </a:r>
            <a:endParaRPr lang="en-US" sz="2800" b="1" dirty="0" smtClean="0">
              <a:latin typeface="+mj-lt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1" dirty="0" smtClean="0">
                <a:latin typeface="+mj-lt"/>
                <a:cs typeface="Courier New" pitchFamily="49" charset="0"/>
              </a:rPr>
              <a:t>then the </a:t>
            </a:r>
            <a:r>
              <a:rPr lang="en-US" sz="2800" b="1" dirty="0">
                <a:latin typeface="+mj-lt"/>
                <a:cs typeface="Courier New" pitchFamily="49" charset="0"/>
              </a:rPr>
              <a:t>left </a:t>
            </a:r>
            <a:r>
              <a:rPr lang="en-US" sz="2800" b="1" dirty="0" err="1">
                <a:latin typeface="+mj-lt"/>
                <a:cs typeface="Courier New" pitchFamily="49" charset="0"/>
              </a:rPr>
              <a:t>subtree</a:t>
            </a:r>
            <a:r>
              <a:rPr lang="en-US" sz="2800" b="1" dirty="0">
                <a:latin typeface="+mj-lt"/>
                <a:cs typeface="Courier New" pitchFamily="49" charset="0"/>
              </a:rPr>
              <a:t> of the current node recursively, and finally the right </a:t>
            </a:r>
            <a:r>
              <a:rPr lang="en-US" sz="2800" b="1" dirty="0" err="1">
                <a:latin typeface="+mj-lt"/>
                <a:cs typeface="Courier New" pitchFamily="49" charset="0"/>
              </a:rPr>
              <a:t>subtree</a:t>
            </a:r>
            <a:r>
              <a:rPr lang="en-US" sz="2800" b="1" dirty="0">
                <a:latin typeface="+mj-lt"/>
                <a:cs typeface="Courier New" pitchFamily="49" charset="0"/>
              </a:rPr>
              <a:t> of the current node recursively. </a:t>
            </a:r>
            <a:endParaRPr lang="en-US" sz="2800" b="1" dirty="0" smtClean="0">
              <a:latin typeface="+mj-lt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800" b="1" dirty="0" smtClean="0">
              <a:latin typeface="+mj-lt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dirty="0" smtClean="0">
                <a:latin typeface="+mj-lt"/>
                <a:cs typeface="Courier New" pitchFamily="49" charset="0"/>
              </a:rPr>
              <a:t>The </a:t>
            </a:r>
            <a:r>
              <a:rPr lang="en-US" sz="2800" dirty="0" smtClean="0">
                <a:solidFill>
                  <a:srgbClr val="7030A0"/>
                </a:solidFill>
                <a:latin typeface="+mj-lt"/>
                <a:cs typeface="Courier New" pitchFamily="49" charset="0"/>
              </a:rPr>
              <a:t>breadth-first</a:t>
            </a:r>
            <a:r>
              <a:rPr lang="en-US" sz="2800" dirty="0" smtClean="0">
                <a:latin typeface="+mj-lt"/>
                <a:cs typeface="Courier New" pitchFamily="49" charset="0"/>
              </a:rPr>
              <a:t> traversal is to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+mj-lt"/>
                <a:cs typeface="Courier New" pitchFamily="49" charset="0"/>
              </a:rPr>
              <a:t>visit the nodes level by level.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+mj-lt"/>
                <a:cs typeface="Courier New" pitchFamily="49" charset="0"/>
              </a:rPr>
              <a:t>First visit the root,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+mj-lt"/>
                <a:cs typeface="Courier New" pitchFamily="49" charset="0"/>
              </a:rPr>
              <a:t>then all children of the root from left to right,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+mj-lt"/>
                <a:cs typeface="Courier New" pitchFamily="49" charset="0"/>
              </a:rPr>
              <a:t>then grandchildren of the root from left to right</a:t>
            </a:r>
            <a:r>
              <a:rPr lang="en-US" sz="2800" dirty="0" smtClean="0">
                <a:latin typeface="+mj-lt"/>
                <a:cs typeface="Courier New" pitchFamily="49" charset="0"/>
              </a:rPr>
              <a:t>, and so on.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800" b="1" dirty="0">
              <a:latin typeface="+mj-lt"/>
              <a:cs typeface="Courier New" pitchFamily="49" charset="0"/>
            </a:endParaRPr>
          </a:p>
        </p:txBody>
      </p:sp>
      <p:sp>
        <p:nvSpPr>
          <p:cNvPr id="446480" name="Rectangle 16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Remembering traversal order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Inorder</a:t>
            </a:r>
            <a:r>
              <a:rPr lang="en-US" dirty="0" smtClean="0"/>
              <a:t> is 1 + 2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Postorder</a:t>
            </a:r>
            <a:r>
              <a:rPr lang="en-US" dirty="0" smtClean="0"/>
              <a:t> is 1 2 +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Preorder</a:t>
            </a:r>
            <a:r>
              <a:rPr lang="en-US" dirty="0" smtClean="0"/>
              <a:t> + 1 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FFAA-4F7B-410F-AF2A-5CC6A74EE500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67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76772"/>
            <a:ext cx="3904014" cy="274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dirty="0"/>
              <a:t>Tree Traversal, cont.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B7DA-8FCF-4D5C-A56F-F203E34A9613}" type="slidenum">
              <a:rPr lang="en-US"/>
              <a:pPr/>
              <a:t>36</a:t>
            </a:fld>
            <a:endParaRPr lang="en-US"/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1480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1482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1484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1485" name="Rectangle 13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1486" name="Rectangle 14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1487" name="Rectangle 15"/>
          <p:cNvSpPr>
            <a:spLocks noChangeArrowheads="1"/>
          </p:cNvSpPr>
          <p:nvPr/>
        </p:nvSpPr>
        <p:spPr bwMode="auto">
          <a:xfrm>
            <a:off x="228600" y="838200"/>
            <a:ext cx="86868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>
                <a:latin typeface="+mj-lt"/>
                <a:cs typeface="Courier New" pitchFamily="49" charset="0"/>
              </a:rPr>
              <a:t> 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For </a:t>
            </a:r>
            <a:r>
              <a:rPr lang="en-US" sz="2800" dirty="0">
                <a:latin typeface="+mj-lt"/>
                <a:cs typeface="Courier New" pitchFamily="49" charset="0"/>
              </a:rPr>
              <a:t>example, in the tree </a:t>
            </a:r>
            <a:r>
              <a:rPr lang="en-US" sz="2800" dirty="0" smtClean="0">
                <a:latin typeface="+mj-lt"/>
                <a:cs typeface="Courier New" pitchFamily="49" charset="0"/>
              </a:rPr>
              <a:t>above,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the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Courier New" pitchFamily="49" charset="0"/>
              </a:rPr>
              <a:t>inorder</a:t>
            </a:r>
            <a:r>
              <a:rPr lang="en-US" sz="2800" dirty="0">
                <a:latin typeface="+mj-lt"/>
                <a:cs typeface="Courier New" pitchFamily="49" charset="0"/>
              </a:rPr>
              <a:t> is 45 </a:t>
            </a:r>
            <a:r>
              <a:rPr lang="en-US" sz="2800" dirty="0" smtClean="0">
                <a:latin typeface="+mj-lt"/>
                <a:cs typeface="Courier New" pitchFamily="49" charset="0"/>
              </a:rPr>
              <a:t> 55  57  59  </a:t>
            </a:r>
            <a:r>
              <a:rPr lang="en-US" sz="2800" dirty="0">
                <a:latin typeface="+mj-lt"/>
                <a:cs typeface="Courier New" pitchFamily="49" charset="0"/>
              </a:rPr>
              <a:t>60 </a:t>
            </a:r>
            <a:r>
              <a:rPr lang="en-US" sz="2800" dirty="0" smtClean="0">
                <a:latin typeface="+mj-lt"/>
                <a:cs typeface="Courier New" pitchFamily="49" charset="0"/>
              </a:rPr>
              <a:t> 67  100  101  </a:t>
            </a:r>
            <a:r>
              <a:rPr lang="en-US" sz="2800" dirty="0">
                <a:latin typeface="+mj-lt"/>
                <a:cs typeface="Courier New" pitchFamily="49" charset="0"/>
              </a:rPr>
              <a:t>107. </a:t>
            </a:r>
            <a:endParaRPr lang="en-US" sz="2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the </a:t>
            </a:r>
            <a:r>
              <a:rPr lang="en-US" sz="2800" dirty="0" err="1">
                <a:solidFill>
                  <a:srgbClr val="00B0F0"/>
                </a:solidFill>
                <a:latin typeface="+mj-lt"/>
                <a:cs typeface="Courier New" pitchFamily="49" charset="0"/>
              </a:rPr>
              <a:t>postorder</a:t>
            </a:r>
            <a:r>
              <a:rPr lang="en-US" sz="2800" dirty="0">
                <a:latin typeface="+mj-lt"/>
                <a:cs typeface="Courier New" pitchFamily="49" charset="0"/>
              </a:rPr>
              <a:t> is 45 59 57 55 67 101 107 100 60. </a:t>
            </a:r>
            <a:endParaRPr lang="en-US" sz="2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the </a:t>
            </a:r>
            <a:r>
              <a:rPr lang="en-US" sz="2800" dirty="0">
                <a:solidFill>
                  <a:srgbClr val="00B050"/>
                </a:solidFill>
                <a:latin typeface="+mj-lt"/>
                <a:cs typeface="Courier New" pitchFamily="49" charset="0"/>
              </a:rPr>
              <a:t>preorder</a:t>
            </a:r>
            <a:r>
              <a:rPr lang="en-US" sz="2800" dirty="0">
                <a:latin typeface="+mj-lt"/>
                <a:cs typeface="Courier New" pitchFamily="49" charset="0"/>
              </a:rPr>
              <a:t> is 60 55 45 57 59 100 67 107 101. </a:t>
            </a:r>
            <a:endParaRPr lang="en-US" sz="2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the </a:t>
            </a:r>
            <a:r>
              <a:rPr lang="en-US" sz="28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breadth-first</a:t>
            </a:r>
            <a:r>
              <a:rPr lang="en-US" sz="2800" dirty="0">
                <a:latin typeface="+mj-lt"/>
                <a:cs typeface="Courier New" pitchFamily="49" charset="0"/>
              </a:rPr>
              <a:t> traversal is 60 55 100 45 57 67 107 59 101.</a:t>
            </a:r>
          </a:p>
        </p:txBody>
      </p:sp>
      <p:sp>
        <p:nvSpPr>
          <p:cNvPr id="361488" name="Rectangle 16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460802" name="Object 2"/>
          <p:cNvGraphicFramePr>
            <a:graphicFrameLocks noChangeAspect="1"/>
          </p:cNvGraphicFramePr>
          <p:nvPr/>
        </p:nvGraphicFramePr>
        <p:xfrm>
          <a:off x="2339752" y="659631"/>
          <a:ext cx="4114800" cy="3273425"/>
        </p:xfrm>
        <a:graphic>
          <a:graphicData uri="http://schemas.openxmlformats.org/presentationml/2006/ole">
            <p:oleObj spid="_x0000_s460802" r:id="rId3" imgW="2514600" imgH="2001012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/>
              <a:t>The Tree Interface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FD07-3604-40D4-8E74-F05CB3C1A91E}" type="slidenum">
              <a:rPr lang="en-US"/>
              <a:pPr/>
              <a:t>37</a:t>
            </a:fld>
            <a:endParaRPr lang="en-US"/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2502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2503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2504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2505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2506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2507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2508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2509" name="Rectangle 13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2510" name="Rectangle 14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2511" name="Rectangle 15"/>
          <p:cNvSpPr>
            <a:spLocks noChangeArrowheads="1"/>
          </p:cNvSpPr>
          <p:nvPr/>
        </p:nvSpPr>
        <p:spPr bwMode="auto">
          <a:xfrm>
            <a:off x="6586538" y="836613"/>
            <a:ext cx="2557462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latin typeface="+mj-lt"/>
              </a:rPr>
              <a:t>The </a:t>
            </a:r>
            <a:r>
              <a:rPr lang="en-US" sz="3200" u="sng" dirty="0">
                <a:latin typeface="+mj-lt"/>
              </a:rPr>
              <a:t>Tree</a:t>
            </a:r>
            <a:r>
              <a:rPr lang="en-US" sz="3200" dirty="0">
                <a:latin typeface="+mj-lt"/>
              </a:rPr>
              <a:t> interface defines common operations for trees, and the </a:t>
            </a:r>
            <a:r>
              <a:rPr lang="en-US" sz="3200" u="sng" dirty="0" err="1">
                <a:latin typeface="+mj-lt"/>
              </a:rPr>
              <a:t>AbstractTree</a:t>
            </a:r>
            <a:r>
              <a:rPr lang="en-US" sz="3200" dirty="0">
                <a:latin typeface="+mj-lt"/>
              </a:rPr>
              <a:t> class partially implements </a:t>
            </a:r>
            <a:r>
              <a:rPr lang="en-US" sz="3200" u="sng" dirty="0">
                <a:latin typeface="+mj-lt"/>
              </a:rPr>
              <a:t>Tree</a:t>
            </a:r>
            <a:r>
              <a:rPr lang="en-US" sz="3200" dirty="0">
                <a:latin typeface="+mj-lt"/>
              </a:rPr>
              <a:t>.</a:t>
            </a:r>
          </a:p>
        </p:txBody>
      </p:sp>
      <p:sp>
        <p:nvSpPr>
          <p:cNvPr id="362512" name="Rectangle 16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2514" name="Rectangle 18"/>
          <p:cNvSpPr>
            <a:spLocks noChangeArrowheads="1"/>
          </p:cNvSpPr>
          <p:nvPr/>
        </p:nvSpPr>
        <p:spPr bwMode="auto">
          <a:xfrm>
            <a:off x="2314575" y="26860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2515" name="AutoShape 1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824413" y="5697538"/>
            <a:ext cx="1908175" cy="5334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AbstractTree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62517" name="Rectangle 21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62518" name="AutoShape 2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619250" y="5697538"/>
            <a:ext cx="1871663" cy="5334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Tree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62521" name="Rectangle 25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62523" name="Rectangle 27"/>
          <p:cNvSpPr>
            <a:spLocks noChangeArrowheads="1"/>
          </p:cNvSpPr>
          <p:nvPr/>
        </p:nvSpPr>
        <p:spPr bwMode="auto">
          <a:xfrm>
            <a:off x="0" y="18573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62522" name="Object 26"/>
          <p:cNvGraphicFramePr>
            <a:graphicFrameLocks noChangeAspect="1"/>
          </p:cNvGraphicFramePr>
          <p:nvPr/>
        </p:nvGraphicFramePr>
        <p:xfrm>
          <a:off x="250825" y="873125"/>
          <a:ext cx="6227763" cy="4629150"/>
        </p:xfrm>
        <a:graphic>
          <a:graphicData uri="http://schemas.openxmlformats.org/presentationml/2006/ole">
            <p:oleObj spid="_x0000_s362522" name="Picture" r:id="rId5" imgW="4229100" imgH="3149600" progId="Word.Picture.8">
              <p:embed/>
            </p:oleObj>
          </a:graphicData>
        </a:graphic>
      </p:graphicFrame>
      <p:sp>
        <p:nvSpPr>
          <p:cNvPr id="362524" name="AutoShape 28">
            <a:hlinkClick r:id="rId6" highlightClick="1"/>
          </p:cNvPr>
          <p:cNvSpPr>
            <a:spLocks noChangeArrowheads="1"/>
          </p:cNvSpPr>
          <p:nvPr/>
        </p:nvSpPr>
        <p:spPr bwMode="auto">
          <a:xfrm>
            <a:off x="900113" y="5697538"/>
            <a:ext cx="468312" cy="576262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62525" name="AutoShape 29">
            <a:hlinkClick r:id="rId7" highlightClick="1"/>
          </p:cNvPr>
          <p:cNvSpPr>
            <a:spLocks noChangeArrowheads="1"/>
          </p:cNvSpPr>
          <p:nvPr/>
        </p:nvSpPr>
        <p:spPr bwMode="auto">
          <a:xfrm>
            <a:off x="4176713" y="5661025"/>
            <a:ext cx="468312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/>
              <a:t>The BinaryTree Class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BB10-39AA-41CE-A2D0-E4D108CD76E3}" type="slidenum">
              <a:rPr lang="en-US"/>
              <a:pPr/>
              <a:t>38</a:t>
            </a:fld>
            <a:endParaRPr lang="en-US"/>
          </a:p>
        </p:txBody>
      </p:sp>
      <p:sp>
        <p:nvSpPr>
          <p:cNvPr id="429059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9063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9064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9065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9066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9067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9068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9069" name="Rectangle 13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9070" name="Rectangle 14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9071" name="Rectangle 15"/>
          <p:cNvSpPr>
            <a:spLocks noChangeArrowheads="1"/>
          </p:cNvSpPr>
          <p:nvPr/>
        </p:nvSpPr>
        <p:spPr bwMode="auto">
          <a:xfrm>
            <a:off x="228600" y="838200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>
                <a:latin typeface="+mj-lt"/>
                <a:cs typeface="Courier New" pitchFamily="49" charset="0"/>
              </a:rPr>
              <a:t>Let’s define the binary tree class, named </a:t>
            </a:r>
            <a:r>
              <a:rPr lang="en-US" sz="2800" dirty="0" smtClean="0">
                <a:latin typeface="+mj-lt"/>
                <a:cs typeface="Courier New" pitchFamily="49" charset="0"/>
              </a:rPr>
              <a:t>BST with </a:t>
            </a:r>
            <a:r>
              <a:rPr lang="en-US" sz="3200" dirty="0">
                <a:latin typeface="+mj-lt"/>
              </a:rPr>
              <a:t>A concrete </a:t>
            </a:r>
            <a:r>
              <a:rPr lang="en-US" sz="3200" u="sng" dirty="0" smtClean="0">
                <a:latin typeface="+mj-lt"/>
              </a:rPr>
              <a:t>BST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class can be defined to extend </a:t>
            </a:r>
            <a:r>
              <a:rPr lang="en-US" sz="3200" u="sng" dirty="0" err="1">
                <a:latin typeface="+mj-lt"/>
              </a:rPr>
              <a:t>AbstractTree</a:t>
            </a:r>
            <a:r>
              <a:rPr lang="en-US" sz="3200" dirty="0">
                <a:latin typeface="+mj-lt"/>
              </a:rPr>
              <a:t>.</a:t>
            </a:r>
          </a:p>
        </p:txBody>
      </p:sp>
      <p:sp>
        <p:nvSpPr>
          <p:cNvPr id="429072" name="Rectangle 16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9073" name="Rectangle 17"/>
          <p:cNvSpPr>
            <a:spLocks noChangeArrowheads="1"/>
          </p:cNvSpPr>
          <p:nvPr/>
        </p:nvSpPr>
        <p:spPr bwMode="auto">
          <a:xfrm>
            <a:off x="2314575" y="26860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9075" name="AutoShape 1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96000" y="2133600"/>
            <a:ext cx="2590800" cy="5334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3" action="ppaction://hlinkfile"/>
              </a:rPr>
              <a:t>BST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9079" name="Rectangle 23"/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29081" name="Rectangle 25"/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429080" name="Object 24"/>
          <p:cNvGraphicFramePr>
            <a:graphicFrameLocks noChangeAspect="1"/>
          </p:cNvGraphicFramePr>
          <p:nvPr/>
        </p:nvGraphicFramePr>
        <p:xfrm>
          <a:off x="539750" y="2816225"/>
          <a:ext cx="8064500" cy="3584575"/>
        </p:xfrm>
        <a:graphic>
          <a:graphicData uri="http://schemas.openxmlformats.org/presentationml/2006/ole">
            <p:oleObj spid="_x0000_s429080" name="Picture" r:id="rId4" imgW="5143500" imgH="2286000" progId="Word.Picture.8">
              <p:embed/>
            </p:oleObj>
          </a:graphicData>
        </a:graphic>
      </p:graphicFrame>
      <p:sp>
        <p:nvSpPr>
          <p:cNvPr id="429082" name="AutoShape 26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5435600" y="2097088"/>
            <a:ext cx="468313" cy="576262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292" y="296652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dirty="0"/>
              <a:t>Example: Using Binary Trees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AD00-C05E-4DA7-83C1-4878D13947E9}" type="slidenum">
              <a:rPr lang="en-US"/>
              <a:pPr/>
              <a:t>39</a:t>
            </a:fld>
            <a:endParaRPr lang="en-US"/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3528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3531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3532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3533" name="Rectangle 13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3534" name="Rectangle 14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3535" name="Rectangle 15"/>
          <p:cNvSpPr>
            <a:spLocks noChangeArrowheads="1"/>
          </p:cNvSpPr>
          <p:nvPr/>
        </p:nvSpPr>
        <p:spPr bwMode="auto">
          <a:xfrm>
            <a:off x="179388" y="1233488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>
                <a:latin typeface="+mj-lt"/>
                <a:cs typeface="Courier New" pitchFamily="49" charset="0"/>
              </a:rPr>
              <a:t>Write a </a:t>
            </a:r>
            <a:r>
              <a:rPr lang="en-US" sz="2800" dirty="0" smtClean="0">
                <a:latin typeface="+mj-lt"/>
                <a:cs typeface="Courier New" pitchFamily="49" charset="0"/>
              </a:rPr>
              <a:t>test program </a:t>
            </a:r>
            <a:r>
              <a:rPr lang="en-US" sz="2800" dirty="0">
                <a:latin typeface="+mj-lt"/>
                <a:cs typeface="Courier New" pitchFamily="49" charset="0"/>
              </a:rPr>
              <a:t>that creates a binary tree using </a:t>
            </a:r>
            <a:r>
              <a:rPr lang="en-US" sz="2800" u="sng" dirty="0" smtClean="0">
                <a:latin typeface="+mj-lt"/>
                <a:cs typeface="Courier New" pitchFamily="49" charset="0"/>
              </a:rPr>
              <a:t>BST</a:t>
            </a:r>
            <a:r>
              <a:rPr lang="en-US" sz="2800" dirty="0" smtClean="0">
                <a:latin typeface="+mj-lt"/>
                <a:cs typeface="Courier New" pitchFamily="49" charset="0"/>
              </a:rPr>
              <a:t>.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Add </a:t>
            </a:r>
            <a:r>
              <a:rPr lang="en-US" sz="2800" dirty="0">
                <a:latin typeface="+mj-lt"/>
                <a:cs typeface="Courier New" pitchFamily="49" charset="0"/>
              </a:rPr>
              <a:t>strings into the binary tree and traverse the tree in </a:t>
            </a:r>
            <a:r>
              <a:rPr lang="en-US" sz="2800" dirty="0" err="1">
                <a:latin typeface="+mj-lt"/>
                <a:cs typeface="Courier New" pitchFamily="49" charset="0"/>
              </a:rPr>
              <a:t>inorder</a:t>
            </a:r>
            <a:r>
              <a:rPr lang="en-US" sz="2800" dirty="0">
                <a:latin typeface="+mj-lt"/>
                <a:cs typeface="Courier New" pitchFamily="49" charset="0"/>
              </a:rPr>
              <a:t>, </a:t>
            </a:r>
            <a:r>
              <a:rPr lang="en-US" sz="2800" dirty="0" err="1">
                <a:latin typeface="+mj-lt"/>
                <a:cs typeface="Courier New" pitchFamily="49" charset="0"/>
              </a:rPr>
              <a:t>postorder</a:t>
            </a:r>
            <a:r>
              <a:rPr lang="en-US" sz="2800" dirty="0">
                <a:latin typeface="+mj-lt"/>
                <a:cs typeface="Courier New" pitchFamily="49" charset="0"/>
              </a:rPr>
              <a:t>, and preorder.</a:t>
            </a:r>
          </a:p>
        </p:txBody>
      </p:sp>
      <p:sp>
        <p:nvSpPr>
          <p:cNvPr id="363536" name="Rectangle 16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3537" name="Rectangle 17"/>
          <p:cNvSpPr>
            <a:spLocks noChangeArrowheads="1"/>
          </p:cNvSpPr>
          <p:nvPr/>
        </p:nvSpPr>
        <p:spPr bwMode="auto">
          <a:xfrm>
            <a:off x="2314575" y="26860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63539" name="AutoShape 1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200400" y="5486400"/>
            <a:ext cx="2590800" cy="5334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2" action="ppaction://program"/>
              </a:rPr>
              <a:t>TestBST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63540" name="AutoShape 2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6172200" y="5486400"/>
            <a:ext cx="18288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/>
              <a:t>Run</a:t>
            </a:r>
          </a:p>
        </p:txBody>
      </p:sp>
      <p:sp>
        <p:nvSpPr>
          <p:cNvPr id="363541" name="AutoShape 21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2411413" y="5445125"/>
            <a:ext cx="468312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528900"/>
            <a:ext cx="8676964" cy="35972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sz="4000" dirty="0" smtClean="0"/>
              <a:t>Terms</a:t>
            </a:r>
            <a:r>
              <a:rPr lang="en-GB" sz="4000" dirty="0"/>
              <a:t>: </a:t>
            </a:r>
          </a:p>
          <a:p>
            <a:r>
              <a:rPr lang="en-GB" dirty="0" smtClean="0"/>
              <a:t>Length of path – num of edges in the path (eg:60-45 </a:t>
            </a:r>
            <a:r>
              <a:rPr lang="en-GB" dirty="0" smtClean="0">
                <a:sym typeface="Wingdings" pitchFamily="2" charset="2"/>
              </a:rPr>
              <a:t> 2)</a:t>
            </a:r>
            <a:endParaRPr lang="en-GB" dirty="0" smtClean="0"/>
          </a:p>
          <a:p>
            <a:r>
              <a:rPr lang="en-GB" dirty="0" smtClean="0"/>
              <a:t>Depth – length of path from root to node (eg:60 </a:t>
            </a:r>
            <a:r>
              <a:rPr lang="en-GB" dirty="0" smtClean="0">
                <a:sym typeface="Wingdings" pitchFamily="2" charset="2"/>
              </a:rPr>
              <a:t> 0; 551)</a:t>
            </a:r>
            <a:endParaRPr lang="en-GB" dirty="0" smtClean="0"/>
          </a:p>
          <a:p>
            <a:r>
              <a:rPr lang="en-GB" dirty="0" smtClean="0"/>
              <a:t>Level – set of all nodes at a given depth (e.g:55,100)</a:t>
            </a:r>
          </a:p>
          <a:p>
            <a:r>
              <a:rPr lang="en-GB" dirty="0" smtClean="0"/>
              <a:t>Siblings – nodes share same parent node  (</a:t>
            </a:r>
            <a:r>
              <a:rPr lang="en-GB" dirty="0" err="1" smtClean="0"/>
              <a:t>eg</a:t>
            </a:r>
            <a:r>
              <a:rPr lang="en-GB" dirty="0" smtClean="0"/>
              <a:t>: 45-57)</a:t>
            </a:r>
          </a:p>
          <a:p>
            <a:r>
              <a:rPr lang="en-GB" dirty="0" smtClean="0"/>
              <a:t>Left child- root of the left </a:t>
            </a:r>
            <a:r>
              <a:rPr lang="en-GB" dirty="0" err="1" smtClean="0"/>
              <a:t>subtree</a:t>
            </a:r>
            <a:r>
              <a:rPr lang="en-GB" dirty="0" smtClean="0"/>
              <a:t> of a node</a:t>
            </a:r>
          </a:p>
          <a:p>
            <a:r>
              <a:rPr lang="en-GB" dirty="0" smtClean="0"/>
              <a:t>Leaf – node without children (</a:t>
            </a:r>
            <a:r>
              <a:rPr lang="en-GB" dirty="0" err="1" smtClean="0"/>
              <a:t>eg</a:t>
            </a:r>
            <a:r>
              <a:rPr lang="en-GB" dirty="0" smtClean="0"/>
              <a:t>: A)</a:t>
            </a:r>
          </a:p>
          <a:p>
            <a:r>
              <a:rPr lang="en-GB" dirty="0" smtClean="0"/>
              <a:t>Height – length of path </a:t>
            </a:r>
            <a:r>
              <a:rPr lang="en-GB" dirty="0" err="1" smtClean="0"/>
              <a:t>fr</a:t>
            </a:r>
            <a:r>
              <a:rPr lang="en-GB" dirty="0" smtClean="0"/>
              <a:t> root node to its further leaf + 1 (eg:3)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FFAA-4F7B-410F-AF2A-5CC6A74EE500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453634" name="Object 2"/>
          <p:cNvGraphicFramePr>
            <a:graphicFrameLocks noChangeAspect="1"/>
          </p:cNvGraphicFramePr>
          <p:nvPr/>
        </p:nvGraphicFramePr>
        <p:xfrm>
          <a:off x="575556" y="296652"/>
          <a:ext cx="7696200" cy="2535238"/>
        </p:xfrm>
        <a:graphic>
          <a:graphicData uri="http://schemas.openxmlformats.org/presentationml/2006/ole">
            <p:oleObj spid="_x0000_s453634" r:id="rId3" imgW="4858512" imgH="16002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b="1" dirty="0"/>
              <a:t>Tree After Insertions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B9D5-838B-4DD6-A93F-0810B0572E06}" type="slidenum">
              <a:rPr lang="en-US"/>
              <a:pPr/>
              <a:t>40</a:t>
            </a:fld>
            <a:endParaRPr lang="en-US"/>
          </a:p>
        </p:txBody>
      </p:sp>
      <p:sp>
        <p:nvSpPr>
          <p:cNvPr id="428035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8042" name="Rectangle 10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8043" name="Rectangle 11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8045" name="Rectangle 13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8047" name="Rectangle 15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8052" name="Rectangle 20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428051" name="Object 19"/>
          <p:cNvGraphicFramePr>
            <a:graphicFrameLocks noChangeAspect="1"/>
          </p:cNvGraphicFramePr>
          <p:nvPr/>
        </p:nvGraphicFramePr>
        <p:xfrm>
          <a:off x="358775" y="1089025"/>
          <a:ext cx="4681538" cy="3730625"/>
        </p:xfrm>
        <a:graphic>
          <a:graphicData uri="http://schemas.openxmlformats.org/presentationml/2006/ole">
            <p:oleObj spid="_x0000_s428051" name="Picture" r:id="rId3" imgW="2514600" imgH="2001012" progId="Word.Picture.8">
              <p:embed/>
            </p:oleObj>
          </a:graphicData>
        </a:graphic>
      </p:graphicFrame>
      <p:sp>
        <p:nvSpPr>
          <p:cNvPr id="428053" name="Text Box 21"/>
          <p:cNvSpPr txBox="1">
            <a:spLocks noChangeArrowheads="1"/>
          </p:cNvSpPr>
          <p:nvPr/>
        </p:nvSpPr>
        <p:spPr bwMode="auto">
          <a:xfrm>
            <a:off x="5435600" y="1160463"/>
            <a:ext cx="3313113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rgbClr val="FF0000"/>
                </a:solidFill>
                <a:latin typeface="+mj-lt"/>
              </a:rPr>
              <a:t>Inorder</a:t>
            </a:r>
            <a:r>
              <a:rPr lang="en-US" dirty="0">
                <a:latin typeface="+mj-lt"/>
              </a:rPr>
              <a:t>: Adam, Daniel George, Jones, Michael, Peter, Tom</a:t>
            </a:r>
          </a:p>
        </p:txBody>
      </p:sp>
      <p:sp>
        <p:nvSpPr>
          <p:cNvPr id="428054" name="Text Box 22"/>
          <p:cNvSpPr txBox="1">
            <a:spLocks noChangeArrowheads="1"/>
          </p:cNvSpPr>
          <p:nvPr/>
        </p:nvSpPr>
        <p:spPr bwMode="auto">
          <a:xfrm>
            <a:off x="5472113" y="2636838"/>
            <a:ext cx="3313112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rgbClr val="00B0F0"/>
                </a:solidFill>
                <a:latin typeface="+mj-lt"/>
              </a:rPr>
              <a:t>Postorder</a:t>
            </a:r>
            <a:r>
              <a:rPr lang="en-US" dirty="0">
                <a:latin typeface="+mj-lt"/>
              </a:rPr>
              <a:t>: Daniel Adam, Jones, Peter, Tom, Michael, George</a:t>
            </a:r>
          </a:p>
        </p:txBody>
      </p:sp>
      <p:sp>
        <p:nvSpPr>
          <p:cNvPr id="428055" name="Text Box 23"/>
          <p:cNvSpPr txBox="1">
            <a:spLocks noChangeArrowheads="1"/>
          </p:cNvSpPr>
          <p:nvPr/>
        </p:nvSpPr>
        <p:spPr bwMode="auto">
          <a:xfrm>
            <a:off x="5435600" y="4221163"/>
            <a:ext cx="3313113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B050"/>
                </a:solidFill>
                <a:latin typeface="+mj-lt"/>
              </a:rPr>
              <a:t>Preorder</a:t>
            </a:r>
            <a:r>
              <a:rPr lang="en-US" dirty="0">
                <a:latin typeface="+mj-lt"/>
              </a:rPr>
              <a:t>: George, Adam, Daniel, Michael, Jones, Tom, Peter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92163"/>
          </a:xfrm>
          <a:noFill/>
          <a:ln/>
        </p:spPr>
        <p:txBody>
          <a:bodyPr/>
          <a:lstStyle/>
          <a:p>
            <a:r>
              <a:rPr lang="en-US" sz="3600" b="1" dirty="0"/>
              <a:t>Deleting</a:t>
            </a:r>
            <a:r>
              <a:rPr lang="en-US" sz="3600" dirty="0"/>
              <a:t> Elements in a Binary Search Tree</a:t>
            </a:r>
            <a:r>
              <a:rPr lang="en-US" dirty="0"/>
              <a:t> </a:t>
            </a:r>
          </a:p>
        </p:txBody>
      </p:sp>
      <p:sp>
        <p:nvSpPr>
          <p:cNvPr id="431117" name="Rectangle 13"/>
          <p:cNvSpPr>
            <a:spLocks noGrp="1" noChangeArrowheads="1"/>
          </p:cNvSpPr>
          <p:nvPr>
            <p:ph idx="1"/>
          </p:nvPr>
        </p:nvSpPr>
        <p:spPr>
          <a:xfrm>
            <a:off x="215900" y="1160463"/>
            <a:ext cx="8640763" cy="5040312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3600" dirty="0" smtClean="0"/>
              <a:t>Need </a:t>
            </a:r>
            <a:r>
              <a:rPr lang="en-US" sz="3600" dirty="0"/>
              <a:t>to </a:t>
            </a:r>
            <a:r>
              <a:rPr lang="en-US" sz="3600" b="1" dirty="0"/>
              <a:t>first locate</a:t>
            </a:r>
            <a:r>
              <a:rPr lang="en-US" sz="3600" dirty="0"/>
              <a:t> the </a:t>
            </a:r>
            <a:r>
              <a:rPr lang="en-US" sz="3600" b="1" dirty="0"/>
              <a:t>node</a:t>
            </a:r>
            <a:r>
              <a:rPr lang="en-US" sz="3600" dirty="0"/>
              <a:t> that </a:t>
            </a:r>
            <a:r>
              <a:rPr lang="en-US" sz="3600" b="1" dirty="0"/>
              <a:t>contains</a:t>
            </a:r>
            <a:r>
              <a:rPr lang="en-US" sz="3600" dirty="0"/>
              <a:t> the </a:t>
            </a:r>
            <a:r>
              <a:rPr lang="en-US" sz="3600" b="1" dirty="0"/>
              <a:t>element</a:t>
            </a:r>
            <a:r>
              <a:rPr lang="en-US" sz="3600" dirty="0"/>
              <a:t> </a:t>
            </a:r>
            <a:r>
              <a:rPr lang="en-US" sz="3600" b="1" dirty="0"/>
              <a:t>and</a:t>
            </a:r>
            <a:r>
              <a:rPr lang="en-US" sz="3600" dirty="0"/>
              <a:t> also </a:t>
            </a:r>
            <a:r>
              <a:rPr lang="en-US" sz="3600" b="1" dirty="0"/>
              <a:t>its</a:t>
            </a:r>
            <a:r>
              <a:rPr lang="en-US" sz="3600" dirty="0"/>
              <a:t> </a:t>
            </a:r>
            <a:r>
              <a:rPr lang="en-US" sz="3600" b="1" dirty="0"/>
              <a:t>parent</a:t>
            </a:r>
            <a:r>
              <a:rPr lang="en-US" sz="3600" dirty="0"/>
              <a:t> node. </a:t>
            </a:r>
            <a:endParaRPr lang="en-US" sz="3600" dirty="0" smtClean="0"/>
          </a:p>
          <a:p>
            <a:pPr marL="0" indent="0">
              <a:buFont typeface="Monotype Sorts" pitchFamily="2" charset="2"/>
              <a:buNone/>
            </a:pPr>
            <a:r>
              <a:rPr lang="en-US" sz="3600" dirty="0" smtClean="0"/>
              <a:t>Let </a:t>
            </a:r>
            <a:r>
              <a:rPr lang="en-US" sz="3600" b="1" u="sng" dirty="0">
                <a:solidFill>
                  <a:srgbClr val="FF0000"/>
                </a:solidFill>
              </a:rPr>
              <a:t>current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point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to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rgbClr val="FF0000"/>
                </a:solidFill>
              </a:rPr>
              <a:t>node</a:t>
            </a:r>
            <a:r>
              <a:rPr lang="en-US" sz="3600" dirty="0"/>
              <a:t> that </a:t>
            </a:r>
            <a:r>
              <a:rPr lang="en-US" sz="3600" b="1" dirty="0">
                <a:solidFill>
                  <a:srgbClr val="FF0000"/>
                </a:solidFill>
              </a:rPr>
              <a:t>contains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the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element</a:t>
            </a:r>
            <a:r>
              <a:rPr lang="en-US" sz="3600" dirty="0"/>
              <a:t> in the binary tree and </a:t>
            </a:r>
            <a:r>
              <a:rPr lang="en-US" sz="3600" b="1" u="sng" dirty="0">
                <a:solidFill>
                  <a:srgbClr val="00B0F0"/>
                </a:solidFill>
              </a:rPr>
              <a:t>parent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00B0F0"/>
                </a:solidFill>
              </a:rPr>
              <a:t>point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00B0F0"/>
                </a:solidFill>
              </a:rPr>
              <a:t>to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rgbClr val="00B0F0"/>
                </a:solidFill>
              </a:rPr>
              <a:t>parent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00B0F0"/>
                </a:solidFill>
              </a:rPr>
              <a:t>of</a:t>
            </a:r>
            <a:r>
              <a:rPr lang="en-US" sz="3600" dirty="0"/>
              <a:t> the </a:t>
            </a:r>
            <a:r>
              <a:rPr lang="en-US" sz="3600" b="1" u="sng" dirty="0">
                <a:solidFill>
                  <a:srgbClr val="00B0F0"/>
                </a:solidFill>
              </a:rPr>
              <a:t>current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00B0F0"/>
                </a:solidFill>
              </a:rPr>
              <a:t>node</a:t>
            </a:r>
            <a:r>
              <a:rPr lang="en-US" sz="3600" dirty="0"/>
              <a:t>. </a:t>
            </a:r>
            <a:endParaRPr lang="en-US" sz="3600" dirty="0" smtClean="0"/>
          </a:p>
          <a:p>
            <a:pPr marL="0" indent="0">
              <a:buFont typeface="Monotype Sorts" pitchFamily="2" charset="2"/>
              <a:buNone/>
            </a:pPr>
            <a:r>
              <a:rPr lang="en-US" sz="3600" dirty="0" smtClean="0"/>
              <a:t>The </a:t>
            </a:r>
            <a:r>
              <a:rPr lang="en-US" sz="3600" b="1" u="sng" dirty="0">
                <a:solidFill>
                  <a:srgbClr val="FF0000"/>
                </a:solidFill>
              </a:rPr>
              <a:t>current</a:t>
            </a:r>
            <a:r>
              <a:rPr lang="en-US" sz="3600" dirty="0"/>
              <a:t> node </a:t>
            </a:r>
            <a:r>
              <a:rPr lang="en-US" sz="3600" b="1" dirty="0">
                <a:solidFill>
                  <a:srgbClr val="FF0000"/>
                </a:solidFill>
              </a:rPr>
              <a:t>may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be</a:t>
            </a:r>
            <a:r>
              <a:rPr lang="en-US" sz="3600" dirty="0"/>
              <a:t> a </a:t>
            </a:r>
            <a:r>
              <a:rPr lang="en-US" sz="3600" b="1" dirty="0">
                <a:solidFill>
                  <a:srgbClr val="FF0000"/>
                </a:solidFill>
              </a:rPr>
              <a:t>left</a:t>
            </a:r>
            <a:r>
              <a:rPr lang="en-US" sz="3600" dirty="0"/>
              <a:t> child </a:t>
            </a:r>
            <a:r>
              <a:rPr lang="en-US" sz="3600" b="1" dirty="0">
                <a:solidFill>
                  <a:srgbClr val="FF0000"/>
                </a:solidFill>
              </a:rPr>
              <a:t>or</a:t>
            </a:r>
            <a:r>
              <a:rPr lang="en-US" sz="3600" dirty="0"/>
              <a:t> a </a:t>
            </a:r>
            <a:r>
              <a:rPr lang="en-US" sz="3600" b="1" dirty="0">
                <a:solidFill>
                  <a:srgbClr val="FF0000"/>
                </a:solidFill>
              </a:rPr>
              <a:t>right</a:t>
            </a:r>
            <a:r>
              <a:rPr lang="en-US" sz="3600" dirty="0"/>
              <a:t> child </a:t>
            </a:r>
            <a:r>
              <a:rPr lang="en-US" sz="3600" b="1" dirty="0">
                <a:solidFill>
                  <a:srgbClr val="FF0000"/>
                </a:solidFill>
              </a:rPr>
              <a:t>of</a:t>
            </a:r>
            <a:r>
              <a:rPr lang="en-US" sz="3600" dirty="0"/>
              <a:t> the </a:t>
            </a:r>
            <a:r>
              <a:rPr lang="en-US" sz="3600" b="1" u="sng" dirty="0">
                <a:solidFill>
                  <a:srgbClr val="FF0000"/>
                </a:solidFill>
              </a:rPr>
              <a:t>parent</a:t>
            </a:r>
            <a:r>
              <a:rPr lang="en-US" sz="3600" dirty="0"/>
              <a:t> node. There are two cases to consider: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B0BF-F371-4623-A210-5BAE828703B9}" type="slidenum">
              <a:rPr lang="en-US"/>
              <a:pPr/>
              <a:t>41</a:t>
            </a:fld>
            <a:endParaRPr lang="en-US"/>
          </a:p>
        </p:txBody>
      </p:sp>
      <p:sp>
        <p:nvSpPr>
          <p:cNvPr id="431107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1109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1110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1111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1112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1113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1114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1115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1116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1118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1119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b="1" dirty="0"/>
              <a:t>Deleting</a:t>
            </a:r>
            <a:r>
              <a:rPr lang="en-US" sz="3600" dirty="0"/>
              <a:t> Elements in a Binary Search Tree</a:t>
            </a:r>
          </a:p>
        </p:txBody>
      </p:sp>
      <p:sp>
        <p:nvSpPr>
          <p:cNvPr id="432141" name="Rectangle 13"/>
          <p:cNvSpPr>
            <a:spLocks noGrp="1" noChangeArrowheads="1"/>
          </p:cNvSpPr>
          <p:nvPr>
            <p:ph idx="1"/>
          </p:nvPr>
        </p:nvSpPr>
        <p:spPr>
          <a:xfrm>
            <a:off x="179388" y="1089025"/>
            <a:ext cx="8785225" cy="1979935"/>
          </a:xfrm>
          <a:noFill/>
          <a:ln/>
        </p:spPr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sz="2800" b="1" dirty="0"/>
              <a:t>Case 1</a:t>
            </a:r>
            <a:r>
              <a:rPr lang="en-US" sz="2800" dirty="0"/>
              <a:t>: The </a:t>
            </a:r>
            <a:r>
              <a:rPr lang="en-US" sz="2800" b="1" dirty="0"/>
              <a:t>current node does not have a left child</a:t>
            </a:r>
            <a:r>
              <a:rPr lang="en-US" sz="2800" dirty="0"/>
              <a:t>, as shown in this figure (a). Simply </a:t>
            </a:r>
            <a:r>
              <a:rPr lang="en-US" sz="2800" b="1" dirty="0"/>
              <a:t>connect the parent with the right child of the current node</a:t>
            </a:r>
            <a:r>
              <a:rPr lang="en-US" sz="2800" dirty="0"/>
              <a:t>, as shown in this figure (b).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098B-D8C4-4EC8-A583-7A71820B90F9}" type="slidenum">
              <a:rPr lang="en-US"/>
              <a:pPr/>
              <a:t>42</a:t>
            </a:fld>
            <a:endParaRPr lang="en-US"/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2134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2136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2137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2138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2139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2140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2142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2143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2145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2148" name="Rectangle 20"/>
          <p:cNvSpPr>
            <a:spLocks noChangeArrowheads="1"/>
          </p:cNvSpPr>
          <p:nvPr/>
        </p:nvSpPr>
        <p:spPr bwMode="auto">
          <a:xfrm>
            <a:off x="0" y="25257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432147" name="Object 19"/>
          <p:cNvGraphicFramePr>
            <a:graphicFrameLocks noChangeAspect="1"/>
          </p:cNvGraphicFramePr>
          <p:nvPr/>
        </p:nvGraphicFramePr>
        <p:xfrm>
          <a:off x="107255" y="3042121"/>
          <a:ext cx="8785225" cy="3051175"/>
        </p:xfrm>
        <a:graphic>
          <a:graphicData uri="http://schemas.openxmlformats.org/presentationml/2006/ole">
            <p:oleObj spid="_x0000_s432147" name="Picture" r:id="rId3" imgW="5210556" imgH="1801368" progId="Word.Picture.8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691680" y="6201308"/>
            <a:ext cx="594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(a)					      (b)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60475"/>
          </a:xfrm>
          <a:noFill/>
          <a:ln/>
        </p:spPr>
        <p:txBody>
          <a:bodyPr/>
          <a:lstStyle/>
          <a:p>
            <a:r>
              <a:rPr lang="en-US" sz="4000" b="1" dirty="0"/>
              <a:t>Deleting</a:t>
            </a:r>
            <a:r>
              <a:rPr lang="en-US" sz="4000" dirty="0"/>
              <a:t> Elements in a Binary Search Tree</a:t>
            </a:r>
          </a:p>
        </p:txBody>
      </p:sp>
      <p:sp>
        <p:nvSpPr>
          <p:cNvPr id="434189" name="Rectangle 13"/>
          <p:cNvSpPr>
            <a:spLocks noGrp="1" noChangeArrowheads="1"/>
          </p:cNvSpPr>
          <p:nvPr>
            <p:ph idx="1"/>
          </p:nvPr>
        </p:nvSpPr>
        <p:spPr>
          <a:xfrm>
            <a:off x="179388" y="1484313"/>
            <a:ext cx="8785225" cy="1044575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2400" dirty="0"/>
              <a:t>For example, to delete node </a:t>
            </a:r>
            <a:r>
              <a:rPr lang="en-US" sz="2400" u="sng" dirty="0"/>
              <a:t>10</a:t>
            </a:r>
            <a:r>
              <a:rPr lang="en-US" sz="2400" dirty="0"/>
              <a:t> in </a:t>
            </a:r>
            <a:r>
              <a:rPr lang="en-US" sz="2400" dirty="0" smtClean="0"/>
              <a:t>figure below. </a:t>
            </a:r>
            <a:r>
              <a:rPr lang="en-US" sz="2400" dirty="0"/>
              <a:t>Connect the parent of node </a:t>
            </a:r>
            <a:r>
              <a:rPr lang="en-US" sz="2400" u="sng" dirty="0"/>
              <a:t>10</a:t>
            </a:r>
            <a:r>
              <a:rPr lang="en-US" sz="2400" dirty="0"/>
              <a:t> with the right child of node </a:t>
            </a:r>
            <a:r>
              <a:rPr lang="en-US" sz="2400" u="sng" dirty="0" smtClean="0"/>
              <a:t>10</a:t>
            </a:r>
            <a:r>
              <a:rPr lang="en-US" sz="2400" dirty="0" smtClean="0"/>
              <a:t> as shown in part (b).</a:t>
            </a:r>
            <a:endParaRPr lang="en-US" sz="2400" dirty="0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742B-C213-400C-A8F6-E711B55C7700}" type="slidenum">
              <a:rPr lang="en-US"/>
              <a:pPr/>
              <a:t>43</a:t>
            </a:fld>
            <a:endParaRPr lang="en-US"/>
          </a:p>
        </p:txBody>
      </p:sp>
      <p:sp>
        <p:nvSpPr>
          <p:cNvPr id="434179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4180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4181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4182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4183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4184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4185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4186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4187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4188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4190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4191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4192" name="Rectangle 16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4193" name="Rectangle 17"/>
          <p:cNvSpPr>
            <a:spLocks noChangeArrowheads="1"/>
          </p:cNvSpPr>
          <p:nvPr/>
        </p:nvSpPr>
        <p:spPr bwMode="auto">
          <a:xfrm>
            <a:off x="0" y="25257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34198" name="Rectangle 22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434197" name="Object 21"/>
          <p:cNvGraphicFramePr>
            <a:graphicFrameLocks noChangeAspect="1"/>
          </p:cNvGraphicFramePr>
          <p:nvPr/>
        </p:nvGraphicFramePr>
        <p:xfrm>
          <a:off x="250825" y="2816225"/>
          <a:ext cx="8497888" cy="3322638"/>
        </p:xfrm>
        <a:graphic>
          <a:graphicData uri="http://schemas.openxmlformats.org/presentationml/2006/ole">
            <p:oleObj spid="_x0000_s434197" name="Picture" r:id="rId3" imgW="5172456" imgH="2017776" progId="Word.Picture.8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91680" y="6201308"/>
            <a:ext cx="594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(a)					      (b)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b="1" dirty="0"/>
              <a:t>Deleting</a:t>
            </a:r>
            <a:r>
              <a:rPr lang="en-US" sz="3600" dirty="0"/>
              <a:t> Elements in a Binary Search Tree</a:t>
            </a:r>
          </a:p>
        </p:txBody>
      </p:sp>
      <p:sp>
        <p:nvSpPr>
          <p:cNvPr id="435213" name="Rectangle 13"/>
          <p:cNvSpPr>
            <a:spLocks noGrp="1" noChangeArrowheads="1"/>
          </p:cNvSpPr>
          <p:nvPr>
            <p:ph idx="1"/>
          </p:nvPr>
        </p:nvSpPr>
        <p:spPr>
          <a:xfrm>
            <a:off x="179388" y="873125"/>
            <a:ext cx="8748712" cy="5984875"/>
          </a:xfrm>
          <a:noFill/>
          <a:ln/>
        </p:spPr>
        <p:txBody>
          <a:bodyPr>
            <a:normAutofit fontScale="92500"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b="1" dirty="0"/>
              <a:t>Case 2</a:t>
            </a:r>
            <a:r>
              <a:rPr lang="en-US" dirty="0"/>
              <a:t>: The </a:t>
            </a:r>
            <a:r>
              <a:rPr lang="en-US" b="1" u="sng" dirty="0"/>
              <a:t>current</a:t>
            </a:r>
            <a:r>
              <a:rPr lang="en-US" b="1" dirty="0"/>
              <a:t> node has a left child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Font typeface="Monotype Sorts" pitchFamily="2" charset="2"/>
              <a:buNone/>
            </a:pPr>
            <a:r>
              <a:rPr lang="en-US" dirty="0" smtClean="0"/>
              <a:t>Let </a:t>
            </a:r>
            <a:r>
              <a:rPr lang="en-US" b="1" u="sng" dirty="0" err="1"/>
              <a:t>rightMost</a:t>
            </a:r>
            <a:r>
              <a:rPr lang="en-US" dirty="0"/>
              <a:t> </a:t>
            </a:r>
            <a:r>
              <a:rPr lang="en-US" b="1" dirty="0"/>
              <a:t>point </a:t>
            </a:r>
            <a:r>
              <a:rPr lang="en-US" dirty="0"/>
              <a:t>to the </a:t>
            </a:r>
            <a:r>
              <a:rPr lang="en-US" b="1" dirty="0"/>
              <a:t>node </a:t>
            </a:r>
            <a:r>
              <a:rPr lang="en-US" dirty="0"/>
              <a:t>that contains the </a:t>
            </a:r>
            <a:r>
              <a:rPr lang="en-US" b="1" dirty="0"/>
              <a:t>largest element in </a:t>
            </a:r>
            <a:r>
              <a:rPr lang="en-US" dirty="0"/>
              <a:t>the </a:t>
            </a:r>
            <a:r>
              <a:rPr lang="en-US" b="1" dirty="0"/>
              <a:t>left </a:t>
            </a:r>
            <a:r>
              <a:rPr lang="en-US" b="1" dirty="0" err="1"/>
              <a:t>subtree</a:t>
            </a:r>
            <a:r>
              <a:rPr lang="en-US" b="1" dirty="0"/>
              <a:t> of </a:t>
            </a:r>
            <a:r>
              <a:rPr lang="en-US" dirty="0"/>
              <a:t>the </a:t>
            </a:r>
            <a:r>
              <a:rPr lang="en-US" b="1" u="sng" dirty="0"/>
              <a:t>current</a:t>
            </a:r>
            <a:r>
              <a:rPr lang="en-US" b="1" dirty="0"/>
              <a:t> node </a:t>
            </a:r>
            <a:r>
              <a:rPr lang="en-US" dirty="0"/>
              <a:t>and </a:t>
            </a:r>
            <a:r>
              <a:rPr lang="en-US" b="1" u="sng" dirty="0" err="1"/>
              <a:t>parentOfRightMost</a:t>
            </a:r>
            <a:r>
              <a:rPr lang="en-US" dirty="0"/>
              <a:t> </a:t>
            </a:r>
            <a:r>
              <a:rPr lang="en-US" b="1" dirty="0"/>
              <a:t>point to </a:t>
            </a:r>
            <a:r>
              <a:rPr lang="en-US" dirty="0"/>
              <a:t>the </a:t>
            </a:r>
            <a:r>
              <a:rPr lang="en-US" b="1" dirty="0"/>
              <a:t>parent</a:t>
            </a:r>
            <a:r>
              <a:rPr lang="en-US" dirty="0"/>
              <a:t> node </a:t>
            </a:r>
            <a:r>
              <a:rPr lang="en-US" b="1" dirty="0"/>
              <a:t>of</a:t>
            </a:r>
            <a:r>
              <a:rPr lang="en-US" dirty="0"/>
              <a:t> the </a:t>
            </a:r>
            <a:r>
              <a:rPr lang="en-US" b="1" u="sng" dirty="0" err="1"/>
              <a:t>rightMost</a:t>
            </a:r>
            <a:r>
              <a:rPr lang="en-US" dirty="0"/>
              <a:t> </a:t>
            </a:r>
            <a:r>
              <a:rPr lang="en-US" b="1" dirty="0"/>
              <a:t>node</a:t>
            </a:r>
            <a:r>
              <a:rPr lang="en-US" dirty="0"/>
              <a:t>, as shown in </a:t>
            </a:r>
            <a:r>
              <a:rPr lang="en-US" dirty="0" smtClean="0"/>
              <a:t>next figure part (a). </a:t>
            </a:r>
          </a:p>
          <a:p>
            <a:pPr marL="0" indent="0">
              <a:buFont typeface="Monotype Sorts" pitchFamily="2" charset="2"/>
              <a:buNone/>
            </a:pPr>
            <a:r>
              <a:rPr lang="en-US" dirty="0" smtClean="0"/>
              <a:t>Note </a:t>
            </a:r>
            <a:r>
              <a:rPr lang="en-US" dirty="0"/>
              <a:t>that the </a:t>
            </a:r>
            <a:r>
              <a:rPr lang="en-US" b="1" u="sng" dirty="0" err="1"/>
              <a:t>rightMost</a:t>
            </a:r>
            <a:r>
              <a:rPr lang="en-US" b="1" dirty="0"/>
              <a:t> node cannot have a right child</a:t>
            </a:r>
            <a:r>
              <a:rPr lang="en-US" dirty="0"/>
              <a:t>, but may have a left child. </a:t>
            </a:r>
            <a:endParaRPr lang="en-US" dirty="0" smtClean="0"/>
          </a:p>
          <a:p>
            <a:pPr marL="0" indent="0">
              <a:buFont typeface="Monotype Sorts" pitchFamily="2" charset="2"/>
              <a:buNone/>
            </a:pPr>
            <a:r>
              <a:rPr lang="en-US" b="1" dirty="0" smtClean="0"/>
              <a:t>Replace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/>
              <a:t>element</a:t>
            </a:r>
            <a:r>
              <a:rPr lang="en-US" dirty="0"/>
              <a:t> value </a:t>
            </a:r>
            <a:r>
              <a:rPr lang="en-US" b="1" dirty="0"/>
              <a:t>in</a:t>
            </a:r>
            <a:r>
              <a:rPr lang="en-US" dirty="0"/>
              <a:t> the </a:t>
            </a:r>
            <a:r>
              <a:rPr lang="en-US" b="1" u="sng" dirty="0"/>
              <a:t>current</a:t>
            </a:r>
            <a:r>
              <a:rPr lang="en-US" dirty="0"/>
              <a:t> node </a:t>
            </a:r>
            <a:r>
              <a:rPr lang="en-US" b="1" dirty="0"/>
              <a:t>with</a:t>
            </a:r>
            <a:r>
              <a:rPr lang="en-US" dirty="0"/>
              <a:t> the one in the </a:t>
            </a:r>
            <a:r>
              <a:rPr lang="en-US" b="1" u="sng" dirty="0" err="1"/>
              <a:t>rightMost</a:t>
            </a:r>
            <a:r>
              <a:rPr lang="en-US" dirty="0"/>
              <a:t> </a:t>
            </a:r>
            <a:r>
              <a:rPr lang="en-US" b="1" dirty="0"/>
              <a:t>node</a:t>
            </a:r>
            <a:r>
              <a:rPr lang="en-US" dirty="0"/>
              <a:t>, </a:t>
            </a:r>
            <a:r>
              <a:rPr lang="en-US" b="1" dirty="0"/>
              <a:t>connect</a:t>
            </a:r>
            <a:r>
              <a:rPr lang="en-US" dirty="0"/>
              <a:t> the </a:t>
            </a:r>
            <a:r>
              <a:rPr lang="en-US" b="1" u="sng" dirty="0" err="1"/>
              <a:t>parentOfRightMost</a:t>
            </a:r>
            <a:r>
              <a:rPr lang="en-US" dirty="0"/>
              <a:t> node </a:t>
            </a:r>
            <a:r>
              <a:rPr lang="en-US" b="1" dirty="0"/>
              <a:t>with</a:t>
            </a:r>
            <a:r>
              <a:rPr lang="en-US" dirty="0"/>
              <a:t> the </a:t>
            </a:r>
            <a:r>
              <a:rPr lang="en-US" b="1" dirty="0"/>
              <a:t>left</a:t>
            </a:r>
            <a:r>
              <a:rPr lang="en-US" dirty="0"/>
              <a:t> child </a:t>
            </a:r>
            <a:r>
              <a:rPr lang="en-US" b="1" dirty="0"/>
              <a:t>of</a:t>
            </a:r>
            <a:r>
              <a:rPr lang="en-US" dirty="0"/>
              <a:t> the </a:t>
            </a:r>
            <a:r>
              <a:rPr lang="en-US" b="1" u="sng" dirty="0" err="1"/>
              <a:t>rightMost</a:t>
            </a:r>
            <a:r>
              <a:rPr lang="en-US" dirty="0"/>
              <a:t> </a:t>
            </a:r>
            <a:r>
              <a:rPr lang="en-US" b="1" dirty="0"/>
              <a:t>node</a:t>
            </a:r>
            <a:r>
              <a:rPr lang="en-US" dirty="0"/>
              <a:t>, and </a:t>
            </a:r>
            <a:r>
              <a:rPr lang="en-US" b="1" dirty="0"/>
              <a:t>delete</a:t>
            </a:r>
            <a:r>
              <a:rPr lang="en-US" dirty="0"/>
              <a:t> the </a:t>
            </a:r>
            <a:r>
              <a:rPr lang="en-US" b="1" u="sng" dirty="0" err="1"/>
              <a:t>rightMost</a:t>
            </a:r>
            <a:r>
              <a:rPr lang="en-US" dirty="0"/>
              <a:t> </a:t>
            </a:r>
            <a:r>
              <a:rPr lang="en-US" b="1" dirty="0"/>
              <a:t>node</a:t>
            </a:r>
            <a:r>
              <a:rPr lang="en-US" dirty="0"/>
              <a:t>, as shown in </a:t>
            </a:r>
            <a:r>
              <a:rPr lang="en-US" dirty="0" smtClean="0"/>
              <a:t>next figure part (b).</a:t>
            </a:r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C889-1E12-47BC-AB3F-DEF1BCBE4CDB}" type="slidenum">
              <a:rPr lang="en-US"/>
              <a:pPr/>
              <a:t>44</a:t>
            </a:fld>
            <a:endParaRPr lang="en-US"/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5205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5206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5207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5208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5209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5211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5212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5214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5215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b="1" dirty="0"/>
              <a:t>Deleting</a:t>
            </a:r>
            <a:r>
              <a:rPr lang="en-US" sz="3600" dirty="0"/>
              <a:t> Elements in a Binary Search Tree</a:t>
            </a:r>
          </a:p>
        </p:txBody>
      </p:sp>
      <p:sp>
        <p:nvSpPr>
          <p:cNvPr id="437261" name="Rectangle 13"/>
          <p:cNvSpPr>
            <a:spLocks noGrp="1" noChangeArrowheads="1"/>
          </p:cNvSpPr>
          <p:nvPr>
            <p:ph idx="1"/>
          </p:nvPr>
        </p:nvSpPr>
        <p:spPr>
          <a:xfrm>
            <a:off x="179388" y="728663"/>
            <a:ext cx="8748712" cy="611187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dirty="0"/>
              <a:t>Case </a:t>
            </a:r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50E-4673-4597-A923-1454C3C6A5DE}" type="slidenum">
              <a:rPr lang="en-US"/>
              <a:pPr/>
              <a:t>45</a:t>
            </a:fld>
            <a:endParaRPr lang="en-US"/>
          </a:p>
        </p:txBody>
      </p:sp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7253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7254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7255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7256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7257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7258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7259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7260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7262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7263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7265" name="Rectangle 17"/>
          <p:cNvSpPr>
            <a:spLocks noChangeArrowheads="1"/>
          </p:cNvSpPr>
          <p:nvPr/>
        </p:nvSpPr>
        <p:spPr bwMode="auto">
          <a:xfrm>
            <a:off x="0" y="15319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437264" name="Object 16"/>
          <p:cNvGraphicFramePr>
            <a:graphicFrameLocks noChangeAspect="1"/>
          </p:cNvGraphicFramePr>
          <p:nvPr/>
        </p:nvGraphicFramePr>
        <p:xfrm>
          <a:off x="503238" y="1268413"/>
          <a:ext cx="8245475" cy="5132387"/>
        </p:xfrm>
        <a:graphic>
          <a:graphicData uri="http://schemas.openxmlformats.org/presentationml/2006/ole">
            <p:oleObj spid="_x0000_s437264" name="Picture" r:id="rId3" imgW="6163056" imgH="3831336" progId="Word.Picture.8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91680" y="6351711"/>
            <a:ext cx="594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(a)					      (b)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deleting an element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FFAA-4F7B-410F-AF2A-5CC6A74EE500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39552" y="1484784"/>
            <a:ext cx="7740860" cy="4752528"/>
            <a:chOff x="943136" y="2003276"/>
            <a:chExt cx="5753100" cy="3549960"/>
          </a:xfrm>
        </p:grpSpPr>
        <p:pic>
          <p:nvPicPr>
            <p:cNvPr id="46899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43136" y="2543336"/>
              <a:ext cx="5753100" cy="300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89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5144" y="2003276"/>
              <a:ext cx="3076575" cy="590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b="1" dirty="0"/>
              <a:t>Deleting</a:t>
            </a:r>
            <a:r>
              <a:rPr lang="en-US" sz="3600" dirty="0"/>
              <a:t> Elements in a Binary Search Tree</a:t>
            </a:r>
          </a:p>
        </p:txBody>
      </p:sp>
      <p:sp>
        <p:nvSpPr>
          <p:cNvPr id="438285" name="Rectangle 13"/>
          <p:cNvSpPr>
            <a:spLocks noGrp="1" noChangeArrowheads="1"/>
          </p:cNvSpPr>
          <p:nvPr>
            <p:ph idx="1"/>
          </p:nvPr>
        </p:nvSpPr>
        <p:spPr>
          <a:xfrm>
            <a:off x="179388" y="728663"/>
            <a:ext cx="8748712" cy="611187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dirty="0"/>
              <a:t>Case 2 </a:t>
            </a:r>
            <a:r>
              <a:rPr lang="en-US" dirty="0" smtClean="0"/>
              <a:t>example: </a:t>
            </a:r>
            <a:r>
              <a:rPr lang="en-US" dirty="0"/>
              <a:t>delete 20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015C4-529F-465F-993E-9FD00D020EC2}" type="slidenum">
              <a:rPr lang="en-US"/>
              <a:pPr/>
              <a:t>47</a:t>
            </a:fld>
            <a:endParaRPr lang="en-US"/>
          </a:p>
        </p:txBody>
      </p:sp>
      <p:sp>
        <p:nvSpPr>
          <p:cNvPr id="438275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8284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8286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8287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8288" name="Rectangle 16"/>
          <p:cNvSpPr>
            <a:spLocks noChangeArrowheads="1"/>
          </p:cNvSpPr>
          <p:nvPr/>
        </p:nvSpPr>
        <p:spPr bwMode="auto">
          <a:xfrm>
            <a:off x="0" y="15319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38291" name="Rectangle 19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438290" name="Object 18"/>
          <p:cNvGraphicFramePr>
            <a:graphicFrameLocks noChangeAspect="1"/>
          </p:cNvGraphicFramePr>
          <p:nvPr/>
        </p:nvGraphicFramePr>
        <p:xfrm>
          <a:off x="179388" y="1773238"/>
          <a:ext cx="8785225" cy="3433762"/>
        </p:xfrm>
        <a:graphic>
          <a:graphicData uri="http://schemas.openxmlformats.org/presentationml/2006/ole">
            <p:oleObj spid="_x0000_s438290" name="Picture" r:id="rId3" imgW="5172456" imgH="2017776" progId="Word.Picture.8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655676" y="5121188"/>
            <a:ext cx="594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(a)					      (b)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60475"/>
          </a:xfrm>
          <a:noFill/>
          <a:ln/>
        </p:spPr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1FA9-F09A-4E11-92D5-6FDDC5B9507E}" type="slidenum">
              <a:rPr lang="en-US"/>
              <a:pPr/>
              <a:t>48</a:t>
            </a:fld>
            <a:endParaRPr lang="en-US"/>
          </a:p>
        </p:txBody>
      </p:sp>
      <p:sp>
        <p:nvSpPr>
          <p:cNvPr id="436227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6228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6229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6231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6233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6235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6236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6238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6239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6240" name="Rectangle 16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6241" name="Rectangle 17"/>
          <p:cNvSpPr>
            <a:spLocks noChangeArrowheads="1"/>
          </p:cNvSpPr>
          <p:nvPr/>
        </p:nvSpPr>
        <p:spPr bwMode="auto">
          <a:xfrm>
            <a:off x="0" y="25257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36242" name="Rectangle 18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36246" name="Rectangle 22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436245" name="Object 21"/>
          <p:cNvGraphicFramePr>
            <a:graphicFrameLocks noChangeAspect="1"/>
          </p:cNvGraphicFramePr>
          <p:nvPr/>
        </p:nvGraphicFramePr>
        <p:xfrm>
          <a:off x="142875" y="1304925"/>
          <a:ext cx="4319588" cy="3441700"/>
        </p:xfrm>
        <a:graphic>
          <a:graphicData uri="http://schemas.openxmlformats.org/presentationml/2006/ole">
            <p:oleObj spid="_x0000_s436245" name="Picture" r:id="rId3" imgW="2517648" imgH="1997964" progId="Word.Picture.8">
              <p:embed/>
            </p:oleObj>
          </a:graphicData>
        </a:graphic>
      </p:graphicFrame>
      <p:sp>
        <p:nvSpPr>
          <p:cNvPr id="436248" name="Rectangle 24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436247" name="Object 23"/>
          <p:cNvGraphicFramePr>
            <a:graphicFrameLocks noChangeAspect="1"/>
          </p:cNvGraphicFramePr>
          <p:nvPr/>
        </p:nvGraphicFramePr>
        <p:xfrm>
          <a:off x="4643438" y="1304925"/>
          <a:ext cx="4321175" cy="3443288"/>
        </p:xfrm>
        <a:graphic>
          <a:graphicData uri="http://schemas.openxmlformats.org/presentationml/2006/ole">
            <p:oleObj spid="_x0000_s436247" name="Picture" r:id="rId4" imgW="2517648" imgH="1997964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60475"/>
          </a:xfrm>
          <a:noFill/>
          <a:ln/>
        </p:spPr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4247-819D-4A16-AFD9-3A140A82F8E1}" type="slidenum">
              <a:rPr lang="en-US"/>
              <a:pPr/>
              <a:t>49</a:t>
            </a:fld>
            <a:endParaRPr lang="en-US"/>
          </a:p>
        </p:txBody>
      </p:sp>
      <p:sp>
        <p:nvSpPr>
          <p:cNvPr id="439299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9302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9311" name="Rectangle 15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9312" name="Rectangle 16"/>
          <p:cNvSpPr>
            <a:spLocks noChangeArrowheads="1"/>
          </p:cNvSpPr>
          <p:nvPr/>
        </p:nvSpPr>
        <p:spPr bwMode="auto">
          <a:xfrm>
            <a:off x="0" y="25257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39313" name="Rectangle 17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39314" name="Rectangle 18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39316" name="Rectangle 20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39319" name="Rectangle 23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439318" name="Object 22"/>
          <p:cNvGraphicFramePr>
            <a:graphicFrameLocks noChangeAspect="1"/>
          </p:cNvGraphicFramePr>
          <p:nvPr/>
        </p:nvGraphicFramePr>
        <p:xfrm>
          <a:off x="215900" y="1304925"/>
          <a:ext cx="4314825" cy="3436938"/>
        </p:xfrm>
        <a:graphic>
          <a:graphicData uri="http://schemas.openxmlformats.org/presentationml/2006/ole">
            <p:oleObj spid="_x0000_s439318" name="Picture" r:id="rId3" imgW="2517648" imgH="1997964" progId="Word.Picture.8">
              <p:embed/>
            </p:oleObj>
          </a:graphicData>
        </a:graphic>
      </p:graphicFrame>
      <p:sp>
        <p:nvSpPr>
          <p:cNvPr id="439321" name="Rectangle 25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439320" name="Object 24"/>
          <p:cNvGraphicFramePr>
            <a:graphicFrameLocks noChangeAspect="1"/>
          </p:cNvGraphicFramePr>
          <p:nvPr/>
        </p:nvGraphicFramePr>
        <p:xfrm>
          <a:off x="4679950" y="1304925"/>
          <a:ext cx="4321175" cy="3443288"/>
        </p:xfrm>
        <a:graphic>
          <a:graphicData uri="http://schemas.openxmlformats.org/presentationml/2006/ole">
            <p:oleObj spid="_x0000_s439320" name="Picture" r:id="rId4" imgW="2517648" imgH="1997964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/>
              <a:t>See How a Binary Tree Works</a:t>
            </a:r>
          </a:p>
        </p:txBody>
      </p:sp>
      <p:sp>
        <p:nvSpPr>
          <p:cNvPr id="443405" name="Rectangle 13"/>
          <p:cNvSpPr>
            <a:spLocks noGrp="1" noChangeArrowheads="1"/>
          </p:cNvSpPr>
          <p:nvPr>
            <p:ph idx="1"/>
          </p:nvPr>
        </p:nvSpPr>
        <p:spPr>
          <a:xfrm>
            <a:off x="215900" y="1268413"/>
            <a:ext cx="8686800" cy="13589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dirty="0">
                <a:hlinkClick r:id="rId2"/>
              </a:rPr>
              <a:t>www.cs.armstrong.edu/liang/animation/BSTAnimation.html</a:t>
            </a:r>
            <a:r>
              <a:rPr lang="en-US" dirty="0"/>
              <a:t> 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788-9D64-49F5-B04E-62C296F3871A}" type="slidenum">
              <a:rPr lang="en-US"/>
              <a:pPr/>
              <a:t>5</a:t>
            </a:fld>
            <a:endParaRPr lang="en-US"/>
          </a:p>
        </p:txBody>
      </p:sp>
      <p:sp>
        <p:nvSpPr>
          <p:cNvPr id="443395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3397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3399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3401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3403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3404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3406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pic>
        <p:nvPicPr>
          <p:cNvPr id="443408" name="Picture 16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8" y="2492375"/>
            <a:ext cx="7848600" cy="362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60475"/>
          </a:xfrm>
          <a:noFill/>
          <a:ln/>
        </p:spPr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25DE-B9D6-4E0E-8109-844730206D46}" type="slidenum">
              <a:rPr lang="en-US"/>
              <a:pPr/>
              <a:t>50</a:t>
            </a:fld>
            <a:endParaRPr lang="en-US"/>
          </a:p>
        </p:txBody>
      </p:sp>
      <p:sp>
        <p:nvSpPr>
          <p:cNvPr id="440323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0326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0327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0328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0329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0330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0331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0332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0333" name="Rectangle 13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0334" name="Rectangle 14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0335" name="Rectangle 15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0336" name="Rectangle 16"/>
          <p:cNvSpPr>
            <a:spLocks noChangeArrowheads="1"/>
          </p:cNvSpPr>
          <p:nvPr/>
        </p:nvSpPr>
        <p:spPr bwMode="auto">
          <a:xfrm>
            <a:off x="0" y="25257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40337" name="Rectangle 17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40338" name="Rectangle 18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40339" name="Rectangle 19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40340" name="Rectangle 20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40342" name="Rectangle 22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40345" name="Rectangle 25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440344" name="Object 24"/>
          <p:cNvGraphicFramePr>
            <a:graphicFrameLocks noChangeAspect="1"/>
          </p:cNvGraphicFramePr>
          <p:nvPr/>
        </p:nvGraphicFramePr>
        <p:xfrm>
          <a:off x="107950" y="1304925"/>
          <a:ext cx="4392613" cy="3500438"/>
        </p:xfrm>
        <a:graphic>
          <a:graphicData uri="http://schemas.openxmlformats.org/presentationml/2006/ole">
            <p:oleObj spid="_x0000_s440344" name="Picture" r:id="rId3" imgW="2517648" imgH="1997964" progId="Word.Picture.8">
              <p:embed/>
            </p:oleObj>
          </a:graphicData>
        </a:graphic>
      </p:graphicFrame>
      <p:sp>
        <p:nvSpPr>
          <p:cNvPr id="440347" name="Rectangle 27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440346" name="Object 26"/>
          <p:cNvGraphicFramePr>
            <a:graphicFrameLocks noChangeAspect="1"/>
          </p:cNvGraphicFramePr>
          <p:nvPr/>
        </p:nvGraphicFramePr>
        <p:xfrm>
          <a:off x="4608513" y="1304925"/>
          <a:ext cx="4392612" cy="3500438"/>
        </p:xfrm>
        <a:graphic>
          <a:graphicData uri="http://schemas.openxmlformats.org/presentationml/2006/ole">
            <p:oleObj spid="_x0000_s440346" name="Picture" r:id="rId4" imgW="2517648" imgH="1997964" progId="Word.Picture.8">
              <p:embed/>
            </p:oleObj>
          </a:graphicData>
        </a:graphic>
      </p:graphicFrame>
      <p:sp>
        <p:nvSpPr>
          <p:cNvPr id="440348" name="AutoShape 2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519363" y="5445125"/>
            <a:ext cx="3271837" cy="574675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5" action="ppaction://program"/>
              </a:rPr>
              <a:t>TestBSTDelete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40349" name="AutoShape 29">
            <a:hlinkClick r:id="rId6" action="ppaction://program" highlightClick="1"/>
          </p:cNvPr>
          <p:cNvSpPr>
            <a:spLocks noChangeArrowheads="1"/>
          </p:cNvSpPr>
          <p:nvPr/>
        </p:nvSpPr>
        <p:spPr bwMode="auto">
          <a:xfrm>
            <a:off x="6172200" y="5486400"/>
            <a:ext cx="18288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/>
              <a:t>Run</a:t>
            </a:r>
          </a:p>
        </p:txBody>
      </p:sp>
      <p:sp>
        <p:nvSpPr>
          <p:cNvPr id="440350" name="AutoShape 30">
            <a:hlinkClick r:id="rId7" highlightClick="1"/>
          </p:cNvPr>
          <p:cNvSpPr>
            <a:spLocks noChangeArrowheads="1"/>
          </p:cNvSpPr>
          <p:nvPr/>
        </p:nvSpPr>
        <p:spPr bwMode="auto">
          <a:xfrm>
            <a:off x="1727200" y="5445125"/>
            <a:ext cx="468313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/>
              <a:t>Binary Tree Terms</a:t>
            </a:r>
          </a:p>
        </p:txBody>
      </p:sp>
      <p:sp>
        <p:nvSpPr>
          <p:cNvPr id="356365" name="Rectangle 1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610600" cy="5714764"/>
          </a:xfrm>
          <a:noFill/>
          <a:ln/>
        </p:spPr>
        <p:txBody>
          <a:bodyPr>
            <a:normAutofit/>
          </a:bodyPr>
          <a:lstStyle/>
          <a:p>
            <a:pPr marL="0" indent="0"/>
            <a:r>
              <a:rPr lang="en-US" sz="2800" dirty="0" smtClean="0">
                <a:cs typeface="Courier New" pitchFamily="49" charset="0"/>
              </a:rPr>
              <a:t>   A </a:t>
            </a:r>
            <a:r>
              <a:rPr lang="en-US" sz="2800" dirty="0">
                <a:cs typeface="Courier New" pitchFamily="49" charset="0"/>
              </a:rPr>
              <a:t>special type of binary tree called a </a:t>
            </a:r>
            <a:r>
              <a:rPr lang="en-US" sz="2800" i="1" dirty="0">
                <a:cs typeface="Courier New" pitchFamily="49" charset="0"/>
              </a:rPr>
              <a:t>binary search </a:t>
            </a:r>
            <a:r>
              <a:rPr lang="en-US" sz="2800" i="1" dirty="0" smtClean="0">
                <a:cs typeface="Courier New" pitchFamily="49" charset="0"/>
              </a:rPr>
              <a:t>tree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   is </a:t>
            </a:r>
            <a:r>
              <a:rPr lang="en-US" sz="2800" dirty="0">
                <a:cs typeface="Courier New" pitchFamily="49" charset="0"/>
              </a:rPr>
              <a:t>often useful. </a:t>
            </a:r>
            <a:endParaRPr lang="en-US" sz="28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2800" dirty="0" smtClean="0">
              <a:cs typeface="Courier New" pitchFamily="49" charset="0"/>
            </a:endParaRPr>
          </a:p>
          <a:p>
            <a:pPr marL="0" indent="0"/>
            <a:r>
              <a:rPr lang="en-US" sz="2800" dirty="0" smtClean="0">
                <a:cs typeface="Courier New" pitchFamily="49" charset="0"/>
              </a:rPr>
              <a:t>    A </a:t>
            </a:r>
            <a:r>
              <a:rPr lang="en-US" sz="2800" dirty="0">
                <a:cs typeface="Courier New" pitchFamily="49" charset="0"/>
              </a:rPr>
              <a:t>binary search tree (with </a:t>
            </a:r>
            <a:r>
              <a:rPr lang="en-US" sz="2800" b="1" dirty="0">
                <a:cs typeface="Courier New" pitchFamily="49" charset="0"/>
              </a:rPr>
              <a:t>no duplicate elements</a:t>
            </a:r>
            <a:r>
              <a:rPr lang="en-US" sz="2800" dirty="0">
                <a:cs typeface="Courier New" pitchFamily="49" charset="0"/>
              </a:rPr>
              <a:t>) has the property that 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for every node in the tree </a:t>
            </a:r>
            <a:r>
              <a:rPr lang="en-US" sz="2800" dirty="0">
                <a:cs typeface="Courier New" pitchFamily="49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value of any node in its left </a:t>
            </a:r>
            <a:r>
              <a:rPr lang="en-US" sz="2800" dirty="0" err="1">
                <a:solidFill>
                  <a:srgbClr val="FF0000"/>
                </a:solidFill>
                <a:cs typeface="Courier New" pitchFamily="49" charset="0"/>
              </a:rPr>
              <a:t>subtree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is less than the value of</a:t>
            </a:r>
            <a:r>
              <a:rPr lang="en-US" sz="2800" dirty="0">
                <a:cs typeface="Courier New" pitchFamily="49" charset="0"/>
              </a:rPr>
              <a:t> the 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node and the value of any node in its right </a:t>
            </a:r>
            <a:r>
              <a:rPr lang="en-US" sz="2800" dirty="0" err="1">
                <a:solidFill>
                  <a:srgbClr val="FF0000"/>
                </a:solidFill>
                <a:cs typeface="Courier New" pitchFamily="49" charset="0"/>
              </a:rPr>
              <a:t>subtree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is greater than the value of the node</a:t>
            </a:r>
            <a:r>
              <a:rPr lang="en-US" sz="2800" dirty="0">
                <a:cs typeface="Courier New" pitchFamily="49" charset="0"/>
              </a:rPr>
              <a:t>. 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5B4-FE4D-44B7-B79A-2A24840DBBA9}" type="slidenum">
              <a:rPr lang="en-US"/>
              <a:pPr/>
              <a:t>6</a:t>
            </a:fld>
            <a:endParaRPr lang="en-US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6358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6359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6360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6361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6362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6363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6364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6366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/>
              <a:t>Representing Binary Trees</a:t>
            </a:r>
          </a:p>
        </p:txBody>
      </p:sp>
      <p:sp>
        <p:nvSpPr>
          <p:cNvPr id="357389" name="Rectangle 13"/>
          <p:cNvSpPr>
            <a:spLocks noGrp="1" noChangeArrowheads="1"/>
          </p:cNvSpPr>
          <p:nvPr>
            <p:ph idx="1"/>
          </p:nvPr>
        </p:nvSpPr>
        <p:spPr>
          <a:xfrm>
            <a:off x="533400" y="800708"/>
            <a:ext cx="8610600" cy="18288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2800" dirty="0">
                <a:cs typeface="Courier New" pitchFamily="49" charset="0"/>
              </a:rPr>
              <a:t>A binary tree can be represented using a set of 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linked nodes</a:t>
            </a:r>
            <a:r>
              <a:rPr lang="en-US" sz="2800" dirty="0">
                <a:cs typeface="Courier New" pitchFamily="49" charset="0"/>
              </a:rPr>
              <a:t>. Each 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node</a:t>
            </a:r>
            <a:r>
              <a:rPr lang="en-US" sz="2800" dirty="0">
                <a:cs typeface="Courier New" pitchFamily="49" charset="0"/>
              </a:rPr>
              <a:t> contains 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a value and two links </a:t>
            </a:r>
            <a:r>
              <a:rPr lang="en-US" sz="2800" dirty="0">
                <a:cs typeface="Courier New" pitchFamily="49" charset="0"/>
              </a:rPr>
              <a:t>named </a:t>
            </a:r>
            <a:r>
              <a:rPr lang="en-US" sz="2800" i="1" dirty="0">
                <a:solidFill>
                  <a:srgbClr val="FF0000"/>
                </a:solidFill>
                <a:cs typeface="Courier New" pitchFamily="49" charset="0"/>
              </a:rPr>
              <a:t>left</a:t>
            </a:r>
            <a:r>
              <a:rPr lang="en-US" sz="2800" dirty="0">
                <a:cs typeface="Courier New" pitchFamily="49" charset="0"/>
              </a:rPr>
              <a:t> and </a:t>
            </a:r>
            <a:r>
              <a:rPr lang="en-US" sz="2800" i="1" dirty="0">
                <a:solidFill>
                  <a:srgbClr val="0070C0"/>
                </a:solidFill>
                <a:cs typeface="Courier New" pitchFamily="49" charset="0"/>
              </a:rPr>
              <a:t>right</a:t>
            </a:r>
            <a:r>
              <a:rPr lang="en-US" sz="2800" dirty="0">
                <a:cs typeface="Courier New" pitchFamily="49" charset="0"/>
              </a:rPr>
              <a:t> that reference the left child and right child, </a:t>
            </a:r>
            <a:r>
              <a:rPr lang="en-US" sz="2800" dirty="0" smtClean="0">
                <a:cs typeface="Courier New" pitchFamily="49" charset="0"/>
              </a:rPr>
              <a:t>respectively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as shown below.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7A04-1AAA-4B86-BA2E-16DA03376E7B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7383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7384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7385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7386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7387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7388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7390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7392" name="Rectangle 16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357391" name="Object 15"/>
          <p:cNvGraphicFramePr>
            <a:graphicFrameLocks noChangeAspect="1"/>
          </p:cNvGraphicFramePr>
          <p:nvPr/>
        </p:nvGraphicFramePr>
        <p:xfrm>
          <a:off x="0" y="2895600"/>
          <a:ext cx="4876800" cy="2992438"/>
        </p:xfrm>
        <a:graphic>
          <a:graphicData uri="http://schemas.openxmlformats.org/presentationml/2006/ole">
            <p:oleObj spid="_x0000_s357391" r:id="rId3" imgW="2514600" imgH="1543812" progId="Word.Picture.8">
              <p:embed/>
            </p:oleObj>
          </a:graphicData>
        </a:graphic>
      </p:graphicFrame>
      <p:sp>
        <p:nvSpPr>
          <p:cNvPr id="357393" name="Rectangle 17"/>
          <p:cNvSpPr>
            <a:spLocks noChangeArrowheads="1"/>
          </p:cNvSpPr>
          <p:nvPr/>
        </p:nvSpPr>
        <p:spPr bwMode="auto">
          <a:xfrm>
            <a:off x="5148263" y="2924175"/>
            <a:ext cx="3832225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&lt;E&gt; {</a:t>
            </a:r>
            <a:endParaRPr lang="en-US" sz="1800" b="1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E element;</a:t>
            </a:r>
            <a:endParaRPr lang="en-US" sz="1800" b="1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&lt;E&gt; left;</a:t>
            </a:r>
            <a:endParaRPr lang="en-US" sz="1800" b="1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&lt;E&gt; right;</a:t>
            </a:r>
            <a:endParaRPr lang="en-US" sz="1800" b="1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1800" b="1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(E o) {</a:t>
            </a:r>
            <a:endParaRPr lang="en-US" sz="1800" b="1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element = o;</a:t>
            </a:r>
            <a:endParaRPr lang="en-US" sz="1800" b="1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>
            <a:normAutofit/>
          </a:bodyPr>
          <a:lstStyle/>
          <a:p>
            <a:r>
              <a:rPr lang="en-US" dirty="0" smtClean="0"/>
              <a:t>Create 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748972" cy="557748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Variable root refers to the root node of the tree.</a:t>
            </a:r>
          </a:p>
          <a:p>
            <a:r>
              <a:rPr lang="en-US" dirty="0" smtClean="0"/>
              <a:t>If tree is empty, root is null.</a:t>
            </a:r>
          </a:p>
          <a:p>
            <a:r>
              <a:rPr lang="en-US" dirty="0" smtClean="0"/>
              <a:t>Create </a:t>
            </a:r>
            <a:r>
              <a:rPr lang="en-US" dirty="0" smtClean="0">
                <a:solidFill>
                  <a:srgbClr val="FF0000"/>
                </a:solidFill>
              </a:rPr>
              <a:t>root</a:t>
            </a:r>
            <a:r>
              <a:rPr lang="en-US" dirty="0" smtClean="0"/>
              <a:t> node: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&lt;Integer&gt; root 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&lt;Integer&gt;(new Integer(60));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Create </a:t>
            </a:r>
            <a:r>
              <a:rPr lang="en-US" dirty="0" smtClean="0">
                <a:solidFill>
                  <a:srgbClr val="0070C0"/>
                </a:solidFill>
              </a:rPr>
              <a:t>left child </a:t>
            </a:r>
            <a:r>
              <a:rPr lang="en-US" dirty="0" smtClean="0"/>
              <a:t>node: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root.left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&lt;Integer&gt;(new Integer(55));</a:t>
            </a:r>
          </a:p>
          <a:p>
            <a:r>
              <a:rPr lang="en-US" dirty="0" smtClean="0"/>
              <a:t>Create </a:t>
            </a:r>
            <a:r>
              <a:rPr lang="en-US" dirty="0" smtClean="0">
                <a:solidFill>
                  <a:srgbClr val="00B050"/>
                </a:solidFill>
              </a:rPr>
              <a:t>right child </a:t>
            </a:r>
            <a:r>
              <a:rPr lang="en-US" dirty="0" smtClean="0"/>
              <a:t>node: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root.right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&lt;Integer&gt;(new Integer(100));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FFAA-4F7B-410F-AF2A-5CC6A74EE5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b="1" dirty="0"/>
              <a:t>Searching</a:t>
            </a:r>
            <a:r>
              <a:rPr lang="en-US" sz="3600" dirty="0"/>
              <a:t> an Element in a Binary Tree</a:t>
            </a:r>
          </a:p>
        </p:txBody>
      </p:sp>
      <p:sp>
        <p:nvSpPr>
          <p:cNvPr id="358419" name="Rectangle 19"/>
          <p:cNvSpPr>
            <a:spLocks noGrp="1" noChangeArrowheads="1"/>
          </p:cNvSpPr>
          <p:nvPr>
            <p:ph idx="1"/>
          </p:nvPr>
        </p:nvSpPr>
        <p:spPr>
          <a:xfrm>
            <a:off x="539552" y="1412776"/>
            <a:ext cx="8460940" cy="4860540"/>
          </a:xfrm>
          <a:noFill/>
          <a:ln/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search(E element)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&lt;E&gt; current = root; // Start from the root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while (current != null)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if (element 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current.element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current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current.left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Go left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else if (element 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current.element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current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current.right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Go right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else // Element matches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current.element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return true; // Element is found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false; // Element is not in the tree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133D-B378-4DD9-B78F-07858F17CBD9}" type="slidenum">
              <a:rPr lang="en-US"/>
              <a:pPr/>
              <a:t>9</a:t>
            </a:fld>
            <a:endParaRPr lang="en-US"/>
          </a:p>
        </p:txBody>
      </p:sp>
      <p:sp>
        <p:nvSpPr>
          <p:cNvPr id="358403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8407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8408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8409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8410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8411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8412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8414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8415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26856</TotalTime>
  <Words>4506</Words>
  <Application>Microsoft Office PowerPoint</Application>
  <PresentationFormat>On-screen Show (4:3)</PresentationFormat>
  <Paragraphs>817</Paragraphs>
  <Slides>50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Office Theme</vt:lpstr>
      <vt:lpstr>Microsoft Word Picture</vt:lpstr>
      <vt:lpstr>Picture</vt:lpstr>
      <vt:lpstr>Week 12: Binary Search Tree</vt:lpstr>
      <vt:lpstr>Objectives</vt:lpstr>
      <vt:lpstr>Binary Trees</vt:lpstr>
      <vt:lpstr>Slide 4</vt:lpstr>
      <vt:lpstr>See How a Binary Tree Works</vt:lpstr>
      <vt:lpstr>Binary Tree Terms</vt:lpstr>
      <vt:lpstr>Representing Binary Trees</vt:lpstr>
      <vt:lpstr>Create node</vt:lpstr>
      <vt:lpstr>Searching an Element in a Binary Tree</vt:lpstr>
      <vt:lpstr>Inserting an Element to a Binary Tree</vt:lpstr>
      <vt:lpstr>Inserting an Element to a Binary Tree</vt:lpstr>
      <vt:lpstr>Trace Inserting 101 into the following tree</vt:lpstr>
      <vt:lpstr>Trace Inserting 101 into the following tree, cont.</vt:lpstr>
      <vt:lpstr>Trace Inserting 101 into the following tree, cont.</vt:lpstr>
      <vt:lpstr>Trace Inserting 101 into the following tree, cont.</vt:lpstr>
      <vt:lpstr>Trace Inserting 101 into the following tree, cont.</vt:lpstr>
      <vt:lpstr>Trace Inserting 101 into the following tree, cont.</vt:lpstr>
      <vt:lpstr>Trace Inserting 101 into the following tree, cont.</vt:lpstr>
      <vt:lpstr>Trace Inserting 101 into the following tree, cont.</vt:lpstr>
      <vt:lpstr>Trace Inserting 101 into the following tree, cont.</vt:lpstr>
      <vt:lpstr>Trace Inserting 101 into the following tree, cont.</vt:lpstr>
      <vt:lpstr>Trace Inserting 101 into the following tree, cont.</vt:lpstr>
      <vt:lpstr>Trace Inserting 101 into the following tree, cont.</vt:lpstr>
      <vt:lpstr>Trace Inserting 101 into the following tree, cont.</vt:lpstr>
      <vt:lpstr>Trace Inserting 101 into the following tree, cont.</vt:lpstr>
      <vt:lpstr>Trace Inserting 101 into the following tree, cont.</vt:lpstr>
      <vt:lpstr>Trace Inserting 101 into the following tree, cont.</vt:lpstr>
      <vt:lpstr>Trace Inserting 101 into the following tree, cont.</vt:lpstr>
      <vt:lpstr>Trace Inserting 101 into the following tree, cont.</vt:lpstr>
      <vt:lpstr>Trace Inserting 101 into the following tree, cont.</vt:lpstr>
      <vt:lpstr>Trace Inserting 101 into the following tree, cont.</vt:lpstr>
      <vt:lpstr>Inserting 59 into the Tree</vt:lpstr>
      <vt:lpstr>Tree Traversal</vt:lpstr>
      <vt:lpstr>Tree Traversal, cont.</vt:lpstr>
      <vt:lpstr>Remembering traversal order</vt:lpstr>
      <vt:lpstr>Tree Traversal, cont.</vt:lpstr>
      <vt:lpstr>The Tree Interface</vt:lpstr>
      <vt:lpstr>The BinaryTree Class</vt:lpstr>
      <vt:lpstr>Example: Using Binary Trees</vt:lpstr>
      <vt:lpstr>Tree After Insertions</vt:lpstr>
      <vt:lpstr>Deleting Elements in a Binary Search Tree </vt:lpstr>
      <vt:lpstr>Deleting Elements in a Binary Search Tree</vt:lpstr>
      <vt:lpstr>Deleting Elements in a Binary Search Tree</vt:lpstr>
      <vt:lpstr>Deleting Elements in a Binary Search Tree</vt:lpstr>
      <vt:lpstr>Deleting Elements in a Binary Search Tree</vt:lpstr>
      <vt:lpstr>Algorithm for deleting an element</vt:lpstr>
      <vt:lpstr>Deleting Elements in a Binary Search Tree</vt:lpstr>
      <vt:lpstr>Examples</vt:lpstr>
      <vt:lpstr>Examples</vt:lpstr>
      <vt:lpstr>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19 Java Data Structures</dc:title>
  <dc:creator>Y. Daniel Liang</dc:creator>
  <cp:lastModifiedBy>Unaizah</cp:lastModifiedBy>
  <cp:revision>207</cp:revision>
  <dcterms:created xsi:type="dcterms:W3CDTF">1995-06-10T17:31:50Z</dcterms:created>
  <dcterms:modified xsi:type="dcterms:W3CDTF">2016-05-18T04:05:52Z</dcterms:modified>
</cp:coreProperties>
</file>