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4" r:id="rId5"/>
    <p:sldId id="277" r:id="rId6"/>
    <p:sldId id="282" r:id="rId7"/>
    <p:sldId id="259" r:id="rId8"/>
    <p:sldId id="276" r:id="rId9"/>
    <p:sldId id="283" r:id="rId10"/>
    <p:sldId id="284" r:id="rId11"/>
    <p:sldId id="285" r:id="rId12"/>
    <p:sldId id="266" r:id="rId13"/>
    <p:sldId id="280" r:id="rId14"/>
    <p:sldId id="281" r:id="rId15"/>
    <p:sldId id="275" r:id="rId16"/>
    <p:sldId id="268" r:id="rId17"/>
    <p:sldId id="269" r:id="rId18"/>
    <p:sldId id="260" r:id="rId19"/>
    <p:sldId id="270" r:id="rId20"/>
    <p:sldId id="274" r:id="rId21"/>
    <p:sldId id="278" r:id="rId22"/>
    <p:sldId id="279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939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34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035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499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05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15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1523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463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986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35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70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153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41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22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266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58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27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289E90-F2E4-47FC-A97A-7BEFDE554E89}" type="datetimeFigureOut">
              <a:rPr lang="en-MY" smtClean="0"/>
              <a:t>3/5/2016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DF589-CD10-4FA9-B0FB-C0526397E8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9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/>
            <a:r>
              <a:rPr lang="en-US" sz="2000" dirty="0" smtClean="0"/>
              <a:t>Level of knowledge analysis</a:t>
            </a:r>
          </a:p>
          <a:p>
            <a:pPr lvl="2"/>
            <a:r>
              <a:rPr lang="en-US" sz="1800" dirty="0" smtClean="0"/>
              <a:t>Knowledge Identification</a:t>
            </a:r>
          </a:p>
          <a:p>
            <a:pPr lvl="2"/>
            <a:r>
              <a:rPr lang="en-US" sz="1800" dirty="0" smtClean="0"/>
              <a:t>Knowledge Conceptualization</a:t>
            </a:r>
          </a:p>
          <a:p>
            <a:pPr lvl="2"/>
            <a:r>
              <a:rPr lang="en-US" sz="1800" dirty="0" smtClean="0"/>
              <a:t>Epistemological Analysis</a:t>
            </a:r>
          </a:p>
          <a:p>
            <a:pPr lvl="2"/>
            <a:r>
              <a:rPr lang="en-US" sz="1800" dirty="0" smtClean="0"/>
              <a:t>Logical Analysis</a:t>
            </a:r>
          </a:p>
          <a:p>
            <a:pPr lvl="2"/>
            <a:r>
              <a:rPr lang="en-US" sz="1800" dirty="0" smtClean="0"/>
              <a:t>Implementation Analysis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2603"/>
            <a:ext cx="7772400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Structure of expert </a:t>
            </a:r>
            <a:r>
              <a:rPr lang="en-US" sz="4400" b="1" dirty="0" smtClean="0"/>
              <a:t>systems </a:t>
            </a:r>
            <a:r>
              <a:rPr lang="en-US" sz="4400" b="1" i="1" dirty="0" smtClean="0"/>
              <a:t>(cont.)</a:t>
            </a:r>
            <a:endParaRPr lang="en-MY" sz="4400" b="1" i="1" dirty="0"/>
          </a:p>
        </p:txBody>
      </p:sp>
    </p:spTree>
    <p:extLst>
      <p:ext uri="{BB962C8B-B14F-4D97-AF65-F5344CB8AC3E}">
        <p14:creationId xmlns:p14="http://schemas.microsoft.com/office/powerpoint/2010/main" val="192671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Representing the knowledge</a:t>
            </a:r>
          </a:p>
          <a:p>
            <a:pPr lvl="1"/>
            <a:r>
              <a:rPr lang="en-US" sz="2200" dirty="0" smtClean="0"/>
              <a:t>Knowledge acquired will be formulated in 2 ways:</a:t>
            </a:r>
          </a:p>
          <a:p>
            <a:pPr lvl="2"/>
            <a:r>
              <a:rPr lang="en-US" sz="2000" dirty="0" smtClean="0"/>
              <a:t>Intermediate representation</a:t>
            </a:r>
          </a:p>
          <a:p>
            <a:pPr lvl="2"/>
            <a:r>
              <a:rPr lang="en-US" sz="2000" dirty="0" smtClean="0"/>
              <a:t>Production system</a:t>
            </a:r>
          </a:p>
          <a:p>
            <a:pPr lvl="1"/>
            <a:r>
              <a:rPr lang="en-US" sz="2200" dirty="0" smtClean="0"/>
              <a:t>It is important to distinguished between:</a:t>
            </a:r>
          </a:p>
          <a:p>
            <a:pPr lvl="2"/>
            <a:r>
              <a:rPr lang="en-US" sz="2000" dirty="0" smtClean="0"/>
              <a:t>Domain knowledge</a:t>
            </a:r>
          </a:p>
          <a:p>
            <a:pPr lvl="2"/>
            <a:r>
              <a:rPr lang="en-US" sz="2000" dirty="0" smtClean="0"/>
              <a:t>Case knowledge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2603"/>
            <a:ext cx="7772400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Structure of expert </a:t>
            </a:r>
            <a:r>
              <a:rPr lang="en-US" sz="4400" b="1" dirty="0" smtClean="0"/>
              <a:t>systems </a:t>
            </a:r>
            <a:r>
              <a:rPr lang="en-US" sz="4400" b="1" i="1" dirty="0" smtClean="0"/>
              <a:t>(cont.)</a:t>
            </a:r>
            <a:endParaRPr lang="en-MY" sz="4400" b="1" i="1" dirty="0"/>
          </a:p>
        </p:txBody>
      </p:sp>
    </p:spTree>
    <p:extLst>
      <p:ext uri="{BB962C8B-B14F-4D97-AF65-F5344CB8AC3E}">
        <p14:creationId xmlns:p14="http://schemas.microsoft.com/office/powerpoint/2010/main" val="239276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Structure of expert systems </a:t>
            </a:r>
            <a:r>
              <a:rPr lang="en-US" sz="4400" b="1" i="1" dirty="0" smtClean="0"/>
              <a:t>(cont.)</a:t>
            </a:r>
            <a:endParaRPr lang="en-MY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31126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1" dirty="0" smtClean="0">
                <a:solidFill>
                  <a:srgbClr val="FFFF00"/>
                </a:solidFill>
                <a:cs typeface="Times New Roman" pitchFamily="18" charset="0"/>
              </a:rPr>
              <a:t>Explanation subsystem</a:t>
            </a:r>
            <a:endParaRPr lang="en-US" altLang="en-US" sz="2800" b="1" dirty="0" smtClean="0">
              <a:solidFill>
                <a:srgbClr val="FFFF00"/>
              </a:solidFill>
              <a:cs typeface="Times New Roman" pitchFamily="18" charset="0"/>
            </a:endParaRP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An attempt by an expert system to clarify its reasoning – with a way of tracing the rules that are fired during the consultation session.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Two basic types of explanation: </a:t>
            </a:r>
            <a:r>
              <a:rPr lang="en-US" altLang="en-US" sz="2400" b="1" u="sng" dirty="0" smtClean="0">
                <a:solidFill>
                  <a:schemeClr val="tx1"/>
                </a:solidFill>
                <a:cs typeface="Times New Roman" pitchFamily="18" charset="0"/>
              </a:rPr>
              <a:t>why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the system is asking a given question and </a:t>
            </a:r>
            <a:r>
              <a:rPr lang="en-US" altLang="en-US" sz="2400" b="1" u="sng" dirty="0" smtClean="0">
                <a:solidFill>
                  <a:schemeClr val="tx1"/>
                </a:solidFill>
                <a:cs typeface="Times New Roman" pitchFamily="18" charset="0"/>
              </a:rPr>
              <a:t>how</a:t>
            </a:r>
            <a:r>
              <a:rPr lang="en-US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the system arrived at a conclusion</a:t>
            </a:r>
            <a:endParaRPr lang="en-US" altLang="en-US" sz="2400" b="1" u="sng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Purposes:</a:t>
            </a:r>
          </a:p>
          <a:p>
            <a:pPr lvl="2"/>
            <a:r>
              <a:rPr lang="en-US" altLang="en-US" sz="2100" dirty="0" smtClean="0">
                <a:solidFill>
                  <a:schemeClr val="tx1"/>
                </a:solidFill>
                <a:cs typeface="Times New Roman" pitchFamily="18" charset="0"/>
              </a:rPr>
              <a:t>Make the system intelligible to users</a:t>
            </a:r>
          </a:p>
          <a:p>
            <a:pPr lvl="2"/>
            <a:r>
              <a:rPr lang="en-US" altLang="en-US" sz="2100" dirty="0" smtClean="0">
                <a:solidFill>
                  <a:schemeClr val="tx1"/>
                </a:solidFill>
                <a:cs typeface="Times New Roman" pitchFamily="18" charset="0"/>
              </a:rPr>
              <a:t>Make the system’s advice/recommendation acceptable to users</a:t>
            </a:r>
          </a:p>
          <a:p>
            <a:pPr lvl="2"/>
            <a:r>
              <a:rPr lang="en-US" altLang="en-US" sz="2100" dirty="0" smtClean="0">
                <a:solidFill>
                  <a:schemeClr val="tx1"/>
                </a:solidFill>
                <a:cs typeface="Times New Roman" pitchFamily="18" charset="0"/>
              </a:rPr>
              <a:t>Make the users feel comfortable with the line of questioning </a:t>
            </a:r>
          </a:p>
          <a:p>
            <a:pPr lvl="2"/>
            <a:r>
              <a:rPr lang="en-US" altLang="en-US" sz="2100" dirty="0" smtClean="0">
                <a:solidFill>
                  <a:schemeClr val="tx1"/>
                </a:solidFill>
                <a:cs typeface="Times New Roman" pitchFamily="18" charset="0"/>
              </a:rPr>
              <a:t>Explain situations that were unanticipated by  users</a:t>
            </a:r>
          </a:p>
          <a:p>
            <a:pPr lvl="2"/>
            <a:r>
              <a:rPr lang="en-US" altLang="en-US" sz="2100" dirty="0">
                <a:solidFill>
                  <a:schemeClr val="tx1"/>
                </a:solidFill>
                <a:cs typeface="Times New Roman" pitchFamily="18" charset="0"/>
              </a:rPr>
              <a:t>Provide the validity of the system’s </a:t>
            </a:r>
            <a:r>
              <a:rPr lang="en-US" altLang="en-US" sz="2100" dirty="0" smtClean="0">
                <a:solidFill>
                  <a:schemeClr val="tx1"/>
                </a:solidFill>
                <a:cs typeface="Times New Roman" pitchFamily="18" charset="0"/>
              </a:rPr>
              <a:t>conclusion</a:t>
            </a:r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1882"/>
            <a:ext cx="8507288" cy="4816118"/>
          </a:xfrm>
        </p:spPr>
        <p:txBody>
          <a:bodyPr anchor="t">
            <a:normAutofit fontScale="62500" lnSpcReduction="20000"/>
          </a:bodyPr>
          <a:lstStyle/>
          <a:p>
            <a:r>
              <a:rPr lang="en-US" altLang="en-US" sz="3400" dirty="0" smtClean="0">
                <a:solidFill>
                  <a:schemeClr val="tx1"/>
                </a:solidFill>
                <a:cs typeface="Times New Roman" pitchFamily="18" charset="0"/>
              </a:rPr>
              <a:t>How expert system respond to the </a:t>
            </a:r>
            <a:r>
              <a:rPr lang="en-US" altLang="en-US" sz="3400" i="1" dirty="0" smtClean="0">
                <a:solidFill>
                  <a:srgbClr val="FFFF00"/>
                </a:solidFill>
                <a:cs typeface="Times New Roman" pitchFamily="18" charset="0"/>
              </a:rPr>
              <a:t>why</a:t>
            </a:r>
            <a:r>
              <a:rPr lang="en-US" altLang="en-US" sz="3400" dirty="0" smtClean="0">
                <a:solidFill>
                  <a:schemeClr val="tx1"/>
                </a:solidFill>
                <a:cs typeface="Times New Roman" pitchFamily="18" charset="0"/>
              </a:rPr>
              <a:t> query?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  <a:cs typeface="Times New Roman" pitchFamily="18" charset="0"/>
              </a:rPr>
              <a:t>By displaying the rule it is currently pursuing. 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  <a:cs typeface="Times New Roman" pitchFamily="18" charset="0"/>
              </a:rPr>
              <a:t>Consider the following rules and dialogue:</a:t>
            </a:r>
          </a:p>
          <a:p>
            <a:pPr marL="635508" lvl="2" indent="0">
              <a:buNone/>
            </a:pPr>
            <a:endParaRPr lang="en-US" altLang="en-US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635508" lvl="2" indent="0">
              <a:buNone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Rule 1: IF the patient is feeling of being lightheaded</a:t>
            </a:r>
          </a:p>
          <a:p>
            <a:pPr marL="635508" lvl="2" indent="0">
              <a:buNone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              THEN the patient is suffering dizziness</a:t>
            </a:r>
          </a:p>
          <a:p>
            <a:pPr marL="635508" lvl="2" indent="0">
              <a:buNone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Rule 2: IF the patient is suffering dizziness</a:t>
            </a:r>
          </a:p>
          <a:p>
            <a:pPr marL="635508" lvl="2" indent="0">
              <a:buNone/>
            </a:pPr>
            <a:r>
              <a:rPr lang="en-US" altLang="en-US" sz="2600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AND the patient is suffering persistent headaches</a:t>
            </a:r>
          </a:p>
          <a:p>
            <a:pPr marL="635508" lvl="2" indent="0">
              <a:buNone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	THEN there is evidence of meningitis</a:t>
            </a:r>
          </a:p>
          <a:p>
            <a:pPr marL="635508" lvl="2" indent="0">
              <a:buNone/>
            </a:pPr>
            <a:endParaRPr lang="en-US" altLang="en-US" sz="2200" i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635508" lvl="2" indent="0">
              <a:buNone/>
            </a:pPr>
            <a:r>
              <a:rPr lang="en-US" altLang="en-US" sz="2600" i="1" dirty="0" smtClean="0">
                <a:solidFill>
                  <a:schemeClr val="tx1"/>
                </a:solidFill>
                <a:cs typeface="Times New Roman" pitchFamily="18" charset="0"/>
              </a:rPr>
              <a:t>Expert system: </a:t>
            </a: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Do you suffer persistent headaches?</a:t>
            </a:r>
          </a:p>
          <a:p>
            <a:pPr marL="635508" lvl="2" indent="0">
              <a:buNone/>
            </a:pPr>
            <a:r>
              <a:rPr lang="en-US" altLang="en-US" sz="2600" i="1" dirty="0" smtClean="0">
                <a:solidFill>
                  <a:schemeClr val="tx1"/>
                </a:solidFill>
                <a:cs typeface="Times New Roman" pitchFamily="18" charset="0"/>
              </a:rPr>
              <a:t>User:</a:t>
            </a: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 Why? (i.e. why do you need to know?)</a:t>
            </a:r>
          </a:p>
          <a:p>
            <a:pPr marL="635508" lvl="2" indent="0">
              <a:buNone/>
            </a:pPr>
            <a:r>
              <a:rPr lang="en-US" altLang="en-US" sz="2600" i="1" dirty="0" smtClean="0">
                <a:solidFill>
                  <a:schemeClr val="tx1"/>
                </a:solidFill>
                <a:cs typeface="Times New Roman" pitchFamily="18" charset="0"/>
              </a:rPr>
              <a:t>Expert system: </a:t>
            </a: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(Displays Rule 2) -- In </a:t>
            </a:r>
            <a:r>
              <a:rPr lang="en-US" altLang="en-US" sz="2600" dirty="0">
                <a:solidFill>
                  <a:schemeClr val="tx1"/>
                </a:solidFill>
                <a:cs typeface="Times New Roman" pitchFamily="18" charset="0"/>
              </a:rPr>
              <a:t>proving Rule 2, I need to know whether you is suffering persistent headaches. If this is true, I will conclude that because you is suffering </a:t>
            </a: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dizziness, </a:t>
            </a:r>
            <a:r>
              <a:rPr lang="en-US" altLang="en-US" sz="2600" dirty="0">
                <a:solidFill>
                  <a:schemeClr val="tx1"/>
                </a:solidFill>
                <a:cs typeface="Times New Roman" pitchFamily="18" charset="0"/>
              </a:rPr>
              <a:t>then there is evidence of meningitis.</a:t>
            </a:r>
            <a:endParaRPr lang="en-US" sz="2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2603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smtClean="0"/>
              <a:t>Structure of expert systems </a:t>
            </a:r>
            <a:r>
              <a:rPr lang="en-US" sz="4400" b="1" i="1" smtClean="0"/>
              <a:t>(cont.)</a:t>
            </a:r>
            <a:endParaRPr lang="en-MY" sz="4400" b="1" i="1" dirty="0"/>
          </a:p>
        </p:txBody>
      </p:sp>
    </p:spTree>
    <p:extLst>
      <p:ext uri="{BB962C8B-B14F-4D97-AF65-F5344CB8AC3E}">
        <p14:creationId xmlns:p14="http://schemas.microsoft.com/office/powerpoint/2010/main" val="33386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8579296" cy="4603492"/>
          </a:xfrm>
        </p:spPr>
        <p:txBody>
          <a:bodyPr>
            <a:normAutofit fontScale="92500"/>
          </a:bodyPr>
          <a:lstStyle/>
          <a:p>
            <a:pPr lvl="1"/>
            <a:endParaRPr lang="en-US" alt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How </a:t>
            </a:r>
            <a:r>
              <a:rPr lang="en-US" altLang="en-US" sz="2600" dirty="0">
                <a:solidFill>
                  <a:schemeClr val="tx1"/>
                </a:solidFill>
                <a:cs typeface="Times New Roman" pitchFamily="18" charset="0"/>
              </a:rPr>
              <a:t>expert system respond to </a:t>
            </a: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the </a:t>
            </a:r>
            <a:r>
              <a:rPr lang="en-US" altLang="en-US" sz="2600" i="1" dirty="0" smtClean="0">
                <a:solidFill>
                  <a:srgbClr val="FFFF00"/>
                </a:solidFill>
                <a:cs typeface="Times New Roman" pitchFamily="18" charset="0"/>
              </a:rPr>
              <a:t>how</a:t>
            </a:r>
            <a:r>
              <a:rPr lang="en-US" altLang="en-US" sz="2600" dirty="0" smtClean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query</a:t>
            </a:r>
            <a:r>
              <a:rPr lang="en-US" altLang="en-US" sz="2600" dirty="0">
                <a:solidFill>
                  <a:schemeClr val="tx1"/>
                </a:solidFill>
                <a:cs typeface="Times New Roman" pitchFamily="18" charset="0"/>
              </a:rPr>
              <a:t>?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Times New Roman" pitchFamily="18" charset="0"/>
              </a:rPr>
              <a:t>By showing the sequence of rules that were used, i.e., tracking back through the rules that established the conclusions. </a:t>
            </a:r>
            <a:endParaRPr lang="en-US" altLang="en-US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  <a:cs typeface="Times New Roman" pitchFamily="18" charset="0"/>
              </a:rPr>
              <a:t>Consider the following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</a:rPr>
              <a:t>dialogue</a:t>
            </a:r>
            <a:r>
              <a:rPr lang="en-US" altLang="en-US" sz="2200" dirty="0">
                <a:solidFill>
                  <a:schemeClr val="tx1"/>
                </a:solidFill>
                <a:cs typeface="Times New Roman" pitchFamily="18" charset="0"/>
              </a:rPr>
              <a:t>:</a:t>
            </a:r>
          </a:p>
          <a:p>
            <a:pPr marL="635508" lvl="2" indent="0">
              <a:buNone/>
            </a:pPr>
            <a:endParaRPr lang="en-US" altLang="en-US" sz="2300" i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635508" lvl="2" indent="0">
              <a:buNone/>
            </a:pPr>
            <a:r>
              <a:rPr lang="en-US" altLang="en-US" sz="2200" i="1" dirty="0" smtClean="0">
                <a:solidFill>
                  <a:schemeClr val="tx1"/>
                </a:solidFill>
                <a:cs typeface="Times New Roman" pitchFamily="18" charset="0"/>
              </a:rPr>
              <a:t>Expert </a:t>
            </a:r>
            <a:r>
              <a:rPr lang="en-US" altLang="en-US" sz="2200" i="1" dirty="0">
                <a:solidFill>
                  <a:schemeClr val="tx1"/>
                </a:solidFill>
                <a:cs typeface="Times New Roman" pitchFamily="18" charset="0"/>
              </a:rPr>
              <a:t>system: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</a:rPr>
              <a:t>There is evidence of meningitis</a:t>
            </a:r>
            <a:endParaRPr lang="en-US" altLang="en-US" sz="2200" dirty="0">
              <a:solidFill>
                <a:schemeClr val="tx1"/>
              </a:solidFill>
              <a:cs typeface="Times New Roman" pitchFamily="18" charset="0"/>
            </a:endParaRPr>
          </a:p>
          <a:p>
            <a:pPr marL="635508" lvl="2" indent="0">
              <a:buNone/>
            </a:pPr>
            <a:r>
              <a:rPr lang="en-US" altLang="en-US" sz="2200" i="1" dirty="0">
                <a:solidFill>
                  <a:schemeClr val="tx1"/>
                </a:solidFill>
                <a:cs typeface="Times New Roman" pitchFamily="18" charset="0"/>
              </a:rPr>
              <a:t>User:</a:t>
            </a:r>
            <a:r>
              <a:rPr lang="en-US" altLang="en-US" sz="22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</a:rPr>
              <a:t>How? </a:t>
            </a:r>
            <a:r>
              <a:rPr lang="en-US" altLang="en-US" sz="2200" dirty="0">
                <a:solidFill>
                  <a:schemeClr val="tx1"/>
                </a:solidFill>
                <a:cs typeface="Times New Roman" pitchFamily="18" charset="0"/>
              </a:rPr>
              <a:t>(i.e.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</a:rPr>
              <a:t>how was the conclusion reached?)</a:t>
            </a:r>
            <a:endParaRPr lang="en-US" altLang="en-US" sz="2200" dirty="0">
              <a:solidFill>
                <a:schemeClr val="tx1"/>
              </a:solidFill>
              <a:cs typeface="Times New Roman" pitchFamily="18" charset="0"/>
            </a:endParaRPr>
          </a:p>
          <a:p>
            <a:pPr marL="635508" lvl="2" indent="0">
              <a:buNone/>
            </a:pPr>
            <a:r>
              <a:rPr lang="en-US" altLang="en-US" sz="2200" i="1" dirty="0">
                <a:solidFill>
                  <a:schemeClr val="tx1"/>
                </a:solidFill>
                <a:cs typeface="Times New Roman" pitchFamily="18" charset="0"/>
              </a:rPr>
              <a:t>Expert system</a:t>
            </a:r>
            <a:r>
              <a:rPr lang="en-US" altLang="en-US" sz="2200" i="1" dirty="0" smtClean="0">
                <a:solidFill>
                  <a:schemeClr val="tx1"/>
                </a:solidFill>
                <a:cs typeface="Times New Roman" pitchFamily="18" charset="0"/>
              </a:rPr>
              <a:t>: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</a:rPr>
              <a:t>(Displays Rule 1 -&gt; Rule 2). Given that you is suffering dizziness (Rule 1) and once I found that you is suffering persistent headaches, then according to Rule 2, there is evidence of meningitis.</a:t>
            </a:r>
          </a:p>
          <a:p>
            <a:pPr marL="246888" lvl="1" indent="0">
              <a:buNone/>
            </a:pPr>
            <a:endParaRPr lang="en-US" alt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2603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smtClean="0"/>
              <a:t>Structure of expert systems </a:t>
            </a:r>
            <a:r>
              <a:rPr lang="en-US" sz="4400" b="1" i="1" smtClean="0"/>
              <a:t>(cont.)</a:t>
            </a:r>
            <a:endParaRPr lang="en-MY" sz="4400" b="1" i="1" dirty="0"/>
          </a:p>
        </p:txBody>
      </p:sp>
    </p:spTree>
    <p:extLst>
      <p:ext uri="{BB962C8B-B14F-4D97-AF65-F5344CB8AC3E}">
        <p14:creationId xmlns:p14="http://schemas.microsoft.com/office/powerpoint/2010/main" val="25770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rgbClr val="FFFF00"/>
                </a:solidFill>
                <a:cs typeface="Times New Roman" pitchFamily="18" charset="0"/>
              </a:rPr>
              <a:t>Inference engine</a:t>
            </a:r>
            <a:r>
              <a:rPr lang="en-US" sz="2400" b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Emulates 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expert</a:t>
            </a:r>
            <a:r>
              <a:rPr lang="ja-JP" altLang="en-US" sz="2200" dirty="0">
                <a:solidFill>
                  <a:schemeClr val="tx1"/>
                </a:solidFill>
                <a:cs typeface="Times New Roman" pitchFamily="18" charset="0"/>
              </a:rPr>
              <a:t>’</a:t>
            </a:r>
            <a:r>
              <a:rPr lang="en-US" altLang="ja-JP" sz="2200" dirty="0">
                <a:solidFill>
                  <a:schemeClr val="tx1"/>
                </a:solidFill>
                <a:cs typeface="Times New Roman" pitchFamily="18" charset="0"/>
              </a:rPr>
              <a:t>s reasoning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Applies 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the stored knowledge, coupled with information on a given problem, to draw 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conclusions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There are two methods for controlling inference in rule-based expert systems: </a:t>
            </a:r>
            <a:r>
              <a:rPr lang="en-US" sz="2200" u="sng" dirty="0" smtClean="0">
                <a:solidFill>
                  <a:srgbClr val="92D050"/>
                </a:solidFill>
                <a:cs typeface="Times New Roman" pitchFamily="18" charset="0"/>
              </a:rPr>
              <a:t>backward-chaining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 and </a:t>
            </a:r>
            <a:r>
              <a:rPr lang="en-US" sz="2200" u="sng" dirty="0" smtClean="0">
                <a:solidFill>
                  <a:srgbClr val="92D050"/>
                </a:solidFill>
                <a:cs typeface="Times New Roman" pitchFamily="18" charset="0"/>
              </a:rPr>
              <a:t>forward-chaining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2603"/>
            <a:ext cx="7772400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Structure of expert </a:t>
            </a:r>
            <a:r>
              <a:rPr lang="en-US" sz="4400" b="1" dirty="0" smtClean="0"/>
              <a:t>systems </a:t>
            </a:r>
            <a:r>
              <a:rPr lang="en-US" sz="4400" b="1" i="1" dirty="0" smtClean="0"/>
              <a:t>(cont.)</a:t>
            </a:r>
            <a:endParaRPr lang="en-MY" sz="4400" b="1" i="1" dirty="0"/>
          </a:p>
        </p:txBody>
      </p:sp>
    </p:spTree>
    <p:extLst>
      <p:ext uri="{BB962C8B-B14F-4D97-AF65-F5344CB8AC3E}">
        <p14:creationId xmlns:p14="http://schemas.microsoft.com/office/powerpoint/2010/main" val="27995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Inferencing</a:t>
            </a:r>
            <a:endParaRPr lang="en-MY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4243452"/>
          </a:xfrm>
        </p:spPr>
        <p:txBody>
          <a:bodyPr anchor="t">
            <a:normAutofit/>
          </a:bodyPr>
          <a:lstStyle/>
          <a:p>
            <a:r>
              <a:rPr lang="en-US" sz="2400" dirty="0" err="1" smtClean="0"/>
              <a:t>Inferencing</a:t>
            </a:r>
            <a:r>
              <a:rPr lang="en-US" sz="2400" dirty="0" smtClean="0"/>
              <a:t> is the process of using the rules in the knowledge base along with the known facts to draw conclusions</a:t>
            </a:r>
          </a:p>
          <a:p>
            <a:pPr lvl="1"/>
            <a:r>
              <a:rPr lang="en-US" sz="2000" i="1" dirty="0" smtClean="0">
                <a:solidFill>
                  <a:srgbClr val="92D050"/>
                </a:solidFill>
                <a:ea typeface="Arial Unicode MS" pitchFamily="34" charset="-128"/>
                <a:cs typeface="Arial Unicode MS" pitchFamily="34" charset="-128"/>
              </a:rPr>
              <a:t>Backward-Chaining</a:t>
            </a:r>
            <a:r>
              <a:rPr lang="en-US" sz="2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is an inference strategy that attempts to prove a hypothesis by gathering supporting information. Backward chaining starts with a goal to prove. 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For example: Doctor may suspect some problem, with a patient. He then attempts to prove it by looking for certain symptoms</a:t>
            </a:r>
            <a:r>
              <a:rPr lang="en-US" sz="1800" dirty="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lvl="1" algn="just"/>
            <a:endParaRPr lang="en-US" dirty="0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lvl="1"/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Inferencing</a:t>
            </a:r>
            <a:r>
              <a:rPr lang="en-US" sz="4400" b="1" dirty="0" smtClean="0"/>
              <a:t> </a:t>
            </a:r>
            <a:r>
              <a:rPr lang="en-US" sz="4400" b="1" i="1" dirty="0" smtClean="0"/>
              <a:t>(cont.)</a:t>
            </a:r>
            <a:endParaRPr lang="en-MY" sz="4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167252"/>
          </a:xfrm>
        </p:spPr>
        <p:txBody>
          <a:bodyPr anchor="t">
            <a:normAutofit/>
          </a:bodyPr>
          <a:lstStyle/>
          <a:p>
            <a:pPr lvl="1"/>
            <a:r>
              <a:rPr lang="en-US" sz="2000" i="1" dirty="0" smtClean="0">
                <a:solidFill>
                  <a:srgbClr val="92D050"/>
                </a:solidFill>
                <a:cs typeface="Times New Roman" pitchFamily="18" charset="0"/>
              </a:rPr>
              <a:t>Forward-chaining 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is </a:t>
            </a:r>
            <a:r>
              <a:rPr lang="en-US" sz="2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an inference strategy that begins with a set of known facts, derives new facts using rules whose premises match the known facts, and continues this process until a goal state is reached or until no further rules have premises that match the known or derived state.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For example:  Doctor begins diagnosis by asking the patient his symptoms. Doctor then uses that information to infer a reasonable conclusion or to establish a hypothesis to further explore.</a:t>
            </a:r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Structure of expert systems </a:t>
            </a:r>
            <a:r>
              <a:rPr lang="en-US" sz="4400" b="1" i="1" dirty="0" smtClean="0"/>
              <a:t>(cont.)</a:t>
            </a:r>
            <a:endParaRPr lang="en-MY" sz="4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546848" cy="3267808"/>
          </a:xfrm>
        </p:spPr>
        <p:txBody>
          <a:bodyPr>
            <a:normAutofit fontScale="55000" lnSpcReduction="20000"/>
          </a:bodyPr>
          <a:lstStyle/>
          <a:p>
            <a:endParaRPr lang="en-US" sz="2400" i="1" dirty="0" smtClean="0">
              <a:cs typeface="Times New Roman" pitchFamily="18" charset="0"/>
            </a:endParaRPr>
          </a:p>
          <a:p>
            <a:endParaRPr lang="en-US" sz="2400" i="1" dirty="0">
              <a:cs typeface="Times New Roman" pitchFamily="18" charset="0"/>
            </a:endParaRPr>
          </a:p>
          <a:p>
            <a:r>
              <a:rPr lang="en-US" sz="4400" b="1" i="1" dirty="0" smtClean="0">
                <a:solidFill>
                  <a:srgbClr val="FFFF00"/>
                </a:solidFill>
                <a:cs typeface="Times New Roman" pitchFamily="18" charset="0"/>
              </a:rPr>
              <a:t>User interface</a:t>
            </a:r>
            <a:endParaRPr lang="en-US" altLang="en-US" sz="4400" b="1" dirty="0" smtClean="0">
              <a:solidFill>
                <a:srgbClr val="FFFF00"/>
              </a:solidFill>
              <a:cs typeface="Times New Roman" pitchFamily="18" charset="0"/>
            </a:endParaRPr>
          </a:p>
          <a:p>
            <a:pPr lvl="1"/>
            <a:r>
              <a:rPr lang="en-US" altLang="en-US" sz="3600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en-US" sz="3600" dirty="0" smtClean="0">
                <a:solidFill>
                  <a:schemeClr val="tx1"/>
                </a:solidFill>
                <a:cs typeface="Times New Roman" pitchFamily="18" charset="0"/>
              </a:rPr>
              <a:t>equests information from the user during a consultation/session</a:t>
            </a:r>
          </a:p>
          <a:p>
            <a:pPr lvl="1"/>
            <a:r>
              <a:rPr lang="en-US" altLang="en-US" sz="3600" dirty="0">
                <a:solidFill>
                  <a:schemeClr val="tx1"/>
                </a:solidFill>
                <a:cs typeface="Times New Roman" pitchFamily="18" charset="0"/>
              </a:rPr>
              <a:t>O</a:t>
            </a:r>
            <a:r>
              <a:rPr lang="en-US" altLang="en-US" sz="3600" dirty="0" smtClean="0">
                <a:solidFill>
                  <a:schemeClr val="tx1"/>
                </a:solidFill>
                <a:cs typeface="Times New Roman" pitchFamily="18" charset="0"/>
              </a:rPr>
              <a:t>btains answers from the user </a:t>
            </a:r>
          </a:p>
          <a:p>
            <a:pPr lvl="1"/>
            <a:r>
              <a:rPr lang="en-US" altLang="en-US" sz="3600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altLang="en-US" sz="3600" dirty="0" smtClean="0">
                <a:solidFill>
                  <a:schemeClr val="tx1"/>
                </a:solidFill>
                <a:cs typeface="Times New Roman" pitchFamily="18" charset="0"/>
              </a:rPr>
              <a:t>isplays intermediate findings and final conclusions to the user. </a:t>
            </a:r>
          </a:p>
          <a:p>
            <a:pPr>
              <a:buNone/>
            </a:pPr>
            <a:endParaRPr lang="en-US" altLang="en-US" sz="2000" dirty="0" smtClean="0"/>
          </a:p>
          <a:p>
            <a:endParaRPr lang="en-US" sz="2400" dirty="0" smtClean="0">
              <a:cs typeface="Times New Roman" pitchFamily="18" charset="0"/>
            </a:endParaRPr>
          </a:p>
          <a:p>
            <a:pPr lvl="1"/>
            <a:endParaRPr lang="en-US" sz="2200" dirty="0" smtClean="0">
              <a:cs typeface="Times New Roman" pitchFamily="18" charset="0"/>
            </a:endParaRPr>
          </a:p>
          <a:p>
            <a:endParaRPr lang="en-MY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189065"/>
            <a:ext cx="32766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0082" y="1742034"/>
            <a:ext cx="33480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5"/>
            <a:ext cx="8712968" cy="1733213"/>
          </a:xfrm>
        </p:spPr>
        <p:txBody>
          <a:bodyPr>
            <a:noAutofit/>
          </a:bodyPr>
          <a:lstStyle/>
          <a:p>
            <a:r>
              <a:rPr lang="en-US" sz="4000" b="1" dirty="0"/>
              <a:t>Backward chaining example: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600" b="1" dirty="0" smtClean="0"/>
              <a:t>suspect </a:t>
            </a:r>
            <a:r>
              <a:rPr lang="en-US" sz="3600" b="1" dirty="0"/>
              <a:t>SARS from patient symptoms?</a:t>
            </a:r>
            <a:endParaRPr lang="en-MY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844824"/>
            <a:ext cx="4474840" cy="49305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MY" sz="1200" dirty="0" smtClean="0"/>
          </a:p>
          <a:p>
            <a:pPr marL="109728" indent="0">
              <a:buNone/>
            </a:pPr>
            <a:r>
              <a:rPr lang="en-MY" sz="1200" dirty="0" smtClean="0"/>
              <a:t>The </a:t>
            </a:r>
            <a:r>
              <a:rPr lang="en-MY" sz="1200" dirty="0"/>
              <a:t>following is a set of rules to diagnose Severe Acute Respiratory Syndrome </a:t>
            </a:r>
            <a:r>
              <a:rPr lang="en-MY" sz="1200" dirty="0" smtClean="0"/>
              <a:t> (SARS) from </a:t>
            </a:r>
            <a:r>
              <a:rPr lang="en-MY" sz="1200" dirty="0"/>
              <a:t>patient symptoms.</a:t>
            </a:r>
          </a:p>
          <a:p>
            <a:pPr marL="109728" indent="0">
              <a:buNone/>
            </a:pPr>
            <a:r>
              <a:rPr lang="en-MY" sz="1200" i="1" dirty="0" smtClean="0">
                <a:solidFill>
                  <a:srgbClr val="FFC000"/>
                </a:solidFill>
              </a:rPr>
              <a:t>Rule </a:t>
            </a:r>
            <a:r>
              <a:rPr lang="en-MY" sz="1200" i="1" dirty="0">
                <a:solidFill>
                  <a:srgbClr val="FFC000"/>
                </a:solidFill>
              </a:rPr>
              <a:t>1</a:t>
            </a:r>
          </a:p>
          <a:p>
            <a:pPr marL="109728" indent="0">
              <a:buNone/>
            </a:pPr>
            <a:r>
              <a:rPr lang="en-MY" sz="1200" b="1" dirty="0"/>
              <a:t>IF</a:t>
            </a:r>
            <a:r>
              <a:rPr lang="en-MY" sz="1200" dirty="0"/>
              <a:t> the patient has </a:t>
            </a:r>
            <a:r>
              <a:rPr lang="en-MY" sz="1200" dirty="0" smtClean="0"/>
              <a:t>cough</a:t>
            </a:r>
            <a:endParaRPr lang="en-MY" sz="1200" dirty="0"/>
          </a:p>
          <a:p>
            <a:pPr marL="109728" indent="0">
              <a:buNone/>
            </a:pPr>
            <a:r>
              <a:rPr lang="en-MY" sz="1200" b="1" dirty="0"/>
              <a:t>AND</a:t>
            </a:r>
            <a:r>
              <a:rPr lang="en-MY" sz="1200" dirty="0"/>
              <a:t> the patient experience shortness of </a:t>
            </a:r>
            <a:r>
              <a:rPr lang="en-MY" sz="1200" dirty="0" smtClean="0"/>
              <a:t>breath</a:t>
            </a:r>
            <a:endParaRPr lang="en-MY" sz="1200" dirty="0"/>
          </a:p>
          <a:p>
            <a:pPr marL="109728" indent="0">
              <a:buNone/>
            </a:pPr>
            <a:r>
              <a:rPr lang="en-MY" sz="1200" b="1" dirty="0" smtClean="0"/>
              <a:t>	THEN</a:t>
            </a:r>
            <a:r>
              <a:rPr lang="en-MY" sz="1200" dirty="0" smtClean="0"/>
              <a:t> </a:t>
            </a:r>
            <a:r>
              <a:rPr lang="en-MY" sz="1200" dirty="0"/>
              <a:t>we suspect the patient has symptoms of respiratory illness </a:t>
            </a:r>
          </a:p>
          <a:p>
            <a:pPr marL="109728" indent="0">
              <a:buNone/>
            </a:pPr>
            <a:r>
              <a:rPr lang="en-MY" sz="1200" i="1" dirty="0" smtClean="0">
                <a:solidFill>
                  <a:srgbClr val="FFC000"/>
                </a:solidFill>
              </a:rPr>
              <a:t>Rule </a:t>
            </a:r>
            <a:r>
              <a:rPr lang="en-MY" sz="1200" i="1" dirty="0">
                <a:solidFill>
                  <a:srgbClr val="FFC000"/>
                </a:solidFill>
              </a:rPr>
              <a:t>2</a:t>
            </a:r>
          </a:p>
          <a:p>
            <a:pPr marL="109728" indent="0">
              <a:buNone/>
            </a:pPr>
            <a:r>
              <a:rPr lang="en-MY" sz="1200" b="1" dirty="0"/>
              <a:t>IF</a:t>
            </a:r>
            <a:r>
              <a:rPr lang="en-MY" sz="1200" dirty="0"/>
              <a:t> the patient’s fever greater than 38 </a:t>
            </a:r>
            <a:r>
              <a:rPr lang="en-MY" sz="1200" dirty="0" smtClean="0"/>
              <a:t>Celsius</a:t>
            </a:r>
            <a:endParaRPr lang="en-MY" sz="1200" dirty="0"/>
          </a:p>
          <a:p>
            <a:pPr marL="109728" indent="0">
              <a:buNone/>
            </a:pPr>
            <a:r>
              <a:rPr lang="en-MY" sz="1200" b="1" dirty="0" smtClean="0"/>
              <a:t>	THEN</a:t>
            </a:r>
            <a:r>
              <a:rPr lang="en-MY" sz="1200" dirty="0" smtClean="0"/>
              <a:t> </a:t>
            </a:r>
            <a:r>
              <a:rPr lang="en-MY" sz="1200" dirty="0"/>
              <a:t>the patient has high </a:t>
            </a:r>
            <a:r>
              <a:rPr lang="en-MY" sz="1200" dirty="0" smtClean="0"/>
              <a:t>fever</a:t>
            </a:r>
            <a:endParaRPr lang="en-MY" sz="1200" dirty="0"/>
          </a:p>
          <a:p>
            <a:pPr marL="109728" indent="0">
              <a:buNone/>
            </a:pPr>
            <a:r>
              <a:rPr lang="en-MY" sz="1200" i="1" dirty="0" smtClean="0">
                <a:solidFill>
                  <a:srgbClr val="FFC000"/>
                </a:solidFill>
              </a:rPr>
              <a:t>Rule </a:t>
            </a:r>
            <a:r>
              <a:rPr lang="en-MY" sz="1200" i="1" dirty="0">
                <a:solidFill>
                  <a:srgbClr val="FFC000"/>
                </a:solidFill>
              </a:rPr>
              <a:t>3</a:t>
            </a:r>
          </a:p>
          <a:p>
            <a:pPr marL="109728" indent="0">
              <a:buNone/>
            </a:pPr>
            <a:r>
              <a:rPr lang="en-MY" sz="1200" b="1" dirty="0"/>
              <a:t>IF</a:t>
            </a:r>
            <a:r>
              <a:rPr lang="en-MY" sz="1200" dirty="0"/>
              <a:t> the patient has been sick over 7 </a:t>
            </a:r>
            <a:r>
              <a:rPr lang="en-MY" sz="1200" dirty="0" smtClean="0"/>
              <a:t>days</a:t>
            </a:r>
            <a:r>
              <a:rPr lang="en-MY" sz="1200" dirty="0"/>
              <a:t>	</a:t>
            </a:r>
          </a:p>
          <a:p>
            <a:pPr marL="109728" indent="0">
              <a:buNone/>
            </a:pPr>
            <a:r>
              <a:rPr lang="en-MY" sz="1200" b="1" dirty="0"/>
              <a:t>AND</a:t>
            </a:r>
            <a:r>
              <a:rPr lang="en-MY" sz="1200" dirty="0"/>
              <a:t> the patient has high </a:t>
            </a:r>
            <a:r>
              <a:rPr lang="en-MY" sz="1200" dirty="0" smtClean="0"/>
              <a:t>fever</a:t>
            </a:r>
            <a:endParaRPr lang="en-MY" sz="1200" dirty="0"/>
          </a:p>
          <a:p>
            <a:pPr marL="109728" indent="0">
              <a:buNone/>
            </a:pPr>
            <a:r>
              <a:rPr lang="en-MY" sz="1200" b="1" dirty="0"/>
              <a:t>AND</a:t>
            </a:r>
            <a:r>
              <a:rPr lang="en-MY" sz="1200" dirty="0"/>
              <a:t> we suspect the patient has symptoms of respiratory illness </a:t>
            </a:r>
          </a:p>
          <a:p>
            <a:pPr marL="109728" indent="0">
              <a:buNone/>
            </a:pPr>
            <a:r>
              <a:rPr lang="en-MY" sz="1200" b="1" dirty="0" smtClean="0"/>
              <a:t>	THEN</a:t>
            </a:r>
            <a:r>
              <a:rPr lang="en-MY" sz="1200" dirty="0" smtClean="0"/>
              <a:t> </a:t>
            </a:r>
            <a:r>
              <a:rPr lang="en-MY" sz="1200" dirty="0"/>
              <a:t>we suspect SARS from patient </a:t>
            </a:r>
            <a:r>
              <a:rPr lang="en-MY" sz="1200" dirty="0" smtClean="0"/>
              <a:t>symptoms</a:t>
            </a:r>
            <a:endParaRPr lang="en-MY" sz="1200" dirty="0"/>
          </a:p>
          <a:p>
            <a:pPr marL="109728" indent="0">
              <a:buNone/>
            </a:pPr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74840" y="1844824"/>
            <a:ext cx="4669160" cy="4930563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endParaRPr lang="en-US" sz="1200" i="1" dirty="0" smtClean="0"/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Step 1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Select the </a:t>
            </a:r>
            <a:r>
              <a:rPr lang="en-US" sz="1200" b="1" dirty="0" smtClean="0"/>
              <a:t>goal rule (Rule 3) </a:t>
            </a:r>
            <a:r>
              <a:rPr lang="en-US" sz="1200" dirty="0" smtClean="0"/>
              <a:t>and attempts to prove  the premises of this rule.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Step 2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Attempts to prove Premise 1 of Rule 3. The premise is primitive, thus requires the  user to provide  the answer. Assume the answer is true.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Step 3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/>
              <a:t>Attempts to prove </a:t>
            </a:r>
            <a:r>
              <a:rPr lang="en-US" sz="1200" dirty="0" smtClean="0"/>
              <a:t>Premise  2 of </a:t>
            </a:r>
            <a:r>
              <a:rPr lang="en-US" sz="1200" dirty="0"/>
              <a:t>Rule </a:t>
            </a:r>
            <a:r>
              <a:rPr lang="en-US" sz="1200" dirty="0" smtClean="0"/>
              <a:t>3. The premise is the conclusion of Rule 2, thus becomes </a:t>
            </a:r>
            <a:r>
              <a:rPr lang="en-US" sz="1200" dirty="0" err="1" smtClean="0"/>
              <a:t>subgoal</a:t>
            </a:r>
            <a:r>
              <a:rPr lang="en-US" sz="1200" dirty="0" smtClean="0"/>
              <a:t> to prove.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Step 4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Attempts to prove Premise 1 of Rule 2, which is primitive. Assume the answer is true, thus firing Rule 2.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Step 5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/>
              <a:t>Attempts to prove </a:t>
            </a:r>
            <a:r>
              <a:rPr lang="en-US" sz="1200" dirty="0" smtClean="0"/>
              <a:t>Premise  3 of </a:t>
            </a:r>
            <a:r>
              <a:rPr lang="en-US" sz="1200" dirty="0"/>
              <a:t>Rule 3. The premise is the conclusion of Rule </a:t>
            </a:r>
            <a:r>
              <a:rPr lang="en-US" sz="1200" dirty="0" smtClean="0"/>
              <a:t>1, </a:t>
            </a:r>
            <a:r>
              <a:rPr lang="en-US" sz="1200" dirty="0"/>
              <a:t>thus becomes </a:t>
            </a:r>
            <a:r>
              <a:rPr lang="en-US" sz="1200" dirty="0" err="1"/>
              <a:t>subgoal</a:t>
            </a:r>
            <a:r>
              <a:rPr lang="en-US" sz="1200" dirty="0"/>
              <a:t> to prove.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Step 6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All premises of </a:t>
            </a:r>
            <a:r>
              <a:rPr lang="en-US" sz="1200" dirty="0"/>
              <a:t>Rule </a:t>
            </a:r>
            <a:r>
              <a:rPr lang="en-US" sz="1200" dirty="0" smtClean="0"/>
              <a:t>1 are primitives. </a:t>
            </a:r>
            <a:r>
              <a:rPr lang="en-US" sz="1200" dirty="0"/>
              <a:t>Assume the answer  </a:t>
            </a:r>
            <a:r>
              <a:rPr lang="en-US" sz="1200" dirty="0" smtClean="0"/>
              <a:t>to each question is true, thus firing Rule 1.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Step 7</a:t>
            </a:r>
            <a:endParaRPr lang="en-US" sz="1200" i="1" dirty="0">
              <a:solidFill>
                <a:srgbClr val="FFC000"/>
              </a:solidFill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Finally, firing Rule 3 and conclude  -- suspect SARS from patient symptoms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Human experts</a:t>
            </a:r>
            <a:endParaRPr lang="en-MY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Who are the experts?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Holds highly specialize knowledge in a narrowly defined domain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Possess understanding of the problem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Develops skills through experience in solving the problem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skills that enable him to solve the problem significantly better than average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56984" cy="1456267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Forward-chaining </a:t>
            </a:r>
            <a:r>
              <a:rPr lang="en-US" sz="4000" b="1" dirty="0"/>
              <a:t>example: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dirty="0" smtClean="0"/>
              <a:t>suspect </a:t>
            </a:r>
            <a:r>
              <a:rPr lang="en-US" sz="3600" b="1" dirty="0"/>
              <a:t>SARS from patient symptoms?</a:t>
            </a:r>
            <a:endParaRPr lang="en-MY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7504" y="2059772"/>
            <a:ext cx="4608512" cy="4715615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endParaRPr lang="en-MY" sz="1400" dirty="0" smtClean="0"/>
          </a:p>
          <a:p>
            <a:pPr marL="109728" indent="0">
              <a:spcAft>
                <a:spcPts val="600"/>
              </a:spcAft>
              <a:buNone/>
            </a:pPr>
            <a:r>
              <a:rPr lang="en-MY" sz="1400" dirty="0" smtClean="0"/>
              <a:t>The </a:t>
            </a:r>
            <a:r>
              <a:rPr lang="en-MY" sz="1400" dirty="0"/>
              <a:t>following is a set of rules to diagnose Severe Acute Respiratory Syndrome </a:t>
            </a:r>
            <a:r>
              <a:rPr lang="en-MY" sz="1400" dirty="0" smtClean="0"/>
              <a:t> (SARS) from </a:t>
            </a:r>
            <a:r>
              <a:rPr lang="en-MY" sz="1400" dirty="0"/>
              <a:t>patient symptoms.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MY" sz="1400" i="1" dirty="0" smtClean="0">
                <a:solidFill>
                  <a:srgbClr val="FFC000"/>
                </a:solidFill>
              </a:rPr>
              <a:t>Rule </a:t>
            </a:r>
            <a:r>
              <a:rPr lang="en-MY" sz="1400" i="1" dirty="0">
                <a:solidFill>
                  <a:srgbClr val="FFC000"/>
                </a:solidFill>
              </a:rPr>
              <a:t>1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/>
              <a:t>IF</a:t>
            </a:r>
            <a:r>
              <a:rPr lang="en-MY" sz="1400" dirty="0"/>
              <a:t> the patient has </a:t>
            </a:r>
            <a:r>
              <a:rPr lang="en-MY" sz="1400" dirty="0" smtClean="0"/>
              <a:t>cough</a:t>
            </a:r>
            <a:endParaRPr lang="en-MY" sz="1400" dirty="0"/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/>
              <a:t>AND</a:t>
            </a:r>
            <a:r>
              <a:rPr lang="en-MY" sz="1400" dirty="0"/>
              <a:t> the patient experience shortness of </a:t>
            </a:r>
            <a:r>
              <a:rPr lang="en-MY" sz="1400" dirty="0" smtClean="0"/>
              <a:t>breath</a:t>
            </a:r>
            <a:endParaRPr lang="en-MY" sz="1400" dirty="0"/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 smtClean="0"/>
              <a:t>	THEN</a:t>
            </a:r>
            <a:r>
              <a:rPr lang="en-MY" sz="1400" dirty="0" smtClean="0"/>
              <a:t> </a:t>
            </a:r>
            <a:r>
              <a:rPr lang="en-MY" sz="1400" dirty="0"/>
              <a:t>we suspect the patient has symptoms of </a:t>
            </a:r>
            <a:r>
              <a:rPr lang="en-MY" sz="1400" dirty="0" smtClean="0"/>
              <a:t>	respiratory </a:t>
            </a:r>
            <a:r>
              <a:rPr lang="en-MY" sz="1400" dirty="0"/>
              <a:t>illness 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MY" sz="1400" i="1" dirty="0" smtClean="0">
                <a:solidFill>
                  <a:srgbClr val="FFC000"/>
                </a:solidFill>
              </a:rPr>
              <a:t>Rule </a:t>
            </a:r>
            <a:r>
              <a:rPr lang="en-MY" sz="1400" i="1" dirty="0">
                <a:solidFill>
                  <a:srgbClr val="FFC000"/>
                </a:solidFill>
              </a:rPr>
              <a:t>2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/>
              <a:t>IF</a:t>
            </a:r>
            <a:r>
              <a:rPr lang="en-MY" sz="1400" dirty="0"/>
              <a:t> the patient’s fever greater than 38 </a:t>
            </a:r>
            <a:r>
              <a:rPr lang="en-MY" sz="1400" dirty="0" smtClean="0"/>
              <a:t>Celsius</a:t>
            </a:r>
            <a:endParaRPr lang="en-MY" sz="1400" dirty="0"/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 smtClean="0"/>
              <a:t>	THEN</a:t>
            </a:r>
            <a:r>
              <a:rPr lang="en-MY" sz="1400" dirty="0" smtClean="0"/>
              <a:t> </a:t>
            </a:r>
            <a:r>
              <a:rPr lang="en-MY" sz="1400" dirty="0"/>
              <a:t>the patient has high </a:t>
            </a:r>
            <a:r>
              <a:rPr lang="en-MY" sz="1400" dirty="0" smtClean="0"/>
              <a:t>fever</a:t>
            </a:r>
            <a:endParaRPr lang="en-MY" sz="1400" dirty="0"/>
          </a:p>
          <a:p>
            <a:pPr marL="109728" indent="0">
              <a:spcAft>
                <a:spcPts val="600"/>
              </a:spcAft>
              <a:buNone/>
            </a:pPr>
            <a:r>
              <a:rPr lang="en-MY" sz="1400" i="1" dirty="0" smtClean="0">
                <a:solidFill>
                  <a:srgbClr val="FFC000"/>
                </a:solidFill>
              </a:rPr>
              <a:t>Rule </a:t>
            </a:r>
            <a:r>
              <a:rPr lang="en-MY" sz="1400" i="1" dirty="0">
                <a:solidFill>
                  <a:srgbClr val="FFC000"/>
                </a:solidFill>
              </a:rPr>
              <a:t>3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/>
              <a:t>IF</a:t>
            </a:r>
            <a:r>
              <a:rPr lang="en-MY" sz="1400" dirty="0"/>
              <a:t> the patient has been sick over 7 </a:t>
            </a:r>
            <a:r>
              <a:rPr lang="en-MY" sz="1400" dirty="0" smtClean="0"/>
              <a:t>days</a:t>
            </a:r>
            <a:r>
              <a:rPr lang="en-MY" sz="1400" dirty="0"/>
              <a:t>	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/>
              <a:t>AND</a:t>
            </a:r>
            <a:r>
              <a:rPr lang="en-MY" sz="1400" dirty="0"/>
              <a:t> the patient has high </a:t>
            </a:r>
            <a:r>
              <a:rPr lang="en-MY" sz="1400" dirty="0" smtClean="0"/>
              <a:t>fever</a:t>
            </a:r>
            <a:endParaRPr lang="en-MY" sz="1400" dirty="0"/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/>
              <a:t>AND</a:t>
            </a:r>
            <a:r>
              <a:rPr lang="en-MY" sz="1400" dirty="0"/>
              <a:t> we suspect the patient has symptoms of respiratory illness 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MY" sz="1400" b="1" dirty="0" smtClean="0"/>
              <a:t>	THEN</a:t>
            </a:r>
            <a:r>
              <a:rPr lang="en-MY" sz="1400" dirty="0" smtClean="0"/>
              <a:t> </a:t>
            </a:r>
            <a:r>
              <a:rPr lang="en-MY" sz="1400" dirty="0"/>
              <a:t>we suspect SARS from patient </a:t>
            </a:r>
            <a:r>
              <a:rPr lang="en-MY" sz="1400" dirty="0" smtClean="0"/>
              <a:t>symptoms</a:t>
            </a:r>
            <a:endParaRPr lang="en-MY" sz="1400" dirty="0"/>
          </a:p>
          <a:p>
            <a:pPr marL="109728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6016" y="1916832"/>
            <a:ext cx="4427984" cy="4858555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endParaRPr lang="en-US" sz="1200" dirty="0" smtClean="0"/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Assume  that the patient supplied the following facts at the beginning of the consultation session.</a:t>
            </a:r>
          </a:p>
          <a:p>
            <a:pPr marL="109728" indent="0">
              <a:spcAft>
                <a:spcPts val="600"/>
              </a:spcAft>
              <a:buNone/>
            </a:pPr>
            <a:endParaRPr lang="en-US" sz="1200" dirty="0" smtClean="0"/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Body temperature 40 Celsius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Has been sick for  10 days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Has cough and difficulty in breathing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Cycle 1 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Premise 1 of Rule 1 is true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Premise 2 of Rule 1 is true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Firing Rule 1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Cycle 2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Premise  1 of Rule 2 is true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Firing Rule 2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i="1" dirty="0" smtClean="0">
                <a:solidFill>
                  <a:srgbClr val="FFC000"/>
                </a:solidFill>
              </a:rPr>
              <a:t>Cycle 3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Premise 1 of Rule 3 is true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It is already known that the patient has high fever and symptoms of respiratory illness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n-US" sz="1200" dirty="0" smtClean="0"/>
              <a:t>Finally, firing Rule 3  and conclude – suspect SARS from patient symptoms</a:t>
            </a:r>
          </a:p>
          <a:p>
            <a:pPr marL="109728" indent="0">
              <a:spcAft>
                <a:spcPts val="600"/>
              </a:spcAft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955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772400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Types of problems solved by expert system</a:t>
            </a:r>
            <a:endParaRPr lang="en-MY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0931"/>
            <a:ext cx="8363272" cy="4997069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3100" dirty="0" smtClean="0">
                <a:cs typeface="Arial" charset="0"/>
              </a:rPr>
              <a:t>Expert systems have been applied in many areas, such as business, finance, manufacturing, marketing, education, etc. They are used for:</a:t>
            </a:r>
          </a:p>
          <a:p>
            <a:pPr lvl="1">
              <a:spcAft>
                <a:spcPts val="600"/>
              </a:spcAft>
            </a:pPr>
            <a:r>
              <a:rPr lang="en-US" sz="2900" i="1" dirty="0" smtClean="0">
                <a:solidFill>
                  <a:srgbClr val="FFC000"/>
                </a:solidFill>
                <a:cs typeface="Arial" charset="0"/>
              </a:rPr>
              <a:t>Monitoring</a:t>
            </a:r>
            <a:endParaRPr lang="en-US" sz="2900" dirty="0" smtClean="0">
              <a:solidFill>
                <a:srgbClr val="FFC000"/>
              </a:solidFill>
              <a:cs typeface="Arial" charset="0"/>
            </a:endParaRPr>
          </a:p>
          <a:p>
            <a:pPr lvl="2">
              <a:spcAft>
                <a:spcPts val="600"/>
              </a:spcAft>
            </a:pPr>
            <a:r>
              <a:rPr lang="en-US" sz="2300" dirty="0" smtClean="0">
                <a:solidFill>
                  <a:schemeClr val="tx1"/>
                </a:solidFill>
                <a:cs typeface="Arial" charset="0"/>
              </a:rPr>
              <a:t>Monitor water quality with sensor-driven</a:t>
            </a:r>
          </a:p>
          <a:p>
            <a:pPr lvl="1">
              <a:spcAft>
                <a:spcPts val="600"/>
              </a:spcAft>
            </a:pPr>
            <a:r>
              <a:rPr lang="en-US" sz="2900" i="1" dirty="0" smtClean="0">
                <a:solidFill>
                  <a:srgbClr val="FFC000"/>
                </a:solidFill>
                <a:cs typeface="Arial" charset="0"/>
              </a:rPr>
              <a:t>Diagnosis</a:t>
            </a:r>
            <a:endParaRPr lang="en-US" sz="2900" dirty="0" smtClean="0">
              <a:solidFill>
                <a:srgbClr val="FFC000"/>
              </a:solidFill>
              <a:cs typeface="Arial" charset="0"/>
            </a:endParaRPr>
          </a:p>
          <a:p>
            <a:pPr lvl="2">
              <a:spcAft>
                <a:spcPts val="600"/>
              </a:spcAft>
            </a:pPr>
            <a:r>
              <a:rPr lang="en-US" sz="2300" dirty="0" smtClean="0">
                <a:solidFill>
                  <a:schemeClr val="tx1"/>
                </a:solidFill>
                <a:cs typeface="Arial" charset="0"/>
              </a:rPr>
              <a:t>Diagnose patient ailments </a:t>
            </a:r>
          </a:p>
          <a:p>
            <a:pPr lvl="1">
              <a:spcAft>
                <a:spcPts val="600"/>
              </a:spcAft>
            </a:pPr>
            <a:r>
              <a:rPr lang="en-US" sz="2900" i="1" dirty="0" smtClean="0">
                <a:solidFill>
                  <a:srgbClr val="FFC000"/>
                </a:solidFill>
                <a:cs typeface="Arial" charset="0"/>
              </a:rPr>
              <a:t>Troubleshooting</a:t>
            </a:r>
            <a:r>
              <a:rPr lang="en-US" sz="2900" dirty="0" smtClean="0">
                <a:solidFill>
                  <a:srgbClr val="FFC000"/>
                </a:solidFill>
                <a:cs typeface="Arial" charset="0"/>
              </a:rPr>
              <a:t> </a:t>
            </a:r>
          </a:p>
          <a:p>
            <a:pPr lvl="2">
              <a:spcAft>
                <a:spcPts val="600"/>
              </a:spcAft>
            </a:pPr>
            <a:r>
              <a:rPr lang="en-US" sz="2300" dirty="0" smtClean="0">
                <a:solidFill>
                  <a:schemeClr val="tx1"/>
                </a:solidFill>
                <a:cs typeface="Arial" charset="0"/>
              </a:rPr>
              <a:t>Troubleshoot computer problem</a:t>
            </a:r>
          </a:p>
          <a:p>
            <a:pPr lvl="1">
              <a:spcAft>
                <a:spcPts val="600"/>
              </a:spcAft>
            </a:pPr>
            <a:r>
              <a:rPr lang="en-US" sz="2900" i="1" dirty="0" smtClean="0">
                <a:solidFill>
                  <a:srgbClr val="FFC000"/>
                </a:solidFill>
                <a:cs typeface="Arial" charset="0"/>
              </a:rPr>
              <a:t>Prediction</a:t>
            </a:r>
          </a:p>
          <a:p>
            <a:pPr lvl="2">
              <a:spcAft>
                <a:spcPts val="600"/>
              </a:spcAft>
            </a:pPr>
            <a:r>
              <a:rPr lang="en-US" sz="2600" dirty="0" smtClean="0">
                <a:solidFill>
                  <a:srgbClr val="FFC000"/>
                </a:solidFill>
                <a:cs typeface="Arial" charset="0"/>
              </a:rPr>
              <a:t>Predict stock market, weather forecast</a:t>
            </a:r>
          </a:p>
          <a:p>
            <a:pPr lvl="1">
              <a:spcAft>
                <a:spcPts val="600"/>
              </a:spcAft>
            </a:pPr>
            <a:r>
              <a:rPr lang="en-US" sz="2900" i="1" dirty="0" smtClean="0">
                <a:solidFill>
                  <a:srgbClr val="FFC000"/>
                </a:solidFill>
                <a:cs typeface="Arial" charset="0"/>
              </a:rPr>
              <a:t>Planning</a:t>
            </a:r>
          </a:p>
          <a:p>
            <a:pPr lvl="2">
              <a:spcAft>
                <a:spcPts val="600"/>
              </a:spcAft>
            </a:pPr>
            <a:r>
              <a:rPr lang="en-US" sz="2600" dirty="0" smtClean="0">
                <a:solidFill>
                  <a:schemeClr val="tx1"/>
                </a:solidFill>
                <a:cs typeface="Arial" charset="0"/>
              </a:rPr>
              <a:t>Financial planning, production planning</a:t>
            </a:r>
          </a:p>
          <a:p>
            <a:pPr lvl="1">
              <a:spcAft>
                <a:spcPts val="600"/>
              </a:spcAft>
            </a:pPr>
            <a:r>
              <a:rPr lang="en-US" sz="2900" i="1" dirty="0" smtClean="0">
                <a:solidFill>
                  <a:srgbClr val="FFC000"/>
                </a:solidFill>
                <a:ea typeface="Arial Unicode MS" pitchFamily="34" charset="-128"/>
                <a:cs typeface="Arial Unicode MS" pitchFamily="34" charset="-128"/>
              </a:rPr>
              <a:t>Instruction</a:t>
            </a:r>
          </a:p>
          <a:p>
            <a:pPr lvl="2">
              <a:spcAft>
                <a:spcPts val="600"/>
              </a:spcAft>
            </a:pPr>
            <a:r>
              <a:rPr lang="en-US" sz="26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Diagnose weaknesses in the student’s </a:t>
            </a:r>
            <a:r>
              <a:rPr lang="en-US" altLang="ja-JP" sz="2600" dirty="0" smtClean="0">
                <a:solidFill>
                  <a:schemeClr val="tx1"/>
                </a:solidFill>
                <a:ea typeface="Arial Unicode MS" pitchFamily="34" charset="-128"/>
                <a:cs typeface="Arial" charset="0"/>
              </a:rPr>
              <a:t>knowledge during learning (in tutoring system) and identify appropriate remedies</a:t>
            </a:r>
          </a:p>
        </p:txBody>
      </p:sp>
    </p:spTree>
    <p:extLst>
      <p:ext uri="{BB962C8B-B14F-4D97-AF65-F5344CB8AC3E}">
        <p14:creationId xmlns:p14="http://schemas.microsoft.com/office/powerpoint/2010/main" val="30594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8003232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Conventional systems vs. expert systems</a:t>
            </a:r>
            <a:endParaRPr lang="en-MY" sz="4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096682"/>
              </p:ext>
            </p:extLst>
          </p:nvPr>
        </p:nvGraphicFramePr>
        <p:xfrm>
          <a:off x="457200" y="2420888"/>
          <a:ext cx="8239944" cy="4032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972"/>
                <a:gridCol w="4119972"/>
              </a:tblGrid>
              <a:tr h="452179"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Conventional systems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Expert systems</a:t>
                      </a:r>
                      <a:endParaRPr lang="en-MY" dirty="0"/>
                    </a:p>
                  </a:txBody>
                  <a:tcPr/>
                </a:tc>
              </a:tr>
              <a:tr h="452179">
                <a:tc>
                  <a:txBody>
                    <a:bodyPr/>
                    <a:lstStyle/>
                    <a:p>
                      <a:r>
                        <a:rPr lang="en-US" dirty="0" smtClean="0"/>
                        <a:t>Use numeric data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symbolic</a:t>
                      </a:r>
                      <a:r>
                        <a:rPr lang="en-US" baseline="0" dirty="0" smtClean="0"/>
                        <a:t> knowledge representation</a:t>
                      </a:r>
                      <a:endParaRPr lang="en-MY" dirty="0"/>
                    </a:p>
                  </a:txBody>
                  <a:tcPr/>
                </a:tc>
              </a:tr>
              <a:tr h="780474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is done on a step-by-step basis (algorithmic 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is done using heuristics</a:t>
                      </a:r>
                      <a:r>
                        <a:rPr lang="en-US" baseline="0" dirty="0" smtClean="0"/>
                        <a:t> and logic</a:t>
                      </a:r>
                      <a:endParaRPr lang="en-MY" dirty="0"/>
                    </a:p>
                  </a:txBody>
                  <a:tcPr/>
                </a:tc>
              </a:tr>
              <a:tr h="780474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and control integrated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</a:t>
                      </a:r>
                      <a:r>
                        <a:rPr lang="en-US" baseline="0" dirty="0" smtClean="0"/>
                        <a:t> base is separated from the processing (inference) mechanism</a:t>
                      </a:r>
                      <a:endParaRPr lang="en-MY" dirty="0"/>
                    </a:p>
                  </a:txBody>
                  <a:tcPr/>
                </a:tc>
              </a:tr>
              <a:tr h="1114962"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result given. Do</a:t>
                      </a:r>
                      <a:r>
                        <a:rPr lang="en-US" baseline="0" dirty="0" smtClean="0"/>
                        <a:t> not explain why input data are needed or how conclusions are drawn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Recommendation with </a:t>
                      </a:r>
                      <a:r>
                        <a:rPr lang="en-US" i="1" dirty="0" smtClean="0"/>
                        <a:t>explanation</a:t>
                      </a:r>
                      <a:r>
                        <a:rPr lang="en-US" baseline="0" dirty="0" smtClean="0"/>
                        <a:t> (as a part of expert system)</a:t>
                      </a:r>
                      <a:endParaRPr lang="en-MY" dirty="0"/>
                    </a:p>
                  </a:txBody>
                  <a:tcPr/>
                </a:tc>
              </a:tr>
              <a:tr h="452179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 solution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Acceptable solution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5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ACTIVITY IN CLASS: </a:t>
            </a:r>
            <a:br>
              <a:rPr lang="en-US" sz="4400" b="1" dirty="0" smtClean="0"/>
            </a:br>
            <a:r>
              <a:rPr lang="en-US" sz="4400" b="1" dirty="0" smtClean="0"/>
              <a:t>Expert system on the web</a:t>
            </a:r>
            <a:endParaRPr lang="en-MY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6171"/>
            <a:ext cx="8291264" cy="3649133"/>
          </a:xfrm>
        </p:spPr>
        <p:txBody>
          <a:bodyPr>
            <a:normAutofit/>
          </a:bodyPr>
          <a:lstStyle/>
          <a:p>
            <a:r>
              <a:rPr lang="en-MY" sz="2400" dirty="0" smtClean="0"/>
              <a:t>Search  the Internet to find application of web-based expert systems.</a:t>
            </a:r>
          </a:p>
          <a:p>
            <a:pPr lvl="1"/>
            <a:r>
              <a:rPr lang="en-MY" sz="2400" dirty="0" smtClean="0">
                <a:solidFill>
                  <a:schemeClr val="tx1"/>
                </a:solidFill>
              </a:rPr>
              <a:t>Prepare a brief summary of such application.</a:t>
            </a:r>
          </a:p>
          <a:p>
            <a:pPr lvl="1"/>
            <a:r>
              <a:rPr lang="en-MY" sz="2400" dirty="0" smtClean="0">
                <a:solidFill>
                  <a:schemeClr val="tx1"/>
                </a:solidFill>
              </a:rPr>
              <a:t>Discuss how are web-based expert systems different from conventional expert systems (standalone) -- from the following perspectives: </a:t>
            </a:r>
          </a:p>
          <a:p>
            <a:pPr lvl="2"/>
            <a:r>
              <a:rPr lang="en-MY" sz="2000" dirty="0" smtClean="0">
                <a:solidFill>
                  <a:schemeClr val="tx1"/>
                </a:solidFill>
              </a:rPr>
              <a:t>advantages and disadvantages.</a:t>
            </a:r>
          </a:p>
          <a:p>
            <a:pPr lvl="2"/>
            <a:endParaRPr lang="en-MY" sz="2200" dirty="0" smtClean="0">
              <a:solidFill>
                <a:schemeClr val="tx1"/>
              </a:solidFill>
            </a:endParaRPr>
          </a:p>
          <a:p>
            <a:endParaRPr lang="en-MY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What is an expert system?</a:t>
            </a:r>
            <a:endParaRPr lang="en-MY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itchFamily="18" charset="0"/>
              </a:rPr>
              <a:t>A computer program derived from an AI field: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esign to capture expert</a:t>
            </a:r>
            <a:r>
              <a:rPr lang="ja-JP" altLang="en-US" sz="2000" dirty="0" smtClean="0">
                <a:solidFill>
                  <a:schemeClr val="tx1"/>
                </a:solidFill>
                <a:cs typeface="Times New Roman" pitchFamily="18" charset="0"/>
              </a:rPr>
              <a:t>’</a:t>
            </a:r>
            <a:r>
              <a:rPr lang="en-US" altLang="ja-JP" sz="2000" dirty="0" smtClean="0">
                <a:solidFill>
                  <a:schemeClr val="tx1"/>
                </a:solidFill>
                <a:cs typeface="Times New Roman" pitchFamily="18" charset="0"/>
              </a:rPr>
              <a:t>s knowledge and reasoning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esign to solves specific problem where currently there is human expertise in a domain of narrow specialization</a:t>
            </a:r>
          </a:p>
          <a:p>
            <a:pPr lvl="3">
              <a:buClr>
                <a:srgbClr val="ED3742"/>
              </a:buClr>
            </a:pPr>
            <a:r>
              <a:rPr lang="en-US" sz="1800" dirty="0" smtClean="0">
                <a:cs typeface="Times New Roman" pitchFamily="18" charset="0"/>
              </a:rPr>
              <a:t>e.g. in medical domain -- knowledge on diagnosing infectious blood diseases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ompetence in solving problem and making decision, comparable to a human expert.</a:t>
            </a:r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Differences between human experts and expert systems</a:t>
            </a:r>
            <a:endParaRPr lang="en-MY" sz="4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612770"/>
              </p:ext>
            </p:extLst>
          </p:nvPr>
        </p:nvGraphicFramePr>
        <p:xfrm>
          <a:off x="457200" y="2204862"/>
          <a:ext cx="8239944" cy="436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2746648"/>
                <a:gridCol w="2746648"/>
              </a:tblGrid>
              <a:tr h="5074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Factor</a:t>
                      </a:r>
                      <a:endParaRPr lang="en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Human</a:t>
                      </a:r>
                      <a:r>
                        <a:rPr lang="en-US" sz="2400" baseline="0" dirty="0" smtClean="0"/>
                        <a:t> expert</a:t>
                      </a:r>
                      <a:endParaRPr lang="en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Expert system</a:t>
                      </a:r>
                      <a:endParaRPr lang="en-MY" sz="2400" dirty="0"/>
                    </a:p>
                  </a:txBody>
                  <a:tcPr/>
                </a:tc>
              </a:tr>
              <a:tr h="507389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Availability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Workday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2400" b="0" dirty="0" smtClean="0"/>
                        <a:t>24/7</a:t>
                      </a:r>
                      <a:endParaRPr lang="en-MY" sz="2400" b="0" dirty="0"/>
                    </a:p>
                  </a:txBody>
                  <a:tcPr marT="45696" marB="45696"/>
                </a:tc>
              </a:tr>
              <a:tr h="507389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Geographic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Local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2400" b="0" dirty="0" smtClean="0"/>
                        <a:t>Disperse location</a:t>
                      </a:r>
                      <a:endParaRPr lang="en-MY" sz="2400" b="0" dirty="0"/>
                    </a:p>
                  </a:txBody>
                  <a:tcPr marT="45696" marB="45696"/>
                </a:tc>
              </a:tr>
              <a:tr h="507389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Performance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Variable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Consistent</a:t>
                      </a:r>
                      <a:endParaRPr lang="en-MY" sz="2400" b="0" dirty="0"/>
                    </a:p>
                  </a:txBody>
                  <a:tcPr marT="45696" marB="45696"/>
                </a:tc>
              </a:tr>
              <a:tr h="91334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Speed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Variable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Consistent</a:t>
                      </a:r>
                      <a:r>
                        <a:rPr lang="en-US" sz="2400" b="0" baseline="0" dirty="0" smtClean="0"/>
                        <a:t> and faster</a:t>
                      </a:r>
                      <a:endParaRPr lang="en-MY" sz="2400" b="0" dirty="0"/>
                    </a:p>
                  </a:txBody>
                  <a:tcPr marT="45696" marB="45696"/>
                </a:tc>
              </a:tr>
              <a:tr h="507389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Cost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High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2400" b="0" dirty="0" smtClean="0"/>
                        <a:t>Affordable</a:t>
                      </a:r>
                      <a:endParaRPr lang="en-MY" sz="2400" b="0" dirty="0"/>
                    </a:p>
                  </a:txBody>
                  <a:tcPr marT="45696" marB="45696"/>
                </a:tc>
              </a:tr>
              <a:tr h="91334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Knowledge transfer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Difficult</a:t>
                      </a:r>
                      <a:endParaRPr lang="en-MY" sz="2400" b="0" dirty="0"/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Easy and can be duplicated</a:t>
                      </a:r>
                      <a:endParaRPr lang="en-MY" sz="2400" b="0" dirty="0"/>
                    </a:p>
                  </a:txBody>
                  <a:tcPr marT="45696" marB="4569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Expert System Application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MYCIN</a:t>
            </a:r>
          </a:p>
          <a:p>
            <a:r>
              <a:rPr lang="en-US" sz="2400" dirty="0" smtClean="0"/>
              <a:t>PROSPECTOR</a:t>
            </a:r>
          </a:p>
          <a:p>
            <a:r>
              <a:rPr lang="en-US" sz="2400" dirty="0" smtClean="0"/>
              <a:t>DENDRAL</a:t>
            </a:r>
          </a:p>
          <a:p>
            <a:r>
              <a:rPr lang="en-US" sz="2400" dirty="0" smtClean="0"/>
              <a:t>XCON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What kind of expert system would you love to have/develop?</a:t>
            </a:r>
          </a:p>
          <a:p>
            <a:endParaRPr lang="en-MY" sz="2400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Structure of expert systems</a:t>
            </a:r>
            <a:endParaRPr lang="en-MY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784251" cy="27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03"/>
            <a:ext cx="7772400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Structure of expert systems</a:t>
            </a:r>
            <a:endParaRPr lang="en-MY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772400" cy="4752528"/>
          </a:xfrm>
        </p:spPr>
        <p:txBody>
          <a:bodyPr anchor="t">
            <a:norm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cs typeface="Times New Roman" pitchFamily="18" charset="0"/>
              </a:rPr>
              <a:t>Knowledge </a:t>
            </a:r>
            <a:r>
              <a:rPr lang="en-US" sz="2400" b="1" i="1" dirty="0">
                <a:solidFill>
                  <a:srgbClr val="FFFF00"/>
                </a:solidFill>
                <a:cs typeface="Times New Roman" pitchFamily="18" charset="0"/>
              </a:rPr>
              <a:t>A</a:t>
            </a:r>
            <a:r>
              <a:rPr lang="en-US" sz="2400" b="1" i="1" dirty="0" smtClean="0">
                <a:solidFill>
                  <a:srgbClr val="FFFF00"/>
                </a:solidFill>
                <a:cs typeface="Times New Roman" pitchFamily="18" charset="0"/>
              </a:rPr>
              <a:t>cquisition</a:t>
            </a:r>
            <a:endParaRPr lang="en-US" sz="2400" b="1" i="1" dirty="0" smtClean="0">
              <a:solidFill>
                <a:srgbClr val="FFFF00"/>
              </a:solidFill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Allows the expert to enter their knowledge/expertise into the system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Three principal stages:</a:t>
            </a:r>
          </a:p>
          <a:p>
            <a:pPr lvl="2"/>
            <a:r>
              <a:rPr lang="en-US" sz="1800" dirty="0" smtClean="0">
                <a:solidFill>
                  <a:srgbClr val="92D050"/>
                </a:solidFill>
                <a:cs typeface="Times New Roman" pitchFamily="18" charset="0"/>
              </a:rPr>
              <a:t>Knowledge elicitation </a:t>
            </a: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– the interaction between the expert and knowledge engineer to elicit the knowledge in systematic way</a:t>
            </a:r>
          </a:p>
          <a:p>
            <a:pPr lvl="2"/>
            <a:r>
              <a:rPr lang="en-US" sz="1800" dirty="0" smtClean="0">
                <a:solidFill>
                  <a:srgbClr val="92D050"/>
                </a:solidFill>
                <a:cs typeface="Times New Roman" pitchFamily="18" charset="0"/>
              </a:rPr>
              <a:t>Intermediate representation </a:t>
            </a:r>
            <a:r>
              <a:rPr lang="en-US" sz="1800" dirty="0" smtClean="0">
                <a:cs typeface="Times New Roman" pitchFamily="18" charset="0"/>
              </a:rPr>
              <a:t>– knowledge obtained is stored in some form of human friendly representation</a:t>
            </a:r>
          </a:p>
          <a:p>
            <a:pPr lvl="2"/>
            <a:r>
              <a:rPr lang="en-US" sz="1800" dirty="0" smtClean="0">
                <a:solidFill>
                  <a:srgbClr val="92D050"/>
                </a:solidFill>
                <a:cs typeface="Times New Roman" pitchFamily="18" charset="0"/>
              </a:rPr>
              <a:t>Executable form </a:t>
            </a: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(e.g. production rules) – intermediate representation is compiled for the inference engine to process.</a:t>
            </a:r>
          </a:p>
          <a:p>
            <a:pPr lvl="2"/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2"/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>
                <a:srgbClr val="ED3742"/>
              </a:buClr>
              <a:buNone/>
            </a:pPr>
            <a:endParaRPr lang="en-US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Structure of expert systems </a:t>
            </a:r>
            <a:r>
              <a:rPr lang="en-US" sz="4400" b="1" i="1" dirty="0"/>
              <a:t>(cont.)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3725333"/>
          </a:xfrm>
        </p:spPr>
        <p:txBody>
          <a:bodyPr>
            <a:normAutofit/>
          </a:bodyPr>
          <a:lstStyle/>
          <a:p>
            <a:pPr lvl="1"/>
            <a:r>
              <a:rPr lang="en-US" sz="2400" b="1" u="sng" dirty="0">
                <a:solidFill>
                  <a:schemeClr val="tx1"/>
                </a:solidFill>
                <a:cs typeface="Times New Roman" pitchFamily="18" charset="0"/>
              </a:rPr>
              <a:t>Production </a:t>
            </a:r>
            <a:r>
              <a:rPr lang="en-US" sz="2400" b="1" u="sng" dirty="0" smtClean="0">
                <a:solidFill>
                  <a:schemeClr val="tx1"/>
                </a:solidFill>
                <a:cs typeface="Times New Roman" pitchFamily="18" charset="0"/>
              </a:rPr>
              <a:t>rules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cont.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IF condition or premise occurs THEN some action or conclusion will occur.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For example: </a:t>
            </a:r>
          </a:p>
          <a:p>
            <a:pPr marL="731520" lvl="3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IF the traffic light turns red </a:t>
            </a:r>
            <a:endParaRPr lang="en-US" sz="2000" dirty="0">
              <a:solidFill>
                <a:schemeClr val="tx1"/>
              </a:solidFill>
            </a:endParaRPr>
          </a:p>
          <a:p>
            <a:pPr marL="731520" lvl="3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THEN you should stop.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9"/>
            <a:ext cx="7772400" cy="854884"/>
          </a:xfrm>
        </p:spPr>
        <p:txBody>
          <a:bodyPr anchor="t">
            <a:normAutofit/>
          </a:bodyPr>
          <a:lstStyle/>
          <a:p>
            <a:pPr lvl="1"/>
            <a:r>
              <a:rPr lang="en-US" sz="2000" dirty="0" smtClean="0"/>
              <a:t>Stages of knowledge acquisition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2603"/>
            <a:ext cx="7772400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Structure of expert </a:t>
            </a:r>
            <a:r>
              <a:rPr lang="en-US" sz="4400" b="1" dirty="0" smtClean="0"/>
              <a:t>systems </a:t>
            </a:r>
            <a:r>
              <a:rPr lang="en-US" sz="4400" b="1" i="1" dirty="0" smtClean="0"/>
              <a:t>(cont.)</a:t>
            </a:r>
            <a:endParaRPr lang="en-MY" sz="4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80928"/>
            <a:ext cx="7606911" cy="34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423</TotalTime>
  <Words>1386</Words>
  <Application>Microsoft Office PowerPoint</Application>
  <PresentationFormat>On-screen Show 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Celestial</vt:lpstr>
      <vt:lpstr>Expert System</vt:lpstr>
      <vt:lpstr>Human experts</vt:lpstr>
      <vt:lpstr>What is an expert system?</vt:lpstr>
      <vt:lpstr>Differences between human experts and expert systems</vt:lpstr>
      <vt:lpstr>Expert System Application</vt:lpstr>
      <vt:lpstr>Structure of expert systems</vt:lpstr>
      <vt:lpstr>Structure of expert systems</vt:lpstr>
      <vt:lpstr>Structure of expert systems (cont.)</vt:lpstr>
      <vt:lpstr>Structure of expert systems (cont.)</vt:lpstr>
      <vt:lpstr>Structure of expert systems (cont.)</vt:lpstr>
      <vt:lpstr>Structure of expert systems (cont.)</vt:lpstr>
      <vt:lpstr>Structure of expert systems (cont.)</vt:lpstr>
      <vt:lpstr>PowerPoint Presentation</vt:lpstr>
      <vt:lpstr>PowerPoint Presentation</vt:lpstr>
      <vt:lpstr>Structure of expert systems (cont.)</vt:lpstr>
      <vt:lpstr>Inferencing</vt:lpstr>
      <vt:lpstr>Inferencing (cont.)</vt:lpstr>
      <vt:lpstr>Structure of expert systems (cont.)</vt:lpstr>
      <vt:lpstr>Backward chaining example:  suspect SARS from patient symptoms?</vt:lpstr>
      <vt:lpstr>Forward-chaining example:  suspect SARS from patient symptoms?</vt:lpstr>
      <vt:lpstr>Types of problems solved by expert system</vt:lpstr>
      <vt:lpstr>Conventional systems vs. expert systems</vt:lpstr>
      <vt:lpstr>ACTIVITY IN CLASS:  Expert system on the web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</dc:title>
  <dc:creator>user</dc:creator>
  <cp:lastModifiedBy>Erma</cp:lastModifiedBy>
  <cp:revision>75</cp:revision>
  <dcterms:created xsi:type="dcterms:W3CDTF">2014-04-25T06:29:05Z</dcterms:created>
  <dcterms:modified xsi:type="dcterms:W3CDTF">2016-05-03T03:23:02Z</dcterms:modified>
</cp:coreProperties>
</file>