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8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3A5038-418D-4D62-BF40-357DA5E3D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75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0BB00-193D-41B0-8C69-8C53414708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7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24426-E09A-4265-959C-5938D30A8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72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893BB-748F-41AD-9344-C2D632028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7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A472D-2FC1-4F02-8CB6-00B870EA4D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A1B08-DD98-433F-922C-E8615572E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8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C96E2-0E24-4243-AC37-4A05458F3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15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5E583-5B9B-4CA6-9032-21CC008BF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439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2D0A2-9507-47C0-B3AD-A1E11C681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401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971E-3B42-42E2-80F5-3CCD41F3B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2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8BBA3-962B-4A53-BBD5-666E2DD151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88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031B2-14C2-4A6B-9019-C2DC53113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692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74EB2F7-BAE9-4514-B0E5-D5FAE56EAE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2" r:id="rId2"/>
    <p:sldLayoutId id="2147483707" r:id="rId3"/>
    <p:sldLayoutId id="2147483708" r:id="rId4"/>
    <p:sldLayoutId id="2147483709" r:id="rId5"/>
    <p:sldLayoutId id="2147483710" r:id="rId6"/>
    <p:sldLayoutId id="2147483703" r:id="rId7"/>
    <p:sldLayoutId id="2147483711" r:id="rId8"/>
    <p:sldLayoutId id="2147483712" r:id="rId9"/>
    <p:sldLayoutId id="2147483704" r:id="rId10"/>
    <p:sldLayoutId id="2147483705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mana@um.edu.m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MACHINE LEARNING :</a:t>
            </a:r>
            <a:br>
              <a:rPr lang="en-US" dirty="0" smtClean="0"/>
            </a:br>
            <a:r>
              <a:rPr lang="en-US" dirty="0" smtClean="0"/>
              <a:t>NEURAL COMPUTING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smtClean="0">
                <a:hlinkClick r:id="rId2"/>
              </a:rPr>
              <a:t>rmana@um.edu.my</a:t>
            </a:r>
            <a:r>
              <a:rPr lang="en-US" altLang="en-US" smtClean="0"/>
              <a:t> </a:t>
            </a:r>
          </a:p>
          <a:p>
            <a:pPr marR="0" eaLnBrk="1" hangingPunct="1"/>
            <a:r>
              <a:rPr lang="en-US" altLang="en-US" smtClean="0"/>
              <a:t>(ref: Miss Mangalam)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Components and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Processing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Structure of the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Processing Information by the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Summation Function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Neural Network Fundamentals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1"/>
                </a:solidFill>
              </a:rPr>
              <a:t>Processing Information in an Artificial Neuron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990600" y="1981200"/>
            <a:ext cx="7391400" cy="3276600"/>
            <a:chOff x="624" y="1248"/>
            <a:chExt cx="4656" cy="2064"/>
          </a:xfrm>
        </p:grpSpPr>
        <p:sp>
          <p:nvSpPr>
            <p:cNvPr id="20484" name="Oval 5"/>
            <p:cNvSpPr>
              <a:spLocks noChangeArrowheads="1"/>
            </p:cNvSpPr>
            <p:nvPr/>
          </p:nvSpPr>
          <p:spPr bwMode="auto">
            <a:xfrm>
              <a:off x="4176" y="2304"/>
              <a:ext cx="336" cy="3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5" name="Oval 6"/>
            <p:cNvSpPr>
              <a:spLocks noChangeArrowheads="1"/>
            </p:cNvSpPr>
            <p:nvPr/>
          </p:nvSpPr>
          <p:spPr bwMode="auto">
            <a:xfrm>
              <a:off x="1776" y="168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816" y="1680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x</a:t>
              </a:r>
              <a:r>
                <a:rPr lang="en-US" altLang="en-US" sz="2000" b="1" baseline="-25000"/>
                <a:t>1</a:t>
              </a:r>
              <a:endParaRPr lang="en-US" altLang="en-US" sz="2000" b="1"/>
            </a:p>
          </p:txBody>
        </p:sp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>
              <a:off x="1824" y="168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1j</a:t>
              </a:r>
              <a:endParaRPr lang="en-US" altLang="en-US" sz="2000" b="1"/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>
              <a:off x="816" y="2304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x</a:t>
              </a:r>
              <a:r>
                <a:rPr lang="en-US" altLang="en-US" sz="2000" b="1" baseline="-25000"/>
                <a:t>2</a:t>
              </a:r>
              <a:endParaRPr lang="en-US" altLang="en-US" sz="2000" b="1"/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816" y="2976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x</a:t>
              </a:r>
              <a:r>
                <a:rPr lang="en-US" altLang="en-US" sz="2000" b="1" baseline="-25000"/>
                <a:t>i</a:t>
              </a:r>
              <a:endParaRPr lang="en-US" altLang="en-US" sz="2000" b="1"/>
            </a:p>
          </p:txBody>
        </p:sp>
        <p:sp>
          <p:nvSpPr>
            <p:cNvPr id="20490" name="Text Box 11"/>
            <p:cNvSpPr txBox="1">
              <a:spLocks noChangeArrowheads="1"/>
            </p:cNvSpPr>
            <p:nvPr/>
          </p:nvSpPr>
          <p:spPr bwMode="auto">
            <a:xfrm>
              <a:off x="4848" y="220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Y</a:t>
              </a:r>
              <a:r>
                <a:rPr lang="en-US" altLang="en-US" sz="2000" b="1" baseline="-25000"/>
                <a:t>j</a:t>
              </a:r>
              <a:endParaRPr lang="en-US" altLang="en-US" sz="2000" b="1"/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1776" y="297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ij</a:t>
              </a:r>
              <a:endParaRPr lang="en-US" altLang="en-US" sz="2000" b="1"/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1776" y="230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2j</a:t>
              </a:r>
              <a:endParaRPr lang="en-US" altLang="en-US" sz="2000" b="1"/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2688" y="2256"/>
              <a:ext cx="864" cy="4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ym typeface="Arial" panose="020B0604020202020204" pitchFamily="34" charset="0"/>
                </a:rPr>
                <a:t>Neuron j</a:t>
              </a:r>
            </a:p>
            <a:p>
              <a:r>
                <a:rPr lang="en-US" altLang="en-US" sz="2000" b="1">
                  <a:sym typeface="Arial" panose="020B0604020202020204" pitchFamily="34" charset="0"/>
                </a:rPr>
                <a:t></a:t>
              </a:r>
              <a:r>
                <a:rPr lang="en-US" altLang="en-US" sz="2000" b="1"/>
                <a:t> w</a:t>
              </a:r>
              <a:r>
                <a:rPr lang="en-US" altLang="en-US" sz="2000" b="1" baseline="-25000"/>
                <a:t>ij </a:t>
              </a:r>
              <a:r>
                <a:rPr lang="en-US" altLang="en-US" sz="2000" b="1"/>
                <a:t>x</a:t>
              </a:r>
              <a:r>
                <a:rPr lang="en-US" altLang="en-US" sz="2000" b="1" baseline="-25000"/>
                <a:t>i</a:t>
              </a:r>
              <a:endParaRPr lang="en-US" altLang="en-US" sz="2000" b="1"/>
            </a:p>
          </p:txBody>
        </p:sp>
        <p:sp>
          <p:nvSpPr>
            <p:cNvPr id="20494" name="Text Box 15"/>
            <p:cNvSpPr txBox="1">
              <a:spLocks noChangeArrowheads="1"/>
            </p:cNvSpPr>
            <p:nvPr/>
          </p:nvSpPr>
          <p:spPr bwMode="auto">
            <a:xfrm>
              <a:off x="1632" y="1248"/>
              <a:ext cx="6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Weights</a:t>
              </a:r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4656" y="1968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Output</a:t>
              </a:r>
            </a:p>
          </p:txBody>
        </p:sp>
        <p:sp>
          <p:nvSpPr>
            <p:cNvPr id="20496" name="Text Box 17"/>
            <p:cNvSpPr txBox="1">
              <a:spLocks noChangeArrowheads="1"/>
            </p:cNvSpPr>
            <p:nvPr/>
          </p:nvSpPr>
          <p:spPr bwMode="auto">
            <a:xfrm>
              <a:off x="624" y="1248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Inputs</a:t>
              </a:r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>
              <a:off x="2640" y="2784"/>
              <a:ext cx="9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Summations</a:t>
              </a:r>
            </a:p>
          </p:txBody>
        </p:sp>
        <p:sp>
          <p:nvSpPr>
            <p:cNvPr id="20498" name="Text Box 19"/>
            <p:cNvSpPr txBox="1">
              <a:spLocks noChangeArrowheads="1"/>
            </p:cNvSpPr>
            <p:nvPr/>
          </p:nvSpPr>
          <p:spPr bwMode="auto">
            <a:xfrm>
              <a:off x="3792" y="2784"/>
              <a:ext cx="1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Transfer function</a:t>
              </a:r>
            </a:p>
          </p:txBody>
        </p:sp>
        <p:sp>
          <p:nvSpPr>
            <p:cNvPr id="20499" name="Text Box 20"/>
            <p:cNvSpPr txBox="1">
              <a:spLocks noChangeArrowheads="1"/>
            </p:cNvSpPr>
            <p:nvPr/>
          </p:nvSpPr>
          <p:spPr bwMode="auto">
            <a:xfrm>
              <a:off x="4224" y="23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ym typeface="Arial" panose="020B0604020202020204" pitchFamily="34" charset="0"/>
                </a:rPr>
                <a:t></a:t>
              </a:r>
              <a:endParaRPr lang="en-US" altLang="en-US" sz="2000" b="1"/>
            </a:p>
          </p:txBody>
        </p:sp>
        <p:sp>
          <p:nvSpPr>
            <p:cNvPr id="20500" name="Line 21"/>
            <p:cNvSpPr>
              <a:spLocks noChangeShapeType="1"/>
            </p:cNvSpPr>
            <p:nvPr/>
          </p:nvSpPr>
          <p:spPr bwMode="auto">
            <a:xfrm>
              <a:off x="1152" y="182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1" name="Line 22"/>
            <p:cNvSpPr>
              <a:spLocks noChangeShapeType="1"/>
            </p:cNvSpPr>
            <p:nvPr/>
          </p:nvSpPr>
          <p:spPr bwMode="auto">
            <a:xfrm>
              <a:off x="2112" y="1872"/>
              <a:ext cx="57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2" name="Line 23"/>
            <p:cNvSpPr>
              <a:spLocks noChangeShapeType="1"/>
            </p:cNvSpPr>
            <p:nvPr/>
          </p:nvSpPr>
          <p:spPr bwMode="auto">
            <a:xfrm>
              <a:off x="2064" y="249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3" name="Line 24"/>
            <p:cNvSpPr>
              <a:spLocks noChangeShapeType="1"/>
            </p:cNvSpPr>
            <p:nvPr/>
          </p:nvSpPr>
          <p:spPr bwMode="auto">
            <a:xfrm flipV="1">
              <a:off x="2064" y="2592"/>
              <a:ext cx="62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4" name="Line 25"/>
            <p:cNvSpPr>
              <a:spLocks noChangeShapeType="1"/>
            </p:cNvSpPr>
            <p:nvPr/>
          </p:nvSpPr>
          <p:spPr bwMode="auto">
            <a:xfrm>
              <a:off x="3552" y="249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5" name="Line 26"/>
            <p:cNvSpPr>
              <a:spLocks noChangeShapeType="1"/>
            </p:cNvSpPr>
            <p:nvPr/>
          </p:nvSpPr>
          <p:spPr bwMode="auto">
            <a:xfrm>
              <a:off x="4512" y="249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6" name="Oval 27"/>
            <p:cNvSpPr>
              <a:spLocks noChangeArrowheads="1"/>
            </p:cNvSpPr>
            <p:nvPr/>
          </p:nvSpPr>
          <p:spPr bwMode="auto">
            <a:xfrm>
              <a:off x="1728" y="29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7" name="Oval 28"/>
            <p:cNvSpPr>
              <a:spLocks noChangeArrowheads="1"/>
            </p:cNvSpPr>
            <p:nvPr/>
          </p:nvSpPr>
          <p:spPr bwMode="auto">
            <a:xfrm>
              <a:off x="172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8" name="Line 29"/>
            <p:cNvSpPr>
              <a:spLocks noChangeShapeType="1"/>
            </p:cNvSpPr>
            <p:nvPr/>
          </p:nvSpPr>
          <p:spPr bwMode="auto">
            <a:xfrm>
              <a:off x="1104" y="312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9" name="Line 30"/>
            <p:cNvSpPr>
              <a:spLocks noChangeShapeType="1"/>
            </p:cNvSpPr>
            <p:nvPr/>
          </p:nvSpPr>
          <p:spPr bwMode="auto">
            <a:xfrm>
              <a:off x="1104" y="24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Threshold Function</a:t>
            </a:r>
          </a:p>
          <a:p>
            <a:pPr eaLnBrk="1" hangingPunct="1"/>
            <a:r>
              <a:rPr lang="en-US" altLang="en-US" smtClean="0"/>
              <a:t>Piecewise Function</a:t>
            </a:r>
          </a:p>
          <a:p>
            <a:pPr eaLnBrk="1" hangingPunct="1"/>
            <a:r>
              <a:rPr lang="en-US" altLang="en-US" smtClean="0"/>
              <a:t>Sigmoid Function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Transfer Function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Threshold Function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38100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3810000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81000" y="1524000"/>
            <a:ext cx="8534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3600"/>
              <a:t>The output neuron takes the value 1 if the induced field of that neuron is non-negative and 0 otherwise.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391400" cy="1524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amplification factor inside the linear region of operation is assumed to be unity.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Piecewise Linear Function 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38100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8100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Sigmoid Function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173163" y="1981200"/>
            <a:ext cx="70564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The sigmoid function graph is s-shaped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It is the most common form of activation function used in neural networks. </a:t>
            </a:r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1143000" y="4495800"/>
          <a:ext cx="2895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3" imgW="844296" imgH="445008" progId="Word.Document.8">
                  <p:embed/>
                </p:oleObj>
              </mc:Choice>
              <mc:Fallback>
                <p:oleObj name="Document" r:id="rId3" imgW="844296" imgH="4450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2895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29718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mtClean="0"/>
              <a:t>1. Compute Temporary Outputs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2. Compare Outputs with Desired Targets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3. Adjust Weights and Repeat the Process</a:t>
            </a:r>
            <a:r>
              <a:rPr lang="en-US" altLang="en-US" sz="3200" smtClean="0"/>
              <a:t> 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>
                <a:solidFill>
                  <a:schemeClr val="tx1"/>
                </a:solidFill>
              </a:rPr>
              <a:t>Learning: </a:t>
            </a:r>
            <a:r>
              <a:rPr lang="en-US" sz="4800"/>
              <a:t>Three Tasks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the weights by either rules or randomly</a:t>
            </a:r>
          </a:p>
          <a:p>
            <a:pPr eaLnBrk="1" hangingPunct="1"/>
            <a:r>
              <a:rPr lang="en-US" altLang="en-US" smtClean="0"/>
              <a:t>Set Delta = Error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= Actual output minus Desired output for a given set of inputs </a:t>
            </a:r>
          </a:p>
          <a:p>
            <a:pPr eaLnBrk="1" hangingPunct="1"/>
            <a:r>
              <a:rPr lang="en-US" altLang="en-US" smtClean="0"/>
              <a:t>Objective is to </a:t>
            </a:r>
            <a:r>
              <a:rPr lang="en-US" altLang="en-US" i="1" u="sng" smtClean="0"/>
              <a:t>Minimize</a:t>
            </a:r>
            <a:r>
              <a:rPr lang="en-US" altLang="en-US" smtClean="0"/>
              <a:t> the Delta (Error)</a:t>
            </a:r>
          </a:p>
          <a:p>
            <a:pPr eaLnBrk="1" hangingPunct="1"/>
            <a:r>
              <a:rPr lang="en-US" altLang="en-US" i="1" u="sng" smtClean="0"/>
              <a:t>Change</a:t>
            </a:r>
            <a:r>
              <a:rPr lang="en-US" altLang="en-US" smtClean="0"/>
              <a:t> the weights to reduce the Delta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>
                <a:solidFill>
                  <a:schemeClr val="tx1"/>
                </a:solidFill>
              </a:rPr>
              <a:t>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7672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Preliminary steps of system development are done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ANN Application Development Process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1. Collect Data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2. Separate into Training and Test Sets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3. Define a Network Structure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4. Select a Learning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5. Set Parameters, Values, Initialize Weights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6. Transform Data to Network Inputs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7. Start Training, and Determine and Revise Weights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8. Stop and Test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9. Implementation: Use the Network with New Cases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1"/>
                </a:solidFill>
              </a:rPr>
              <a:t>Neural Network</a:t>
            </a:r>
            <a:br>
              <a:rPr lang="en-US" sz="3600">
                <a:solidFill>
                  <a:schemeClr val="tx1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>Application Development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 data and separate into a </a:t>
            </a:r>
            <a:r>
              <a:rPr lang="en-US" altLang="en-US" i="1" u="sng" smtClean="0"/>
              <a:t>training set</a:t>
            </a:r>
            <a:r>
              <a:rPr lang="en-US" altLang="en-US" smtClean="0"/>
              <a:t> and a </a:t>
            </a:r>
            <a:r>
              <a:rPr lang="en-US" altLang="en-US" i="1" u="sng" smtClean="0"/>
              <a:t>test set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Use </a:t>
            </a:r>
            <a:r>
              <a:rPr lang="en-US" altLang="en-US" i="1" u="sng" smtClean="0"/>
              <a:t>training cases</a:t>
            </a:r>
            <a:r>
              <a:rPr lang="en-US" altLang="en-US" smtClean="0"/>
              <a:t> to adjust the weights</a:t>
            </a:r>
          </a:p>
          <a:p>
            <a:pPr eaLnBrk="1" hangingPunct="1"/>
            <a:r>
              <a:rPr lang="en-US" altLang="en-US" smtClean="0"/>
              <a:t>Use </a:t>
            </a:r>
            <a:r>
              <a:rPr lang="en-US" altLang="en-US" i="1" u="sng" smtClean="0"/>
              <a:t>test cases</a:t>
            </a:r>
            <a:r>
              <a:rPr lang="en-US" altLang="en-US" smtClean="0"/>
              <a:t> for network validation</a:t>
            </a:r>
            <a:endParaRPr lang="en-US" altLang="en-US" sz="3600" smtClean="0"/>
          </a:p>
          <a:p>
            <a:pPr eaLnBrk="1" hangingPunct="1"/>
            <a:endParaRPr lang="en-US" altLang="en-US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Data Collection and Preparation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Neural Networks (ANN)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Mimics How Our Brain Works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Machine Learning</a:t>
            </a:r>
            <a:endParaRPr lang="en-US" altLang="en-US" sz="4000" smtClean="0"/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1"/>
                </a:solidFill>
              </a:rPr>
              <a:t>Neural Computing: The Basics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6148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Preparation may involve simplification or decomposition for Non-numerical Input Data (text, pictures)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Choose the learning algorithm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Determine several parameters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Learning rate (high or low)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Threshold value for the form of the output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Initial weight values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Other parameters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Choose the network's structure (nodes and layers)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Select initial conditions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Transform training and test data to the required format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20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Neural Network Preparation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 the </a:t>
            </a:r>
            <a:r>
              <a:rPr lang="en-US" altLang="en-US" i="1" u="sng" smtClean="0"/>
              <a:t>training data</a:t>
            </a:r>
            <a:r>
              <a:rPr lang="en-US" altLang="en-US" smtClean="0"/>
              <a:t> set to the network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i="1" u="sng" smtClean="0"/>
              <a:t>Adjust weights</a:t>
            </a:r>
            <a:r>
              <a:rPr lang="en-US" altLang="en-US" smtClean="0"/>
              <a:t> to produce the desired output for each of the inputs</a:t>
            </a:r>
          </a:p>
          <a:p>
            <a:pPr lvl="1" eaLnBrk="1" hangingPunct="1"/>
            <a:r>
              <a:rPr lang="en-US" altLang="en-US" smtClean="0"/>
              <a:t>Several iterations of the complete training set to get a consistent set of weights that works for all the training data</a:t>
            </a:r>
            <a:endParaRPr lang="en-US" altLang="en-US" sz="3200" smtClean="0"/>
          </a:p>
          <a:p>
            <a:pPr eaLnBrk="1" hangingPunct="1"/>
            <a:endParaRPr lang="en-US" altLang="en-US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Training the Network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Major Categories Based On Input Format</a:t>
            </a:r>
          </a:p>
          <a:p>
            <a:pPr lvl="1" eaLnBrk="1" hangingPunct="1"/>
            <a:r>
              <a:rPr lang="en-US" altLang="en-US" smtClean="0"/>
              <a:t>Binary-valued (0s and 1s) </a:t>
            </a:r>
          </a:p>
          <a:p>
            <a:pPr lvl="1" eaLnBrk="1" hangingPunct="1"/>
            <a:r>
              <a:rPr lang="en-US" altLang="en-US" smtClean="0"/>
              <a:t>Continuous-valued</a:t>
            </a:r>
            <a:endParaRPr lang="en-US" altLang="en-US" sz="3200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Two Basic Learning Categories</a:t>
            </a:r>
          </a:p>
          <a:p>
            <a:pPr lvl="1" eaLnBrk="1" hangingPunct="1"/>
            <a:r>
              <a:rPr lang="en-US" altLang="en-US" smtClean="0"/>
              <a:t>Supervised Learning </a:t>
            </a:r>
          </a:p>
          <a:p>
            <a:pPr lvl="1" eaLnBrk="1" hangingPunct="1"/>
            <a:r>
              <a:rPr lang="en-US" altLang="en-US" smtClean="0"/>
              <a:t>Unsupervised Learning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Learning Algorithms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a set of inputs with known (desired) outputs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Examples</a:t>
            </a:r>
          </a:p>
          <a:p>
            <a:pPr lvl="1" eaLnBrk="1" hangingPunct="1"/>
            <a:r>
              <a:rPr lang="en-US" altLang="en-US" smtClean="0"/>
              <a:t>Backpropagation </a:t>
            </a:r>
          </a:p>
          <a:p>
            <a:pPr lvl="1" eaLnBrk="1" hangingPunct="1"/>
            <a:r>
              <a:rPr lang="en-US" altLang="en-US" smtClean="0"/>
              <a:t>Hopfield network</a:t>
            </a:r>
            <a:endParaRPr lang="en-US" altLang="en-US" sz="3200" smtClean="0"/>
          </a:p>
          <a:p>
            <a:pPr eaLnBrk="1" hangingPunct="1"/>
            <a:endParaRPr lang="en-US" altLang="en-US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Supervised Learning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Only input stimuli shown to the network</a:t>
            </a:r>
          </a:p>
          <a:p>
            <a:pPr eaLnBrk="1" hangingPunct="1"/>
            <a:r>
              <a:rPr lang="en-US" altLang="en-US" smtClean="0"/>
              <a:t>Network is self-organizing</a:t>
            </a:r>
          </a:p>
          <a:p>
            <a:pPr eaLnBrk="1" hangingPunct="1"/>
            <a:r>
              <a:rPr lang="en-US" altLang="en-US" smtClean="0"/>
              <a:t>Number of categories into which the network classifies the inputs can be controlled by varying certain parameters </a:t>
            </a:r>
          </a:p>
          <a:p>
            <a:pPr eaLnBrk="1" hangingPunct="1"/>
            <a:r>
              <a:rPr lang="en-US" altLang="en-US" smtClean="0"/>
              <a:t>Examples </a:t>
            </a:r>
          </a:p>
          <a:p>
            <a:pPr lvl="1" eaLnBrk="1" hangingPunct="1"/>
            <a:r>
              <a:rPr lang="en-US" altLang="en-US" smtClean="0"/>
              <a:t>Adaptive Resonance Theory (ART)</a:t>
            </a:r>
          </a:p>
          <a:p>
            <a:pPr lvl="1" eaLnBrk="1" hangingPunct="1"/>
            <a:r>
              <a:rPr lang="en-US" altLang="en-US" smtClean="0"/>
              <a:t>Kohonen Self-organizing Feature Maps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Unsupervised 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               Inputs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Case	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		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	Desired Results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1	  	0		0	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2		0		1	1 	(positive)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3		1		0	1 	(positive)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4		1		1	1 	(positive)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How a Network Learns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Step function evaluates the summation of input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Calculating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Measure the error (delta) between outputs and desired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Update weights, reinforcing correct results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At any step in the process for a neuron, </a:t>
            </a:r>
            <a:r>
              <a:rPr lang="en-US" altLang="en-US" sz="2400" i="1" smtClean="0"/>
              <a:t>j</a:t>
            </a:r>
            <a:r>
              <a:rPr lang="en-US" altLang="en-US" sz="2400" smtClean="0"/>
              <a:t>, we get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           Delta = Z</a:t>
            </a:r>
            <a:r>
              <a:rPr lang="en-US" altLang="en-US" sz="2400" baseline="-25000" smtClean="0"/>
              <a:t>j  </a:t>
            </a:r>
            <a:r>
              <a:rPr lang="en-US" altLang="en-US" sz="2400" smtClean="0"/>
              <a:t>- Y</a:t>
            </a:r>
            <a:r>
              <a:rPr lang="en-US" altLang="en-US" sz="2400" baseline="-25000" smtClean="0"/>
              <a:t>j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where </a:t>
            </a:r>
            <a:r>
              <a:rPr lang="en-US" altLang="en-US" sz="2400" i="1" smtClean="0"/>
              <a:t>Z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are the desired and actual outputs, respectively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Steps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Updated Weights 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i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/>
              <a:t>W</a:t>
            </a:r>
            <a:r>
              <a:rPr lang="en-US" altLang="en-US" sz="2000" i="1" baseline="-25000" smtClean="0"/>
              <a:t>i </a:t>
            </a:r>
            <a:r>
              <a:rPr lang="en-US" altLang="en-US" sz="2000" smtClean="0"/>
              <a:t>(final) = </a:t>
            </a:r>
            <a:r>
              <a:rPr lang="en-US" altLang="en-US" sz="2000" i="1" smtClean="0"/>
              <a:t>W</a:t>
            </a:r>
            <a:r>
              <a:rPr lang="en-US" altLang="en-US" sz="2000" i="1" baseline="-25000" smtClean="0"/>
              <a:t>i </a:t>
            </a:r>
            <a:r>
              <a:rPr lang="en-US" altLang="en-US" sz="2000" smtClean="0"/>
              <a:t>(initial) + alpha × delta × </a:t>
            </a:r>
            <a:r>
              <a:rPr lang="en-US" altLang="en-US" sz="2000" i="1" smtClean="0"/>
              <a:t>X</a:t>
            </a:r>
            <a:r>
              <a:rPr lang="en-US" altLang="en-US" sz="2000" i="1" baseline="-25000" smtClean="0"/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i="1" baseline="-25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where alpha is the learning rate parameter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Weights are initially random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The </a:t>
            </a:r>
            <a:r>
              <a:rPr lang="en-US" altLang="en-US" sz="2000" i="1" smtClean="0"/>
              <a:t>learning rate</a:t>
            </a:r>
            <a:r>
              <a:rPr lang="en-US" altLang="en-US" sz="2000" smtClean="0"/>
              <a:t> parameter, alpha, is set low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Delta is used to derive the final weights, which then become the initial weights in the next iteration (row)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Threshold value parameter: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sets Y to 1 in the next row if the weighted sum of inputs is greater than 0.5;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otherwise, to 0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Steps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900" dirty="0" smtClean="0"/>
              <a:t>Most widely used learning </a:t>
            </a:r>
          </a:p>
          <a:p>
            <a:pPr eaLnBrk="1" hangingPunct="1"/>
            <a:r>
              <a:rPr lang="en-US" altLang="en-US" sz="1900" dirty="0" smtClean="0"/>
              <a:t>Relatively easy to implement</a:t>
            </a:r>
          </a:p>
          <a:p>
            <a:pPr eaLnBrk="1" hangingPunct="1"/>
            <a:r>
              <a:rPr lang="en-US" altLang="en-US" sz="1900" dirty="0" smtClean="0"/>
              <a:t>Requires training data for conditioning the network before using it for processing other data</a:t>
            </a:r>
          </a:p>
          <a:p>
            <a:pPr eaLnBrk="1" hangingPunct="1"/>
            <a:r>
              <a:rPr lang="en-US" altLang="en-US" sz="1900" dirty="0" smtClean="0"/>
              <a:t>Network includes one or more hidden layers</a:t>
            </a:r>
          </a:p>
          <a:p>
            <a:pPr eaLnBrk="1" hangingPunct="1"/>
            <a:r>
              <a:rPr lang="en-US" altLang="en-US" sz="1900" dirty="0" smtClean="0"/>
              <a:t>Network is considered a </a:t>
            </a:r>
            <a:r>
              <a:rPr lang="en-US" altLang="en-US" sz="1900" i="1" dirty="0" smtClean="0"/>
              <a:t>feedforward</a:t>
            </a:r>
            <a:r>
              <a:rPr lang="en-US" altLang="en-US" sz="1900" dirty="0" smtClean="0"/>
              <a:t> approach</a:t>
            </a:r>
          </a:p>
          <a:p>
            <a:pPr eaLnBrk="1" hangingPunct="1"/>
            <a:r>
              <a:rPr lang="en-US" altLang="en-US" sz="1900" dirty="0" smtClean="0"/>
              <a:t>Externally provided correct patterns are compared with the neural network output during training (supervised training)</a:t>
            </a:r>
          </a:p>
          <a:p>
            <a:pPr eaLnBrk="1" hangingPunct="1"/>
            <a:r>
              <a:rPr lang="en-US" altLang="en-US" sz="1900" dirty="0" smtClean="0"/>
              <a:t>Feedback adjusts the weights until all training patterns are correctly categorized</a:t>
            </a:r>
          </a:p>
          <a:p>
            <a:pPr eaLnBrk="1" hangingPunct="1"/>
            <a:r>
              <a:rPr lang="en-US" altLang="en-US" sz="1900" dirty="0" smtClean="0"/>
              <a:t>Error is </a:t>
            </a:r>
            <a:r>
              <a:rPr lang="en-US" altLang="en-US" sz="1900" dirty="0" err="1" smtClean="0"/>
              <a:t>backpropogated</a:t>
            </a:r>
            <a:r>
              <a:rPr lang="en-US" altLang="en-US" sz="1900" dirty="0" smtClean="0"/>
              <a:t> through network layers</a:t>
            </a:r>
          </a:p>
          <a:p>
            <a:pPr eaLnBrk="1" hangingPunct="1"/>
            <a:r>
              <a:rPr lang="en-US" altLang="en-US" sz="1900" dirty="0" smtClean="0"/>
              <a:t>Some error is attributed to each layer</a:t>
            </a:r>
          </a:p>
          <a:p>
            <a:pPr eaLnBrk="1" hangingPunct="1"/>
            <a:r>
              <a:rPr lang="en-US" altLang="en-US" sz="1900" dirty="0" smtClean="0"/>
              <a:t>Weights are adjusted</a:t>
            </a:r>
          </a:p>
          <a:p>
            <a:pPr eaLnBrk="1" hangingPunct="1"/>
            <a:r>
              <a:rPr lang="en-US" altLang="en-US" sz="1900" dirty="0" smtClean="0"/>
              <a:t>A large network can take a very long time to train</a:t>
            </a:r>
          </a:p>
          <a:p>
            <a:pPr eaLnBrk="1" hangingPunct="1"/>
            <a:r>
              <a:rPr lang="en-US" altLang="en-US" sz="1900" dirty="0" smtClean="0"/>
              <a:t>May not converge</a:t>
            </a:r>
          </a:p>
          <a:p>
            <a:pPr eaLnBrk="1" hangingPunct="1"/>
            <a:endParaRPr lang="en-US" altLang="en-US" sz="19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</a:rPr>
              <a:t>Backpropagation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Test the network after training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Examine network performance: measure the network’s classification ability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Black box testing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Do the inputs produce the appropriate outputs?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Not necessarily 100% accurate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But may be better than human decision makers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Test plan should include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Routine cases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Potentially problematic situations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May have to retrain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Testing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ANN to automate complex decision making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Neural networks learn from past experience and improve their performance levels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Machine learning: methods that teach machines to solve problems or to support problem solving, by applying historical cases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Machine Learning: An Overview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Frequently requires </a:t>
            </a:r>
          </a:p>
          <a:p>
            <a:pPr lvl="1" eaLnBrk="1" hangingPunct="1"/>
            <a:r>
              <a:rPr lang="en-US" altLang="en-US" smtClean="0"/>
              <a:t>Interfaces with other CBIS </a:t>
            </a:r>
          </a:p>
          <a:p>
            <a:pPr lvl="1" eaLnBrk="1" hangingPunct="1"/>
            <a:r>
              <a:rPr lang="en-US" altLang="en-US" smtClean="0"/>
              <a:t>User training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Gain confidence of the users and management early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Implementation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Pattern recognition, learning, classification, generalization and abstraction, and interpretation of incomplete and noisy inputs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Character, speech and visual recognition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Can provide some human problem-solving characteristics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Can tackle new kinds of problems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Robust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Fast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Flexible and easy to maintain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00" dirty="0"/>
              <a:t>Powerful hybrid systems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Benefits of </a:t>
            </a:r>
            <a:r>
              <a:rPr lang="en-US" sz="3600" dirty="0" smtClean="0">
                <a:solidFill>
                  <a:schemeClr val="tx1"/>
                </a:solidFill>
              </a:rPr>
              <a:t>Neural </a:t>
            </a:r>
            <a:r>
              <a:rPr lang="en-US" sz="3600" dirty="0">
                <a:solidFill>
                  <a:schemeClr val="tx1"/>
                </a:solidFill>
              </a:rPr>
              <a:t>Networks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Do not do well at tasks that are not done well by people</a:t>
            </a:r>
          </a:p>
          <a:p>
            <a:pPr eaLnBrk="1" hangingPunct="1"/>
            <a:r>
              <a:rPr lang="en-US" altLang="en-US" sz="2400" dirty="0" smtClean="0"/>
              <a:t>Lack explanation capabilities</a:t>
            </a:r>
          </a:p>
          <a:p>
            <a:pPr eaLnBrk="1" hangingPunct="1"/>
            <a:r>
              <a:rPr lang="en-US" altLang="en-US" sz="2400" dirty="0" smtClean="0"/>
              <a:t>Limitations and expense of hardware technology restrict most applications to software simulations</a:t>
            </a:r>
          </a:p>
          <a:p>
            <a:pPr eaLnBrk="1" hangingPunct="1"/>
            <a:r>
              <a:rPr lang="en-US" altLang="en-US" sz="2400" dirty="0" smtClean="0"/>
              <a:t>Training time can be excessive and tedious</a:t>
            </a:r>
          </a:p>
          <a:p>
            <a:pPr eaLnBrk="1" hangingPunct="1"/>
            <a:r>
              <a:rPr lang="en-US" altLang="en-US" sz="2400" dirty="0" smtClean="0"/>
              <a:t>Usually requires large amounts of training and test data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Limitations </a:t>
            </a:r>
            <a:r>
              <a:rPr lang="en-US" sz="3600" dirty="0" smtClean="0">
                <a:solidFill>
                  <a:schemeClr val="tx1"/>
                </a:solidFill>
              </a:rPr>
              <a:t>of Neural </a:t>
            </a:r>
            <a:r>
              <a:rPr lang="en-US" sz="3600" dirty="0">
                <a:solidFill>
                  <a:schemeClr val="tx1"/>
                </a:solidFill>
              </a:rPr>
              <a:t>Networks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Neural Networks in Knowledge Acquisition</a:t>
            </a:r>
          </a:p>
          <a:p>
            <a:pPr lvl="1" eaLnBrk="1" hangingPunct="1"/>
            <a:r>
              <a:rPr lang="en-US" altLang="en-US" sz="1800" dirty="0" smtClean="0"/>
              <a:t>Fast identification of implicit knowledge by automatically analyzing cases of historical data</a:t>
            </a:r>
          </a:p>
          <a:p>
            <a:pPr lvl="1" eaLnBrk="1" hangingPunct="1"/>
            <a:r>
              <a:rPr lang="en-US" altLang="en-US" sz="1800" dirty="0" smtClean="0"/>
              <a:t>ANN identifies </a:t>
            </a:r>
            <a:r>
              <a:rPr lang="en-US" altLang="en-US" sz="1800" i="1" dirty="0" smtClean="0"/>
              <a:t>patterns</a:t>
            </a:r>
            <a:r>
              <a:rPr lang="en-US" altLang="en-US" sz="1800" dirty="0" smtClean="0"/>
              <a:t> and relationships that may lead to rules for expert systems</a:t>
            </a:r>
          </a:p>
          <a:p>
            <a:pPr lvl="1" eaLnBrk="1" hangingPunct="1"/>
            <a:r>
              <a:rPr lang="en-US" altLang="en-US" sz="1800" dirty="0" smtClean="0"/>
              <a:t>A trained neural network can rapidly process information to produce associated facts and consequences</a:t>
            </a:r>
          </a:p>
          <a:p>
            <a:pPr eaLnBrk="1" hangingPunct="1"/>
            <a:r>
              <a:rPr lang="en-US" altLang="en-US" sz="1800" dirty="0" smtClean="0"/>
              <a:t>Neural Networks For Decision Support</a:t>
            </a:r>
          </a:p>
          <a:p>
            <a:pPr lvl="1" eaLnBrk="1" hangingPunct="1"/>
            <a:r>
              <a:rPr lang="en-US" altLang="en-US" sz="1800" dirty="0" smtClean="0"/>
              <a:t>Inductive means for gathering, storing, and using experiential knowledge</a:t>
            </a:r>
          </a:p>
          <a:p>
            <a:pPr lvl="1" eaLnBrk="1" hangingPunct="1"/>
            <a:r>
              <a:rPr lang="en-US" altLang="en-US" sz="1800" dirty="0" smtClean="0"/>
              <a:t>Neural network-based DSS to appraise real estate in New York (90% accurate)</a:t>
            </a:r>
          </a:p>
          <a:p>
            <a:pPr lvl="1" eaLnBrk="1" hangingPunct="1"/>
            <a:r>
              <a:rPr lang="en-US" altLang="en-US" sz="1800" dirty="0" smtClean="0"/>
              <a:t>Forecasting</a:t>
            </a:r>
          </a:p>
          <a:p>
            <a:pPr lvl="1" eaLnBrk="1" hangingPunct="1"/>
            <a:r>
              <a:rPr lang="en-US" altLang="en-US" sz="1800" dirty="0" smtClean="0"/>
              <a:t>ANN in decision support: Easy sensitivity analysis and partial analysis of input factors</a:t>
            </a:r>
          </a:p>
          <a:p>
            <a:pPr lvl="1" eaLnBrk="1" hangingPunct="1"/>
            <a:r>
              <a:rPr lang="en-US" altLang="en-US" sz="1800" dirty="0" smtClean="0"/>
              <a:t>ANN can expand the boundaries of DSS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Neural Computing Use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4" descr="exam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053"/>
              </p:ext>
            </p:extLst>
          </p:nvPr>
        </p:nvGraphicFramePr>
        <p:xfrm>
          <a:off x="914400" y="1600200"/>
          <a:ext cx="6704013" cy="4352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Bitmap Image" r:id="rId3" imgW="4846320" imgH="3147120" progId="Paint.Picture">
                  <p:embed/>
                </p:oleObj>
              </mc:Choice>
              <mc:Fallback>
                <p:oleObj name="Bitmap Image" r:id="rId3" imgW="4846320" imgH="3147120" progId="Paint.Picture">
                  <p:embed/>
                  <p:pic>
                    <p:nvPicPr>
                      <p:cNvPr id="0" name="Object 4" descr="exam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704013" cy="4352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Neuron 1 : Input X1 = 5, Weight W1 = 0.2</a:t>
            </a:r>
          </a:p>
          <a:p>
            <a:pPr eaLnBrk="1" hangingPunct="1"/>
            <a:r>
              <a:rPr lang="en-US" altLang="en-US" sz="2400" dirty="0" smtClean="0"/>
              <a:t>Neuron 2 : Input X2 = 7, Weight W2 = 0.3</a:t>
            </a:r>
          </a:p>
          <a:p>
            <a:pPr eaLnBrk="1" hangingPunct="1"/>
            <a:r>
              <a:rPr lang="en-US" altLang="en-US" sz="2400" dirty="0" smtClean="0"/>
              <a:t>Neuron 3 : Input X4 = 3, Weight W4 = 0.4</a:t>
            </a:r>
          </a:p>
          <a:p>
            <a:pPr eaLnBrk="1" hangingPunct="1"/>
            <a:r>
              <a:rPr lang="en-US" altLang="en-US" sz="2400" dirty="0" smtClean="0"/>
              <a:t>Neuron 4 : </a:t>
            </a:r>
          </a:p>
          <a:p>
            <a:pPr lvl="1" eaLnBrk="1" hangingPunct="1"/>
            <a:r>
              <a:rPr lang="en-US" altLang="en-US" sz="2400" dirty="0" smtClean="0"/>
              <a:t>Input  = Output of Neuron 1, Weight Y1 = 0.6</a:t>
            </a:r>
          </a:p>
          <a:p>
            <a:pPr lvl="1" eaLnBrk="1" hangingPunct="1"/>
            <a:r>
              <a:rPr lang="en-US" altLang="en-US" sz="2400" dirty="0" smtClean="0"/>
              <a:t>Input  = Output of Neuron 2, Weight Y2 = 0.7</a:t>
            </a:r>
          </a:p>
          <a:p>
            <a:pPr lvl="1" eaLnBrk="1" hangingPunct="1"/>
            <a:r>
              <a:rPr lang="en-US" altLang="en-US" sz="2400" dirty="0" smtClean="0"/>
              <a:t>Input  = Output of Neuron 3, Weight Y3 = 0.8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1 = (5)(0.2) = 1.0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2 = (7)(0.3) = 2.1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3 = (3)(0.4) = 1.2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4, Z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= (1)(0.6) + (2.1)(0.7) + (1.2)(0.8)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= 0.6 + 1.47 + 0.96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= 3.03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Output Without Transfer Function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5"/>
          <p:cNvGraphicFramePr>
            <a:graphicFrameLocks noChangeAspect="1"/>
          </p:cNvGraphicFramePr>
          <p:nvPr>
            <p:ph idx="1"/>
          </p:nvPr>
        </p:nvGraphicFramePr>
        <p:xfrm>
          <a:off x="838200" y="1828800"/>
          <a:ext cx="487680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Bitmap Image" r:id="rId3" imgW="3219899" imgH="2429214" progId="Paint.Picture">
                  <p:embed/>
                </p:oleObj>
              </mc:Choice>
              <mc:Fallback>
                <p:oleObj name="Bitmap Image" r:id="rId3" imgW="3219899" imgH="242921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4876800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Output with Threshold transfer function at Neuron 4</a:t>
            </a: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6705600" y="2362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 b="1"/>
              <a:t>Z = 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Z = 1 / (1 + e </a:t>
            </a:r>
            <a:r>
              <a:rPr lang="en-US" altLang="en-US" baseline="30000" smtClean="0"/>
              <a:t>– 3.03</a:t>
            </a:r>
            <a:r>
              <a:rPr lang="en-US" altLang="en-US" smtClean="0"/>
              <a:t>) = 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Sigmoid transfer function at Neuron 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1 = 1 / (1 + e </a:t>
            </a:r>
            <a:r>
              <a:rPr lang="en-US" altLang="en-US" sz="2400" baseline="30000" dirty="0" smtClean="0"/>
              <a:t>– 1</a:t>
            </a:r>
            <a:r>
              <a:rPr lang="en-US" altLang="en-US" sz="2400" dirty="0" smtClean="0"/>
              <a:t>) = 0.731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2 = 1 / (1 + e </a:t>
            </a:r>
            <a:r>
              <a:rPr lang="en-US" altLang="en-US" sz="2400" baseline="30000" dirty="0" smtClean="0"/>
              <a:t>– 2.1</a:t>
            </a:r>
            <a:r>
              <a:rPr lang="en-US" altLang="en-US" sz="2400" dirty="0" smtClean="0"/>
              <a:t>) = 0.891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3 = 1 / (1 + e </a:t>
            </a:r>
            <a:r>
              <a:rPr lang="en-US" altLang="en-US" sz="2400" baseline="30000" dirty="0" smtClean="0"/>
              <a:t>– 1.2</a:t>
            </a:r>
            <a:r>
              <a:rPr lang="en-US" altLang="en-US" sz="2400" dirty="0" smtClean="0"/>
              <a:t>) = 0.769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4 without transfer function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= (0.731)(0.6) + (0.891)(0.7) + (0.769)(0.8)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= 0.4386 + 0.6237 + 0.6152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= 1.6755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Output of Neuron 4 with sigmoid transfer function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= 1 / (1 + e </a:t>
            </a:r>
            <a:r>
              <a:rPr lang="en-US" altLang="en-US" sz="2400" baseline="30000" dirty="0" smtClean="0"/>
              <a:t>–1.6755 </a:t>
            </a:r>
            <a:r>
              <a:rPr lang="en-US" altLang="en-US" sz="2400" dirty="0" smtClean="0"/>
              <a:t>)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= 0.8426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Sigmoid transfer function at all neuron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Through analogy, discovery, and special procedures; by observing; or by analyzing examples</a:t>
            </a:r>
          </a:p>
          <a:p>
            <a:pPr eaLnBrk="1" hangingPunct="1"/>
            <a:r>
              <a:rPr lang="en-US" altLang="en-US" smtClean="0"/>
              <a:t>Can improve the performance of AI methods</a:t>
            </a:r>
          </a:p>
          <a:p>
            <a:pPr eaLnBrk="1" hangingPunct="1"/>
            <a:r>
              <a:rPr lang="en-US" altLang="en-US" smtClean="0"/>
              <a:t>Is a support area of AI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What is Learning?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Computers that mimic certain processing capabilities of the human brain</a:t>
            </a:r>
          </a:p>
          <a:p>
            <a:pPr eaLnBrk="1" hangingPunct="1"/>
            <a:r>
              <a:rPr lang="en-US" altLang="en-US" sz="2800" smtClean="0"/>
              <a:t>Knowledge representations based on</a:t>
            </a:r>
            <a:r>
              <a:rPr lang="en-US" altLang="en-US" sz="3600" smtClean="0"/>
              <a:t> </a:t>
            </a:r>
          </a:p>
          <a:p>
            <a:pPr lvl="1" eaLnBrk="1" hangingPunct="1"/>
            <a:r>
              <a:rPr lang="en-US" altLang="en-US" smtClean="0"/>
              <a:t>Massive parallel processing</a:t>
            </a:r>
          </a:p>
          <a:p>
            <a:pPr lvl="1" eaLnBrk="1" hangingPunct="1"/>
            <a:r>
              <a:rPr lang="en-US" altLang="en-US" smtClean="0"/>
              <a:t>Fast retrieval of large amounts of information </a:t>
            </a:r>
          </a:p>
          <a:p>
            <a:pPr lvl="1" eaLnBrk="1" hangingPunct="1"/>
            <a:r>
              <a:rPr lang="en-US" altLang="en-US" smtClean="0"/>
              <a:t>The ability to recognize patterns based on historical cases</a:t>
            </a:r>
          </a:p>
          <a:p>
            <a:pPr eaLnBrk="1" hangingPunct="1"/>
            <a:r>
              <a:rPr lang="en-US" altLang="en-US" sz="2800" smtClean="0"/>
              <a:t>Neural Computing = Artificial Neural Networks (ANNs)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Neural Computing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Neurons: brain cells</a:t>
            </a:r>
          </a:p>
          <a:p>
            <a:pPr lvl="1" eaLnBrk="1" hangingPunct="1"/>
            <a:r>
              <a:rPr lang="en-US" altLang="en-US" smtClean="0"/>
              <a:t>Nucleus (at the center)</a:t>
            </a:r>
          </a:p>
          <a:p>
            <a:pPr lvl="1" eaLnBrk="1" hangingPunct="1"/>
            <a:r>
              <a:rPr lang="en-US" altLang="en-US" smtClean="0"/>
              <a:t>Dendrites provide inputs </a:t>
            </a:r>
          </a:p>
          <a:p>
            <a:pPr lvl="1" eaLnBrk="1" hangingPunct="1"/>
            <a:r>
              <a:rPr lang="en-US" altLang="en-US" smtClean="0"/>
              <a:t>Axons send outputs </a:t>
            </a:r>
          </a:p>
          <a:p>
            <a:pPr eaLnBrk="1" hangingPunct="1"/>
            <a:r>
              <a:rPr lang="en-US" altLang="en-US" smtClean="0"/>
              <a:t>Synapses increase or decrease connection strength and cause excitation or inhibition of subsequent neurons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1"/>
                </a:solidFill>
              </a:rPr>
              <a:t>The Biology Analogy</a:t>
            </a:r>
            <a:r>
              <a:rPr lang="en-US">
                <a:solidFill>
                  <a:schemeClr val="tx1"/>
                </a:solidFill>
              </a:rPr>
              <a:t> </a:t>
            </a:r>
            <a:br>
              <a:rPr lang="en-US">
                <a:solidFill>
                  <a:schemeClr val="tx1"/>
                </a:solidFill>
              </a:rPr>
            </a:br>
            <a:r>
              <a:rPr lang="en-US" sz="3200">
                <a:solidFill>
                  <a:schemeClr val="tx1"/>
                </a:solidFill>
              </a:rPr>
              <a:t>Biological Neural Networks</a:t>
            </a:r>
            <a:r>
              <a:rPr lang="en-US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model that emulates a biological neural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Software simulations of the massively parallel processes that involve processing elements interconnected in a network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Originally proposed as a model of the human brain’s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human brain is </a:t>
            </a:r>
            <a:r>
              <a:rPr lang="en-US" altLang="en-US" i="1" u="sng" smtClean="0"/>
              <a:t>much more</a:t>
            </a:r>
            <a:r>
              <a:rPr lang="en-US" altLang="en-US" i="1" smtClean="0"/>
              <a:t> </a:t>
            </a:r>
            <a:r>
              <a:rPr lang="en-US" altLang="en-US" smtClean="0"/>
              <a:t>complex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1"/>
                </a:solidFill>
              </a:rPr>
              <a:t>Artificial Neural Networks (ANN)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>
            <p:ph idx="1"/>
          </p:nvPr>
        </p:nvGraphicFramePr>
        <p:xfrm>
          <a:off x="1604963" y="1962150"/>
          <a:ext cx="5934075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Picture" r:id="rId3" imgW="5934456" imgH="3563112" progId="Word.Picture.8">
                  <p:embed/>
                </p:oleObj>
              </mc:Choice>
              <mc:Fallback>
                <p:oleObj name="Picture" r:id="rId3" imgW="5934456" imgH="35631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962150"/>
                        <a:ext cx="5934075" cy="356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Three Interconnected Artificial Neurons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Artificial Neural Network (ANN) Architectures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Single Layer Feedforward Network</a:t>
            </a:r>
          </a:p>
          <a:p>
            <a:pPr eaLnBrk="1" hangingPunct="1"/>
            <a:r>
              <a:rPr lang="en-US" altLang="en-US" sz="2800" smtClean="0"/>
              <a:t>Multilayer Feedfoward Network</a:t>
            </a:r>
          </a:p>
          <a:p>
            <a:pPr eaLnBrk="1" hangingPunct="1"/>
            <a:r>
              <a:rPr lang="en-US" altLang="en-US" sz="2800" smtClean="0"/>
              <a:t>Recurrent Network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038600"/>
            <a:ext cx="2268538" cy="2185988"/>
          </a:xfrm>
          <a:noFill/>
        </p:spPr>
      </p:pic>
      <p:pic>
        <p:nvPicPr>
          <p:cNvPr id="18437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4038600"/>
            <a:ext cx="1566863" cy="2187575"/>
          </a:xfrm>
          <a:noFill/>
        </p:spPr>
      </p:pic>
      <p:pic>
        <p:nvPicPr>
          <p:cNvPr id="1843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800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</TotalTime>
  <Words>1527</Words>
  <Application>Microsoft Office PowerPoint</Application>
  <PresentationFormat>On-screen Show (4:3)</PresentationFormat>
  <Paragraphs>264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Lucida Sans Unicode</vt:lpstr>
      <vt:lpstr>Wingdings 3</vt:lpstr>
      <vt:lpstr>Verdana</vt:lpstr>
      <vt:lpstr>Wingdings 2</vt:lpstr>
      <vt:lpstr>Calibri</vt:lpstr>
      <vt:lpstr>Concourse</vt:lpstr>
      <vt:lpstr>Microsoft Word Picture</vt:lpstr>
      <vt:lpstr>Microsoft Word Document</vt:lpstr>
      <vt:lpstr>Paintbrush Picture</vt:lpstr>
      <vt:lpstr>Bitmap Image</vt:lpstr>
      <vt:lpstr>MACHINE LEARNING : NEURAL COMPUTING</vt:lpstr>
      <vt:lpstr>Neural Computing: The Basics</vt:lpstr>
      <vt:lpstr>Machine Learning: An Overview </vt:lpstr>
      <vt:lpstr>What is Learning?</vt:lpstr>
      <vt:lpstr>Neural Computing </vt:lpstr>
      <vt:lpstr>The Biology Analogy  Biological Neural Networks </vt:lpstr>
      <vt:lpstr>Artificial Neural Networks (ANN)</vt:lpstr>
      <vt:lpstr>Three Interconnected Artificial Neurons</vt:lpstr>
      <vt:lpstr>Artificial Neural Network (ANN) Architectures </vt:lpstr>
      <vt:lpstr>Neural Network Fundamentals </vt:lpstr>
      <vt:lpstr>Processing Information in an Artificial Neuron </vt:lpstr>
      <vt:lpstr>Transfer Function</vt:lpstr>
      <vt:lpstr>Threshold Function</vt:lpstr>
      <vt:lpstr>Piecewise Linear Function </vt:lpstr>
      <vt:lpstr>Sigmoid Function</vt:lpstr>
      <vt:lpstr>Learning: Three Tasks</vt:lpstr>
      <vt:lpstr>Learning</vt:lpstr>
      <vt:lpstr>Neural Network Application Development</vt:lpstr>
      <vt:lpstr>Data Collection and Preparation </vt:lpstr>
      <vt:lpstr>Neural Network Preparation </vt:lpstr>
      <vt:lpstr>Training the Network </vt:lpstr>
      <vt:lpstr>Learning Algorithms </vt:lpstr>
      <vt:lpstr>Supervised Learning </vt:lpstr>
      <vt:lpstr>Unsupervised Learning</vt:lpstr>
      <vt:lpstr>How a Network Learns </vt:lpstr>
      <vt:lpstr>Steps </vt:lpstr>
      <vt:lpstr>Steps</vt:lpstr>
      <vt:lpstr>Backpropagation</vt:lpstr>
      <vt:lpstr>Testing </vt:lpstr>
      <vt:lpstr>Implementation </vt:lpstr>
      <vt:lpstr>Benefits of Neural Networks </vt:lpstr>
      <vt:lpstr>Limitations of Neural Networks </vt:lpstr>
      <vt:lpstr>Neural Computing Use</vt:lpstr>
      <vt:lpstr>Example</vt:lpstr>
      <vt:lpstr>Example</vt:lpstr>
      <vt:lpstr>Output Without Transfer Function</vt:lpstr>
      <vt:lpstr>Output with Threshold transfer function at Neuron 4</vt:lpstr>
      <vt:lpstr>Sigmoid transfer function at Neuron 4</vt:lpstr>
      <vt:lpstr>Sigmoid transfer function at all neuron 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User</dc:creator>
  <cp:lastModifiedBy>Erma Rahayu</cp:lastModifiedBy>
  <cp:revision>40</cp:revision>
  <dcterms:created xsi:type="dcterms:W3CDTF">2004-01-07T06:01:29Z</dcterms:created>
  <dcterms:modified xsi:type="dcterms:W3CDTF">2016-05-09T17:37:13Z</dcterms:modified>
</cp:coreProperties>
</file>