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1" r:id="rId5"/>
    <p:sldId id="257" r:id="rId6"/>
    <p:sldId id="277" r:id="rId7"/>
    <p:sldId id="278" r:id="rId8"/>
    <p:sldId id="279" r:id="rId9"/>
    <p:sldId id="275" r:id="rId10"/>
    <p:sldId id="258" r:id="rId11"/>
    <p:sldId id="259" r:id="rId12"/>
    <p:sldId id="260" r:id="rId13"/>
    <p:sldId id="276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2" r:id="rId23"/>
    <p:sldId id="283" r:id="rId24"/>
    <p:sldId id="269" r:id="rId25"/>
    <p:sldId id="270" r:id="rId26"/>
    <p:sldId id="280" r:id="rId27"/>
    <p:sldId id="271" r:id="rId28"/>
    <p:sldId id="281" r:id="rId29"/>
    <p:sldId id="284" r:id="rId30"/>
    <p:sldId id="274" r:id="rId31"/>
    <p:sldId id="272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CCB8-AFB5-47AA-B58C-C8F624FCE77E}" type="datetimeFigureOut">
              <a:rPr lang="en-GB" smtClean="0"/>
              <a:pPr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069A-206C-4899-B93C-BE0B38B708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-illusions.com/images/articles/opticalillusions/dragon_illusion/dragon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rma\Desktop\Sem2(2013-2014)\WAES1102\Week5\Lecture\dragon_illusion.wmv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rma\Desktop\Sem2(2013-2014)\WAES1102\Week5\Lecture\MIND%20BLOWING%20OPTICAL%20ILLUSION%20-%20IS%20THE%20RUBIK'S%20CUBE%20REAL_%20-%20Amazing%20Anamorphic%20Illusion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bridgebrainsciences.com/play/rotation-tas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rma\Desktop\Sem2(2013-2014)\WAES1102\Week5\Lecture\Selective%20Attention%20Test.mp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PowerPoint_97-2003_Presentation1.pp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rma\Desktop\Sem2(2013-2014)\WAES1102\Week5\Lecture\Bleeped%20Up%20Brain%20-%20Amazing%20Optical%20Illusions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WAES1102 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Cognitive Science</a:t>
            </a:r>
            <a:endParaRPr lang="en-GB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lepha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895600"/>
            <a:ext cx="2381250" cy="1676400"/>
          </a:xfrm>
        </p:spPr>
      </p:pic>
      <p:sp>
        <p:nvSpPr>
          <p:cNvPr id="7" name="TextBox 6"/>
          <p:cNvSpPr txBox="1"/>
          <p:nvPr/>
        </p:nvSpPr>
        <p:spPr>
          <a:xfrm>
            <a:off x="609600" y="17526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many legs does this elephant have? 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6764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Guess this woman’s age?</a:t>
            </a:r>
            <a:endParaRPr lang="en-GB" sz="2800" dirty="0"/>
          </a:p>
        </p:txBody>
      </p:sp>
      <p:pic>
        <p:nvPicPr>
          <p:cNvPr id="10" name="Content Placeholder 3" descr="wo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514600"/>
            <a:ext cx="2883337" cy="376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e-in-bea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1430" y="1219200"/>
            <a:ext cx="6429681" cy="4419600"/>
          </a:xfrm>
        </p:spPr>
      </p:pic>
      <p:sp>
        <p:nvSpPr>
          <p:cNvPr id="7" name="TextBox 6"/>
          <p:cNvSpPr txBox="1"/>
          <p:nvPr/>
        </p:nvSpPr>
        <p:spPr>
          <a:xfrm>
            <a:off x="2971800" y="533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Find a face?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interesting to try…</a:t>
            </a:r>
            <a:endParaRPr lang="en-GB" dirty="0"/>
          </a:p>
        </p:txBody>
      </p:sp>
      <p:pic>
        <p:nvPicPr>
          <p:cNvPr id="8" name="Content Placeholder 7" descr="dragon_illusion.jpg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1676400"/>
            <a:ext cx="4343400" cy="3886200"/>
          </a:xfrm>
        </p:spPr>
      </p:pic>
      <p:sp>
        <p:nvSpPr>
          <p:cNvPr id="9" name="Rectangle 8"/>
          <p:cNvSpPr/>
          <p:nvPr/>
        </p:nvSpPr>
        <p:spPr>
          <a:xfrm>
            <a:off x="4343400" y="1219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little dragon is made out of paper - you simply cut it out and stick it together, and stand it on a table or window ledge. But when you move around, the dragon's head seems to follow you around the room. </a:t>
            </a:r>
            <a:r>
              <a:rPr lang="en-US" dirty="0" smtClean="0"/>
              <a:t> Click on the dragon to download and try the illusion yourself. Have a look at the video too..</a:t>
            </a:r>
            <a:endParaRPr lang="en-GB" dirty="0"/>
          </a:p>
        </p:txBody>
      </p:sp>
      <p:pic>
        <p:nvPicPr>
          <p:cNvPr id="10" name="dragon_illus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95800" y="3276600"/>
            <a:ext cx="3810000" cy="304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16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the video above…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IND BLOWING OPTICAL ILLUSION - IS THE RUBIK'S CUBE REAL_ - Amazing Anamorphic Illus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illusions happen because </a:t>
            </a:r>
            <a:r>
              <a:rPr lang="en-GB" dirty="0" smtClean="0"/>
              <a:t>the mind groups patterns according to rules called the </a:t>
            </a:r>
            <a:r>
              <a:rPr lang="en-GB" i="1" dirty="0" smtClean="0"/>
              <a:t>laws of perceptual organization.</a:t>
            </a:r>
          </a:p>
          <a:p>
            <a:r>
              <a:rPr lang="en-GB" dirty="0" smtClean="0"/>
              <a:t>A series of rules that specifies how we perceptually organize parts into groups</a:t>
            </a:r>
          </a:p>
          <a:p>
            <a:r>
              <a:rPr lang="en-GB" dirty="0" smtClean="0"/>
              <a:t>Principle :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Simplicity/Good figure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Similarity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Good continuation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Proximity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Common fate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GB" dirty="0" smtClean="0"/>
              <a:t>Familiarity</a:t>
            </a:r>
          </a:p>
          <a:p>
            <a:endParaRPr lang="en-GB" i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Gestalt law 1 : Good figure/simplicity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dirty="0" smtClean="0"/>
              <a:t>Every stimulus pattern is seen in such a way that the resulting structure is as simple as possible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886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38400" y="23622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</a:t>
            </a:r>
            <a:r>
              <a:rPr lang="en-GB" dirty="0" err="1" smtClean="0"/>
              <a:t>E.g</a:t>
            </a:r>
            <a:r>
              <a:rPr lang="en-GB" dirty="0" smtClean="0"/>
              <a:t>:  Olympic symbol </a:t>
            </a:r>
            <a:endParaRPr lang="en-GB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81600"/>
            <a:ext cx="6972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2 : Similarity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Similar things appear to be grouped together</a:t>
            </a:r>
          </a:p>
          <a:p>
            <a:pPr lvl="1"/>
            <a:r>
              <a:rPr lang="en-GB" dirty="0" smtClean="0"/>
              <a:t>Based on sizes, shapes, lightness, hue, orientation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286000"/>
            <a:ext cx="7886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25144"/>
            <a:ext cx="7429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3: Good continuation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dirty="0" smtClean="0"/>
              <a:t>Points that, when connected, result in straight or smoothly curving lines, are seen as belonging together, and the lines tend to be seen as following the smoothest path.</a:t>
            </a:r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432334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39719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 rot="20025925">
            <a:off x="5769338" y="5547935"/>
            <a:ext cx="1586429" cy="1006207"/>
          </a:xfrm>
          <a:custGeom>
            <a:avLst/>
            <a:gdLst>
              <a:gd name="connsiteX0" fmla="*/ 0 w 1586429"/>
              <a:gd name="connsiteY0" fmla="*/ 387427 h 1006207"/>
              <a:gd name="connsiteX1" fmla="*/ 528810 w 1586429"/>
              <a:gd name="connsiteY1" fmla="*/ 89971 h 1006207"/>
              <a:gd name="connsiteX2" fmla="*/ 1013552 w 1586429"/>
              <a:gd name="connsiteY2" fmla="*/ 927253 h 1006207"/>
              <a:gd name="connsiteX3" fmla="*/ 1586429 w 1586429"/>
              <a:gd name="connsiteY3" fmla="*/ 563696 h 1006207"/>
              <a:gd name="connsiteX4" fmla="*/ 1586429 w 1586429"/>
              <a:gd name="connsiteY4" fmla="*/ 563696 h 100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429" h="1006207">
                <a:moveTo>
                  <a:pt x="0" y="387427"/>
                </a:moveTo>
                <a:cubicBezTo>
                  <a:pt x="179942" y="193713"/>
                  <a:pt x="359885" y="0"/>
                  <a:pt x="528810" y="89971"/>
                </a:cubicBezTo>
                <a:cubicBezTo>
                  <a:pt x="697735" y="179942"/>
                  <a:pt x="837282" y="848299"/>
                  <a:pt x="1013552" y="927253"/>
                </a:cubicBezTo>
                <a:cubicBezTo>
                  <a:pt x="1189822" y="1006207"/>
                  <a:pt x="1586429" y="563696"/>
                  <a:pt x="1586429" y="563696"/>
                </a:cubicBezTo>
                <a:lnTo>
                  <a:pt x="1586429" y="56369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16831735">
            <a:off x="5763552" y="5606544"/>
            <a:ext cx="1586429" cy="797470"/>
          </a:xfrm>
          <a:custGeom>
            <a:avLst/>
            <a:gdLst>
              <a:gd name="connsiteX0" fmla="*/ 0 w 1586429"/>
              <a:gd name="connsiteY0" fmla="*/ 387427 h 1006207"/>
              <a:gd name="connsiteX1" fmla="*/ 528810 w 1586429"/>
              <a:gd name="connsiteY1" fmla="*/ 89971 h 1006207"/>
              <a:gd name="connsiteX2" fmla="*/ 1013552 w 1586429"/>
              <a:gd name="connsiteY2" fmla="*/ 927253 h 1006207"/>
              <a:gd name="connsiteX3" fmla="*/ 1586429 w 1586429"/>
              <a:gd name="connsiteY3" fmla="*/ 563696 h 1006207"/>
              <a:gd name="connsiteX4" fmla="*/ 1586429 w 1586429"/>
              <a:gd name="connsiteY4" fmla="*/ 563696 h 100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429" h="1006207">
                <a:moveTo>
                  <a:pt x="0" y="387427"/>
                </a:moveTo>
                <a:cubicBezTo>
                  <a:pt x="179942" y="193713"/>
                  <a:pt x="359885" y="0"/>
                  <a:pt x="528810" y="89971"/>
                </a:cubicBezTo>
                <a:cubicBezTo>
                  <a:pt x="697735" y="179942"/>
                  <a:pt x="837282" y="848299"/>
                  <a:pt x="1013552" y="927253"/>
                </a:cubicBezTo>
                <a:cubicBezTo>
                  <a:pt x="1189822" y="1006207"/>
                  <a:pt x="1586429" y="563696"/>
                  <a:pt x="1586429" y="563696"/>
                </a:cubicBezTo>
                <a:lnTo>
                  <a:pt x="1586429" y="56369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4 : Proximity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Things that are near to each other appear to be grouped together</a:t>
            </a:r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829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105400"/>
            <a:ext cx="23241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5 : Common fate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sz="2400" dirty="0" smtClean="0"/>
              <a:t>Things that are moving in the same direction appear to be grouped together</a:t>
            </a:r>
          </a:p>
          <a:p>
            <a:r>
              <a:rPr lang="en-GB" sz="2400" dirty="0" smtClean="0"/>
              <a:t>E.g. : flock of hundreds of birds all flying together, you tend to see the flock as a unit, if some birds start flying in another direction, this creates a new unit</a:t>
            </a:r>
          </a:p>
          <a:p>
            <a:endParaRPr lang="en-GB" sz="2800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37428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Cognitive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it?</a:t>
            </a:r>
          </a:p>
          <a:p>
            <a:pPr lvl="1"/>
            <a:r>
              <a:rPr lang="en-US" altLang="en-US"/>
              <a:t>Multi-disciplinary research about mind and natural intelligence.</a:t>
            </a:r>
          </a:p>
          <a:p>
            <a:pPr lvl="1"/>
            <a:r>
              <a:rPr lang="en-US" altLang="en-US"/>
              <a:t>Knowledge representation and how it the information being manipulated</a:t>
            </a:r>
          </a:p>
        </p:txBody>
      </p:sp>
    </p:spTree>
    <p:extLst>
      <p:ext uri="{BB962C8B-B14F-4D97-AF65-F5344CB8AC3E}">
        <p14:creationId xmlns:p14="http://schemas.microsoft.com/office/powerpoint/2010/main" val="9152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6 : Familiarity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dirty="0" smtClean="0"/>
              <a:t>Things are more likely to appear as groups if the groups appear familiar and meaningful</a:t>
            </a:r>
            <a:endParaRPr lang="en-GB" dirty="0"/>
          </a:p>
        </p:txBody>
      </p:sp>
      <p:pic>
        <p:nvPicPr>
          <p:cNvPr id="5" name="Picture 5" descr="v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76872"/>
            <a:ext cx="3203523" cy="3961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Gestalt law 7 : 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Things are likely to be seen as complete figures even when part of the information is missing</a:t>
            </a:r>
            <a:endParaRPr lang="en-GB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636912"/>
            <a:ext cx="1584176" cy="168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809875"/>
            <a:ext cx="1295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852936"/>
            <a:ext cx="1028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47800" y="1752600"/>
            <a:ext cx="2590800" cy="990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STOP    WAR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47800" y="2743200"/>
            <a:ext cx="25908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PEACE   NOW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0800" y="3733800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43200" y="3733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181600" y="1752600"/>
            <a:ext cx="1295400" cy="1981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STOP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PEACE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477000" y="1752600"/>
            <a:ext cx="1219200" cy="19812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WAR</a:t>
            </a:r>
          </a:p>
          <a:p>
            <a:pPr algn="ctr"/>
            <a:endParaRPr lang="en-US" sz="2800" b="1">
              <a:solidFill>
                <a:schemeClr val="bg1"/>
              </a:solidFill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400800" y="3733800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553200" y="3733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57200" y="5181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Here, the background shading exerts a powerful influence over the message being read. It is likely that common regions help organize the text.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rot="19819735">
            <a:off x="3667125" y="28543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9819735">
            <a:off x="3286125" y="43783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 rot="19819735">
            <a:off x="4276725" y="35401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 rot="19819735">
            <a:off x="4276725" y="46831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rot="19819735">
            <a:off x="4962525" y="54451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 rot="19819735">
            <a:off x="5114925" y="42259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 rot="19819735">
            <a:off x="5800725" y="49879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rot="19819735">
            <a:off x="4810125" y="23209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rot="19819735">
            <a:off x="3057525" y="20923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 rot="19819735">
            <a:off x="6105525" y="22447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rot="19819735">
            <a:off x="5800725" y="30067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rot="19819735">
            <a:off x="6562725" y="30067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rot="19819735">
            <a:off x="7781925" y="3616325"/>
            <a:ext cx="752475" cy="65087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28600" y="3235325"/>
            <a:ext cx="2743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Look at this display of triangles. In which direction do they point?  Look again. Does the direction change? Can you control the direction?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Imagery - Mental rotation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Task : Rapidly indicate whether  two pictures were of the same or of different objects</a:t>
            </a:r>
          </a:p>
          <a:p>
            <a:r>
              <a:rPr lang="en-US" dirty="0" smtClean="0"/>
              <a:t>Individual activity: </a:t>
            </a:r>
          </a:p>
          <a:p>
            <a:pPr lvl="1">
              <a:buNone/>
            </a:pPr>
            <a:r>
              <a:rPr lang="en-US" dirty="0" smtClean="0"/>
              <a:t>			     **Any volunteers? **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http://www.cambridgebrainsciences.com/play/rotation-task</a:t>
            </a:r>
            <a:r>
              <a:rPr lang="en-GB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Outcome : Time to compare                                          object of larger &gt; smaller angle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342012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14600"/>
            <a:ext cx="3528392" cy="413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61720" y="41707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angle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9712" y="63310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angle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Attention 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Selective Attention Tes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35000" y="990600"/>
            <a:ext cx="7747000" cy="581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were you aware and unaware of the contents in the previous video?</a:t>
            </a:r>
          </a:p>
          <a:p>
            <a:r>
              <a:rPr lang="en-US" dirty="0" smtClean="0"/>
              <a:t>Selective attention : </a:t>
            </a:r>
            <a:r>
              <a:rPr lang="en-US" dirty="0"/>
              <a:t>process by which a person can selectively pick out one message from a mixture of messages occurring simultaneously</a:t>
            </a:r>
            <a:endParaRPr lang="en-US" dirty="0" smtClean="0"/>
          </a:p>
          <a:p>
            <a:r>
              <a:rPr lang="en-GB" dirty="0" smtClean="0"/>
              <a:t>Moray (1959) : showed participants, unaware of words repeated 35 times in unattended ear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782762"/>
            <a:ext cx="7848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definition: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concentration of mental effort on sensory or mental events.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 major aspects: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capacity and selective attention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of arousal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of attention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Consciousness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Cognitive neuroscience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Attention 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78486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 issues of attention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capacity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attend to some, but not all, cues in our external world.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some control over the stimuli we attend to.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processing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routine processes are so familiar they require little conscious attention and are done automatically.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Neurocognition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brain is the anatomical support for attention, as well as cognition.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Consciousness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Attention brings events into consciousness.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Cognitive Psychology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en-US"/>
              <a:t>What is it?</a:t>
            </a:r>
          </a:p>
          <a:p>
            <a:pPr lvl="1"/>
            <a:r>
              <a:rPr lang="en-US" altLang="en-US"/>
              <a:t>Scientific study of the thinking mind and is concerned with:</a:t>
            </a:r>
          </a:p>
          <a:p>
            <a:pPr lvl="2"/>
            <a:r>
              <a:rPr lang="en-US" altLang="en-US"/>
              <a:t>How we attend to and gain information about the world.</a:t>
            </a:r>
          </a:p>
          <a:p>
            <a:pPr lvl="2"/>
            <a:r>
              <a:rPr lang="en-US" altLang="en-US"/>
              <a:t>How that information is stored and processed by the brain.</a:t>
            </a:r>
          </a:p>
          <a:p>
            <a:pPr lvl="2"/>
            <a:r>
              <a:rPr lang="en-US" altLang="en-US"/>
              <a:t>How we solve problems, think and formulate language.</a:t>
            </a:r>
          </a:p>
        </p:txBody>
      </p:sp>
    </p:spTree>
    <p:extLst>
      <p:ext uri="{BB962C8B-B14F-4D97-AF65-F5344CB8AC3E}">
        <p14:creationId xmlns:p14="http://schemas.microsoft.com/office/powerpoint/2010/main" val="34255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9906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Task : Say the colour, don’t read the word..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pPr algn="ctr">
              <a:buNone/>
            </a:pPr>
            <a:r>
              <a:rPr lang="en-GB" sz="3200" b="1" u="sng" dirty="0" smtClean="0"/>
              <a:t>STROOP EFFECT</a:t>
            </a:r>
            <a:endParaRPr lang="en-GB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28800"/>
            <a:ext cx="6677025" cy="34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– </a:t>
            </a:r>
            <a:r>
              <a:rPr lang="en-US" dirty="0" err="1" smtClean="0"/>
              <a:t>Stroop</a:t>
            </a:r>
            <a:r>
              <a:rPr lang="en-US" dirty="0" smtClean="0"/>
              <a:t> effect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JR </a:t>
            </a:r>
            <a:r>
              <a:rPr lang="en-GB" dirty="0" err="1" smtClean="0"/>
              <a:t>Stroop</a:t>
            </a:r>
            <a:r>
              <a:rPr lang="en-GB" dirty="0" smtClean="0"/>
              <a:t> (1935) </a:t>
            </a:r>
          </a:p>
          <a:p>
            <a:pPr lvl="1"/>
            <a:r>
              <a:rPr lang="en-GB" dirty="0" smtClean="0"/>
              <a:t>difficult to say out the ink colour, than to read the word</a:t>
            </a:r>
          </a:p>
          <a:p>
            <a:pPr lvl="1"/>
            <a:r>
              <a:rPr lang="en-GB" sz="2500" dirty="0" smtClean="0"/>
              <a:t>caused by people’s inability to avoid paying attention to the meanings of the words, even though they are instructed to ignore them</a:t>
            </a:r>
          </a:p>
          <a:p>
            <a:pPr lvl="1"/>
            <a:r>
              <a:rPr lang="en-GB" sz="2500" dirty="0" smtClean="0"/>
              <a:t>reading is highly practiced and has become so automatic that it is difficult </a:t>
            </a:r>
            <a:r>
              <a:rPr lang="en-GB" sz="2500" i="1" dirty="0" smtClean="0"/>
              <a:t>not to read them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</a:t>
            </a:r>
            <a:r>
              <a:rPr lang="en-US" b="1" dirty="0" smtClean="0">
                <a:solidFill>
                  <a:srgbClr val="FF0000"/>
                </a:solidFill>
              </a:rPr>
              <a:t>SIGNIFICANCE</a:t>
            </a:r>
            <a:r>
              <a:rPr lang="en-US" dirty="0" smtClean="0"/>
              <a:t> in learning cognitive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study before developing an intelligent machine</a:t>
            </a:r>
          </a:p>
          <a:p>
            <a:pPr lvl="1"/>
            <a:r>
              <a:rPr lang="en-US" dirty="0" smtClean="0"/>
              <a:t>Adapt way of thinking like human does</a:t>
            </a:r>
          </a:p>
          <a:p>
            <a:r>
              <a:rPr lang="en-US" dirty="0" smtClean="0"/>
              <a:t>Develop a smart system that can give the biggest impact to society</a:t>
            </a:r>
          </a:p>
          <a:p>
            <a:pPr lvl="1"/>
            <a:r>
              <a:rPr lang="en-US" dirty="0" smtClean="0"/>
              <a:t>E.g. create an advertisement that is memorable</a:t>
            </a:r>
          </a:p>
          <a:p>
            <a:r>
              <a:rPr lang="en-US" dirty="0" smtClean="0"/>
              <a:t>Improving available system by integrate with new way of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8600" y="171630"/>
          <a:ext cx="8712969" cy="653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resentation" r:id="rId4" imgW="4570434" imgH="3427397" progId="PowerPoint.Show.8">
                  <p:embed/>
                </p:oleObj>
              </mc:Choice>
              <mc:Fallback>
                <p:oleObj name="Presentation" r:id="rId4" imgW="4570434" imgH="3427397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1630"/>
                        <a:ext cx="8712969" cy="6533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Cognitive Psychology Domain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733800" y="3048000"/>
            <a:ext cx="1524000" cy="15240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Cognitive</a:t>
            </a:r>
          </a:p>
          <a:p>
            <a:r>
              <a:rPr lang="en-US" altLang="en-US" b="1"/>
              <a:t>Psychology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486275" y="2209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44958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048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52578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876800" y="2438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159375" y="2971800"/>
            <a:ext cx="708025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5181600" y="4191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 flipV="1">
            <a:off x="48768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3657600" y="4495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32004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657600" y="2438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2004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725863" y="1858963"/>
            <a:ext cx="17605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Cognitive neuroscience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414963" y="2239963"/>
            <a:ext cx="9096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Perception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867400" y="2743200"/>
            <a:ext cx="1458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Pattern recognition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172200" y="3690938"/>
            <a:ext cx="784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Attention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867400" y="4754563"/>
            <a:ext cx="1212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Consciousness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05400" y="5334000"/>
            <a:ext cx="733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Memory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436938" y="5638800"/>
            <a:ext cx="214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Representation of knowledge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909888" y="5257800"/>
            <a:ext cx="733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Imagery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266950" y="4602163"/>
            <a:ext cx="857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Language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908175" y="3657600"/>
            <a:ext cx="107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Development</a:t>
            </a:r>
          </a:p>
          <a:p>
            <a:r>
              <a:rPr lang="en-US" altLang="en-US" sz="1200"/>
              <a:t>psychology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8800" y="2743200"/>
            <a:ext cx="139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Thinking and </a:t>
            </a:r>
          </a:p>
          <a:p>
            <a:r>
              <a:rPr lang="en-US" altLang="en-US" sz="1200"/>
              <a:t>concept formation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159000" y="2112963"/>
            <a:ext cx="149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Human and</a:t>
            </a:r>
          </a:p>
          <a:p>
            <a:r>
              <a:rPr lang="en-US" altLang="en-US" sz="120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961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– Optical illusion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see?</a:t>
            </a:r>
            <a:endParaRPr lang="en-GB" sz="3200" dirty="0"/>
          </a:p>
        </p:txBody>
      </p:sp>
      <p:pic>
        <p:nvPicPr>
          <p:cNvPr id="6" name="Content Placeholder 3" descr="duck bun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5442" y="2209800"/>
            <a:ext cx="5843558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usician gir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2031853"/>
            <a:ext cx="3581400" cy="414034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– Optical illusion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see?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– Optical illusion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see?</a:t>
            </a:r>
            <a:endParaRPr lang="en-GB" sz="3200" dirty="0"/>
          </a:p>
        </p:txBody>
      </p:sp>
      <p:pic>
        <p:nvPicPr>
          <p:cNvPr id="6" name="Content Placeholder 5" descr="Facev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244072"/>
            <a:ext cx="3733800" cy="453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– Optical illusion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see?</a:t>
            </a:r>
            <a:endParaRPr lang="en-GB" sz="3200" dirty="0"/>
          </a:p>
        </p:txBody>
      </p:sp>
      <p:pic>
        <p:nvPicPr>
          <p:cNvPr id="6" name="Content Placeholder 3" descr="albert-einstein-marilyn-monro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886200" cy="4806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eeped Up Brain - Amazing Optical Illusion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856</Words>
  <Application>Microsoft Office PowerPoint</Application>
  <PresentationFormat>On-screen Show (4:3)</PresentationFormat>
  <Paragraphs>139</Paragraphs>
  <Slides>33</Slides>
  <Notes>0</Notes>
  <HiddenSlides>0</HiddenSlides>
  <MMClips>4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Presentation</vt:lpstr>
      <vt:lpstr>WAES1102 </vt:lpstr>
      <vt:lpstr>Cognitive Science</vt:lpstr>
      <vt:lpstr>Cognitive Psychology</vt:lpstr>
      <vt:lpstr>Cognitive Psychology Domain</vt:lpstr>
      <vt:lpstr>Perception – Optical illusion</vt:lpstr>
      <vt:lpstr>Perception – Optical illusion</vt:lpstr>
      <vt:lpstr>Perception – Optical illusion</vt:lpstr>
      <vt:lpstr>Perception – Optical illusion</vt:lpstr>
      <vt:lpstr>PowerPoint Presentation</vt:lpstr>
      <vt:lpstr>PowerPoint Presentation</vt:lpstr>
      <vt:lpstr>PowerPoint Presentation</vt:lpstr>
      <vt:lpstr>Something interesting to try…</vt:lpstr>
      <vt:lpstr>PowerPoint Presentation</vt:lpstr>
      <vt:lpstr>Gestalt principles</vt:lpstr>
      <vt:lpstr>Gestalt law 1 : Good figure/simplicity</vt:lpstr>
      <vt:lpstr>Gestalt law 2 : Similarity </vt:lpstr>
      <vt:lpstr>Gestalt law 3: Good continuation</vt:lpstr>
      <vt:lpstr>Gestalt law 4 : Proximity</vt:lpstr>
      <vt:lpstr>Gestalt law 5 : Common fate</vt:lpstr>
      <vt:lpstr>Gestalt law 6 : Familiarity</vt:lpstr>
      <vt:lpstr>Gestalt law 7 : Closure</vt:lpstr>
      <vt:lpstr>PowerPoint Presentation</vt:lpstr>
      <vt:lpstr>PowerPoint Presentation</vt:lpstr>
      <vt:lpstr>Visual Imagery - Mental rotation</vt:lpstr>
      <vt:lpstr>PowerPoint Presentation</vt:lpstr>
      <vt:lpstr>PowerPoint Presentation</vt:lpstr>
      <vt:lpstr>Attention </vt:lpstr>
      <vt:lpstr>PowerPoint Presentation</vt:lpstr>
      <vt:lpstr>Attention </vt:lpstr>
      <vt:lpstr>PowerPoint Presentation</vt:lpstr>
      <vt:lpstr>Attention – Stroop effect </vt:lpstr>
      <vt:lpstr>Why is the SIGNIFICANCE in learning cognitive science?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WAES1102</dc:title>
  <dc:creator>Unaizah</dc:creator>
  <cp:lastModifiedBy>ermarahayu</cp:lastModifiedBy>
  <cp:revision>32</cp:revision>
  <dcterms:created xsi:type="dcterms:W3CDTF">2014-02-20T03:21:40Z</dcterms:created>
  <dcterms:modified xsi:type="dcterms:W3CDTF">2015-03-24T14:27:26Z</dcterms:modified>
</cp:coreProperties>
</file>