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61"/>
  </p:notesMasterIdLst>
  <p:sldIdLst>
    <p:sldId id="306" r:id="rId2"/>
    <p:sldId id="316" r:id="rId3"/>
    <p:sldId id="312" r:id="rId4"/>
    <p:sldId id="384" r:id="rId5"/>
    <p:sldId id="318" r:id="rId6"/>
    <p:sldId id="586" r:id="rId7"/>
    <p:sldId id="622" r:id="rId8"/>
    <p:sldId id="558" r:id="rId9"/>
    <p:sldId id="623" r:id="rId10"/>
    <p:sldId id="443" r:id="rId11"/>
    <p:sldId id="559" r:id="rId12"/>
    <p:sldId id="624" r:id="rId13"/>
    <p:sldId id="560" r:id="rId14"/>
    <p:sldId id="625" r:id="rId15"/>
    <p:sldId id="619" r:id="rId16"/>
    <p:sldId id="566" r:id="rId17"/>
    <p:sldId id="626" r:id="rId18"/>
    <p:sldId id="587" r:id="rId19"/>
    <p:sldId id="588" r:id="rId20"/>
    <p:sldId id="561" r:id="rId21"/>
    <p:sldId id="627" r:id="rId22"/>
    <p:sldId id="628" r:id="rId23"/>
    <p:sldId id="629" r:id="rId24"/>
    <p:sldId id="630" r:id="rId25"/>
    <p:sldId id="634" r:id="rId26"/>
    <p:sldId id="567" r:id="rId27"/>
    <p:sldId id="638" r:id="rId28"/>
    <p:sldId id="639" r:id="rId29"/>
    <p:sldId id="640" r:id="rId30"/>
    <p:sldId id="641" r:id="rId31"/>
    <p:sldId id="642" r:id="rId32"/>
    <p:sldId id="643" r:id="rId33"/>
    <p:sldId id="644" r:id="rId34"/>
    <p:sldId id="645" r:id="rId35"/>
    <p:sldId id="646" r:id="rId36"/>
    <p:sldId id="633" r:id="rId37"/>
    <p:sldId id="635" r:id="rId38"/>
    <p:sldId id="662" r:id="rId39"/>
    <p:sldId id="663" r:id="rId40"/>
    <p:sldId id="648" r:id="rId41"/>
    <p:sldId id="649" r:id="rId42"/>
    <p:sldId id="650" r:id="rId43"/>
    <p:sldId id="652" r:id="rId44"/>
    <p:sldId id="651" r:id="rId45"/>
    <p:sldId id="653" r:id="rId46"/>
    <p:sldId id="654" r:id="rId47"/>
    <p:sldId id="655" r:id="rId48"/>
    <p:sldId id="632" r:id="rId49"/>
    <p:sldId id="636" r:id="rId50"/>
    <p:sldId id="590" r:id="rId51"/>
    <p:sldId id="656" r:id="rId52"/>
    <p:sldId id="658" r:id="rId53"/>
    <p:sldId id="657" r:id="rId54"/>
    <p:sldId id="659" r:id="rId55"/>
    <p:sldId id="661" r:id="rId56"/>
    <p:sldId id="568" r:id="rId57"/>
    <p:sldId id="660" r:id="rId58"/>
    <p:sldId id="664" r:id="rId59"/>
    <p:sldId id="303" r:id="rId6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780" autoAdjust="0"/>
    <p:restoredTop sz="75650" autoAdjust="0"/>
  </p:normalViewPr>
  <p:slideViewPr>
    <p:cSldViewPr snapToGrid="0">
      <p:cViewPr>
        <p:scale>
          <a:sx n="70" d="100"/>
          <a:sy n="70" d="100"/>
        </p:scale>
        <p:origin x="-3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6.1.1.1 </a:t>
            </a:r>
            <a:r>
              <a:rPr lang="en-US" sz="1200" dirty="0" smtClean="0"/>
              <a:t>The Network</a:t>
            </a:r>
            <a:r>
              <a:rPr lang="en-US" sz="1200" baseline="0" dirty="0" smtClean="0"/>
              <a:t>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6.1.3 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6.1.3.1 IPv4 Packet Header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6.1.3.2 </a:t>
            </a:r>
            <a:r>
              <a:rPr lang="en-US" b="0" dirty="0" smtClean="0"/>
              <a:t>Video Demonstration - Sample IPv4 Headers in Wireshark</a:t>
            </a:r>
            <a:endParaRPr lang="en-US" dirty="0" smtClean="0"/>
          </a:p>
          <a:p>
            <a:r>
              <a:rPr lang="en-US" dirty="0" smtClean="0"/>
              <a:t>6.1.3.3 </a:t>
            </a:r>
            <a:r>
              <a:rPr lang="en-US" dirty="0" smtClean="0"/>
              <a:t>Activity</a:t>
            </a:r>
            <a:r>
              <a:rPr lang="en-US" baseline="0" dirty="0" smtClean="0"/>
              <a:t> – IPv4 Header Fields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6.1.4</a:t>
            </a:r>
            <a:r>
              <a:rPr lang="en-US" baseline="0" dirty="0" smtClean="0"/>
              <a:t> IPv6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7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6.1.4.1  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93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6.1.4.2</a:t>
            </a:r>
            <a:r>
              <a:rPr lang="en-US" baseline="0" dirty="0" smtClean="0"/>
              <a:t> </a:t>
            </a:r>
            <a:r>
              <a:rPr lang="en-US" dirty="0" smtClean="0"/>
              <a:t> Introducing</a:t>
            </a:r>
            <a:r>
              <a:rPr lang="en-US" baseline="0" dirty="0" smtClean="0"/>
              <a:t> IPv6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3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6.1.4.3</a:t>
            </a:r>
            <a:r>
              <a:rPr lang="en-US" baseline="0" dirty="0" smtClean="0"/>
              <a:t> </a:t>
            </a:r>
            <a:r>
              <a:rPr lang="en-US" dirty="0" smtClean="0"/>
              <a:t> Encapsulation</a:t>
            </a:r>
            <a:r>
              <a:rPr lang="en-US" baseline="0" dirty="0" smtClean="0"/>
              <a:t> IPv6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6.1.4.3</a:t>
            </a:r>
            <a:r>
              <a:rPr lang="en-US" baseline="0" smtClean="0"/>
              <a:t> </a:t>
            </a:r>
            <a:r>
              <a:rPr lang="en-US" smtClean="0"/>
              <a:t> Encapsulation</a:t>
            </a:r>
            <a:r>
              <a:rPr lang="en-US" baseline="0" smtClean="0"/>
              <a:t> </a:t>
            </a:r>
            <a:r>
              <a:rPr lang="en-US" baseline="0" dirty="0" smtClean="0"/>
              <a:t>IPv6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6.1.4.3</a:t>
            </a:r>
            <a:r>
              <a:rPr lang="en-US" baseline="0" smtClean="0"/>
              <a:t> </a:t>
            </a:r>
            <a:r>
              <a:rPr lang="en-US" smtClean="0"/>
              <a:t> Encapsulation</a:t>
            </a:r>
            <a:r>
              <a:rPr lang="en-US" baseline="0" smtClean="0"/>
              <a:t> </a:t>
            </a:r>
            <a:r>
              <a:rPr lang="en-US" baseline="0" dirty="0" smtClean="0"/>
              <a:t>IPv6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6.1.4.4</a:t>
            </a:r>
            <a:r>
              <a:rPr lang="en-US" baseline="0" dirty="0" smtClean="0"/>
              <a:t> </a:t>
            </a:r>
            <a:r>
              <a:rPr lang="en-US" dirty="0" smtClean="0"/>
              <a:t> IPv6 Packet Header</a:t>
            </a:r>
          </a:p>
          <a:p>
            <a:r>
              <a:rPr lang="en-US" dirty="0" smtClean="0"/>
              <a:t>6.1.4.5 </a:t>
            </a:r>
            <a:r>
              <a:rPr lang="en-US" b="0" dirty="0" smtClean="0"/>
              <a:t>Video Demonstration - Sample IPv6 Headers and Wireshark</a:t>
            </a:r>
          </a:p>
          <a:p>
            <a:r>
              <a:rPr lang="en-US" baseline="0" dirty="0" smtClean="0"/>
              <a:t>6.1.4.6 </a:t>
            </a:r>
            <a:r>
              <a:rPr lang="en-US" baseline="0" dirty="0" smtClean="0"/>
              <a:t>Activity </a:t>
            </a:r>
            <a:r>
              <a:rPr lang="en-US" baseline="0" dirty="0" smtClean="0"/>
              <a:t>- IPv6 </a:t>
            </a:r>
            <a:r>
              <a:rPr lang="en-US" baseline="0" dirty="0" smtClean="0"/>
              <a:t>Header Fields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6.2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2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6.1.1.2 Network Layer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26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6.2.1</a:t>
            </a:r>
            <a:r>
              <a:rPr lang="en-US" baseline="0" dirty="0" smtClean="0"/>
              <a:t> 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8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6.2.1.1 Host</a:t>
            </a:r>
            <a:r>
              <a:rPr lang="en-US" baseline="0" dirty="0" smtClean="0"/>
              <a:t> Forwarding Decision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6.2.1.2 Default</a:t>
            </a:r>
            <a:r>
              <a:rPr lang="en-US" baseline="0" dirty="0" smtClean="0"/>
              <a:t> Gateway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6.2.1.3 Using the Default</a:t>
            </a:r>
            <a:r>
              <a:rPr lang="en-US" baseline="0" dirty="0" smtClean="0"/>
              <a:t> Gateway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6.2.1.4 Host Routing Tables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6.2.2</a:t>
            </a:r>
            <a:r>
              <a:rPr lang="en-US" baseline="0" dirty="0" smtClean="0"/>
              <a:t>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6.2.2.1 Router Packet Forwarding Decision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6.2.2.2</a:t>
            </a:r>
            <a:r>
              <a:rPr lang="en-US" baseline="0" dirty="0" smtClean="0"/>
              <a:t> </a:t>
            </a:r>
            <a:r>
              <a:rPr lang="en-US" dirty="0" smtClean="0"/>
              <a:t> IPv4</a:t>
            </a:r>
            <a:r>
              <a:rPr lang="en-US" baseline="0" dirty="0" smtClean="0"/>
              <a:t> </a:t>
            </a:r>
            <a:r>
              <a:rPr lang="en-US" dirty="0" smtClean="0"/>
              <a:t>Router Routing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6.2.2.3  Video Demonstration – Introducing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IPv4 Routing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6.2.2.4  Directly Connected Routing Table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6.2.2.5  Remote Network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Table Entries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6.1.2.1 </a:t>
            </a:r>
            <a:r>
              <a:rPr lang="en-US" sz="1200" dirty="0" smtClean="0"/>
              <a:t>Encapsulating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6.2.2.6  Next-Hop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6.2.2.7  Video Demonstration – Explaining the IPv4 Routing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6.2.2.8  Activity – Identify Elements of a Router Routing Table Entry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6.3</a:t>
            </a:r>
            <a:r>
              <a:rPr lang="en-US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53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6.3.1</a:t>
            </a:r>
            <a:r>
              <a:rPr lang="en-US" baseline="0" dirty="0" smtClean="0"/>
              <a:t> Anatomy of a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8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6.3.1.3 Router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11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6.3.1.4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Inside of a Router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6.3.1.5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 to a Router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6.3.1.6  LAN and WAN Interfaces</a:t>
            </a:r>
          </a:p>
          <a:p>
            <a:r>
              <a:rPr lang="en-US" dirty="0" smtClean="0"/>
              <a:t>6.3.1.7 </a:t>
            </a:r>
            <a:r>
              <a:rPr lang="en-US" baseline="0" dirty="0" smtClean="0"/>
              <a:t> Activity – Identify Router Components</a:t>
            </a:r>
          </a:p>
          <a:p>
            <a:r>
              <a:rPr lang="en-US" baseline="0" dirty="0" smtClean="0"/>
              <a:t>6.3.1.8  PT – Exploring Internetworking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74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6.3.2</a:t>
            </a:r>
            <a:r>
              <a:rPr lang="en-US" baseline="0" dirty="0" smtClean="0"/>
              <a:t> Router Boot-up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8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6.3.2.1  </a:t>
            </a:r>
            <a:r>
              <a:rPr lang="en-US" dirty="0" err="1" smtClean="0"/>
              <a:t>Bootset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74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6.3.2.2  Router </a:t>
            </a:r>
            <a:r>
              <a:rPr lang="en-US" dirty="0" err="1" smtClean="0"/>
              <a:t>Bootup</a:t>
            </a:r>
            <a:r>
              <a:rPr lang="en-US" dirty="0" smtClean="0"/>
              <a:t> Process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6.3.2.3  </a:t>
            </a:r>
            <a:r>
              <a:rPr lang="en-US" b="0" dirty="0" smtClean="0"/>
              <a:t>Video Demonstration – Router </a:t>
            </a:r>
            <a:r>
              <a:rPr lang="en-US" b="0" dirty="0" err="1" smtClean="0"/>
              <a:t>Bootup</a:t>
            </a:r>
            <a:r>
              <a:rPr lang="en-US" b="0" dirty="0" smtClean="0"/>
              <a:t>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7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6.1.2.1 </a:t>
            </a:r>
            <a:r>
              <a:rPr lang="en-US" sz="1200" dirty="0" smtClean="0"/>
              <a:t>Encapsulating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6.3.2.4  Show version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74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6.3.2.4  Show version output</a:t>
            </a:r>
          </a:p>
          <a:p>
            <a:r>
              <a:rPr lang="en-US" dirty="0" smtClean="0"/>
              <a:t>6.3.2.5 </a:t>
            </a:r>
            <a:r>
              <a:rPr lang="en-US" baseline="0" dirty="0" smtClean="0"/>
              <a:t> Video Demonstration – The show version command</a:t>
            </a:r>
          </a:p>
          <a:p>
            <a:r>
              <a:rPr lang="en-US" baseline="0" dirty="0" smtClean="0"/>
              <a:t>6.3.2.6  Activity – The Router Boot Process</a:t>
            </a:r>
          </a:p>
          <a:p>
            <a:r>
              <a:rPr lang="en-US" baseline="0" dirty="0" smtClean="0"/>
              <a:t>6.3.2.7  Lab – Exploring Router Physical Characteristics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74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6.4.1 Configure Initial</a:t>
            </a:r>
            <a:r>
              <a:rPr lang="en-US" baseline="0" dirty="0" smtClean="0"/>
              <a:t>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8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6.4.1.1 Basic Switch</a:t>
            </a:r>
            <a:r>
              <a:rPr lang="en-US" baseline="0" dirty="0" smtClean="0"/>
              <a:t> Configuration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806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6.4.1.2</a:t>
            </a:r>
            <a:r>
              <a:rPr lang="en-US" baseline="0" dirty="0" smtClean="0"/>
              <a:t> </a:t>
            </a:r>
            <a:r>
              <a:rPr lang="en-US" dirty="0" smtClean="0"/>
              <a:t>Basic Router</a:t>
            </a:r>
            <a:r>
              <a:rPr lang="en-US" baseline="0" dirty="0" smtClean="0"/>
              <a:t> Configuration Steps</a:t>
            </a:r>
          </a:p>
          <a:p>
            <a:r>
              <a:rPr lang="en-US" baseline="0" dirty="0" smtClean="0"/>
              <a:t>6.4.1.3 Packet Tracer – Configure Initial Router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806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85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6.4.2.1</a:t>
            </a:r>
            <a:r>
              <a:rPr lang="en-US" baseline="0" dirty="0" smtClean="0"/>
              <a:t> </a:t>
            </a:r>
            <a:r>
              <a:rPr lang="en-US" dirty="0" smtClean="0"/>
              <a:t>Configure Router Interfaces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806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6.4.2.2</a:t>
            </a:r>
            <a:r>
              <a:rPr lang="en-US" baseline="0" dirty="0" smtClean="0"/>
              <a:t> </a:t>
            </a:r>
            <a:r>
              <a:rPr lang="en-US" dirty="0" smtClean="0"/>
              <a:t>Verify Interface Configuration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806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6.4.3 Configure</a:t>
            </a:r>
            <a:r>
              <a:rPr lang="en-US" baseline="0" dirty="0" smtClean="0"/>
              <a:t>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85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6.4.3.1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for a Host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6.1.2.2</a:t>
            </a:r>
            <a:r>
              <a:rPr lang="en-US" baseline="0" dirty="0" smtClean="0"/>
              <a:t> </a:t>
            </a:r>
            <a:r>
              <a:rPr lang="en-US" sz="1200" baseline="0" dirty="0" smtClean="0"/>
              <a:t>Characteristics of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6.4.3.2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for a Switch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6.4.3.3 PT</a:t>
            </a:r>
            <a:r>
              <a:rPr lang="en-US" baseline="0" dirty="0" smtClean="0"/>
              <a:t> – Connect a Router to a LAN</a:t>
            </a:r>
          </a:p>
          <a:p>
            <a:r>
              <a:rPr lang="en-US" baseline="0" dirty="0" smtClean="0"/>
              <a:t>6.4.3.4 PT – Troubleshooting Default Gateway </a:t>
            </a:r>
            <a:r>
              <a:rPr lang="en-US" baseline="0" dirty="0" smtClean="0"/>
              <a:t>Issues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6.5.1.1 Class Activity – Can you read this map?</a:t>
            </a:r>
          </a:p>
          <a:p>
            <a:r>
              <a:rPr lang="en-US" baseline="0" dirty="0" smtClean="0"/>
              <a:t>6.5.1.2 Lab – Building a Switch and Router Network</a:t>
            </a:r>
          </a:p>
          <a:p>
            <a:r>
              <a:rPr lang="en-US" baseline="0" dirty="0" smtClean="0"/>
              <a:t>6.5.1.3 PT – Skills Integration Challenge</a:t>
            </a:r>
          </a:p>
          <a:p>
            <a:r>
              <a:rPr lang="en-US" baseline="0" smtClean="0"/>
              <a:t>6.5.1.4 Summary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88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6.1.2.3</a:t>
            </a:r>
            <a:r>
              <a:rPr lang="en-US" baseline="0" dirty="0" smtClean="0"/>
              <a:t> IP Connectionless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6.1.2.3</a:t>
            </a:r>
            <a:r>
              <a:rPr lang="en-US" baseline="0" dirty="0" smtClean="0"/>
              <a:t> </a:t>
            </a:r>
            <a:r>
              <a:rPr lang="en-US" baseline="0" smtClean="0"/>
              <a:t>IP Connectionless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6.1.2.4 IP Best Effort Delivery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6.1.2.5</a:t>
            </a:r>
            <a:r>
              <a:rPr lang="en-US" baseline="0" dirty="0" smtClean="0"/>
              <a:t> IP Media Independent</a:t>
            </a:r>
          </a:p>
          <a:p>
            <a:r>
              <a:rPr lang="en-US" baseline="0" dirty="0" smtClean="0"/>
              <a:t>6.1.2.6 Activity – IP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1" y="4462818"/>
            <a:ext cx="3803355" cy="384721"/>
          </a:xfrm>
        </p:spPr>
        <p:txBody>
          <a:bodyPr/>
          <a:lstStyle/>
          <a:p>
            <a:r>
              <a:rPr lang="en-US" dirty="0" smtClean="0"/>
              <a:t>Introduction to Networks v5.1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722449"/>
            <a:ext cx="8112125" cy="2907239"/>
          </a:xfrm>
        </p:spPr>
        <p:txBody>
          <a:bodyPr/>
          <a:lstStyle/>
          <a:p>
            <a:r>
              <a:rPr lang="en-US" sz="4000" dirty="0" smtClean="0"/>
              <a:t>Chapter 6:</a:t>
            </a:r>
            <a:br>
              <a:rPr lang="en-US" sz="4000" dirty="0" smtClean="0"/>
            </a:br>
            <a:r>
              <a:rPr lang="en-US" sz="4000" dirty="0" smtClean="0"/>
              <a:t>Network Layer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IP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0" y="1291953"/>
            <a:ext cx="7782581" cy="490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5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- Connectionless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0616"/>
            <a:ext cx="6943725" cy="504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– Connectionless (cont.)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16" y="1370662"/>
            <a:ext cx="6438969" cy="474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1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– Best Effort Delivery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65" y="1280402"/>
            <a:ext cx="6520670" cy="507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6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– Media Independent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6" y="1247620"/>
            <a:ext cx="7263168" cy="51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02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6.1.3:</a:t>
            </a:r>
            <a:br>
              <a:rPr lang="en-US" sz="2800" dirty="0" smtClean="0"/>
            </a:br>
            <a:r>
              <a:rPr lang="en-US" sz="2800" dirty="0" smtClean="0"/>
              <a:t>IPv4 Packet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8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Packet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19008" y="1344168"/>
            <a:ext cx="2586664" cy="4965192"/>
          </a:xfrm>
        </p:spPr>
        <p:txBody>
          <a:bodyPr/>
          <a:lstStyle/>
          <a:p>
            <a:r>
              <a:rPr lang="en-US" sz="1800" dirty="0"/>
              <a:t>Version = 0100</a:t>
            </a:r>
          </a:p>
          <a:p>
            <a:r>
              <a:rPr lang="en-US" sz="1800" dirty="0" smtClean="0"/>
              <a:t>DS </a:t>
            </a:r>
            <a:r>
              <a:rPr lang="en-US" sz="1800" dirty="0"/>
              <a:t>= Packet Priority</a:t>
            </a:r>
          </a:p>
          <a:p>
            <a:r>
              <a:rPr lang="en-US" sz="1800" dirty="0" smtClean="0"/>
              <a:t>TTL </a:t>
            </a:r>
            <a:r>
              <a:rPr lang="en-US" sz="1800" dirty="0"/>
              <a:t>= Limits life of Packet</a:t>
            </a:r>
          </a:p>
          <a:p>
            <a:r>
              <a:rPr lang="en-US" sz="1800" dirty="0" smtClean="0"/>
              <a:t>Protocol </a:t>
            </a:r>
            <a:r>
              <a:rPr lang="en-US" sz="1800" dirty="0"/>
              <a:t>= Upper layer protocol such as TCP</a:t>
            </a:r>
          </a:p>
          <a:p>
            <a:r>
              <a:rPr lang="en-US" sz="1800" dirty="0" smtClean="0"/>
              <a:t>Source </a:t>
            </a:r>
            <a:r>
              <a:rPr lang="en-US" sz="1800" dirty="0"/>
              <a:t>IP Address = source of packet</a:t>
            </a:r>
          </a:p>
          <a:p>
            <a:r>
              <a:rPr lang="en-US" sz="1800" dirty="0" smtClean="0"/>
              <a:t>Destination </a:t>
            </a:r>
            <a:r>
              <a:rPr lang="en-US" sz="1800" dirty="0"/>
              <a:t>IP Address = destination of packet</a:t>
            </a:r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4" y="1306372"/>
            <a:ext cx="5940033" cy="508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0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6.1.4:</a:t>
            </a:r>
            <a:br>
              <a:rPr lang="en-US" sz="2800" dirty="0" smtClean="0"/>
            </a:br>
            <a:r>
              <a:rPr lang="en-US" sz="2800" dirty="0" smtClean="0"/>
              <a:t>IPv6 Packet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51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IPv4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IP </a:t>
            </a:r>
            <a:r>
              <a:rPr lang="en-US" dirty="0" smtClean="0">
                <a:latin typeface="Arial" charset="0"/>
              </a:rPr>
              <a:t>address </a:t>
            </a:r>
            <a:r>
              <a:rPr lang="en-US" dirty="0">
                <a:latin typeface="Arial" charset="0"/>
              </a:rPr>
              <a:t>depletion</a:t>
            </a:r>
          </a:p>
          <a:p>
            <a:r>
              <a:rPr lang="en-US" dirty="0">
                <a:latin typeface="Arial" charset="0"/>
              </a:rPr>
              <a:t>Internet routing table expansion</a:t>
            </a:r>
          </a:p>
          <a:p>
            <a:r>
              <a:rPr lang="en-US" dirty="0">
                <a:latin typeface="Arial" charset="0"/>
              </a:rPr>
              <a:t>Lack of end-to-end connectivity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28" y="1608932"/>
            <a:ext cx="3078163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7919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IPv6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Increased address space</a:t>
            </a:r>
          </a:p>
          <a:p>
            <a:r>
              <a:rPr lang="en-US" dirty="0">
                <a:latin typeface="Arial" charset="0"/>
              </a:rPr>
              <a:t>Improved packet handling</a:t>
            </a:r>
          </a:p>
          <a:p>
            <a:r>
              <a:rPr lang="en-US" dirty="0">
                <a:latin typeface="Arial" charset="0"/>
              </a:rPr>
              <a:t>Eliminates the need for </a:t>
            </a:r>
            <a:r>
              <a:rPr lang="en-US" dirty="0" smtClean="0">
                <a:latin typeface="Arial" charset="0"/>
              </a:rPr>
              <a:t>NAT</a:t>
            </a:r>
            <a:endParaRPr lang="en-US" dirty="0">
              <a:latin typeface="Arial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0190" y="3178132"/>
            <a:ext cx="2898183" cy="13938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" charset="0"/>
              </a:rPr>
              <a:t>4 billion IPv4 addresses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4,000,000,000</a:t>
            </a:r>
            <a:endParaRPr lang="en-US" b="1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35470" y="3146153"/>
            <a:ext cx="3959869" cy="14258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" charset="0"/>
              </a:rPr>
              <a:t>340 </a:t>
            </a:r>
            <a:r>
              <a:rPr lang="en-US" dirty="0" err="1" smtClean="0">
                <a:latin typeface="Arial" charset="0"/>
              </a:rPr>
              <a:t>undecillion</a:t>
            </a:r>
            <a:r>
              <a:rPr lang="en-US" dirty="0" smtClean="0">
                <a:latin typeface="Arial" charset="0"/>
              </a:rPr>
              <a:t> IPv6 addresses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340,000,000,000,000,000,000,000,000,000,000,000,000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0590" y="3587858"/>
            <a:ext cx="64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99523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Chapter Outline</a:t>
            </a:r>
            <a:endParaRPr lang="en-US" sz="4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.0 Introduction</a:t>
            </a:r>
          </a:p>
          <a:p>
            <a:r>
              <a:rPr lang="en-US" dirty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.1 Network Layer Protocols</a:t>
            </a:r>
          </a:p>
          <a:p>
            <a:r>
              <a:rPr lang="en-US" dirty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.2 Routing</a:t>
            </a:r>
          </a:p>
          <a:p>
            <a:r>
              <a:rPr lang="en-US" dirty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.3 Routers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6.4 Configure a Cisco Router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6.5 Summary</a:t>
            </a:r>
            <a:endParaRPr 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IPv6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7" y="1269528"/>
            <a:ext cx="6190742" cy="509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1670" y="1921231"/>
            <a:ext cx="1434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35153"/>
                </a:solidFill>
              </a:rPr>
              <a:t>IPv6 has a simplified header</a:t>
            </a:r>
            <a:endParaRPr lang="en-US" sz="2000" dirty="0">
              <a:solidFill>
                <a:srgbClr val="4351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IPv6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1671" y="1665514"/>
            <a:ext cx="1649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35153"/>
                </a:solidFill>
              </a:rPr>
              <a:t>IPv6 has a simplified header</a:t>
            </a:r>
            <a:endParaRPr lang="en-US" sz="2000" dirty="0">
              <a:solidFill>
                <a:srgbClr val="43515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319903"/>
            <a:ext cx="6030686" cy="497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5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3" b="4096"/>
          <a:stretch/>
        </p:blipFill>
        <p:spPr bwMode="auto">
          <a:xfrm>
            <a:off x="2300392" y="1379787"/>
            <a:ext cx="4543217" cy="497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IPv6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Packet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30736" y="1344168"/>
            <a:ext cx="2374936" cy="4965192"/>
          </a:xfrm>
        </p:spPr>
        <p:txBody>
          <a:bodyPr/>
          <a:lstStyle/>
          <a:p>
            <a:r>
              <a:rPr lang="en-US" sz="1800" dirty="0"/>
              <a:t>Version = 0110</a:t>
            </a:r>
          </a:p>
          <a:p>
            <a:r>
              <a:rPr lang="en-US" sz="1800" dirty="0" smtClean="0"/>
              <a:t>Traffic </a:t>
            </a:r>
            <a:r>
              <a:rPr lang="en-US" sz="1800" dirty="0"/>
              <a:t>Class = Priority</a:t>
            </a:r>
          </a:p>
          <a:p>
            <a:r>
              <a:rPr lang="en-US" sz="1800" dirty="0" smtClean="0"/>
              <a:t>Flow </a:t>
            </a:r>
            <a:r>
              <a:rPr lang="en-US" sz="1800" dirty="0"/>
              <a:t>Label = same flow will receive same handling</a:t>
            </a:r>
          </a:p>
          <a:p>
            <a:r>
              <a:rPr lang="en-US" sz="1800" dirty="0" smtClean="0"/>
              <a:t>Payload </a:t>
            </a:r>
            <a:r>
              <a:rPr lang="en-US" sz="1800" dirty="0"/>
              <a:t>Length = same as total length</a:t>
            </a:r>
          </a:p>
          <a:p>
            <a:r>
              <a:rPr lang="en-US" sz="1800" dirty="0" smtClean="0"/>
              <a:t>Next </a:t>
            </a:r>
            <a:r>
              <a:rPr lang="en-US" sz="1800" dirty="0"/>
              <a:t>Header = Layer 4 Protocol</a:t>
            </a:r>
          </a:p>
          <a:p>
            <a:r>
              <a:rPr lang="en-US" sz="1800" dirty="0" smtClean="0"/>
              <a:t>Hop </a:t>
            </a:r>
            <a:r>
              <a:rPr lang="en-US" sz="1800" dirty="0"/>
              <a:t>Limit = Replaces TTL field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1" y="1343025"/>
            <a:ext cx="6055179" cy="463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7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6.2:</a:t>
            </a:r>
            <a:br>
              <a:rPr lang="en-US" sz="4000" dirty="0" smtClean="0"/>
            </a:br>
            <a:r>
              <a:rPr lang="en-US" sz="4000" dirty="0" smtClean="0"/>
              <a:t>Routing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366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Explain how </a:t>
            </a:r>
            <a:r>
              <a:rPr lang="en-US" sz="1800" dirty="0" smtClean="0"/>
              <a:t>a host device uses </a:t>
            </a:r>
            <a:r>
              <a:rPr lang="en-US" sz="1800" dirty="0"/>
              <a:t>routing tables to direct packets to itself, a local destination, or a default </a:t>
            </a:r>
            <a:r>
              <a:rPr lang="en-US" sz="1800" dirty="0" smtClean="0"/>
              <a:t>gateway.</a:t>
            </a:r>
          </a:p>
          <a:p>
            <a:r>
              <a:rPr lang="en-US" sz="1800" dirty="0"/>
              <a:t>Compare a host routing table to a routing table in a router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6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6.2.1:</a:t>
            </a:r>
            <a:br>
              <a:rPr lang="en-US" sz="2800" dirty="0" smtClean="0"/>
            </a:br>
            <a:r>
              <a:rPr lang="en-US" sz="2800" dirty="0" smtClean="0"/>
              <a:t>How a Host Routes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54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Forwarding Decision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244668" y="1344168"/>
            <a:ext cx="1561003" cy="4965192"/>
          </a:xfrm>
        </p:spPr>
        <p:txBody>
          <a:bodyPr/>
          <a:lstStyle/>
          <a:p>
            <a:pPr marL="285750" indent="-285750"/>
            <a:r>
              <a:rPr lang="en-US" dirty="0"/>
              <a:t>Itself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Local Host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Remote </a:t>
            </a:r>
            <a:r>
              <a:rPr lang="en-US" dirty="0" smtClean="0"/>
              <a:t>Host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6" y="1445711"/>
            <a:ext cx="6827637" cy="462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1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Gateway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/>
            <a:r>
              <a:rPr lang="en-US" dirty="0"/>
              <a:t>Routes traffic to other networks</a:t>
            </a:r>
          </a:p>
          <a:p>
            <a:pPr marL="285750" indent="-285750"/>
            <a:r>
              <a:rPr lang="en-US" dirty="0" smtClean="0"/>
              <a:t>Has </a:t>
            </a:r>
            <a:r>
              <a:rPr lang="en-US" dirty="0"/>
              <a:t>a local IP address in the same address range as other hosts on the network</a:t>
            </a:r>
          </a:p>
          <a:p>
            <a:pPr marL="285750" indent="-285750"/>
            <a:r>
              <a:rPr lang="en-US" dirty="0" smtClean="0"/>
              <a:t>Can </a:t>
            </a:r>
            <a:r>
              <a:rPr lang="en-US" dirty="0"/>
              <a:t>take data in and forward data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Default Gateway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67" y="1384684"/>
            <a:ext cx="6671266" cy="447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5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Routing Tables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04" y="1247774"/>
            <a:ext cx="5672393" cy="510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4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6.1:</a:t>
            </a:r>
            <a:br>
              <a:rPr lang="en-US" sz="4000" dirty="0" smtClean="0"/>
            </a:br>
            <a:r>
              <a:rPr lang="en-US" sz="4000" dirty="0" smtClean="0"/>
              <a:t>Network Layer Protocols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366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Describe the purpose of the network layer in data communication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why the IPv4 protocol requires other layers to provide reliability. (To include: media independent, unreliable, and connectionless</a:t>
            </a:r>
            <a:r>
              <a:rPr lang="en-US" sz="1800" dirty="0" smtClean="0"/>
              <a:t>.)</a:t>
            </a:r>
          </a:p>
          <a:p>
            <a:r>
              <a:rPr lang="en-US" sz="1800" dirty="0"/>
              <a:t>Explain the role of the major header fields in the IPv4 packet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the role of the major header fields in the IPv6 packet.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6.2.2:</a:t>
            </a:r>
            <a:br>
              <a:rPr lang="en-US" sz="2800" dirty="0" smtClean="0"/>
            </a:br>
            <a:r>
              <a:rPr lang="en-US" sz="2800" dirty="0" smtClean="0"/>
              <a:t>Router Routing Tables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25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Packet Forwarding Decision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92" y="1315663"/>
            <a:ext cx="6646817" cy="505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25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Router Routing Table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06" y="1238248"/>
            <a:ext cx="6179189" cy="512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61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Directly Connected Routing Table Entries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7" y="1239549"/>
            <a:ext cx="6662056" cy="307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1886" y="4490357"/>
            <a:ext cx="8376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Route source </a:t>
            </a:r>
            <a:r>
              <a:rPr lang="en-US" dirty="0" smtClean="0">
                <a:solidFill>
                  <a:srgbClr val="435153"/>
                </a:solidFill>
              </a:rPr>
              <a:t>– Identifies how the network was learned by the router.</a:t>
            </a:r>
          </a:p>
          <a:p>
            <a:endParaRPr lang="en-US" dirty="0">
              <a:solidFill>
                <a:srgbClr val="435153"/>
              </a:solidFill>
            </a:endParaRP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Destination network </a:t>
            </a:r>
            <a:r>
              <a:rPr lang="en-US" dirty="0" smtClean="0">
                <a:solidFill>
                  <a:srgbClr val="435153"/>
                </a:solidFill>
              </a:rPr>
              <a:t>– Identifies the destination network and how it was learned.</a:t>
            </a:r>
          </a:p>
          <a:p>
            <a:endParaRPr lang="en-US" dirty="0">
              <a:solidFill>
                <a:srgbClr val="435153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Outgoing interface </a:t>
            </a:r>
            <a:r>
              <a:rPr lang="en-US" dirty="0">
                <a:solidFill>
                  <a:srgbClr val="435153"/>
                </a:solidFill>
              </a:rPr>
              <a:t>– </a:t>
            </a:r>
            <a:r>
              <a:rPr lang="en-US" dirty="0" smtClean="0">
                <a:solidFill>
                  <a:srgbClr val="435153"/>
                </a:solidFill>
              </a:rPr>
              <a:t>Identifies the exit interface to use to forward a packet toward the final destination.</a:t>
            </a:r>
            <a:endParaRPr lang="en-US" dirty="0">
              <a:solidFill>
                <a:srgbClr val="435153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77687" y="4311803"/>
            <a:ext cx="410704" cy="29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616529" y="4311802"/>
            <a:ext cx="1266156" cy="7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77786" y="4311803"/>
            <a:ext cx="3678356" cy="1403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Network Routing Table Entries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23" y="1530123"/>
            <a:ext cx="7492155" cy="465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70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Next-Hop Address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7" y="3076153"/>
            <a:ext cx="4957870" cy="324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94" y="1595276"/>
            <a:ext cx="52292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6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6.3:</a:t>
            </a:r>
            <a:br>
              <a:rPr lang="en-US" sz="4000" dirty="0" smtClean="0"/>
            </a:br>
            <a:r>
              <a:rPr lang="en-US" sz="4000" dirty="0" smtClean="0"/>
              <a:t>Routers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366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Describe the common components and interfaces of a router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Describe the boot-up process of a Cisco IOS router.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520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6.3.1:</a:t>
            </a:r>
            <a:br>
              <a:rPr lang="en-US" sz="2800" dirty="0" smtClean="0"/>
            </a:br>
            <a:r>
              <a:rPr lang="en-US" sz="2800" dirty="0" smtClean="0"/>
              <a:t>Anatomy of a Router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54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Router is a </a:t>
            </a:r>
            <a:r>
              <a:rPr lang="en-US" dirty="0" smtClean="0"/>
              <a:t>Computer/Router </a:t>
            </a:r>
            <a:r>
              <a:rPr lang="en-US" dirty="0" smtClean="0"/>
              <a:t>CPU and 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Routers require:</a:t>
            </a:r>
          </a:p>
          <a:p>
            <a:pPr marL="285750" indent="-285750"/>
            <a:r>
              <a:rPr lang="en-US" dirty="0"/>
              <a:t>Central processing units (CPUs)</a:t>
            </a:r>
          </a:p>
          <a:p>
            <a:pPr marL="285750" indent="-285750"/>
            <a:r>
              <a:rPr lang="en-US" dirty="0"/>
              <a:t>Operating systems (OSs)</a:t>
            </a:r>
          </a:p>
          <a:p>
            <a:pPr marL="0" indent="0">
              <a:buNone/>
            </a:pPr>
            <a:r>
              <a:rPr lang="en-US" dirty="0"/>
              <a:t>Memory consisting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Random-access memory (RAM)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Read-only memory (ROM)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Nonvolatile random-access memory (NVRAM)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Flash</a:t>
            </a:r>
          </a:p>
          <a:p>
            <a:r>
              <a:rPr lang="en-US" dirty="0"/>
              <a:t>The Cisco Internetwork Operating System (IOS) is the system software used for most Cisco devices regardless of the size and type of the device.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93009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Memory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60" y="1627117"/>
            <a:ext cx="6204579" cy="25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RAM uses the following applications and processes:</a:t>
            </a:r>
          </a:p>
          <a:p>
            <a:pPr marL="285750" indent="-285750"/>
            <a:r>
              <a:rPr lang="en-US" dirty="0"/>
              <a:t>IOS and running-</a:t>
            </a:r>
            <a:r>
              <a:rPr lang="en-US" dirty="0" err="1"/>
              <a:t>config</a:t>
            </a:r>
            <a:endParaRPr lang="en-US" dirty="0"/>
          </a:p>
          <a:p>
            <a:pPr marL="285750" indent="-285750"/>
            <a:r>
              <a:rPr lang="en-US" dirty="0"/>
              <a:t>Routing table  </a:t>
            </a:r>
          </a:p>
          <a:p>
            <a:pPr marL="285750" indent="-285750"/>
            <a:r>
              <a:rPr lang="en-US" dirty="0"/>
              <a:t>ARP cache</a:t>
            </a:r>
          </a:p>
          <a:p>
            <a:pPr marL="285750" indent="-285750"/>
            <a:r>
              <a:rPr lang="en-US" dirty="0"/>
              <a:t>Packet buffering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ROM stores the following:</a:t>
            </a:r>
          </a:p>
          <a:p>
            <a:pPr marL="285750" indent="-285750"/>
            <a:r>
              <a:rPr lang="en-US" dirty="0" err="1"/>
              <a:t>Bootup</a:t>
            </a:r>
            <a:r>
              <a:rPr lang="en-US" dirty="0"/>
              <a:t> information that provides the startup instructions</a:t>
            </a:r>
          </a:p>
          <a:p>
            <a:pPr marL="285750" indent="-285750"/>
            <a:r>
              <a:rPr lang="en-US" dirty="0"/>
              <a:t>Power-on self-test (POST) that tests all the hardware components</a:t>
            </a:r>
          </a:p>
          <a:p>
            <a:pPr marL="285750" indent="-285750"/>
            <a:r>
              <a:rPr lang="en-US" dirty="0"/>
              <a:t>Limited IOS to provide a backup version of the IOS.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05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6.1.1:</a:t>
            </a:r>
            <a:br>
              <a:rPr lang="en-US" sz="2800" dirty="0" smtClean="0"/>
            </a:br>
            <a:r>
              <a:rPr lang="en-US" sz="2800" dirty="0" smtClean="0"/>
              <a:t>Network Layer in Communication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11" y="1414463"/>
            <a:ext cx="5978979" cy="436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of a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3" y="2471954"/>
            <a:ext cx="7969250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69506" y="3526054"/>
            <a:ext cx="3616325" cy="520700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sp>
        <p:nvSpPr>
          <p:cNvPr id="36" name="TextBox 23"/>
          <p:cNvSpPr txBox="1">
            <a:spLocks noChangeArrowheads="1"/>
          </p:cNvSpPr>
          <p:nvPr/>
        </p:nvSpPr>
        <p:spPr bwMode="auto">
          <a:xfrm>
            <a:off x="1848981" y="5380254"/>
            <a:ext cx="221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400" dirty="0">
                <a:solidFill>
                  <a:srgbClr val="435153"/>
                </a:solidFill>
              </a:rPr>
              <a:t>Two 4 GB flash card slots</a:t>
            </a:r>
          </a:p>
        </p:txBody>
      </p:sp>
      <p:sp>
        <p:nvSpPr>
          <p:cNvPr id="37" name="TextBox 24"/>
          <p:cNvSpPr txBox="1">
            <a:spLocks noChangeArrowheads="1"/>
          </p:cNvSpPr>
          <p:nvPr/>
        </p:nvSpPr>
        <p:spPr bwMode="auto">
          <a:xfrm>
            <a:off x="1561643" y="1549617"/>
            <a:ext cx="2517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600" dirty="0">
                <a:solidFill>
                  <a:srgbClr val="435153"/>
                </a:solidFill>
              </a:rPr>
              <a:t>Double-wide </a:t>
            </a:r>
            <a:r>
              <a:rPr lang="en-CA" sz="1600" dirty="0" err="1">
                <a:solidFill>
                  <a:srgbClr val="435153"/>
                </a:solidFill>
              </a:rPr>
              <a:t>eHWIC</a:t>
            </a:r>
            <a:r>
              <a:rPr lang="en-CA" sz="1600" dirty="0">
                <a:solidFill>
                  <a:srgbClr val="435153"/>
                </a:solidFill>
              </a:rPr>
              <a:t> slots</a:t>
            </a:r>
          </a:p>
        </p:txBody>
      </p:sp>
      <p:cxnSp>
        <p:nvCxnSpPr>
          <p:cNvPr id="38" name="Straight Arrow Connector 37"/>
          <p:cNvCxnSpPr>
            <a:stCxn id="37" idx="2"/>
            <a:endCxn id="35" idx="0"/>
          </p:cNvCxnSpPr>
          <p:nvPr/>
        </p:nvCxnSpPr>
        <p:spPr>
          <a:xfrm flipH="1">
            <a:off x="2777668" y="1887754"/>
            <a:ext cx="42863" cy="16383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28706" y="3518117"/>
            <a:ext cx="1714500" cy="573087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sp>
        <p:nvSpPr>
          <p:cNvPr id="40" name="TextBox 27"/>
          <p:cNvSpPr txBox="1">
            <a:spLocks noChangeArrowheads="1"/>
          </p:cNvSpPr>
          <p:nvPr/>
        </p:nvSpPr>
        <p:spPr bwMode="auto">
          <a:xfrm>
            <a:off x="5060493" y="1546442"/>
            <a:ext cx="1039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600" dirty="0" err="1">
                <a:solidFill>
                  <a:srgbClr val="435153"/>
                </a:solidFill>
              </a:rPr>
              <a:t>eHWIC</a:t>
            </a:r>
            <a:r>
              <a:rPr lang="en-CA" sz="1600" dirty="0">
                <a:solidFill>
                  <a:srgbClr val="435153"/>
                </a:solidFill>
              </a:rPr>
              <a:t> 0</a:t>
            </a:r>
          </a:p>
        </p:txBody>
      </p:sp>
      <p:cxnSp>
        <p:nvCxnSpPr>
          <p:cNvPr id="41" name="Straight Arrow Connector 40"/>
          <p:cNvCxnSpPr>
            <a:stCxn id="40" idx="2"/>
            <a:endCxn id="39" idx="0"/>
          </p:cNvCxnSpPr>
          <p:nvPr/>
        </p:nvCxnSpPr>
        <p:spPr>
          <a:xfrm>
            <a:off x="5581193" y="1884579"/>
            <a:ext cx="4763" cy="16335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20993" y="3564154"/>
            <a:ext cx="447675" cy="379413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sp>
        <p:nvSpPr>
          <p:cNvPr id="43" name="TextBox 30"/>
          <p:cNvSpPr txBox="1">
            <a:spLocks noChangeArrowheads="1"/>
          </p:cNvSpPr>
          <p:nvPr/>
        </p:nvSpPr>
        <p:spPr bwMode="auto">
          <a:xfrm>
            <a:off x="6401931" y="1546442"/>
            <a:ext cx="661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600" dirty="0">
                <a:solidFill>
                  <a:srgbClr val="435153"/>
                </a:solidFill>
              </a:rPr>
              <a:t>AUX </a:t>
            </a:r>
          </a:p>
          <a:p>
            <a:r>
              <a:rPr lang="en-CA" sz="1600" dirty="0">
                <a:solidFill>
                  <a:srgbClr val="435153"/>
                </a:solidFill>
              </a:rPr>
              <a:t>port</a:t>
            </a:r>
          </a:p>
        </p:txBody>
      </p:sp>
      <p:cxnSp>
        <p:nvCxnSpPr>
          <p:cNvPr id="44" name="Straight Arrow Connector 43"/>
          <p:cNvCxnSpPr>
            <a:stCxn id="43" idx="2"/>
            <a:endCxn id="42" idx="0"/>
          </p:cNvCxnSpPr>
          <p:nvPr/>
        </p:nvCxnSpPr>
        <p:spPr>
          <a:xfrm>
            <a:off x="6732131" y="2130642"/>
            <a:ext cx="12700" cy="14335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10018" y="3564154"/>
            <a:ext cx="425450" cy="363538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7292518" y="1522629"/>
            <a:ext cx="10747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600" dirty="0">
                <a:solidFill>
                  <a:srgbClr val="435153"/>
                </a:solidFill>
              </a:rPr>
              <a:t>LAN</a:t>
            </a:r>
          </a:p>
          <a:p>
            <a:r>
              <a:rPr lang="en-CA" sz="1600" dirty="0">
                <a:solidFill>
                  <a:srgbClr val="435153"/>
                </a:solidFill>
              </a:rPr>
              <a:t>interfaces</a:t>
            </a:r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 flipH="1">
            <a:off x="7292518" y="2108417"/>
            <a:ext cx="536575" cy="177006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  <a:endCxn id="45" idx="0"/>
          </p:cNvCxnSpPr>
          <p:nvPr/>
        </p:nvCxnSpPr>
        <p:spPr>
          <a:xfrm flipH="1">
            <a:off x="7822743" y="2108417"/>
            <a:ext cx="6350" cy="145573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024231" y="3981667"/>
            <a:ext cx="393700" cy="346075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sp>
        <p:nvSpPr>
          <p:cNvPr id="50" name="Rectangle 49"/>
          <p:cNvSpPr/>
          <p:nvPr/>
        </p:nvSpPr>
        <p:spPr>
          <a:xfrm>
            <a:off x="7610018" y="3946742"/>
            <a:ext cx="439738" cy="363537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sp>
        <p:nvSpPr>
          <p:cNvPr id="51" name="TextBox 38"/>
          <p:cNvSpPr txBox="1">
            <a:spLocks noChangeArrowheads="1"/>
          </p:cNvSpPr>
          <p:nvPr/>
        </p:nvSpPr>
        <p:spPr bwMode="auto">
          <a:xfrm>
            <a:off x="7530643" y="5015129"/>
            <a:ext cx="604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400" dirty="0">
                <a:solidFill>
                  <a:srgbClr val="435153"/>
                </a:solidFill>
              </a:rPr>
              <a:t>USB </a:t>
            </a:r>
          </a:p>
          <a:p>
            <a:r>
              <a:rPr lang="en-CA" sz="1400" dirty="0">
                <a:solidFill>
                  <a:srgbClr val="435153"/>
                </a:solidFill>
              </a:rPr>
              <a:t>Ports</a:t>
            </a:r>
          </a:p>
        </p:txBody>
      </p:sp>
      <p:cxnSp>
        <p:nvCxnSpPr>
          <p:cNvPr id="52" name="Straight Arrow Connector 51"/>
          <p:cNvCxnSpPr>
            <a:stCxn id="51" idx="0"/>
            <a:endCxn id="50" idx="2"/>
          </p:cNvCxnSpPr>
          <p:nvPr/>
        </p:nvCxnSpPr>
        <p:spPr>
          <a:xfrm flipH="1" flipV="1">
            <a:off x="7830681" y="4310279"/>
            <a:ext cx="3175" cy="7048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805031" y="4094379"/>
            <a:ext cx="549275" cy="363538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sp>
        <p:nvSpPr>
          <p:cNvPr id="54" name="TextBox 41"/>
          <p:cNvSpPr txBox="1">
            <a:spLocks noChangeArrowheads="1"/>
          </p:cNvSpPr>
          <p:nvPr/>
        </p:nvSpPr>
        <p:spPr bwMode="auto">
          <a:xfrm>
            <a:off x="5457368" y="5380254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400" dirty="0">
                <a:solidFill>
                  <a:srgbClr val="435153"/>
                </a:solidFill>
              </a:rPr>
              <a:t>Console </a:t>
            </a:r>
          </a:p>
          <a:p>
            <a:r>
              <a:rPr lang="en-CA" sz="1400" dirty="0">
                <a:solidFill>
                  <a:srgbClr val="435153"/>
                </a:solidFill>
              </a:rPr>
              <a:t>USB Type B</a:t>
            </a:r>
          </a:p>
        </p:txBody>
      </p:sp>
      <p:cxnSp>
        <p:nvCxnSpPr>
          <p:cNvPr id="55" name="Straight Arrow Connector 54"/>
          <p:cNvCxnSpPr>
            <a:stCxn id="54" idx="0"/>
            <a:endCxn id="53" idx="2"/>
          </p:cNvCxnSpPr>
          <p:nvPr/>
        </p:nvCxnSpPr>
        <p:spPr>
          <a:xfrm flipH="1" flipV="1">
            <a:off x="6079668" y="4457917"/>
            <a:ext cx="7938" cy="92233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514643" y="3981667"/>
            <a:ext cx="455613" cy="434975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sp>
        <p:nvSpPr>
          <p:cNvPr id="57" name="TextBox 44"/>
          <p:cNvSpPr txBox="1">
            <a:spLocks noChangeArrowheads="1"/>
          </p:cNvSpPr>
          <p:nvPr/>
        </p:nvSpPr>
        <p:spPr bwMode="auto">
          <a:xfrm>
            <a:off x="6235243" y="4775417"/>
            <a:ext cx="101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400" dirty="0">
                <a:solidFill>
                  <a:srgbClr val="435153"/>
                </a:solidFill>
              </a:rPr>
              <a:t>Console RJ45</a:t>
            </a:r>
          </a:p>
        </p:txBody>
      </p:sp>
      <p:cxnSp>
        <p:nvCxnSpPr>
          <p:cNvPr id="58" name="Straight Arrow Connector 57"/>
          <p:cNvCxnSpPr>
            <a:stCxn id="57" idx="0"/>
            <a:endCxn id="56" idx="2"/>
          </p:cNvCxnSpPr>
          <p:nvPr/>
        </p:nvCxnSpPr>
        <p:spPr>
          <a:xfrm flipV="1">
            <a:off x="6743243" y="4416642"/>
            <a:ext cx="0" cy="3587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121906" y="4091204"/>
            <a:ext cx="1590675" cy="290513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sp>
        <p:nvSpPr>
          <p:cNvPr id="60" name="Rectangle 59"/>
          <p:cNvSpPr/>
          <p:nvPr/>
        </p:nvSpPr>
        <p:spPr>
          <a:xfrm>
            <a:off x="2928481" y="4094379"/>
            <a:ext cx="1590675" cy="290513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sz="1200"/>
          </a:p>
        </p:txBody>
      </p:sp>
      <p:cxnSp>
        <p:nvCxnSpPr>
          <p:cNvPr id="61" name="Straight Arrow Connector 60"/>
          <p:cNvCxnSpPr>
            <a:stCxn id="36" idx="0"/>
            <a:endCxn id="60" idx="2"/>
          </p:cNvCxnSpPr>
          <p:nvPr/>
        </p:nvCxnSpPr>
        <p:spPr>
          <a:xfrm flipV="1">
            <a:off x="2957056" y="4384892"/>
            <a:ext cx="766762" cy="99536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0"/>
            <a:endCxn id="59" idx="2"/>
          </p:cNvCxnSpPr>
          <p:nvPr/>
        </p:nvCxnSpPr>
        <p:spPr>
          <a:xfrm flipH="1" flipV="1">
            <a:off x="1917243" y="4381717"/>
            <a:ext cx="1039813" cy="99853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a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and WAN Interfaces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06" y="2305049"/>
            <a:ext cx="7945788" cy="382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2741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6.3.2:</a:t>
            </a:r>
            <a:br>
              <a:rPr lang="en-US" sz="2800" dirty="0" smtClean="0"/>
            </a:br>
            <a:r>
              <a:rPr lang="en-US" sz="2800" dirty="0" smtClean="0"/>
              <a:t>Router Boot-up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7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Bootset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74" y="1191983"/>
            <a:ext cx="5585052" cy="51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2953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</a:t>
            </a:r>
            <a:r>
              <a:rPr lang="en-US" dirty="0" err="1" smtClean="0"/>
              <a:t>Bootup</a:t>
            </a:r>
            <a:r>
              <a:rPr lang="en-US" dirty="0" smtClean="0"/>
              <a:t> Process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40" y="1590674"/>
            <a:ext cx="7248721" cy="394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8305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version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48" y="1397479"/>
            <a:ext cx="5483105" cy="496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3704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version output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7" y="1485092"/>
            <a:ext cx="5184566" cy="485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4255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6.4:</a:t>
            </a:r>
            <a:br>
              <a:rPr lang="en-US" sz="4000" dirty="0" smtClean="0"/>
            </a:br>
            <a:r>
              <a:rPr lang="en-US" sz="4000" dirty="0" smtClean="0"/>
              <a:t>Configure a Cisco Router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366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Configure initial settings on a Cisco IOS router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Configure two active interfaces on a Cisco IOS router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Configure devices to use the default gateway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6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6.4.1:</a:t>
            </a:r>
            <a:br>
              <a:rPr lang="en-US" sz="2800" dirty="0" smtClean="0"/>
            </a:br>
            <a:r>
              <a:rPr lang="en-US" sz="2800" dirty="0" smtClean="0"/>
              <a:t>Configure Initial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54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Layer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63" y="1677716"/>
            <a:ext cx="5968321" cy="464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End to End Transport processes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Addressing end devices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Encapsulation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Routing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De-encapsulating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Switch Configuration Steps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81" y="1376283"/>
            <a:ext cx="3805238" cy="498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845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Router </a:t>
            </a:r>
            <a:r>
              <a:rPr lang="en-US" dirty="0" smtClean="0"/>
              <a:t>Configuration Steps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1" y="1273419"/>
            <a:ext cx="3842238" cy="507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9804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6.4.2:</a:t>
            </a:r>
            <a:br>
              <a:rPr lang="en-US" sz="2800" dirty="0" smtClean="0"/>
            </a:br>
            <a:r>
              <a:rPr lang="en-US" sz="2800" dirty="0" smtClean="0"/>
              <a:t>Configure Interfaces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4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Router Interfaces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13" y="1701311"/>
            <a:ext cx="44386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2" y="2426677"/>
            <a:ext cx="3679029" cy="19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8226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Interface Configuration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3351508" cy="4965192"/>
          </a:xfrm>
        </p:spPr>
        <p:txBody>
          <a:bodyPr/>
          <a:lstStyle/>
          <a:p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route</a:t>
            </a:r>
            <a:r>
              <a:rPr lang="en-US" dirty="0"/>
              <a:t> </a:t>
            </a:r>
            <a:r>
              <a:rPr lang="en-US" b="1" dirty="0" smtClean="0"/>
              <a:t>- </a:t>
            </a:r>
            <a:br>
              <a:rPr lang="en-US" b="1" dirty="0" smtClean="0"/>
            </a:br>
            <a:r>
              <a:rPr lang="en-US" dirty="0" smtClean="0"/>
              <a:t>Displays </a:t>
            </a:r>
            <a:r>
              <a:rPr lang="en-US" dirty="0"/>
              <a:t>the contents of the IPv4 routing table stored in RAM.</a:t>
            </a:r>
          </a:p>
          <a:p>
            <a:endParaRPr lang="en-US" dirty="0"/>
          </a:p>
          <a:p>
            <a:r>
              <a:rPr lang="en-US" b="1" dirty="0"/>
              <a:t>show interfaces</a:t>
            </a:r>
            <a:r>
              <a:rPr lang="en-US" dirty="0"/>
              <a:t> </a:t>
            </a:r>
            <a:r>
              <a:rPr lang="en-US" b="1" dirty="0"/>
              <a:t>-</a:t>
            </a:r>
            <a:r>
              <a:rPr lang="en-US" dirty="0"/>
              <a:t>Displays statistics for all interfaces on the device.</a:t>
            </a:r>
          </a:p>
          <a:p>
            <a:endParaRPr lang="en-US" b="1" dirty="0"/>
          </a:p>
          <a:p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interface</a:t>
            </a:r>
            <a:r>
              <a:rPr lang="en-US" dirty="0"/>
              <a:t> </a:t>
            </a:r>
            <a:r>
              <a:rPr lang="en-US" b="1" dirty="0"/>
              <a:t>-</a:t>
            </a:r>
            <a:r>
              <a:rPr lang="en-US" dirty="0"/>
              <a:t>Displays the IPv4 statistics for all interfaces on a router.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85" y="1465781"/>
            <a:ext cx="5620422" cy="48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3689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6.4.3:</a:t>
            </a:r>
            <a:br>
              <a:rPr lang="en-US" sz="2800" dirty="0" smtClean="0"/>
            </a:br>
            <a:r>
              <a:rPr lang="en-US" sz="2800" dirty="0" smtClean="0"/>
              <a:t>Configure the Default Gateway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092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Gateway for a Host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5" y="1608170"/>
            <a:ext cx="3748379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75" y="1612249"/>
            <a:ext cx="40005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Gateway for a Switch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83" y="1437788"/>
            <a:ext cx="5418634" cy="489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0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</a:t>
            </a:r>
            <a:r>
              <a:rPr lang="en-US" sz="4000" dirty="0" smtClean="0"/>
              <a:t>6.5: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366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Chapter Objectives:</a:t>
            </a:r>
            <a:endParaRPr lang="en-US" sz="1800" dirty="0" smtClean="0"/>
          </a:p>
          <a:p>
            <a:r>
              <a:rPr lang="en-US" sz="1800" dirty="0"/>
              <a:t>Explain how network layer protocols and services support communications across data networks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/>
              <a:t>Explain how routers enable end-to-end connectivity in a small to medium-sized business network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/>
              <a:t>Explain how devices route traffic in a small to medium-sized business network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Configure a router with basic configurations.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218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 Protocols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63" y="1776411"/>
            <a:ext cx="72644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534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6.1.2:</a:t>
            </a:r>
            <a:br>
              <a:rPr lang="en-US" sz="2800" dirty="0" smtClean="0"/>
            </a:br>
            <a:r>
              <a:rPr lang="en-US" sz="2800" dirty="0" smtClean="0"/>
              <a:t>Characteristics of the IP Protocol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44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IP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3318165"/>
            <a:ext cx="8486775" cy="76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9" y="1629819"/>
            <a:ext cx="4991102" cy="178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5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IP (cont.)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41" y="1360487"/>
            <a:ext cx="6400800" cy="482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3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14873</TotalTime>
  <Words>1209</Words>
  <Application>Microsoft Office PowerPoint</Application>
  <PresentationFormat>On-screen Show (4:3)</PresentationFormat>
  <Paragraphs>285</Paragraphs>
  <Slides>59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NetAcad_White_PPT_Template 05Oct12</vt:lpstr>
      <vt:lpstr>Chapter 6: Network Layer</vt:lpstr>
      <vt:lpstr>Chapter Outline</vt:lpstr>
      <vt:lpstr>Section 6.1: Network Layer Protocols</vt:lpstr>
      <vt:lpstr>Topic 6.1.1: Network Layer in Communication</vt:lpstr>
      <vt:lpstr>The Network Layer</vt:lpstr>
      <vt:lpstr>Network Layer Protocols</vt:lpstr>
      <vt:lpstr>Topic 6.1.2: Characteristics of the IP Protocol</vt:lpstr>
      <vt:lpstr>Encapsulating IP</vt:lpstr>
      <vt:lpstr>Encapsulating IP (cont.)</vt:lpstr>
      <vt:lpstr>Characteristics of IP</vt:lpstr>
      <vt:lpstr>IP - Connectionless</vt:lpstr>
      <vt:lpstr>IP – Connectionless (cont.)</vt:lpstr>
      <vt:lpstr>IP – Best Effort Delivery</vt:lpstr>
      <vt:lpstr>IP – Media Independent</vt:lpstr>
      <vt:lpstr>Topic 6.1.3: IPv4 Packet</vt:lpstr>
      <vt:lpstr>IPv4 Packet Header</vt:lpstr>
      <vt:lpstr>Topic 6.1.4: IPv6 Packet</vt:lpstr>
      <vt:lpstr>Limitations of IPv4</vt:lpstr>
      <vt:lpstr>Introducing IPv6</vt:lpstr>
      <vt:lpstr>Encapsulating IPv6</vt:lpstr>
      <vt:lpstr>Encapsulating IPv6 (cont.)</vt:lpstr>
      <vt:lpstr>Encapsulating IPv6 (cont.)</vt:lpstr>
      <vt:lpstr>IPv6 Packet Header</vt:lpstr>
      <vt:lpstr>Section 6.2: Routing</vt:lpstr>
      <vt:lpstr>Topic 6.2.1: How a Host Routes</vt:lpstr>
      <vt:lpstr>Host Forwarding Decision</vt:lpstr>
      <vt:lpstr>Default Gateway</vt:lpstr>
      <vt:lpstr>Using the Default Gateway</vt:lpstr>
      <vt:lpstr>Host Routing Tables</vt:lpstr>
      <vt:lpstr>Topic 6.2.2: Router Routing Tables</vt:lpstr>
      <vt:lpstr>Router Packet Forwarding Decision</vt:lpstr>
      <vt:lpstr>IPv4 Router Routing Table</vt:lpstr>
      <vt:lpstr>Directly Connected Routing Table Entries</vt:lpstr>
      <vt:lpstr>Remote Network Routing Table Entries</vt:lpstr>
      <vt:lpstr>Next-Hop Address</vt:lpstr>
      <vt:lpstr>Section 6.3: Routers</vt:lpstr>
      <vt:lpstr>Topic 6.3.1: Anatomy of a Router</vt:lpstr>
      <vt:lpstr>A Router is a Computer/Router CPU and OS</vt:lpstr>
      <vt:lpstr>Router Memory</vt:lpstr>
      <vt:lpstr>Inside of a Router</vt:lpstr>
      <vt:lpstr>Connect to a Router</vt:lpstr>
      <vt:lpstr>LAN and WAN Interfaces</vt:lpstr>
      <vt:lpstr>Topic 6.3.2: Router Boot-up</vt:lpstr>
      <vt:lpstr>Bootset Files</vt:lpstr>
      <vt:lpstr>Router Bootup Process</vt:lpstr>
      <vt:lpstr>Show version output</vt:lpstr>
      <vt:lpstr>Show version output (cont.)</vt:lpstr>
      <vt:lpstr>Section 6.4: Configure a Cisco Router</vt:lpstr>
      <vt:lpstr>Topic 6.4.1: Configure Initial Settings</vt:lpstr>
      <vt:lpstr>Basic Switch Configuration Steps</vt:lpstr>
      <vt:lpstr>Basic Router Configuration Steps</vt:lpstr>
      <vt:lpstr>Topic 6.4.2: Configure Interfaces</vt:lpstr>
      <vt:lpstr>Configure Router Interfaces</vt:lpstr>
      <vt:lpstr>Verify Interface Configuration</vt:lpstr>
      <vt:lpstr>Topic 6.4.3: Configure the Default Gateway</vt:lpstr>
      <vt:lpstr>Default Gateway for a Host</vt:lpstr>
      <vt:lpstr>Default Gateway for a Switch</vt:lpstr>
      <vt:lpstr>Section 6.5: Summary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Suk-yi Pennock</cp:lastModifiedBy>
  <cp:revision>373</cp:revision>
  <dcterms:created xsi:type="dcterms:W3CDTF">2012-10-09T16:58:47Z</dcterms:created>
  <dcterms:modified xsi:type="dcterms:W3CDTF">2015-07-21T20:13:14Z</dcterms:modified>
</cp:coreProperties>
</file>