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30"/>
  </p:notesMasterIdLst>
  <p:handoutMasterIdLst>
    <p:handoutMasterId r:id="rId31"/>
  </p:handout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84" r:id="rId20"/>
    <p:sldId id="276" r:id="rId21"/>
    <p:sldId id="277" r:id="rId22"/>
    <p:sldId id="278" r:id="rId23"/>
    <p:sldId id="285" r:id="rId24"/>
    <p:sldId id="279" r:id="rId25"/>
    <p:sldId id="280" r:id="rId26"/>
    <p:sldId id="281" r:id="rId27"/>
    <p:sldId id="282" r:id="rId28"/>
    <p:sldId id="283" r:id="rId29"/>
  </p:sldIdLst>
  <p:sldSz cx="9144000" cy="6858000" type="screen4x3"/>
  <p:notesSz cx="6858000" cy="9144000"/>
  <p:defaultTextStyle>
    <a:defPPr>
      <a:defRPr lang="en-US"/>
    </a:defPPr>
    <a:lvl1pPr algn="l" rtl="0" fontAlgn="base">
      <a:spcBef>
        <a:spcPct val="0"/>
      </a:spcBef>
      <a:spcAft>
        <a:spcPct val="0"/>
      </a:spcAft>
      <a:defRPr sz="1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000" kern="1200">
        <a:solidFill>
          <a:schemeClr val="tx1"/>
        </a:solidFill>
        <a:latin typeface="Arial" panose="020B0604020202020204" pitchFamily="34" charset="0"/>
        <a:ea typeface="+mn-ea"/>
        <a:cs typeface="+mn-cs"/>
      </a:defRPr>
    </a:lvl5pPr>
    <a:lvl6pPr marL="2286000" algn="l" defTabSz="914400" rtl="0" eaLnBrk="1" latinLnBrk="0" hangingPunct="1">
      <a:defRPr sz="1000" kern="1200">
        <a:solidFill>
          <a:schemeClr val="tx1"/>
        </a:solidFill>
        <a:latin typeface="Arial" panose="020B0604020202020204" pitchFamily="34" charset="0"/>
        <a:ea typeface="+mn-ea"/>
        <a:cs typeface="+mn-cs"/>
      </a:defRPr>
    </a:lvl6pPr>
    <a:lvl7pPr marL="2743200" algn="l" defTabSz="914400" rtl="0" eaLnBrk="1" latinLnBrk="0" hangingPunct="1">
      <a:defRPr sz="1000" kern="1200">
        <a:solidFill>
          <a:schemeClr val="tx1"/>
        </a:solidFill>
        <a:latin typeface="Arial" panose="020B0604020202020204" pitchFamily="34" charset="0"/>
        <a:ea typeface="+mn-ea"/>
        <a:cs typeface="+mn-cs"/>
      </a:defRPr>
    </a:lvl7pPr>
    <a:lvl8pPr marL="3200400" algn="l" defTabSz="914400" rtl="0" eaLnBrk="1" latinLnBrk="0" hangingPunct="1">
      <a:defRPr sz="1000" kern="1200">
        <a:solidFill>
          <a:schemeClr val="tx1"/>
        </a:solidFill>
        <a:latin typeface="Arial" panose="020B0604020202020204" pitchFamily="34" charset="0"/>
        <a:ea typeface="+mn-ea"/>
        <a:cs typeface="+mn-cs"/>
      </a:defRPr>
    </a:lvl8pPr>
    <a:lvl9pPr marL="3657600" algn="l" defTabSz="914400" rtl="0" eaLnBrk="1" latinLnBrk="0" hangingPunct="1">
      <a:defRPr sz="1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6666"/>
    <a:srgbClr val="336699"/>
    <a:srgbClr val="003366"/>
    <a:srgbClr val="FFFFCC"/>
    <a:srgbClr val="4D4D4D"/>
    <a:srgbClr val="CC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408" autoAdjust="0"/>
    <p:restoredTop sz="61295" autoAdjust="0"/>
  </p:normalViewPr>
  <p:slideViewPr>
    <p:cSldViewPr showGuides="1">
      <p:cViewPr>
        <p:scale>
          <a:sx n="64" d="100"/>
          <a:sy n="64" d="100"/>
        </p:scale>
        <p:origin x="-1806"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101" d="100"/>
          <a:sy n="101" d="100"/>
        </p:scale>
        <p:origin x="558" y="90"/>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Project Management 6e.</a:t>
            </a:r>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B20B16-931B-4CEC-B384-64BC3BDC5E17}" type="datetimeFigureOut">
              <a:rPr lang="en-US" smtClean="0"/>
              <a:t>11/25/2013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5E7209-9282-4E39-A37E-BACB6A599A45}" type="slidenum">
              <a:rPr lang="en-US" smtClean="0"/>
              <a:t>‹#›</a:t>
            </a:fld>
            <a:endParaRPr lang="en-US" dirty="0"/>
          </a:p>
        </p:txBody>
      </p:sp>
    </p:spTree>
    <p:extLst>
      <p:ext uri="{BB962C8B-B14F-4D97-AF65-F5344CB8AC3E}">
        <p14:creationId xmlns:p14="http://schemas.microsoft.com/office/powerpoint/2010/main" val="346967733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2"/>
          <p:cNvSpPr>
            <a:spLocks noGrp="1" noChangeArrowheads="1"/>
          </p:cNvSpPr>
          <p:nvPr>
            <p:ph type="hdr" sz="quarter"/>
          </p:nvPr>
        </p:nvSpPr>
        <p:spPr bwMode="auto">
          <a:xfrm>
            <a:off x="1948505"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b="1">
                <a:effectLst/>
                <a:latin typeface="Times New Roman" panose="02020603050405020304" pitchFamily="18" charset="0"/>
              </a:defRPr>
            </a:lvl1pPr>
          </a:lstStyle>
          <a:p>
            <a:r>
              <a:rPr lang="en-US" dirty="0" smtClean="0"/>
              <a:t>Project Management 6e.</a:t>
            </a:r>
            <a:endParaRPr lang="en-US" dirty="0"/>
          </a:p>
        </p:txBody>
      </p:sp>
      <p:sp>
        <p:nvSpPr>
          <p:cNvPr id="1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r>
              <a:rPr lang="en-US" dirty="0" smtClean="0"/>
              <a:t>4-</a:t>
            </a:r>
            <a:fld id="{0021D51A-B140-41D8-B455-79292309F0E0}" type="slidenum">
              <a:rPr lang="en-US" smtClean="0"/>
              <a:pPr/>
              <a:t>‹#›</a:t>
            </a:fld>
            <a:endParaRPr lang="en-US" dirty="0"/>
          </a:p>
        </p:txBody>
      </p:sp>
      <p:sp>
        <p:nvSpPr>
          <p:cNvPr id="13" name="Footer Placeholder 1"/>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051589164"/>
      </p:ext>
    </p:extLst>
  </p:cSld>
  <p:clrMap bg1="lt1" tx1="dk1" bg2="lt2" tx2="dk2" accent1="accent1" accent2="accent2" accent3="accent3" accent4="accent4" accent5="accent5" accent6="accent6" hlink="hlink" folHlink="folHlink"/>
  <p:hf ftr="0" dt="0"/>
  <p:notesStyle>
    <a:lvl1pPr marL="0" indent="227013"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43000" y="685800"/>
            <a:ext cx="4572000" cy="3429000"/>
          </a:xfrm>
          <a:prstGeom prst="rect">
            <a:avLst/>
          </a:prstGeom>
          <a:ln/>
        </p:spPr>
      </p:sp>
      <p:sp>
        <p:nvSpPr>
          <p:cNvPr id="96259" name="Rectangle 3"/>
          <p:cNvSpPr>
            <a:spLocks noGrp="1" noChangeArrowheads="1"/>
          </p:cNvSpPr>
          <p:nvPr>
            <p:ph type="body" idx="1"/>
          </p:nvPr>
        </p:nvSpPr>
        <p:spPr>
          <a:xfrm>
            <a:off x="685800" y="4343400"/>
            <a:ext cx="5486400" cy="4114800"/>
          </a:xfrm>
          <a:prstGeom prst="rect">
            <a:avLst/>
          </a:prstGeom>
        </p:spPr>
        <p:txBody>
          <a:bodyPr/>
          <a:lstStyle/>
          <a:p>
            <a:r>
              <a:rPr lang="en-US" dirty="0"/>
              <a:t>Project managers in charge of a single small project can plan and schedule </a:t>
            </a:r>
            <a:r>
              <a:rPr lang="en-US" dirty="0" smtClean="0"/>
              <a:t>the project </a:t>
            </a:r>
            <a:r>
              <a:rPr lang="en-US" dirty="0"/>
              <a:t>tasks without much formal planning and information. However, when </a:t>
            </a:r>
            <a:r>
              <a:rPr lang="en-US" dirty="0" smtClean="0"/>
              <a:t>the project  manager </a:t>
            </a:r>
            <a:r>
              <a:rPr lang="en-US" dirty="0"/>
              <a:t>must manage several small projects or a large complex project, </a:t>
            </a:r>
            <a:r>
              <a:rPr lang="en-US" dirty="0" smtClean="0"/>
              <a:t>a threshold </a:t>
            </a:r>
            <a:r>
              <a:rPr lang="en-US" dirty="0"/>
              <a:t>is </a:t>
            </a:r>
            <a:r>
              <a:rPr lang="en-US" dirty="0" smtClean="0"/>
              <a:t> quickly </a:t>
            </a:r>
            <a:r>
              <a:rPr lang="en-US" dirty="0"/>
              <a:t>reached in which the project manager can no longer cope </a:t>
            </a:r>
            <a:r>
              <a:rPr lang="en-US" dirty="0" smtClean="0"/>
              <a:t>with the </a:t>
            </a:r>
            <a:r>
              <a:rPr lang="en-US" dirty="0"/>
              <a:t>detail.</a:t>
            </a:r>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r>
              <a:rPr lang="en-US" dirty="0" smtClean="0"/>
              <a:t>4-1</a:t>
            </a:r>
            <a:endParaRPr lang="en-US" dirty="0"/>
          </a:p>
        </p:txBody>
      </p:sp>
    </p:spTree>
    <p:extLst>
      <p:ext uri="{BB962C8B-B14F-4D97-AF65-F5344CB8AC3E}">
        <p14:creationId xmlns:p14="http://schemas.microsoft.com/office/powerpoint/2010/main" val="3061985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43000" y="685800"/>
            <a:ext cx="4572000" cy="3429000"/>
          </a:xfrm>
          <a:prstGeom prst="rect">
            <a:avLst/>
          </a:prstGeom>
          <a:ln/>
        </p:spPr>
      </p:sp>
      <p:sp>
        <p:nvSpPr>
          <p:cNvPr id="128003" name="Rectangle 3"/>
          <p:cNvSpPr>
            <a:spLocks noGrp="1" noChangeArrowheads="1"/>
          </p:cNvSpPr>
          <p:nvPr>
            <p:ph type="body" idx="1"/>
          </p:nvPr>
        </p:nvSpPr>
        <p:spPr>
          <a:xfrm>
            <a:off x="685800" y="4343400"/>
            <a:ext cx="5486400" cy="4114800"/>
          </a:xfrm>
          <a:prstGeom prst="rect">
            <a:avLst/>
          </a:prstGeom>
        </p:spPr>
        <p:txBody>
          <a:bodyPr/>
          <a:lstStyle/>
          <a:p>
            <a:r>
              <a:rPr lang="en-US" dirty="0" smtClean="0"/>
              <a:t>The </a:t>
            </a:r>
            <a:r>
              <a:rPr lang="en-US" dirty="0"/>
              <a:t>work breakdown structure (WBS</a:t>
            </a:r>
            <a:r>
              <a:rPr lang="en-US" dirty="0" smtClean="0"/>
              <a:t>).successively subdivides the work of the project into a outline that is a detailed hierarchical structure of smaller </a:t>
            </a:r>
            <a:r>
              <a:rPr lang="en-US" dirty="0"/>
              <a:t>and smaller work </a:t>
            </a:r>
            <a:r>
              <a:rPr lang="en-US" dirty="0" smtClean="0"/>
              <a:t>elements,. A proper WBS identifies </a:t>
            </a:r>
            <a:r>
              <a:rPr lang="en-US" dirty="0"/>
              <a:t>all products and work </a:t>
            </a:r>
            <a:r>
              <a:rPr lang="en-US" dirty="0" smtClean="0"/>
              <a:t>elements, integrates </a:t>
            </a:r>
            <a:r>
              <a:rPr lang="en-US" dirty="0"/>
              <a:t>the project with </a:t>
            </a:r>
            <a:r>
              <a:rPr lang="en-US" dirty="0" smtClean="0"/>
              <a:t>its organization</a:t>
            </a:r>
            <a:r>
              <a:rPr lang="en-US" dirty="0"/>
              <a:t>, and </a:t>
            </a:r>
            <a:r>
              <a:rPr lang="en-US" dirty="0" smtClean="0"/>
              <a:t>establishes </a:t>
            </a:r>
            <a:r>
              <a:rPr lang="en-US" dirty="0"/>
              <a:t>a basis </a:t>
            </a:r>
            <a:r>
              <a:rPr lang="en-US" dirty="0" smtClean="0"/>
              <a:t>for controlling the project. </a:t>
            </a:r>
            <a:endParaRPr lang="en-US"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10</a:t>
            </a:fld>
            <a:endParaRPr lang="en-US" dirty="0"/>
          </a:p>
        </p:txBody>
      </p:sp>
    </p:spTree>
    <p:extLst>
      <p:ext uri="{BB962C8B-B14F-4D97-AF65-F5344CB8AC3E}">
        <p14:creationId xmlns:p14="http://schemas.microsoft.com/office/powerpoint/2010/main" val="2166263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143000" y="685800"/>
            <a:ext cx="4572000" cy="3429000"/>
          </a:xfrm>
          <a:prstGeom prst="rect">
            <a:avLst/>
          </a:prstGeom>
          <a:ln/>
        </p:spPr>
      </p:sp>
      <p:sp>
        <p:nvSpPr>
          <p:cNvPr id="129027" name="Rectangle 3"/>
          <p:cNvSpPr>
            <a:spLocks noGrp="1" noChangeArrowheads="1"/>
          </p:cNvSpPr>
          <p:nvPr>
            <p:ph type="body" idx="1"/>
          </p:nvPr>
        </p:nvSpPr>
        <p:spPr>
          <a:xfrm>
            <a:off x="685800" y="4343400"/>
            <a:ext cx="5486400" cy="4114800"/>
          </a:xfrm>
          <a:prstGeom prst="rect">
            <a:avLst/>
          </a:prstGeom>
        </p:spPr>
        <p:txBody>
          <a:bodyPr/>
          <a:lstStyle/>
          <a:p>
            <a:r>
              <a:rPr lang="en-US" b="1" dirty="0"/>
              <a:t>Figure 4.3 </a:t>
            </a:r>
            <a:r>
              <a:rPr lang="en-US" dirty="0"/>
              <a:t>shows the major groupings </a:t>
            </a:r>
            <a:r>
              <a:rPr lang="en-US" dirty="0" smtClean="0"/>
              <a:t>used to </a:t>
            </a:r>
            <a:r>
              <a:rPr lang="en-US" dirty="0"/>
              <a:t>develop </a:t>
            </a:r>
            <a:r>
              <a:rPr lang="en-US" dirty="0" smtClean="0"/>
              <a:t>a hierarchical </a:t>
            </a:r>
            <a:r>
              <a:rPr lang="en-US" dirty="0"/>
              <a:t>WBS. The WBS begins with the project as the final deliverable. </a:t>
            </a:r>
            <a:r>
              <a:rPr lang="en-US" dirty="0" smtClean="0"/>
              <a:t>Project work is then successively divided into increasingly smaller-sized subdeliverables to facilitate monitoring of project </a:t>
            </a:r>
            <a:r>
              <a:rPr lang="en-US" dirty="0"/>
              <a:t>progress by work, cost, </a:t>
            </a:r>
            <a:r>
              <a:rPr lang="en-US" dirty="0" smtClean="0"/>
              <a:t>and responsibility. </a:t>
            </a:r>
            <a:endParaRPr lang="en-US"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11</a:t>
            </a:fld>
            <a:endParaRPr lang="en-US" dirty="0"/>
          </a:p>
        </p:txBody>
      </p:sp>
    </p:spTree>
    <p:extLst>
      <p:ext uri="{BB962C8B-B14F-4D97-AF65-F5344CB8AC3E}">
        <p14:creationId xmlns:p14="http://schemas.microsoft.com/office/powerpoint/2010/main" val="172838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43000" y="685800"/>
            <a:ext cx="4572000" cy="3429000"/>
          </a:xfrm>
          <a:prstGeom prst="rect">
            <a:avLst/>
          </a:prstGeom>
          <a:ln/>
        </p:spPr>
      </p:sp>
      <p:sp>
        <p:nvSpPr>
          <p:cNvPr id="130051" name="Rectangle 3"/>
          <p:cNvSpPr>
            <a:spLocks noGrp="1" noChangeArrowheads="1"/>
          </p:cNvSpPr>
          <p:nvPr>
            <p:ph type="body" idx="1"/>
          </p:nvPr>
        </p:nvSpPr>
        <p:spPr>
          <a:xfrm>
            <a:off x="685800" y="4343400"/>
            <a:ext cx="5486400" cy="4114800"/>
          </a:xfrm>
          <a:prstGeom prst="rect">
            <a:avLst/>
          </a:prstGeom>
        </p:spPr>
        <p:txBody>
          <a:bodyPr/>
          <a:lstStyle/>
          <a:p>
            <a:r>
              <a:rPr lang="en-US" dirty="0" smtClean="0"/>
              <a:t>Systematically breaking down the work of a project into a hierarchy of all of </a:t>
            </a:r>
            <a:r>
              <a:rPr lang="en-US" dirty="0"/>
              <a:t>its elements facilitates </a:t>
            </a:r>
            <a:r>
              <a:rPr lang="en-US" dirty="0" smtClean="0"/>
              <a:t>control and evaluation by project managers of the cost</a:t>
            </a:r>
            <a:r>
              <a:rPr lang="en-US" dirty="0"/>
              <a:t>, time, </a:t>
            </a:r>
            <a:r>
              <a:rPr lang="en-US" dirty="0" smtClean="0"/>
              <a:t>and technical </a:t>
            </a:r>
            <a:r>
              <a:rPr lang="en-US" dirty="0"/>
              <a:t>performance </a:t>
            </a:r>
            <a:r>
              <a:rPr lang="en-US" dirty="0" smtClean="0"/>
              <a:t>of a project over its life.</a:t>
            </a:r>
            <a:endParaRPr lang="en-US"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12</a:t>
            </a:fld>
            <a:endParaRPr lang="en-US" dirty="0"/>
          </a:p>
        </p:txBody>
      </p:sp>
    </p:spTree>
    <p:extLst>
      <p:ext uri="{BB962C8B-B14F-4D97-AF65-F5344CB8AC3E}">
        <p14:creationId xmlns:p14="http://schemas.microsoft.com/office/powerpoint/2010/main" val="88909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43000" y="685800"/>
            <a:ext cx="4572000" cy="3429000"/>
          </a:xfrm>
          <a:prstGeom prst="rect">
            <a:avLst/>
          </a:prstGeom>
          <a:ln/>
        </p:spPr>
      </p:sp>
      <p:sp>
        <p:nvSpPr>
          <p:cNvPr id="131075" name="Rectangle 3"/>
          <p:cNvSpPr>
            <a:spLocks noGrp="1" noChangeArrowheads="1"/>
          </p:cNvSpPr>
          <p:nvPr>
            <p:ph type="body" idx="1"/>
          </p:nvPr>
        </p:nvSpPr>
        <p:spPr>
          <a:xfrm>
            <a:off x="685800" y="4343400"/>
            <a:ext cx="5486400" cy="4114800"/>
          </a:xfrm>
          <a:prstGeom prst="rect">
            <a:avLst/>
          </a:prstGeom>
        </p:spPr>
        <p:txBody>
          <a:bodyPr/>
          <a:lstStyle/>
          <a:p>
            <a:r>
              <a:rPr lang="en-US" b="1" dirty="0"/>
              <a:t>Figure 4.4 </a:t>
            </a:r>
            <a:r>
              <a:rPr lang="en-US" dirty="0"/>
              <a:t>shows </a:t>
            </a:r>
            <a:r>
              <a:rPr lang="en-US" dirty="0" smtClean="0"/>
              <a:t>the several different hierarchical levels of a </a:t>
            </a:r>
            <a:r>
              <a:rPr lang="en-US" dirty="0"/>
              <a:t>simplified WBS to develop a new prototype tablet computer. The levels of the structure can also </a:t>
            </a:r>
            <a:r>
              <a:rPr lang="en-US" dirty="0" smtClean="0"/>
              <a:t>represent information available to use by </a:t>
            </a:r>
            <a:r>
              <a:rPr lang="en-US" dirty="0"/>
              <a:t>different levels of management.</a:t>
            </a:r>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13</a:t>
            </a:fld>
            <a:endParaRPr lang="en-US" dirty="0"/>
          </a:p>
        </p:txBody>
      </p:sp>
    </p:spTree>
    <p:extLst>
      <p:ext uri="{BB962C8B-B14F-4D97-AF65-F5344CB8AC3E}">
        <p14:creationId xmlns:p14="http://schemas.microsoft.com/office/powerpoint/2010/main" val="4124708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43000" y="685800"/>
            <a:ext cx="4572000" cy="3429000"/>
          </a:xfrm>
          <a:prstGeom prst="rect">
            <a:avLst/>
          </a:prstGeom>
          <a:ln/>
        </p:spPr>
      </p:sp>
      <p:sp>
        <p:nvSpPr>
          <p:cNvPr id="132099" name="Rectangle 3"/>
          <p:cNvSpPr>
            <a:spLocks noGrp="1" noChangeArrowheads="1"/>
          </p:cNvSpPr>
          <p:nvPr>
            <p:ph type="body" idx="1"/>
          </p:nvPr>
        </p:nvSpPr>
        <p:spPr>
          <a:xfrm>
            <a:off x="685800" y="4343400"/>
            <a:ext cx="5486400" cy="4114800"/>
          </a:xfrm>
          <a:prstGeom prst="rect">
            <a:avLst/>
          </a:prstGeom>
        </p:spPr>
        <p:txBody>
          <a:bodyPr/>
          <a:lstStyle/>
          <a:p>
            <a:r>
              <a:rPr lang="en-US" dirty="0" smtClean="0"/>
              <a:t>As the lowest level of the WBS, the </a:t>
            </a:r>
            <a:r>
              <a:rPr lang="en-US" dirty="0"/>
              <a:t>work package is the basic unit used for planning</a:t>
            </a:r>
            <a:r>
              <a:rPr lang="en-US" dirty="0" smtClean="0"/>
              <a:t>, scheduling</a:t>
            </a:r>
            <a:r>
              <a:rPr lang="en-US" dirty="0"/>
              <a:t>, and controlling </a:t>
            </a:r>
            <a:r>
              <a:rPr lang="en-US" dirty="0" smtClean="0"/>
              <a:t>a </a:t>
            </a:r>
            <a:r>
              <a:rPr lang="en-US" dirty="0"/>
              <a:t>project. </a:t>
            </a:r>
            <a:r>
              <a:rPr lang="en-US" dirty="0" smtClean="0"/>
              <a:t>Work packages help define the WBS  structure by keeping it end-item and output-oriented.</a:t>
            </a:r>
            <a:endParaRPr lang="en-US"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14</a:t>
            </a:fld>
            <a:endParaRPr lang="en-US" dirty="0"/>
          </a:p>
        </p:txBody>
      </p:sp>
    </p:spTree>
    <p:extLst>
      <p:ext uri="{BB962C8B-B14F-4D97-AF65-F5344CB8AC3E}">
        <p14:creationId xmlns:p14="http://schemas.microsoft.com/office/powerpoint/2010/main" val="577519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143000" y="685800"/>
            <a:ext cx="4572000" cy="3429000"/>
          </a:xfrm>
          <a:prstGeom prst="rect">
            <a:avLst/>
          </a:prstGeom>
          <a:ln/>
        </p:spPr>
      </p:sp>
      <p:sp>
        <p:nvSpPr>
          <p:cNvPr id="133123" name="Rectangle 3"/>
          <p:cNvSpPr>
            <a:spLocks noGrp="1" noChangeArrowheads="1"/>
          </p:cNvSpPr>
          <p:nvPr>
            <p:ph type="body" idx="1"/>
          </p:nvPr>
        </p:nvSpPr>
        <p:spPr>
          <a:xfrm>
            <a:off x="685800" y="4343400"/>
            <a:ext cx="5486400" cy="4114800"/>
          </a:xfrm>
          <a:prstGeom prst="rect">
            <a:avLst/>
          </a:prstGeom>
        </p:spPr>
        <p:txBody>
          <a:bodyPr/>
          <a:lstStyle/>
          <a:p>
            <a:r>
              <a:rPr lang="en-US" dirty="0"/>
              <a:t>The </a:t>
            </a:r>
            <a:r>
              <a:rPr lang="en-US" dirty="0" smtClean="0"/>
              <a:t>organizational breakdown structure (OBS) </a:t>
            </a:r>
            <a:r>
              <a:rPr lang="en-US" dirty="0"/>
              <a:t>depicts how </a:t>
            </a:r>
            <a:r>
              <a:rPr lang="en-US" dirty="0" smtClean="0"/>
              <a:t>a </a:t>
            </a:r>
            <a:r>
              <a:rPr lang="en-US" dirty="0"/>
              <a:t>firm </a:t>
            </a:r>
            <a:r>
              <a:rPr lang="en-US" dirty="0" smtClean="0"/>
              <a:t>assigns organizational unit work </a:t>
            </a:r>
            <a:r>
              <a:rPr lang="en-US" dirty="0"/>
              <a:t>responsibility. The </a:t>
            </a:r>
            <a:r>
              <a:rPr lang="en-US" dirty="0" smtClean="0"/>
              <a:t>OBS framework summarizes unit </a:t>
            </a:r>
            <a:r>
              <a:rPr lang="en-US" dirty="0"/>
              <a:t>work performance, </a:t>
            </a:r>
            <a:r>
              <a:rPr lang="en-US" dirty="0" smtClean="0"/>
              <a:t>identifies units </a:t>
            </a:r>
            <a:r>
              <a:rPr lang="en-US" dirty="0"/>
              <a:t>responsible for work packages, and </a:t>
            </a:r>
            <a:r>
              <a:rPr lang="en-US" dirty="0" smtClean="0"/>
              <a:t>ties units to cost </a:t>
            </a:r>
            <a:r>
              <a:rPr lang="en-US" dirty="0"/>
              <a:t>control accounts</a:t>
            </a:r>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15</a:t>
            </a:fld>
            <a:endParaRPr lang="en-US" dirty="0"/>
          </a:p>
        </p:txBody>
      </p:sp>
    </p:spTree>
    <p:extLst>
      <p:ext uri="{BB962C8B-B14F-4D97-AF65-F5344CB8AC3E}">
        <p14:creationId xmlns:p14="http://schemas.microsoft.com/office/powerpoint/2010/main" val="2497699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1143000" y="685800"/>
            <a:ext cx="4572000" cy="3429000"/>
          </a:xfrm>
          <a:prstGeom prst="rect">
            <a:avLst/>
          </a:prstGeom>
          <a:ln/>
        </p:spPr>
      </p:sp>
      <p:sp>
        <p:nvSpPr>
          <p:cNvPr id="134147" name="Rectangle 3"/>
          <p:cNvSpPr>
            <a:spLocks noGrp="1" noChangeArrowheads="1"/>
          </p:cNvSpPr>
          <p:nvPr>
            <p:ph type="body" idx="1"/>
          </p:nvPr>
        </p:nvSpPr>
        <p:spPr>
          <a:xfrm>
            <a:off x="685800" y="4343400"/>
            <a:ext cx="5486400" cy="4114800"/>
          </a:xfrm>
          <a:prstGeom prst="rect">
            <a:avLst/>
          </a:prstGeom>
        </p:spPr>
        <p:txBody>
          <a:bodyPr/>
          <a:lstStyle/>
          <a:p>
            <a:r>
              <a:rPr lang="en-US" b="1" dirty="0"/>
              <a:t>Figure 4.5</a:t>
            </a:r>
            <a:r>
              <a:rPr lang="en-US" dirty="0" smtClean="0"/>
              <a:t>. illustrates how the </a:t>
            </a:r>
            <a:r>
              <a:rPr lang="en-US" dirty="0"/>
              <a:t>intersection of work packages and the organizational unit creates a </a:t>
            </a:r>
            <a:r>
              <a:rPr lang="en-US" dirty="0" smtClean="0"/>
              <a:t>project control </a:t>
            </a:r>
            <a:r>
              <a:rPr lang="en-US" dirty="0"/>
              <a:t>point (cost account) that integrates work and </a:t>
            </a:r>
            <a:r>
              <a:rPr lang="en-US" dirty="0" smtClean="0"/>
              <a:t>responsibility for a tablet computing </a:t>
            </a:r>
            <a:r>
              <a:rPr lang="en-US" dirty="0"/>
              <a:t>device. The intersection </a:t>
            </a:r>
            <a:r>
              <a:rPr lang="en-US" dirty="0" smtClean="0"/>
              <a:t>of the </a:t>
            </a:r>
            <a:r>
              <a:rPr lang="en-US" dirty="0"/>
              <a:t>WBS and OBS represents the set of work packages necessary to </a:t>
            </a:r>
            <a:r>
              <a:rPr lang="en-US" dirty="0" smtClean="0"/>
              <a:t>complete the </a:t>
            </a:r>
            <a:r>
              <a:rPr lang="en-US" dirty="0"/>
              <a:t>subdeliverable located immediately above and the organizational unit on </a:t>
            </a:r>
            <a:r>
              <a:rPr lang="en-US" dirty="0" smtClean="0"/>
              <a:t>the left </a:t>
            </a:r>
            <a:r>
              <a:rPr lang="en-US" dirty="0"/>
              <a:t>responsible for accomplishing the packages at the </a:t>
            </a:r>
            <a:r>
              <a:rPr lang="en-US" dirty="0" smtClean="0"/>
              <a:t>intersection.</a:t>
            </a:r>
            <a:endParaRPr lang="en-US"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16</a:t>
            </a:fld>
            <a:endParaRPr lang="en-US" dirty="0"/>
          </a:p>
        </p:txBody>
      </p:sp>
    </p:spTree>
    <p:extLst>
      <p:ext uri="{BB962C8B-B14F-4D97-AF65-F5344CB8AC3E}">
        <p14:creationId xmlns:p14="http://schemas.microsoft.com/office/powerpoint/2010/main" val="2324233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1143000" y="685800"/>
            <a:ext cx="4572000" cy="3429000"/>
          </a:xfrm>
          <a:prstGeom prst="rect">
            <a:avLst/>
          </a:prstGeom>
          <a:ln/>
        </p:spPr>
      </p:sp>
      <p:sp>
        <p:nvSpPr>
          <p:cNvPr id="137219" name="Rectangle 3"/>
          <p:cNvSpPr>
            <a:spLocks noGrp="1" noChangeArrowheads="1"/>
          </p:cNvSpPr>
          <p:nvPr>
            <p:ph type="body" idx="1"/>
          </p:nvPr>
        </p:nvSpPr>
        <p:spPr>
          <a:xfrm>
            <a:off x="685800" y="4343400"/>
            <a:ext cx="5486400" cy="4114800"/>
          </a:xfrm>
          <a:prstGeom prst="rect">
            <a:avLst/>
          </a:prstGeom>
        </p:spPr>
        <p:txBody>
          <a:bodyPr/>
          <a:lstStyle/>
          <a:p>
            <a:r>
              <a:rPr lang="en-US" dirty="0"/>
              <a:t>Gaining the maximum usefulness of a breakdown structure depends on a </a:t>
            </a:r>
            <a:r>
              <a:rPr lang="en-US" dirty="0" smtClean="0"/>
              <a:t>coding system</a:t>
            </a:r>
            <a:r>
              <a:rPr lang="en-US" dirty="0"/>
              <a:t>. The codes </a:t>
            </a:r>
            <a:r>
              <a:rPr lang="en-US" dirty="0" smtClean="0"/>
              <a:t>define </a:t>
            </a:r>
            <a:r>
              <a:rPr lang="en-US" dirty="0"/>
              <a:t>levels and elements in the WBS, </a:t>
            </a:r>
            <a:r>
              <a:rPr lang="en-US" dirty="0" smtClean="0"/>
              <a:t>organization elements</a:t>
            </a:r>
            <a:r>
              <a:rPr lang="en-US" dirty="0"/>
              <a:t>, work packages, and budget and cost </a:t>
            </a:r>
            <a:r>
              <a:rPr lang="en-US" dirty="0" smtClean="0"/>
              <a:t>information to allow allow reports </a:t>
            </a:r>
            <a:r>
              <a:rPr lang="en-US" dirty="0"/>
              <a:t>to be consolidated at any level in the structure</a:t>
            </a:r>
            <a:r>
              <a:rPr lang="en-US" dirty="0" smtClean="0"/>
              <a:t>.</a:t>
            </a:r>
            <a:endParaRPr lang="en-US"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17</a:t>
            </a:fld>
            <a:endParaRPr lang="en-US" dirty="0"/>
          </a:p>
        </p:txBody>
      </p:sp>
    </p:spTree>
    <p:extLst>
      <p:ext uri="{BB962C8B-B14F-4D97-AF65-F5344CB8AC3E}">
        <p14:creationId xmlns:p14="http://schemas.microsoft.com/office/powerpoint/2010/main" val="339066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xfrm>
            <a:off x="1143000" y="685800"/>
            <a:ext cx="4572000" cy="3429000"/>
          </a:xfrm>
          <a:prstGeom prst="rect">
            <a:avLst/>
          </a:prstGeom>
          <a:ln/>
        </p:spPr>
      </p:sp>
      <p:sp>
        <p:nvSpPr>
          <p:cNvPr id="138243" name="Rectangle 3"/>
          <p:cNvSpPr>
            <a:spLocks noGrp="1" noChangeArrowheads="1"/>
          </p:cNvSpPr>
          <p:nvPr>
            <p:ph type="body" idx="1"/>
          </p:nvPr>
        </p:nvSpPr>
        <p:spPr>
          <a:xfrm>
            <a:off x="685800" y="4343400"/>
            <a:ext cx="5486400" cy="4114800"/>
          </a:xfrm>
          <a:prstGeom prst="rect">
            <a:avLst/>
          </a:prstGeom>
        </p:spPr>
        <p:txBody>
          <a:bodyPr/>
          <a:lstStyle/>
          <a:p>
            <a:r>
              <a:rPr lang="en-US" b="1" dirty="0" smtClean="0"/>
              <a:t>Exhibit 4.5 </a:t>
            </a:r>
            <a:r>
              <a:rPr lang="en-US" dirty="0" smtClean="0"/>
              <a:t>presents numeric indentation coding for a </a:t>
            </a:r>
            <a:r>
              <a:rPr lang="en-US" dirty="0"/>
              <a:t>portion of the </a:t>
            </a:r>
            <a:r>
              <a:rPr lang="en-US" dirty="0" smtClean="0"/>
              <a:t>WBS for the E-Slim </a:t>
            </a:r>
            <a:r>
              <a:rPr lang="en-US" dirty="0"/>
              <a:t>Tablet </a:t>
            </a:r>
            <a:r>
              <a:rPr lang="en-US" dirty="0" smtClean="0"/>
              <a:t>x-13 </a:t>
            </a:r>
            <a:r>
              <a:rPr lang="en-US" dirty="0"/>
              <a:t>Prototype project. Each successive indention represents </a:t>
            </a:r>
            <a:r>
              <a:rPr lang="en-US" dirty="0" smtClean="0"/>
              <a:t>a lower </a:t>
            </a:r>
            <a:r>
              <a:rPr lang="en-US" dirty="0"/>
              <a:t>element or work package. </a:t>
            </a:r>
            <a:r>
              <a:rPr lang="en-US" dirty="0" smtClean="0"/>
              <a:t>The </a:t>
            </a:r>
            <a:r>
              <a:rPr lang="en-US" dirty="0"/>
              <a:t>numeric scheme </a:t>
            </a:r>
            <a:r>
              <a:rPr lang="en-US" dirty="0" smtClean="0"/>
              <a:t>extends to </a:t>
            </a:r>
            <a:r>
              <a:rPr lang="en-US" dirty="0"/>
              <a:t>the work package level, and all tasks and elements in the structure </a:t>
            </a:r>
            <a:r>
              <a:rPr lang="en-US" dirty="0" smtClean="0"/>
              <a:t>have an </a:t>
            </a:r>
            <a:r>
              <a:rPr lang="en-US" dirty="0"/>
              <a:t>identification code</a:t>
            </a:r>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18</a:t>
            </a:fld>
            <a:endParaRPr lang="en-US" dirty="0"/>
          </a:p>
        </p:txBody>
      </p:sp>
    </p:spTree>
    <p:extLst>
      <p:ext uri="{BB962C8B-B14F-4D97-AF65-F5344CB8AC3E}">
        <p14:creationId xmlns:p14="http://schemas.microsoft.com/office/powerpoint/2010/main" val="3568639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1143000" y="685800"/>
            <a:ext cx="4572000" cy="3429000"/>
          </a:xfrm>
          <a:prstGeom prst="rect">
            <a:avLst/>
          </a:prstGeom>
          <a:ln/>
        </p:spPr>
      </p:sp>
      <p:sp>
        <p:nvSpPr>
          <p:cNvPr id="145411" name="Rectangle 3"/>
          <p:cNvSpPr>
            <a:spLocks noGrp="1" noChangeArrowheads="1"/>
          </p:cNvSpPr>
          <p:nvPr>
            <p:ph type="body" idx="1"/>
          </p:nvPr>
        </p:nvSpPr>
        <p:spPr>
          <a:xfrm>
            <a:off x="685800" y="4343400"/>
            <a:ext cx="5486400" cy="4114800"/>
          </a:xfrm>
          <a:prstGeom prst="rect">
            <a:avLst/>
          </a:prstGeom>
        </p:spPr>
        <p:txBody>
          <a:bodyPr/>
          <a:lstStyle/>
          <a:p>
            <a:r>
              <a:rPr lang="en-US" b="1" dirty="0"/>
              <a:t>Figure 4.6 </a:t>
            </a:r>
            <a:r>
              <a:rPr lang="en-US" dirty="0"/>
              <a:t>provides an example of a PBS for a software development </a:t>
            </a:r>
            <a:r>
              <a:rPr lang="en-US" dirty="0" smtClean="0"/>
              <a:t>project organized around phases</a:t>
            </a:r>
            <a:r>
              <a:rPr lang="en-US" dirty="0"/>
              <a:t>. Each of </a:t>
            </a:r>
            <a:r>
              <a:rPr lang="en-US" dirty="0" smtClean="0"/>
              <a:t>its </a:t>
            </a:r>
            <a:r>
              <a:rPr lang="en-US" dirty="0"/>
              <a:t>five major phases </a:t>
            </a:r>
            <a:r>
              <a:rPr lang="en-US" dirty="0" smtClean="0"/>
              <a:t>is </a:t>
            </a:r>
            <a:r>
              <a:rPr lang="en-US" dirty="0"/>
              <a:t>broken down into more </a:t>
            </a:r>
            <a:r>
              <a:rPr lang="en-US" dirty="0" smtClean="0"/>
              <a:t>specific activities </a:t>
            </a:r>
            <a:r>
              <a:rPr lang="en-US" dirty="0"/>
              <a:t>until </a:t>
            </a:r>
            <a:r>
              <a:rPr lang="en-US" dirty="0" smtClean="0"/>
              <a:t>enough </a:t>
            </a:r>
            <a:r>
              <a:rPr lang="en-US" dirty="0"/>
              <a:t>detail </a:t>
            </a:r>
            <a:r>
              <a:rPr lang="en-US" dirty="0" smtClean="0"/>
              <a:t>emerges about </a:t>
            </a:r>
            <a:r>
              <a:rPr lang="en-US" dirty="0"/>
              <a:t>what needs </a:t>
            </a:r>
            <a:r>
              <a:rPr lang="en-US" dirty="0" smtClean="0"/>
              <a:t>to be </a:t>
            </a:r>
            <a:r>
              <a:rPr lang="en-US" dirty="0"/>
              <a:t>done to complete that phase.</a:t>
            </a:r>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19</a:t>
            </a:fld>
            <a:endParaRPr lang="en-US" dirty="0"/>
          </a:p>
        </p:txBody>
      </p:sp>
    </p:spTree>
    <p:extLst>
      <p:ext uri="{BB962C8B-B14F-4D97-AF65-F5344CB8AC3E}">
        <p14:creationId xmlns:p14="http://schemas.microsoft.com/office/powerpoint/2010/main" val="143487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1143000" y="685800"/>
            <a:ext cx="4572000" cy="3429000"/>
          </a:xfrm>
          <a:prstGeom prst="rect">
            <a:avLst/>
          </a:prstGeom>
          <a:ln/>
        </p:spPr>
      </p:sp>
      <p:sp>
        <p:nvSpPr>
          <p:cNvPr id="149507" name="Rectangle 3"/>
          <p:cNvSpPr>
            <a:spLocks noGrp="1" noChangeArrowheads="1"/>
          </p:cNvSpPr>
          <p:nvPr>
            <p:ph type="body" idx="1"/>
          </p:nvPr>
        </p:nvSpPr>
        <p:spPr>
          <a:xfrm>
            <a:off x="685800" y="4343400"/>
            <a:ext cx="5486400" cy="4114800"/>
          </a:xfrm>
          <a:prstGeom prst="rect">
            <a:avLst/>
          </a:prstGeom>
        </p:spPr>
        <p:txBody>
          <a:bodyPr/>
          <a:lstStyle/>
          <a:p>
            <a:pPr indent="227013"/>
            <a:r>
              <a:rPr lang="en-US" dirty="0" smtClean="0"/>
              <a:t>Chapter </a:t>
            </a:r>
            <a:r>
              <a:rPr lang="en-US" dirty="0" smtClean="0"/>
              <a:t>4 </a:t>
            </a:r>
            <a:r>
              <a:rPr lang="en-US" dirty="0" smtClean="0"/>
              <a:t>describes the </a:t>
            </a:r>
            <a:r>
              <a:rPr lang="en-US" dirty="0"/>
              <a:t>work breakdown structure </a:t>
            </a:r>
            <a:r>
              <a:rPr lang="en-US" dirty="0" smtClean="0"/>
              <a:t>(WBS) for </a:t>
            </a:r>
            <a:r>
              <a:rPr lang="en-US" dirty="0"/>
              <a:t>selectively collecting information to use </a:t>
            </a:r>
            <a:r>
              <a:rPr lang="en-US" dirty="0" smtClean="0"/>
              <a:t>during </a:t>
            </a:r>
            <a:r>
              <a:rPr lang="en-US" dirty="0"/>
              <a:t>the </a:t>
            </a:r>
            <a:r>
              <a:rPr lang="en-US" dirty="0" smtClean="0"/>
              <a:t>project’s </a:t>
            </a:r>
            <a:r>
              <a:rPr lang="en-US" dirty="0"/>
              <a:t>life cycle, to meet </a:t>
            </a:r>
            <a:r>
              <a:rPr lang="en-US" dirty="0" smtClean="0"/>
              <a:t>stakeholder needs, </a:t>
            </a:r>
            <a:r>
              <a:rPr lang="en-US" dirty="0"/>
              <a:t>and to measure </a:t>
            </a:r>
            <a:r>
              <a:rPr lang="en-US" dirty="0" smtClean="0"/>
              <a:t>project performance </a:t>
            </a:r>
            <a:r>
              <a:rPr lang="en-US" dirty="0"/>
              <a:t>against the </a:t>
            </a:r>
            <a:r>
              <a:rPr lang="en-US" dirty="0" smtClean="0"/>
              <a:t>organization’s strategic plan.</a:t>
            </a:r>
          </a:p>
          <a:p>
            <a:pPr indent="227013"/>
            <a:r>
              <a:rPr lang="en-US" dirty="0" smtClean="0"/>
              <a:t>In </a:t>
            </a:r>
            <a:r>
              <a:rPr lang="en-US" dirty="0"/>
              <a:t>addition, the chapter </a:t>
            </a:r>
            <a:r>
              <a:rPr lang="en-US" dirty="0" smtClean="0"/>
              <a:t>examines the </a:t>
            </a:r>
            <a:r>
              <a:rPr lang="en-US" dirty="0"/>
              <a:t>process breakdown structure as well as responsibility matrices </a:t>
            </a:r>
            <a:r>
              <a:rPr lang="en-US" dirty="0" smtClean="0"/>
              <a:t>used for </a:t>
            </a:r>
            <a:r>
              <a:rPr lang="en-US" dirty="0"/>
              <a:t>smaller, less complex projects. </a:t>
            </a:r>
            <a:r>
              <a:rPr lang="en-US" dirty="0" smtClean="0"/>
              <a:t>The </a:t>
            </a:r>
            <a:r>
              <a:rPr lang="en-US" dirty="0"/>
              <a:t>chapter concludes with the process of creating </a:t>
            </a:r>
            <a:r>
              <a:rPr lang="en-US" dirty="0" smtClean="0"/>
              <a:t>a communication plan for coordinating </a:t>
            </a:r>
            <a:r>
              <a:rPr lang="en-US" dirty="0"/>
              <a:t>project activities and </a:t>
            </a:r>
            <a:r>
              <a:rPr lang="en-US" dirty="0" smtClean="0"/>
              <a:t>following the progress of a project.</a:t>
            </a:r>
            <a:endParaRPr lang="en-US" dirty="0"/>
          </a:p>
          <a:p>
            <a:endParaRPr lang="en-US"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2</a:t>
            </a:fld>
            <a:endParaRPr lang="en-US" dirty="0"/>
          </a:p>
        </p:txBody>
      </p:sp>
    </p:spTree>
    <p:extLst>
      <p:ext uri="{BB962C8B-B14F-4D97-AF65-F5344CB8AC3E}">
        <p14:creationId xmlns:p14="http://schemas.microsoft.com/office/powerpoint/2010/main" val="3178716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1143000" y="685800"/>
            <a:ext cx="4572000" cy="3429000"/>
          </a:xfrm>
          <a:prstGeom prst="rect">
            <a:avLst/>
          </a:prstGeom>
          <a:ln/>
        </p:spPr>
      </p:sp>
      <p:sp>
        <p:nvSpPr>
          <p:cNvPr id="144387" name="Rectangle 3"/>
          <p:cNvSpPr>
            <a:spLocks noGrp="1" noChangeArrowheads="1"/>
          </p:cNvSpPr>
          <p:nvPr>
            <p:ph type="body" idx="1"/>
          </p:nvPr>
        </p:nvSpPr>
        <p:spPr>
          <a:xfrm>
            <a:off x="685800" y="4343400"/>
            <a:ext cx="5486400" cy="4114800"/>
          </a:xfrm>
          <a:prstGeom prst="rect">
            <a:avLst/>
          </a:prstGeom>
        </p:spPr>
        <p:txBody>
          <a:bodyPr/>
          <a:lstStyle/>
          <a:p>
            <a:r>
              <a:rPr lang="en-US" dirty="0" smtClean="0"/>
              <a:t>A responsibility </a:t>
            </a:r>
            <a:r>
              <a:rPr lang="en-US" dirty="0"/>
              <a:t>matrix (RM</a:t>
            </a:r>
            <a:r>
              <a:rPr lang="en-US" dirty="0" smtClean="0"/>
              <a:t>) is a tool widely </a:t>
            </a:r>
            <a:r>
              <a:rPr lang="en-US" dirty="0"/>
              <a:t>used by project managers and task </a:t>
            </a:r>
            <a:r>
              <a:rPr lang="en-US" dirty="0" smtClean="0"/>
              <a:t>force leaders </a:t>
            </a:r>
            <a:r>
              <a:rPr lang="en-US" dirty="0"/>
              <a:t>of small </a:t>
            </a:r>
            <a:r>
              <a:rPr lang="en-US" dirty="0" smtClean="0"/>
              <a:t>projects where the </a:t>
            </a:r>
            <a:r>
              <a:rPr lang="en-US" dirty="0"/>
              <a:t>size and scope of the project do not warrant an </a:t>
            </a:r>
            <a:r>
              <a:rPr lang="en-US" dirty="0" smtClean="0"/>
              <a:t>elaborate WBS </a:t>
            </a:r>
            <a:r>
              <a:rPr lang="en-US" dirty="0"/>
              <a:t>or OBS. The RM </a:t>
            </a:r>
            <a:r>
              <a:rPr lang="en-US" dirty="0" smtClean="0"/>
              <a:t>(also called </a:t>
            </a:r>
            <a:r>
              <a:rPr lang="en-US" dirty="0"/>
              <a:t>a linear responsibility chart) summarizes </a:t>
            </a:r>
            <a:r>
              <a:rPr lang="en-US" dirty="0" smtClean="0"/>
              <a:t>tasks </a:t>
            </a:r>
            <a:r>
              <a:rPr lang="en-US" dirty="0"/>
              <a:t>to be </a:t>
            </a:r>
            <a:r>
              <a:rPr lang="en-US" dirty="0" smtClean="0"/>
              <a:t>accomplished and </a:t>
            </a:r>
            <a:r>
              <a:rPr lang="en-US" dirty="0"/>
              <a:t>who is responsible for what on a </a:t>
            </a:r>
            <a:r>
              <a:rPr lang="en-US" dirty="0" smtClean="0"/>
              <a:t>project.</a:t>
            </a:r>
          </a:p>
          <a:p>
            <a:r>
              <a:rPr lang="en-US" dirty="0"/>
              <a:t>Responsibility matrices </a:t>
            </a:r>
            <a:r>
              <a:rPr lang="en-US" dirty="0" smtClean="0"/>
              <a:t>allow </a:t>
            </a:r>
            <a:r>
              <a:rPr lang="en-US" dirty="0"/>
              <a:t>all participants in a project to </a:t>
            </a:r>
            <a:r>
              <a:rPr lang="en-US" dirty="0" smtClean="0"/>
              <a:t>view their </a:t>
            </a:r>
            <a:r>
              <a:rPr lang="en-US" dirty="0"/>
              <a:t>responsibilities and agree on their assignments. </a:t>
            </a:r>
            <a:r>
              <a:rPr lang="en-US" dirty="0" smtClean="0"/>
              <a:t>The matrices clarify the extent </a:t>
            </a:r>
            <a:r>
              <a:rPr lang="en-US" dirty="0"/>
              <a:t>or type of authority exercised by each participant in performing an </a:t>
            </a:r>
            <a:r>
              <a:rPr lang="en-US" dirty="0" smtClean="0"/>
              <a:t>activity in </a:t>
            </a:r>
            <a:r>
              <a:rPr lang="en-US" dirty="0"/>
              <a:t>which two or more parties have overlapping involvement.</a:t>
            </a:r>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20</a:t>
            </a:fld>
            <a:endParaRPr lang="en-US" dirty="0"/>
          </a:p>
        </p:txBody>
      </p:sp>
    </p:spTree>
    <p:extLst>
      <p:ext uri="{BB962C8B-B14F-4D97-AF65-F5344CB8AC3E}">
        <p14:creationId xmlns:p14="http://schemas.microsoft.com/office/powerpoint/2010/main" val="999376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1143000" y="685800"/>
            <a:ext cx="4572000" cy="3429000"/>
          </a:xfrm>
          <a:prstGeom prst="rect">
            <a:avLst/>
          </a:prstGeom>
          <a:ln/>
        </p:spPr>
      </p:sp>
      <p:sp>
        <p:nvSpPr>
          <p:cNvPr id="145411" name="Rectangle 3"/>
          <p:cNvSpPr>
            <a:spLocks noGrp="1" noChangeArrowheads="1"/>
          </p:cNvSpPr>
          <p:nvPr>
            <p:ph type="body" idx="1"/>
          </p:nvPr>
        </p:nvSpPr>
        <p:spPr>
          <a:xfrm>
            <a:off x="685800" y="4343400"/>
            <a:ext cx="5486400" cy="4114800"/>
          </a:xfrm>
          <a:prstGeom prst="rect">
            <a:avLst/>
          </a:prstGeom>
        </p:spPr>
        <p:txBody>
          <a:bodyPr/>
          <a:lstStyle/>
          <a:p>
            <a:r>
              <a:rPr lang="en-US" b="1" dirty="0"/>
              <a:t>Figure 4.7 </a:t>
            </a:r>
            <a:r>
              <a:rPr lang="en-US" dirty="0"/>
              <a:t>illustrates </a:t>
            </a:r>
            <a:r>
              <a:rPr lang="en-US" dirty="0" smtClean="0"/>
              <a:t>a Responsibility Matrix </a:t>
            </a:r>
            <a:r>
              <a:rPr lang="en-US" dirty="0"/>
              <a:t>for a market </a:t>
            </a:r>
            <a:r>
              <a:rPr lang="en-US" dirty="0" smtClean="0"/>
              <a:t>research study</a:t>
            </a:r>
            <a:r>
              <a:rPr lang="en-US" dirty="0"/>
              <a:t>. </a:t>
            </a:r>
            <a:r>
              <a:rPr lang="en-US" dirty="0" smtClean="0"/>
              <a:t>The </a:t>
            </a:r>
            <a:r>
              <a:rPr lang="en-US" dirty="0"/>
              <a:t>R </a:t>
            </a:r>
            <a:r>
              <a:rPr lang="en-US" dirty="0" smtClean="0"/>
              <a:t>identifies </a:t>
            </a:r>
            <a:r>
              <a:rPr lang="en-US" dirty="0"/>
              <a:t>the committee member who </a:t>
            </a:r>
            <a:r>
              <a:rPr lang="en-US" dirty="0" smtClean="0"/>
              <a:t>is responsible </a:t>
            </a:r>
            <a:r>
              <a:rPr lang="en-US" dirty="0"/>
              <a:t>for coordinating the efforts of other team members assigned to </a:t>
            </a:r>
            <a:r>
              <a:rPr lang="en-US" dirty="0" smtClean="0"/>
              <a:t>the task </a:t>
            </a:r>
            <a:r>
              <a:rPr lang="en-US" dirty="0"/>
              <a:t>and making sure that the task is completed. The S </a:t>
            </a:r>
            <a:r>
              <a:rPr lang="en-US" dirty="0" smtClean="0"/>
              <a:t>identifies members of </a:t>
            </a:r>
            <a:r>
              <a:rPr lang="en-US" dirty="0"/>
              <a:t>the five-person team who will support and/or assist the </a:t>
            </a:r>
            <a:r>
              <a:rPr lang="en-US" dirty="0" smtClean="0"/>
              <a:t>individual responsible</a:t>
            </a:r>
            <a:r>
              <a:rPr lang="en-US" dirty="0"/>
              <a:t>.</a:t>
            </a:r>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21</a:t>
            </a:fld>
            <a:endParaRPr lang="en-US" dirty="0"/>
          </a:p>
        </p:txBody>
      </p:sp>
    </p:spTree>
    <p:extLst>
      <p:ext uri="{BB962C8B-B14F-4D97-AF65-F5344CB8AC3E}">
        <p14:creationId xmlns:p14="http://schemas.microsoft.com/office/powerpoint/2010/main" val="3649456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1143000" y="685800"/>
            <a:ext cx="4572000" cy="3429000"/>
          </a:xfrm>
          <a:prstGeom prst="rect">
            <a:avLst/>
          </a:prstGeom>
          <a:ln/>
        </p:spPr>
      </p:sp>
      <p:sp>
        <p:nvSpPr>
          <p:cNvPr id="146435" name="Rectangle 3"/>
          <p:cNvSpPr>
            <a:spLocks noGrp="1" noChangeArrowheads="1"/>
          </p:cNvSpPr>
          <p:nvPr>
            <p:ph type="body" idx="1"/>
          </p:nvPr>
        </p:nvSpPr>
        <p:spPr>
          <a:xfrm>
            <a:off x="685800" y="4343400"/>
            <a:ext cx="5486400" cy="4114800"/>
          </a:xfrm>
          <a:prstGeom prst="rect">
            <a:avLst/>
          </a:prstGeom>
        </p:spPr>
        <p:txBody>
          <a:bodyPr/>
          <a:lstStyle/>
          <a:p>
            <a:r>
              <a:rPr lang="en-US" b="1" dirty="0"/>
              <a:t>Figure 4.8 </a:t>
            </a:r>
            <a:r>
              <a:rPr lang="en-US" dirty="0"/>
              <a:t>is </a:t>
            </a:r>
            <a:r>
              <a:rPr lang="en-US" dirty="0" smtClean="0"/>
              <a:t>a Responsibility Matrix ((RM) </a:t>
            </a:r>
            <a:r>
              <a:rPr lang="en-US" dirty="0"/>
              <a:t>for a larger, more complex project to develop a </a:t>
            </a:r>
            <a:r>
              <a:rPr lang="en-US" dirty="0" smtClean="0"/>
              <a:t>new piece </a:t>
            </a:r>
            <a:r>
              <a:rPr lang="en-US" dirty="0"/>
              <a:t>of automated equipment. </a:t>
            </a:r>
            <a:r>
              <a:rPr lang="en-US" dirty="0" smtClean="0"/>
              <a:t>Within </a:t>
            </a:r>
            <a:r>
              <a:rPr lang="en-US" dirty="0"/>
              <a:t>each cell a numeric </a:t>
            </a:r>
            <a:r>
              <a:rPr lang="en-US" dirty="0" smtClean="0"/>
              <a:t>coding scheme defines </a:t>
            </a:r>
            <a:r>
              <a:rPr lang="en-US" dirty="0"/>
              <a:t>the nature of involvement on that specific task. </a:t>
            </a:r>
            <a:r>
              <a:rPr lang="en-US" dirty="0" smtClean="0"/>
              <a:t>The RM </a:t>
            </a:r>
            <a:r>
              <a:rPr lang="en-US" dirty="0"/>
              <a:t>extends the </a:t>
            </a:r>
            <a:r>
              <a:rPr lang="en-US" dirty="0" smtClean="0"/>
              <a:t>project’s WBS/OBS </a:t>
            </a:r>
            <a:r>
              <a:rPr lang="en-US" dirty="0"/>
              <a:t>and provides a clear and concise method for </a:t>
            </a:r>
            <a:r>
              <a:rPr lang="en-US" dirty="0" smtClean="0"/>
              <a:t>depicting responsibility</a:t>
            </a:r>
            <a:r>
              <a:rPr lang="en-US" dirty="0"/>
              <a:t>, authority, and communication </a:t>
            </a:r>
            <a:r>
              <a:rPr lang="en-US" dirty="0" smtClean="0"/>
              <a:t>channels for the project.</a:t>
            </a:r>
            <a:endParaRPr lang="en-US"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22</a:t>
            </a:fld>
            <a:endParaRPr lang="en-US" dirty="0"/>
          </a:p>
        </p:txBody>
      </p:sp>
    </p:spTree>
    <p:extLst>
      <p:ext uri="{BB962C8B-B14F-4D97-AF65-F5344CB8AC3E}">
        <p14:creationId xmlns:p14="http://schemas.microsoft.com/office/powerpoint/2010/main" val="946713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1143000" y="685800"/>
            <a:ext cx="4572000" cy="3429000"/>
          </a:xfrm>
          <a:prstGeom prst="rect">
            <a:avLst/>
          </a:prstGeom>
          <a:ln/>
        </p:spPr>
      </p:sp>
      <p:sp>
        <p:nvSpPr>
          <p:cNvPr id="146435" name="Rectangle 3"/>
          <p:cNvSpPr>
            <a:spLocks noGrp="1" noChangeArrowheads="1"/>
          </p:cNvSpPr>
          <p:nvPr>
            <p:ph type="body" idx="1"/>
          </p:nvPr>
        </p:nvSpPr>
        <p:spPr>
          <a:xfrm>
            <a:off x="685800" y="4343400"/>
            <a:ext cx="5486400" cy="4114800"/>
          </a:xfrm>
          <a:prstGeom prst="rect">
            <a:avLst/>
          </a:prstGeom>
        </p:spPr>
        <p:txBody>
          <a:bodyPr/>
          <a:lstStyle/>
          <a:p>
            <a:r>
              <a:rPr lang="en-US" b="1" dirty="0" smtClean="0"/>
              <a:t>Figure 4.9 </a:t>
            </a:r>
            <a:r>
              <a:rPr lang="en-US" dirty="0" smtClean="0"/>
              <a:t>presents a “</a:t>
            </a:r>
            <a:r>
              <a:rPr lang="en-US" dirty="0"/>
              <a:t>Power/Interest” map</a:t>
            </a:r>
            <a:r>
              <a:rPr lang="en-US" dirty="0" smtClean="0"/>
              <a:t> that can be used to prioritize major </a:t>
            </a:r>
            <a:r>
              <a:rPr lang="en-US" dirty="0"/>
              <a:t>project stakeholders’ communication needs </a:t>
            </a:r>
            <a:r>
              <a:rPr lang="en-US" dirty="0" smtClean="0"/>
              <a:t>by the </a:t>
            </a:r>
            <a:r>
              <a:rPr lang="en-US" dirty="0"/>
              <a:t>type and frequency of </a:t>
            </a:r>
            <a:r>
              <a:rPr lang="en-US" dirty="0" smtClean="0"/>
              <a:t>communication required.</a:t>
            </a:r>
            <a:endParaRPr lang="en-US"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23</a:t>
            </a:fld>
            <a:endParaRPr lang="en-US" dirty="0"/>
          </a:p>
        </p:txBody>
      </p:sp>
    </p:spTree>
    <p:extLst>
      <p:ext uri="{BB962C8B-B14F-4D97-AF65-F5344CB8AC3E}">
        <p14:creationId xmlns:p14="http://schemas.microsoft.com/office/powerpoint/2010/main" val="303353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xfrm>
            <a:off x="1143000" y="685800"/>
            <a:ext cx="4572000" cy="3429000"/>
          </a:xfrm>
          <a:prstGeom prst="rect">
            <a:avLst/>
          </a:prstGeom>
          <a:ln/>
        </p:spPr>
      </p:sp>
      <p:sp>
        <p:nvSpPr>
          <p:cNvPr id="159747" name="Rectangle 3"/>
          <p:cNvSpPr>
            <a:spLocks noGrp="1" noChangeArrowheads="1"/>
          </p:cNvSpPr>
          <p:nvPr>
            <p:ph type="body" idx="1"/>
          </p:nvPr>
        </p:nvSpPr>
        <p:spPr>
          <a:xfrm>
            <a:off x="685800" y="4343400"/>
            <a:ext cx="5486400" cy="4114800"/>
          </a:xfrm>
          <a:prstGeom prst="rect">
            <a:avLst/>
          </a:prstGeom>
        </p:spPr>
        <p:txBody>
          <a:bodyPr/>
          <a:lstStyle/>
          <a:p>
            <a:r>
              <a:rPr lang="en-US" dirty="0"/>
              <a:t>The purpose of a project communication plan is to express what, who, how, </a:t>
            </a:r>
            <a:r>
              <a:rPr lang="en-US" dirty="0" smtClean="0"/>
              <a:t>and when </a:t>
            </a:r>
            <a:r>
              <a:rPr lang="en-US" dirty="0"/>
              <a:t>information will be transmitted to project stakeholders so schedules, issues</a:t>
            </a:r>
            <a:r>
              <a:rPr lang="en-US" dirty="0" smtClean="0"/>
              <a:t>, and </a:t>
            </a:r>
            <a:r>
              <a:rPr lang="en-US" dirty="0"/>
              <a:t>action items can be tracked</a:t>
            </a:r>
            <a:r>
              <a:rPr lang="en-US" dirty="0" smtClean="0"/>
              <a:t>. </a:t>
            </a:r>
          </a:p>
          <a:p>
            <a:r>
              <a:rPr lang="en-US" dirty="0"/>
              <a:t>Project communication plans </a:t>
            </a:r>
            <a:r>
              <a:rPr lang="en-US" dirty="0" smtClean="0"/>
              <a:t>should address </a:t>
            </a:r>
            <a:r>
              <a:rPr lang="en-US" dirty="0"/>
              <a:t>the following core questions:</a:t>
            </a:r>
          </a:p>
          <a:p>
            <a:r>
              <a:rPr lang="en-US" dirty="0"/>
              <a:t>• </a:t>
            </a:r>
            <a:r>
              <a:rPr lang="en-US" dirty="0" smtClean="0"/>
              <a:t>What </a:t>
            </a:r>
            <a:r>
              <a:rPr lang="en-US" dirty="0"/>
              <a:t>information needs to be collected and when?</a:t>
            </a:r>
          </a:p>
          <a:p>
            <a:r>
              <a:rPr lang="en-US" dirty="0"/>
              <a:t>• Who will receive the information?</a:t>
            </a:r>
          </a:p>
          <a:p>
            <a:r>
              <a:rPr lang="en-US" dirty="0"/>
              <a:t>• What methods will be used to gather and store information?</a:t>
            </a:r>
          </a:p>
          <a:p>
            <a:r>
              <a:rPr lang="en-US" dirty="0"/>
              <a:t>• What are the limits, if any, on who has access to certain kinds of information?</a:t>
            </a:r>
          </a:p>
          <a:p>
            <a:r>
              <a:rPr lang="en-US" dirty="0"/>
              <a:t>• When will the information be communicated?</a:t>
            </a:r>
          </a:p>
          <a:p>
            <a:r>
              <a:rPr lang="en-US" dirty="0"/>
              <a:t>• How will it be communicated?</a:t>
            </a:r>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24</a:t>
            </a:fld>
            <a:endParaRPr lang="en-US" dirty="0"/>
          </a:p>
        </p:txBody>
      </p:sp>
    </p:spTree>
    <p:extLst>
      <p:ext uri="{BB962C8B-B14F-4D97-AF65-F5344CB8AC3E}">
        <p14:creationId xmlns:p14="http://schemas.microsoft.com/office/powerpoint/2010/main" val="39350289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xfrm>
            <a:off x="1143000" y="685800"/>
            <a:ext cx="4572000" cy="3429000"/>
          </a:xfrm>
          <a:prstGeom prst="rect">
            <a:avLst/>
          </a:prstGeom>
          <a:ln/>
        </p:spPr>
      </p:sp>
      <p:sp>
        <p:nvSpPr>
          <p:cNvPr id="160771" name="Rectangle 3"/>
          <p:cNvSpPr>
            <a:spLocks noGrp="1" noChangeArrowheads="1"/>
          </p:cNvSpPr>
          <p:nvPr>
            <p:ph type="body" idx="1"/>
          </p:nvPr>
        </p:nvSpPr>
        <p:spPr>
          <a:xfrm>
            <a:off x="685800" y="4343400"/>
            <a:ext cx="5486400" cy="4114800"/>
          </a:xfrm>
          <a:prstGeom prst="rect">
            <a:avLst/>
          </a:prstGeom>
        </p:spPr>
        <p:txBody>
          <a:bodyPr/>
          <a:lstStyle/>
          <a:p>
            <a:r>
              <a:rPr lang="en-US" dirty="0" smtClean="0"/>
              <a:t>Different project stakeholders have different information needs. Internal stakeholders may require frequent and detailed project progress information while external stakeholders will need more or less detailed and frequent communications depending the extent of their direct involvement with the project.</a:t>
            </a:r>
            <a:endParaRPr lang="en-US"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25</a:t>
            </a:fld>
            <a:endParaRPr lang="en-US" dirty="0"/>
          </a:p>
        </p:txBody>
      </p:sp>
    </p:spTree>
    <p:extLst>
      <p:ext uri="{BB962C8B-B14F-4D97-AF65-F5344CB8AC3E}">
        <p14:creationId xmlns:p14="http://schemas.microsoft.com/office/powerpoint/2010/main" val="1285747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1143000" y="685800"/>
            <a:ext cx="4572000" cy="3429000"/>
          </a:xfrm>
          <a:prstGeom prst="rect">
            <a:avLst/>
          </a:prstGeom>
          <a:ln/>
        </p:spPr>
      </p:sp>
      <p:sp>
        <p:nvSpPr>
          <p:cNvPr id="161795" name="Rectangle 3"/>
          <p:cNvSpPr>
            <a:spLocks noGrp="1" noChangeArrowheads="1"/>
          </p:cNvSpPr>
          <p:nvPr>
            <p:ph type="body" idx="1"/>
          </p:nvPr>
        </p:nvSpPr>
        <p:spPr>
          <a:xfrm>
            <a:off x="685800" y="4343400"/>
            <a:ext cx="5486400" cy="4114800"/>
          </a:xfrm>
          <a:prstGeom prst="rect">
            <a:avLst/>
          </a:prstGeom>
        </p:spPr>
        <p:txBody>
          <a:bodyPr/>
          <a:lstStyle/>
          <a:p>
            <a:r>
              <a:rPr lang="en-US" dirty="0"/>
              <a:t>The advantage of establishing a communication plan is that </a:t>
            </a:r>
            <a:r>
              <a:rPr lang="en-US" dirty="0" smtClean="0"/>
              <a:t>the plan provides the project manager with greater autonomy in controlling </a:t>
            </a:r>
            <a:r>
              <a:rPr lang="en-US" dirty="0"/>
              <a:t>the flow of </a:t>
            </a:r>
            <a:r>
              <a:rPr lang="en-US" dirty="0" smtClean="0"/>
              <a:t>information to reduce </a:t>
            </a:r>
            <a:r>
              <a:rPr lang="en-US" dirty="0"/>
              <a:t>confusion and unnecessary </a:t>
            </a:r>
            <a:r>
              <a:rPr lang="en-US" dirty="0" smtClean="0"/>
              <a:t>interruptions. </a:t>
            </a:r>
            <a:r>
              <a:rPr lang="en-US" dirty="0"/>
              <a:t>By reporting on a regular basis how things </a:t>
            </a:r>
            <a:r>
              <a:rPr lang="en-US" dirty="0" smtClean="0"/>
              <a:t>are going </a:t>
            </a:r>
            <a:r>
              <a:rPr lang="en-US" dirty="0"/>
              <a:t>and what is happening, </a:t>
            </a:r>
            <a:r>
              <a:rPr lang="en-US" dirty="0" smtClean="0"/>
              <a:t>senior </a:t>
            </a:r>
            <a:r>
              <a:rPr lang="en-US" dirty="0"/>
              <a:t>management </a:t>
            </a:r>
            <a:r>
              <a:rPr lang="en-US" dirty="0" smtClean="0"/>
              <a:t>is less inclined to interfere with the team’s work on the project.</a:t>
            </a:r>
            <a:endParaRPr lang="en-US"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26</a:t>
            </a:fld>
            <a:endParaRPr lang="en-US" dirty="0"/>
          </a:p>
        </p:txBody>
      </p:sp>
    </p:spTree>
    <p:extLst>
      <p:ext uri="{BB962C8B-B14F-4D97-AF65-F5344CB8AC3E}">
        <p14:creationId xmlns:p14="http://schemas.microsoft.com/office/powerpoint/2010/main" val="3825964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1143000" y="685800"/>
            <a:ext cx="4572000" cy="3429000"/>
          </a:xfrm>
          <a:prstGeom prst="rect">
            <a:avLst/>
          </a:prstGeom>
          <a:ln/>
        </p:spPr>
      </p:sp>
      <p:sp>
        <p:nvSpPr>
          <p:cNvPr id="155651" name="Rectangle 3"/>
          <p:cNvSpPr>
            <a:spLocks noGrp="1" noChangeArrowheads="1"/>
          </p:cNvSpPr>
          <p:nvPr>
            <p:ph type="body" idx="1"/>
          </p:nvPr>
        </p:nvSpPr>
        <p:spPr>
          <a:xfrm>
            <a:off x="685800" y="4343400"/>
            <a:ext cx="5486400" cy="4114800"/>
          </a:xfrm>
          <a:prstGeom prst="rect">
            <a:avLst/>
          </a:prstGeom>
        </p:spPr>
        <p:txBody>
          <a:bodyPr/>
          <a:lstStyle/>
          <a:p>
            <a:r>
              <a:rPr lang="en-US" b="1" dirty="0"/>
              <a:t>Figure 4.10 </a:t>
            </a:r>
            <a:r>
              <a:rPr lang="en-US" dirty="0" smtClean="0"/>
              <a:t>provides a sample Shale </a:t>
            </a:r>
            <a:r>
              <a:rPr lang="en-US" dirty="0"/>
              <a:t>Oil Research Project Communication Plan </a:t>
            </a:r>
            <a:r>
              <a:rPr lang="en-US" dirty="0" smtClean="0"/>
              <a:t>that addresses </a:t>
            </a:r>
            <a:r>
              <a:rPr lang="en-US" dirty="0"/>
              <a:t>the </a:t>
            </a:r>
            <a:r>
              <a:rPr lang="en-US" dirty="0" smtClean="0"/>
              <a:t>core questions to be considered when establishing a communication plan</a:t>
            </a:r>
            <a:r>
              <a:rPr lang="en-US" dirty="0" smtClean="0"/>
              <a:t>.   It includes what information is needed, who is the target audience, when the information is needed, method of communication, and the provider of the information.</a:t>
            </a:r>
            <a:endParaRPr lang="en-US"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27</a:t>
            </a:fld>
            <a:endParaRPr lang="en-US" dirty="0"/>
          </a:p>
        </p:txBody>
      </p:sp>
    </p:spTree>
    <p:extLst>
      <p:ext uri="{BB962C8B-B14F-4D97-AF65-F5344CB8AC3E}">
        <p14:creationId xmlns:p14="http://schemas.microsoft.com/office/powerpoint/2010/main" val="2090546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1143000" y="685800"/>
            <a:ext cx="4572000" cy="3429000"/>
          </a:xfrm>
          <a:prstGeom prst="rect">
            <a:avLst/>
          </a:prstGeom>
          <a:ln/>
        </p:spPr>
      </p:sp>
      <p:sp>
        <p:nvSpPr>
          <p:cNvPr id="147459" name="Rectangle 3"/>
          <p:cNvSpPr>
            <a:spLocks noGrp="1" noChangeArrowheads="1"/>
          </p:cNvSpPr>
          <p:nvPr>
            <p:ph type="body" idx="1"/>
          </p:nvPr>
        </p:nvSpPr>
        <p:spPr>
          <a:xfrm>
            <a:off x="685800" y="4343400"/>
            <a:ext cx="5486400" cy="4114800"/>
          </a:xfrm>
          <a:prstGeom prst="rect">
            <a:avLst/>
          </a:prstGeom>
        </p:spPr>
        <p:txBody>
          <a:bodyPr/>
          <a:lstStyle/>
          <a:p>
            <a:pPr marL="171450" indent="-171450">
              <a:buFont typeface="Arial" panose="020B0604020202020204" pitchFamily="34" charset="0"/>
              <a:buChar char="•"/>
            </a:pPr>
            <a:r>
              <a:rPr lang="en-US" sz="1050" dirty="0" smtClean="0"/>
              <a:t>Cost account is a </a:t>
            </a:r>
            <a:r>
              <a:rPr lang="en-US" sz="1050" dirty="0"/>
              <a:t>project control </a:t>
            </a:r>
            <a:r>
              <a:rPr lang="en-US" sz="1050" dirty="0" smtClean="0"/>
              <a:t>point created by the </a:t>
            </a:r>
            <a:r>
              <a:rPr lang="en-US" sz="1050" dirty="0"/>
              <a:t>intersection of work packages and the organizational </a:t>
            </a:r>
            <a:r>
              <a:rPr lang="en-US" sz="1050" dirty="0" smtClean="0"/>
              <a:t>unit.</a:t>
            </a:r>
          </a:p>
          <a:p>
            <a:pPr marL="171450" indent="-171450">
              <a:buFont typeface="Arial" panose="020B0604020202020204" pitchFamily="34" charset="0"/>
              <a:buChar char="•"/>
            </a:pPr>
            <a:r>
              <a:rPr lang="en-US" sz="1050" dirty="0" smtClean="0"/>
              <a:t>Milestone is an </a:t>
            </a:r>
            <a:r>
              <a:rPr lang="en-US" sz="1050" dirty="0"/>
              <a:t>event that represents significant, </a:t>
            </a:r>
            <a:r>
              <a:rPr lang="en-US" sz="1050" dirty="0" smtClean="0"/>
              <a:t>identifiable accomplishment </a:t>
            </a:r>
            <a:r>
              <a:rPr lang="en-US" sz="1050" dirty="0"/>
              <a:t>toward the project’s </a:t>
            </a:r>
            <a:r>
              <a:rPr lang="en-US" sz="1050" dirty="0" smtClean="0"/>
              <a:t>completion.</a:t>
            </a:r>
          </a:p>
          <a:p>
            <a:pPr marL="171450" indent="-171450">
              <a:buFont typeface="Arial" panose="020B0604020202020204" pitchFamily="34" charset="0"/>
              <a:buChar char="•"/>
            </a:pPr>
            <a:r>
              <a:rPr lang="en-US" sz="1050" dirty="0" smtClean="0"/>
              <a:t>The </a:t>
            </a:r>
            <a:r>
              <a:rPr lang="en-US" sz="1050" dirty="0"/>
              <a:t>organization </a:t>
            </a:r>
            <a:r>
              <a:rPr lang="en-US" sz="1050" dirty="0" smtClean="0"/>
              <a:t>breakdown structure </a:t>
            </a:r>
            <a:r>
              <a:rPr lang="en-US" sz="1050" dirty="0"/>
              <a:t>(</a:t>
            </a:r>
            <a:r>
              <a:rPr lang="en-US" sz="1050" dirty="0" smtClean="0"/>
              <a:t>OBS) depicts </a:t>
            </a:r>
            <a:r>
              <a:rPr lang="en-US" sz="1050" dirty="0"/>
              <a:t>how the firm has organized to </a:t>
            </a:r>
            <a:r>
              <a:rPr lang="en-US" sz="1050" dirty="0" smtClean="0"/>
              <a:t>discharge work responsibility.</a:t>
            </a:r>
          </a:p>
          <a:p>
            <a:pPr marL="171450" indent="-171450">
              <a:buFont typeface="Arial" panose="020B0604020202020204" pitchFamily="34" charset="0"/>
              <a:buChar char="•"/>
            </a:pPr>
            <a:r>
              <a:rPr lang="en-US" sz="1050" dirty="0" smtClean="0"/>
              <a:t>A project priority </a:t>
            </a:r>
            <a:r>
              <a:rPr lang="en-US" sz="1050" dirty="0"/>
              <a:t>matrix </a:t>
            </a:r>
            <a:r>
              <a:rPr lang="en-US" sz="1050" dirty="0" smtClean="0"/>
              <a:t>identifies </a:t>
            </a:r>
            <a:r>
              <a:rPr lang="en-US" sz="1050" dirty="0"/>
              <a:t>which criterion is constrained, </a:t>
            </a:r>
            <a:r>
              <a:rPr lang="en-US" sz="1050" dirty="0" smtClean="0"/>
              <a:t>which should </a:t>
            </a:r>
            <a:r>
              <a:rPr lang="en-US" sz="1050" dirty="0"/>
              <a:t>be enhanced, and which can be </a:t>
            </a:r>
            <a:r>
              <a:rPr lang="en-US" sz="1050" dirty="0" smtClean="0"/>
              <a:t>accepted.</a:t>
            </a:r>
          </a:p>
          <a:p>
            <a:pPr marL="171450" indent="-171450">
              <a:buFont typeface="Arial" panose="020B0604020202020204" pitchFamily="34" charset="0"/>
              <a:buChar char="•"/>
            </a:pPr>
            <a:r>
              <a:rPr lang="en-US" sz="1050" dirty="0" smtClean="0"/>
              <a:t>A process </a:t>
            </a:r>
            <a:r>
              <a:rPr lang="en-US" sz="1050" dirty="0"/>
              <a:t>breakdown structure (PBS) </a:t>
            </a:r>
            <a:r>
              <a:rPr lang="en-US" sz="1050" dirty="0" smtClean="0"/>
              <a:t>is a phase-oriented grouping </a:t>
            </a:r>
            <a:r>
              <a:rPr lang="en-US" sz="1050" dirty="0"/>
              <a:t>of project activities that defines the total </a:t>
            </a:r>
            <a:r>
              <a:rPr lang="en-US" sz="1050" dirty="0" smtClean="0"/>
              <a:t>scope of </a:t>
            </a:r>
            <a:r>
              <a:rPr lang="en-US" sz="1050" dirty="0"/>
              <a:t>the project</a:t>
            </a:r>
            <a:r>
              <a:rPr lang="en-US" sz="1050" dirty="0" smtClean="0"/>
              <a:t>.</a:t>
            </a:r>
          </a:p>
          <a:p>
            <a:pPr marL="171450" indent="-171450">
              <a:buFont typeface="Arial" panose="020B0604020202020204" pitchFamily="34" charset="0"/>
              <a:buChar char="•"/>
            </a:pPr>
            <a:r>
              <a:rPr lang="en-US" sz="1050" dirty="0" smtClean="0"/>
              <a:t>Project charter is a </a:t>
            </a:r>
            <a:r>
              <a:rPr lang="en-US" sz="1050" dirty="0"/>
              <a:t>document that authorizes the </a:t>
            </a:r>
            <a:r>
              <a:rPr lang="en-US" sz="1050" dirty="0" smtClean="0"/>
              <a:t>project manager </a:t>
            </a:r>
            <a:r>
              <a:rPr lang="en-US" sz="1050" dirty="0"/>
              <a:t>to initiate and lead a project</a:t>
            </a:r>
            <a:r>
              <a:rPr lang="en-US" sz="1050" dirty="0" smtClean="0"/>
              <a:t>.</a:t>
            </a:r>
          </a:p>
          <a:p>
            <a:pPr marL="171450" indent="-171450">
              <a:buFont typeface="Arial" panose="020B0604020202020204" pitchFamily="34" charset="0"/>
              <a:buChar char="•"/>
            </a:pPr>
            <a:r>
              <a:rPr lang="en-US" sz="1050" dirty="0" smtClean="0"/>
              <a:t>A responsibility </a:t>
            </a:r>
            <a:r>
              <a:rPr lang="en-US" sz="1050" dirty="0"/>
              <a:t>matrix </a:t>
            </a:r>
            <a:r>
              <a:rPr lang="en-US" sz="1050" dirty="0" smtClean="0"/>
              <a:t>shows </a:t>
            </a:r>
            <a:r>
              <a:rPr lang="en-US" sz="1050" dirty="0"/>
              <a:t>the relationship between an activity (work package</a:t>
            </a:r>
            <a:r>
              <a:rPr lang="en-US" sz="1050" dirty="0" smtClean="0"/>
              <a:t>) and </a:t>
            </a:r>
            <a:r>
              <a:rPr lang="en-US" sz="1050" dirty="0"/>
              <a:t>the person/group responsible for its completion</a:t>
            </a:r>
            <a:r>
              <a:rPr lang="en-US" sz="1050" dirty="0" smtClean="0"/>
              <a:t>.</a:t>
            </a:r>
          </a:p>
          <a:p>
            <a:pPr marL="171450" indent="-171450">
              <a:buFont typeface="Arial" panose="020B0604020202020204" pitchFamily="34" charset="0"/>
              <a:buChar char="•"/>
            </a:pPr>
            <a:r>
              <a:rPr lang="en-US" sz="1050" dirty="0" smtClean="0"/>
              <a:t>Scope </a:t>
            </a:r>
            <a:r>
              <a:rPr lang="en-US" sz="1050" dirty="0"/>
              <a:t>creep </a:t>
            </a:r>
            <a:r>
              <a:rPr lang="en-US" sz="1050" dirty="0" smtClean="0"/>
              <a:t>is the </a:t>
            </a:r>
            <a:r>
              <a:rPr lang="en-US" sz="1050" dirty="0"/>
              <a:t>tendency for the scope of a project </a:t>
            </a:r>
            <a:r>
              <a:rPr lang="en-US" sz="1050" dirty="0" smtClean="0"/>
              <a:t>to expand </a:t>
            </a:r>
            <a:r>
              <a:rPr lang="en-US" sz="1050" dirty="0"/>
              <a:t>once it has started</a:t>
            </a:r>
            <a:r>
              <a:rPr lang="en-US" sz="1050" dirty="0" smtClean="0"/>
              <a:t>.</a:t>
            </a:r>
          </a:p>
          <a:p>
            <a:pPr marL="171450" indent="-171450">
              <a:buFont typeface="Arial" panose="020B0604020202020204" pitchFamily="34" charset="0"/>
              <a:buChar char="•"/>
            </a:pPr>
            <a:r>
              <a:rPr lang="en-US" sz="1050" dirty="0" smtClean="0"/>
              <a:t>Scope statement is a </a:t>
            </a:r>
            <a:r>
              <a:rPr lang="en-US" sz="1050" dirty="0"/>
              <a:t>definition of the end result or </a:t>
            </a:r>
            <a:r>
              <a:rPr lang="en-US" sz="1050" dirty="0" smtClean="0"/>
              <a:t>mission of </a:t>
            </a:r>
            <a:r>
              <a:rPr lang="en-US" sz="1050" dirty="0"/>
              <a:t>a project. </a:t>
            </a:r>
            <a:endParaRPr lang="en-US" sz="1050" dirty="0" smtClean="0"/>
          </a:p>
          <a:p>
            <a:pPr marL="171450" indent="-171450">
              <a:buFont typeface="Arial" panose="020B0604020202020204" pitchFamily="34" charset="0"/>
              <a:buChar char="•"/>
            </a:pPr>
            <a:r>
              <a:rPr lang="en-US" sz="1050" dirty="0" smtClean="0"/>
              <a:t>Work </a:t>
            </a:r>
            <a:r>
              <a:rPr lang="en-US" sz="1050" dirty="0"/>
              <a:t>breakdown dictionary </a:t>
            </a:r>
            <a:r>
              <a:rPr lang="en-US" sz="1050" dirty="0" smtClean="0"/>
              <a:t>provides </a:t>
            </a:r>
            <a:r>
              <a:rPr lang="en-US" sz="1050" dirty="0"/>
              <a:t>detailed </a:t>
            </a:r>
            <a:r>
              <a:rPr lang="en-US" sz="1050" dirty="0" smtClean="0"/>
              <a:t>information about </a:t>
            </a:r>
            <a:r>
              <a:rPr lang="en-US" sz="1050" dirty="0"/>
              <a:t>each element in </a:t>
            </a:r>
            <a:r>
              <a:rPr lang="en-US" sz="1050" dirty="0" smtClean="0"/>
              <a:t>the WBS</a:t>
            </a:r>
            <a:r>
              <a:rPr lang="en-US" sz="1050" dirty="0"/>
              <a:t>. </a:t>
            </a:r>
            <a:endParaRPr lang="en-US" sz="1050" dirty="0" smtClean="0"/>
          </a:p>
          <a:p>
            <a:pPr marL="171450" indent="-171450">
              <a:buFont typeface="Arial" panose="020B0604020202020204" pitchFamily="34" charset="0"/>
              <a:buChar char="•"/>
            </a:pPr>
            <a:r>
              <a:rPr lang="en-US" sz="1050" dirty="0" smtClean="0"/>
              <a:t>Work </a:t>
            </a:r>
            <a:r>
              <a:rPr lang="en-US" sz="1050" dirty="0"/>
              <a:t>breakdown structure (WBS</a:t>
            </a:r>
            <a:r>
              <a:rPr lang="en-US" sz="1050" dirty="0" smtClean="0"/>
              <a:t>) is a hierarchical method </a:t>
            </a:r>
            <a:r>
              <a:rPr lang="en-US" sz="1050" dirty="0"/>
              <a:t>that successively subdivides the </a:t>
            </a:r>
            <a:r>
              <a:rPr lang="en-US" sz="1050" dirty="0" smtClean="0"/>
              <a:t>work </a:t>
            </a:r>
            <a:r>
              <a:rPr lang="en-US" sz="1050" dirty="0"/>
              <a:t>of </a:t>
            </a:r>
            <a:r>
              <a:rPr lang="en-US" sz="1050" dirty="0" smtClean="0"/>
              <a:t>the project </a:t>
            </a:r>
            <a:r>
              <a:rPr lang="en-US" sz="1050" dirty="0"/>
              <a:t>into smaller detail</a:t>
            </a:r>
            <a:r>
              <a:rPr lang="en-US" sz="1050" dirty="0" smtClean="0"/>
              <a:t>.</a:t>
            </a:r>
          </a:p>
          <a:p>
            <a:pPr marL="171450" indent="-171450">
              <a:buFont typeface="Arial" panose="020B0604020202020204" pitchFamily="34" charset="0"/>
              <a:buChar char="•"/>
            </a:pPr>
            <a:r>
              <a:rPr lang="en-US" sz="1050" dirty="0" smtClean="0"/>
              <a:t>Work </a:t>
            </a:r>
            <a:r>
              <a:rPr lang="en-US" sz="1050" dirty="0"/>
              <a:t>package </a:t>
            </a:r>
            <a:r>
              <a:rPr lang="en-US" sz="1050" dirty="0" smtClean="0"/>
              <a:t>is a task </a:t>
            </a:r>
            <a:r>
              <a:rPr lang="en-US" sz="1050" dirty="0"/>
              <a:t>at the lowest level of </a:t>
            </a:r>
            <a:r>
              <a:rPr lang="en-US" sz="1050" dirty="0" smtClean="0"/>
              <a:t>the WBS.</a:t>
            </a:r>
            <a:endParaRPr lang="en-US" sz="1050"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28</a:t>
            </a:fld>
            <a:endParaRPr lang="en-US" dirty="0"/>
          </a:p>
        </p:txBody>
      </p:sp>
    </p:spTree>
    <p:extLst>
      <p:ext uri="{BB962C8B-B14F-4D97-AF65-F5344CB8AC3E}">
        <p14:creationId xmlns:p14="http://schemas.microsoft.com/office/powerpoint/2010/main" val="1825931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43000" y="685800"/>
            <a:ext cx="4572000" cy="3429000"/>
          </a:xfrm>
          <a:prstGeom prst="rect">
            <a:avLst/>
          </a:prstGeom>
          <a:ln/>
        </p:spPr>
      </p:sp>
      <p:sp>
        <p:nvSpPr>
          <p:cNvPr id="120835" name="Rectangle 3"/>
          <p:cNvSpPr>
            <a:spLocks noGrp="1" noChangeArrowheads="1"/>
          </p:cNvSpPr>
          <p:nvPr>
            <p:ph type="body" idx="1"/>
          </p:nvPr>
        </p:nvSpPr>
        <p:spPr>
          <a:xfrm>
            <a:off x="685800" y="4343400"/>
            <a:ext cx="5486400" cy="4114800"/>
          </a:xfrm>
          <a:prstGeom prst="rect">
            <a:avLst/>
          </a:prstGeom>
        </p:spPr>
        <p:txBody>
          <a:bodyPr/>
          <a:lstStyle/>
          <a:p>
            <a:r>
              <a:rPr lang="en-US" dirty="0" smtClean="0"/>
              <a:t>These </a:t>
            </a:r>
            <a:r>
              <a:rPr lang="en-US" dirty="0"/>
              <a:t>five generic steps </a:t>
            </a:r>
            <a:r>
              <a:rPr lang="en-US" dirty="0" smtClean="0"/>
              <a:t>provide </a:t>
            </a:r>
            <a:r>
              <a:rPr lang="en-US" dirty="0"/>
              <a:t>a structured approach </a:t>
            </a:r>
            <a:r>
              <a:rPr lang="en-US" dirty="0" smtClean="0"/>
              <a:t>to collecting </a:t>
            </a:r>
            <a:r>
              <a:rPr lang="en-US" dirty="0"/>
              <a:t>the project information </a:t>
            </a:r>
            <a:r>
              <a:rPr lang="en-US" dirty="0" smtClean="0"/>
              <a:t>needed </a:t>
            </a:r>
            <a:r>
              <a:rPr lang="en-US" dirty="0"/>
              <a:t>for developing a work </a:t>
            </a:r>
            <a:r>
              <a:rPr lang="en-US" dirty="0" smtClean="0"/>
              <a:t>breakdown structure all </a:t>
            </a:r>
            <a:r>
              <a:rPr lang="en-US" dirty="0"/>
              <a:t>take </a:t>
            </a:r>
            <a:r>
              <a:rPr lang="en-US" dirty="0" smtClean="0"/>
              <a:t>place concurrently</a:t>
            </a:r>
            <a:r>
              <a:rPr lang="en-US" dirty="0"/>
              <a:t>, and several iterations are typically required </a:t>
            </a:r>
            <a:r>
              <a:rPr lang="en-US" dirty="0" smtClean="0"/>
              <a:t>to develop </a:t>
            </a:r>
            <a:r>
              <a:rPr lang="en-US" dirty="0"/>
              <a:t>dates and budgets that can be used to manage the project</a:t>
            </a:r>
            <a:r>
              <a:rPr lang="en-US" dirty="0" smtClean="0"/>
              <a:t>. However, </a:t>
            </a:r>
            <a:r>
              <a:rPr lang="en-US" dirty="0"/>
              <a:t>defining the </a:t>
            </a:r>
            <a:r>
              <a:rPr lang="en-US" dirty="0" smtClean="0"/>
              <a:t>project is always the first and, perhaps, most important step</a:t>
            </a:r>
            <a:r>
              <a:rPr lang="en-US" dirty="0"/>
              <a:t>.</a:t>
            </a:r>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3</a:t>
            </a:fld>
            <a:endParaRPr lang="en-US" dirty="0"/>
          </a:p>
        </p:txBody>
      </p:sp>
    </p:spTree>
    <p:extLst>
      <p:ext uri="{BB962C8B-B14F-4D97-AF65-F5344CB8AC3E}">
        <p14:creationId xmlns:p14="http://schemas.microsoft.com/office/powerpoint/2010/main" val="3349514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1143000" y="685800"/>
            <a:ext cx="4572000" cy="3429000"/>
          </a:xfrm>
          <a:prstGeom prst="rect">
            <a:avLst/>
          </a:prstGeom>
          <a:ln/>
        </p:spPr>
      </p:sp>
      <p:sp>
        <p:nvSpPr>
          <p:cNvPr id="121859" name="Rectangle 3"/>
          <p:cNvSpPr>
            <a:spLocks noGrp="1" noChangeArrowheads="1"/>
          </p:cNvSpPr>
          <p:nvPr>
            <p:ph type="body" idx="1"/>
          </p:nvPr>
        </p:nvSpPr>
        <p:spPr>
          <a:xfrm>
            <a:off x="685800" y="4343400"/>
            <a:ext cx="5486400" cy="4114800"/>
          </a:xfrm>
          <a:prstGeom prst="rect">
            <a:avLst/>
          </a:prstGeom>
        </p:spPr>
        <p:txBody>
          <a:bodyPr/>
          <a:lstStyle/>
          <a:p>
            <a:r>
              <a:rPr lang="en-US" dirty="0"/>
              <a:t>Defining the project scope sets the stage for developing a project plan. </a:t>
            </a:r>
            <a:r>
              <a:rPr lang="en-US" dirty="0" smtClean="0"/>
              <a:t>Project scope </a:t>
            </a:r>
            <a:r>
              <a:rPr lang="en-US" dirty="0"/>
              <a:t>is a definition of the end result or mission of your project—a product </a:t>
            </a:r>
            <a:r>
              <a:rPr lang="en-US" dirty="0" smtClean="0"/>
              <a:t>or service </a:t>
            </a:r>
            <a:r>
              <a:rPr lang="en-US" dirty="0"/>
              <a:t>for your client/customer. The primary purpose is to define as clearly </a:t>
            </a:r>
            <a:r>
              <a:rPr lang="en-US" dirty="0" smtClean="0"/>
              <a:t>as possible the deliverable(s</a:t>
            </a:r>
            <a:r>
              <a:rPr lang="en-US" dirty="0"/>
              <a:t>) for the end user and to focus project plans</a:t>
            </a:r>
            <a:r>
              <a:rPr lang="en-US" dirty="0" smtClean="0"/>
              <a:t>. In essence, project managers must begin with the desired end results in mind and create a scope document that outlines clearly the steps to achieve </a:t>
            </a:r>
            <a:r>
              <a:rPr lang="en-US" dirty="0"/>
              <a:t>those results </a:t>
            </a:r>
            <a:r>
              <a:rPr lang="en-US" dirty="0" smtClean="0"/>
              <a:t>in specific</a:t>
            </a:r>
            <a:r>
              <a:rPr lang="en-US" dirty="0"/>
              <a:t>, tangible, and measurable </a:t>
            </a:r>
            <a:r>
              <a:rPr lang="en-US" dirty="0" smtClean="0"/>
              <a:t>terms.</a:t>
            </a:r>
            <a:endParaRPr lang="en-US"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4</a:t>
            </a:fld>
            <a:endParaRPr lang="en-US" dirty="0"/>
          </a:p>
        </p:txBody>
      </p:sp>
    </p:spTree>
    <p:extLst>
      <p:ext uri="{BB962C8B-B14F-4D97-AF65-F5344CB8AC3E}">
        <p14:creationId xmlns:p14="http://schemas.microsoft.com/office/powerpoint/2010/main" val="602289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43000" y="685800"/>
            <a:ext cx="4572000" cy="3429000"/>
          </a:xfrm>
          <a:prstGeom prst="rect">
            <a:avLst/>
          </a:prstGeom>
          <a:ln/>
        </p:spPr>
      </p:sp>
      <p:sp>
        <p:nvSpPr>
          <p:cNvPr id="122883" name="Rectangle 3"/>
          <p:cNvSpPr>
            <a:spLocks noGrp="1" noChangeArrowheads="1"/>
          </p:cNvSpPr>
          <p:nvPr>
            <p:ph type="body" idx="1"/>
          </p:nvPr>
        </p:nvSpPr>
        <p:spPr>
          <a:xfrm>
            <a:off x="685800" y="4343400"/>
            <a:ext cx="5486400" cy="4114800"/>
          </a:xfrm>
          <a:prstGeom prst="rect">
            <a:avLst/>
          </a:prstGeom>
        </p:spPr>
        <p:txBody>
          <a:bodyPr/>
          <a:lstStyle/>
          <a:p>
            <a:pPr indent="227013"/>
            <a:r>
              <a:rPr lang="en-US" dirty="0" smtClean="0"/>
              <a:t>Defining project </a:t>
            </a:r>
            <a:r>
              <a:rPr lang="en-US" dirty="0"/>
              <a:t>scope is the keystone </a:t>
            </a:r>
            <a:r>
              <a:rPr lang="en-US" dirty="0" smtClean="0"/>
              <a:t>that interlocks </a:t>
            </a:r>
            <a:r>
              <a:rPr lang="en-US" dirty="0"/>
              <a:t>all elements of a project plan</a:t>
            </a:r>
            <a:r>
              <a:rPr lang="en-US" dirty="0" smtClean="0"/>
              <a:t>. To </a:t>
            </a:r>
            <a:r>
              <a:rPr lang="en-US" dirty="0"/>
              <a:t>ensure that scope definition is complete, </a:t>
            </a:r>
            <a:r>
              <a:rPr lang="en-US" dirty="0" smtClean="0"/>
              <a:t>project managers should use a checklist that helps </a:t>
            </a:r>
            <a:r>
              <a:rPr lang="en-US" dirty="0"/>
              <a:t>assure </a:t>
            </a:r>
            <a:r>
              <a:rPr lang="en-US" dirty="0" smtClean="0"/>
              <a:t>the project is properly focused </a:t>
            </a:r>
            <a:r>
              <a:rPr lang="en-US" dirty="0"/>
              <a:t>on </a:t>
            </a:r>
            <a:r>
              <a:rPr lang="en-US" dirty="0" smtClean="0"/>
              <a:t>its intended purpose/objectives, boundaries, and outcomes by defining what project activities will and will not involve.</a:t>
            </a:r>
            <a:endParaRPr lang="en-US"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5</a:t>
            </a:fld>
            <a:endParaRPr lang="en-US" dirty="0"/>
          </a:p>
        </p:txBody>
      </p:sp>
    </p:spTree>
    <p:extLst>
      <p:ext uri="{BB962C8B-B14F-4D97-AF65-F5344CB8AC3E}">
        <p14:creationId xmlns:p14="http://schemas.microsoft.com/office/powerpoint/2010/main" val="917026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43000" y="685800"/>
            <a:ext cx="4572000" cy="3429000"/>
          </a:xfrm>
          <a:prstGeom prst="rect">
            <a:avLst/>
          </a:prstGeom>
          <a:ln/>
        </p:spPr>
      </p:sp>
      <p:sp>
        <p:nvSpPr>
          <p:cNvPr id="123907" name="Rectangle 3"/>
          <p:cNvSpPr>
            <a:spLocks noGrp="1" noChangeArrowheads="1"/>
          </p:cNvSpPr>
          <p:nvPr>
            <p:ph type="body" idx="1"/>
          </p:nvPr>
        </p:nvSpPr>
        <p:spPr>
          <a:xfrm>
            <a:off x="685800" y="4343400"/>
            <a:ext cx="5486400" cy="4114800"/>
          </a:xfrm>
          <a:prstGeom prst="rect">
            <a:avLst/>
          </a:prstGeom>
        </p:spPr>
        <p:txBody>
          <a:bodyPr/>
          <a:lstStyle/>
          <a:p>
            <a:r>
              <a:rPr lang="en-US" dirty="0" smtClean="0"/>
              <a:t>Scope statements are also called statements </a:t>
            </a:r>
            <a:r>
              <a:rPr lang="en-US" dirty="0"/>
              <a:t>of work. A project charter refers to a document </a:t>
            </a:r>
            <a:r>
              <a:rPr lang="en-US" dirty="0" smtClean="0"/>
              <a:t>issued by upper management that authorizes </a:t>
            </a:r>
            <a:r>
              <a:rPr lang="en-US" dirty="0"/>
              <a:t>the project manager to initiate and lead the project</a:t>
            </a:r>
            <a:r>
              <a:rPr lang="en-US" dirty="0" smtClean="0"/>
              <a:t>.</a:t>
            </a:r>
          </a:p>
          <a:p>
            <a:r>
              <a:rPr lang="en-US" dirty="0" smtClean="0"/>
              <a:t>Scope creep is the expansion of the project over time due to changing </a:t>
            </a:r>
            <a:r>
              <a:rPr lang="en-US" dirty="0"/>
              <a:t>requirements, specifications, </a:t>
            </a:r>
            <a:r>
              <a:rPr lang="en-US" dirty="0" smtClean="0"/>
              <a:t>and priorities</a:t>
            </a:r>
            <a:r>
              <a:rPr lang="en-US" dirty="0"/>
              <a:t>. Scope creep </a:t>
            </a:r>
            <a:r>
              <a:rPr lang="en-US" dirty="0" smtClean="0"/>
              <a:t>is </a:t>
            </a:r>
            <a:r>
              <a:rPr lang="en-US" dirty="0"/>
              <a:t>reduced by </a:t>
            </a:r>
            <a:r>
              <a:rPr lang="en-US" dirty="0" smtClean="0"/>
              <a:t>writing a scope statement that is not so broad as to be an </a:t>
            </a:r>
            <a:r>
              <a:rPr lang="en-US" dirty="0"/>
              <a:t>invitation for scope </a:t>
            </a:r>
            <a:r>
              <a:rPr lang="en-US" dirty="0" smtClean="0"/>
              <a:t>creep which can result </a:t>
            </a:r>
            <a:r>
              <a:rPr lang="en-US" dirty="0"/>
              <a:t>in cost </a:t>
            </a:r>
            <a:r>
              <a:rPr lang="en-US" dirty="0" smtClean="0"/>
              <a:t>overruns, delays and, in serious instances, project failure.</a:t>
            </a:r>
            <a:endParaRPr lang="en-US"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6</a:t>
            </a:fld>
            <a:endParaRPr lang="en-US" dirty="0"/>
          </a:p>
        </p:txBody>
      </p:sp>
    </p:spTree>
    <p:extLst>
      <p:ext uri="{BB962C8B-B14F-4D97-AF65-F5344CB8AC3E}">
        <p14:creationId xmlns:p14="http://schemas.microsoft.com/office/powerpoint/2010/main" val="408855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0" y="685800"/>
            <a:ext cx="4572000" cy="3429000"/>
          </a:xfrm>
          <a:prstGeom prst="rect">
            <a:avLst/>
          </a:prstGeom>
          <a:ln/>
        </p:spPr>
      </p:sp>
      <p:sp>
        <p:nvSpPr>
          <p:cNvPr id="124931" name="Rectangle 3"/>
          <p:cNvSpPr>
            <a:spLocks noGrp="1" noChangeArrowheads="1"/>
          </p:cNvSpPr>
          <p:nvPr>
            <p:ph type="body" idx="1"/>
          </p:nvPr>
        </p:nvSpPr>
        <p:spPr>
          <a:xfrm>
            <a:off x="685800" y="4343400"/>
            <a:ext cx="5486400" cy="4114800"/>
          </a:xfrm>
          <a:prstGeom prst="rect">
            <a:avLst/>
          </a:prstGeom>
        </p:spPr>
        <p:txBody>
          <a:bodyPr/>
          <a:lstStyle/>
          <a:p>
            <a:r>
              <a:rPr lang="en-US" dirty="0" smtClean="0"/>
              <a:t>Project managers must deal with changing project criteria and priorities by constraining, enhancing, or accepting certain trade-offs related to changes in available resources, schedule alterations, and expected performance requirements.</a:t>
            </a:r>
            <a:endParaRPr lang="en-US"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7</a:t>
            </a:fld>
            <a:endParaRPr lang="en-US" dirty="0"/>
          </a:p>
        </p:txBody>
      </p:sp>
    </p:spTree>
    <p:extLst>
      <p:ext uri="{BB962C8B-B14F-4D97-AF65-F5344CB8AC3E}">
        <p14:creationId xmlns:p14="http://schemas.microsoft.com/office/powerpoint/2010/main" val="3209450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1143000" y="685800"/>
            <a:ext cx="4572000" cy="3429000"/>
          </a:xfrm>
          <a:prstGeom prst="rect">
            <a:avLst/>
          </a:prstGeom>
          <a:ln/>
        </p:spPr>
      </p:sp>
      <p:sp>
        <p:nvSpPr>
          <p:cNvPr id="125955" name="Rectangle 3"/>
          <p:cNvSpPr>
            <a:spLocks noGrp="1" noChangeArrowheads="1"/>
          </p:cNvSpPr>
          <p:nvPr>
            <p:ph type="body" idx="1"/>
          </p:nvPr>
        </p:nvSpPr>
        <p:spPr>
          <a:xfrm>
            <a:off x="685800" y="4343400"/>
            <a:ext cx="5486400" cy="4114800"/>
          </a:xfrm>
          <a:prstGeom prst="rect">
            <a:avLst/>
          </a:prstGeom>
        </p:spPr>
        <p:txBody>
          <a:bodyPr/>
          <a:lstStyle/>
          <a:p>
            <a:r>
              <a:rPr lang="en-US" b="1" dirty="0" smtClean="0"/>
              <a:t>Figure 4.1 </a:t>
            </a:r>
            <a:r>
              <a:rPr lang="en-US" dirty="0" smtClean="0"/>
              <a:t>illustrates effect that trade-offs in relationships among </a:t>
            </a:r>
            <a:r>
              <a:rPr lang="en-US" dirty="0"/>
              <a:t>cost (budget), time (schedule), and performance (scope) of </a:t>
            </a:r>
            <a:r>
              <a:rPr lang="en-US" dirty="0" smtClean="0"/>
              <a:t>a project have on project success in meeting and/or </a:t>
            </a:r>
            <a:r>
              <a:rPr lang="en-US" dirty="0"/>
              <a:t>exceeding </a:t>
            </a:r>
            <a:r>
              <a:rPr lang="en-US" dirty="0" smtClean="0"/>
              <a:t>the quality </a:t>
            </a:r>
            <a:r>
              <a:rPr lang="en-US" dirty="0"/>
              <a:t>expectations of the customer and/or upper </a:t>
            </a:r>
            <a:r>
              <a:rPr lang="en-US" dirty="0" smtClean="0"/>
              <a:t>management.</a:t>
            </a:r>
            <a:endParaRPr lang="en-US" dirty="0"/>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8</a:t>
            </a:fld>
            <a:endParaRPr lang="en-US" dirty="0"/>
          </a:p>
        </p:txBody>
      </p:sp>
    </p:spTree>
    <p:extLst>
      <p:ext uri="{BB962C8B-B14F-4D97-AF65-F5344CB8AC3E}">
        <p14:creationId xmlns:p14="http://schemas.microsoft.com/office/powerpoint/2010/main" val="4079380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43000" y="685800"/>
            <a:ext cx="4572000" cy="3429000"/>
          </a:xfrm>
          <a:prstGeom prst="rect">
            <a:avLst/>
          </a:prstGeom>
          <a:ln/>
        </p:spPr>
      </p:sp>
      <p:sp>
        <p:nvSpPr>
          <p:cNvPr id="126979" name="Rectangle 3"/>
          <p:cNvSpPr>
            <a:spLocks noGrp="1" noChangeArrowheads="1"/>
          </p:cNvSpPr>
          <p:nvPr>
            <p:ph type="body" idx="1"/>
          </p:nvPr>
        </p:nvSpPr>
        <p:spPr>
          <a:xfrm>
            <a:off x="685800" y="4343400"/>
            <a:ext cx="5486400" cy="4114800"/>
          </a:xfrm>
          <a:prstGeom prst="rect">
            <a:avLst/>
          </a:prstGeom>
        </p:spPr>
        <p:txBody>
          <a:bodyPr/>
          <a:lstStyle/>
          <a:p>
            <a:r>
              <a:rPr lang="en-US" b="1" dirty="0"/>
              <a:t>Figure 4.2 </a:t>
            </a:r>
            <a:r>
              <a:rPr lang="en-US" dirty="0"/>
              <a:t>displays the priority matrix for the development of a new wireless modem</a:t>
            </a:r>
            <a:r>
              <a:rPr lang="en-US" dirty="0" smtClean="0"/>
              <a:t>. Because </a:t>
            </a:r>
            <a:r>
              <a:rPr lang="en-US" dirty="0"/>
              <a:t>time to market is important to sales, the project manager </a:t>
            </a:r>
            <a:r>
              <a:rPr lang="en-US" dirty="0" smtClean="0"/>
              <a:t>must focus on reducing product development </a:t>
            </a:r>
            <a:r>
              <a:rPr lang="en-US" dirty="0"/>
              <a:t>time. </a:t>
            </a:r>
            <a:r>
              <a:rPr lang="en-US" dirty="0" smtClean="0"/>
              <a:t>Exceeding the development budget </a:t>
            </a:r>
            <a:r>
              <a:rPr lang="en-US" dirty="0"/>
              <a:t>is </a:t>
            </a:r>
            <a:r>
              <a:rPr lang="en-US" dirty="0" smtClean="0"/>
              <a:t>acceptable, although product </a:t>
            </a:r>
            <a:r>
              <a:rPr lang="en-US" dirty="0"/>
              <a:t>performance specifications </a:t>
            </a:r>
            <a:r>
              <a:rPr lang="en-US" dirty="0" smtClean="0"/>
              <a:t>such as reliability standards cannot </a:t>
            </a:r>
            <a:r>
              <a:rPr lang="en-US" dirty="0"/>
              <a:t>be compromised.</a:t>
            </a:r>
          </a:p>
        </p:txBody>
      </p:sp>
      <p:sp>
        <p:nvSpPr>
          <p:cNvPr id="2" name="Header Placeholder 1"/>
          <p:cNvSpPr>
            <a:spLocks noGrp="1"/>
          </p:cNvSpPr>
          <p:nvPr>
            <p:ph type="hdr" sz="quarter" idx="10"/>
          </p:nvPr>
        </p:nvSpPr>
        <p:spPr/>
        <p:txBody>
          <a:bodyPr/>
          <a:lstStyle/>
          <a:p>
            <a:r>
              <a:rPr lang="en-US" dirty="0" smtClean="0"/>
              <a:t>Project Management 6e.</a:t>
            </a:r>
            <a:endParaRPr lang="en-US" dirty="0"/>
          </a:p>
        </p:txBody>
      </p:sp>
      <p:sp>
        <p:nvSpPr>
          <p:cNvPr id="3" name="Slide Number Placeholder 2"/>
          <p:cNvSpPr>
            <a:spLocks noGrp="1"/>
          </p:cNvSpPr>
          <p:nvPr>
            <p:ph type="sldNum" sz="quarter" idx="11"/>
          </p:nvPr>
        </p:nvSpPr>
        <p:spPr/>
        <p:txBody>
          <a:bodyPr/>
          <a:lstStyle/>
          <a:p>
            <a:r>
              <a:rPr lang="en-US" dirty="0" smtClean="0"/>
              <a:t>4-</a:t>
            </a:r>
            <a:fld id="{0021D51A-B140-41D8-B455-79292309F0E0}" type="slidenum">
              <a:rPr lang="en-US" smtClean="0"/>
              <a:pPr/>
              <a:t>9</a:t>
            </a:fld>
            <a:endParaRPr lang="en-US" dirty="0"/>
          </a:p>
        </p:txBody>
      </p:sp>
    </p:spTree>
    <p:extLst>
      <p:ext uri="{BB962C8B-B14F-4D97-AF65-F5344CB8AC3E}">
        <p14:creationId xmlns:p14="http://schemas.microsoft.com/office/powerpoint/2010/main" val="2642951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4063" name="Text Box 31"/>
          <p:cNvSpPr txBox="1">
            <a:spLocks noChangeArrowheads="1"/>
          </p:cNvSpPr>
          <p:nvPr userDrawn="1"/>
        </p:nvSpPr>
        <p:spPr bwMode="auto">
          <a:xfrm>
            <a:off x="5549900" y="2727325"/>
            <a:ext cx="3470275" cy="120032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en-US" sz="3600" b="1" dirty="0" smtClean="0">
                <a:solidFill>
                  <a:srgbClr val="002060"/>
                </a:solidFill>
                <a:effectLst>
                  <a:outerShdw blurRad="38100" dist="38100" dir="2700000" algn="tl">
                    <a:srgbClr val="000000">
                      <a:alpha val="43137"/>
                    </a:srgbClr>
                  </a:outerShdw>
                </a:effectLst>
              </a:rPr>
              <a:t>Defining </a:t>
            </a:r>
            <a:br>
              <a:rPr lang="en-US" sz="3600" b="1" dirty="0" smtClean="0">
                <a:solidFill>
                  <a:srgbClr val="002060"/>
                </a:solidFill>
                <a:effectLst>
                  <a:outerShdw blurRad="38100" dist="38100" dir="2700000" algn="tl">
                    <a:srgbClr val="000000">
                      <a:alpha val="43137"/>
                    </a:srgbClr>
                  </a:outerShdw>
                </a:effectLst>
              </a:rPr>
            </a:br>
            <a:r>
              <a:rPr lang="en-US" sz="3600" b="1" dirty="0" smtClean="0">
                <a:solidFill>
                  <a:srgbClr val="002060"/>
                </a:solidFill>
                <a:effectLst>
                  <a:outerShdw blurRad="38100" dist="38100" dir="2700000" algn="tl">
                    <a:srgbClr val="000000">
                      <a:alpha val="43137"/>
                    </a:srgbClr>
                  </a:outerShdw>
                </a:effectLst>
              </a:rPr>
              <a:t>the Project</a:t>
            </a:r>
            <a:endParaRPr lang="en-US" sz="3600" b="1" dirty="0">
              <a:solidFill>
                <a:srgbClr val="002060"/>
              </a:solidFill>
              <a:effectLst>
                <a:outerShdw blurRad="38100" dist="38100" dir="2700000" algn="tl">
                  <a:srgbClr val="000000">
                    <a:alpha val="43137"/>
                  </a:srgbClr>
                </a:outerShdw>
              </a:effectLst>
            </a:endParaRPr>
          </a:p>
        </p:txBody>
      </p:sp>
      <p:sp>
        <p:nvSpPr>
          <p:cNvPr id="44066" name="Text Box 34"/>
          <p:cNvSpPr txBox="1">
            <a:spLocks noChangeArrowheads="1"/>
          </p:cNvSpPr>
          <p:nvPr userDrawn="1"/>
        </p:nvSpPr>
        <p:spPr bwMode="auto">
          <a:xfrm>
            <a:off x="5531177" y="1781298"/>
            <a:ext cx="2925763" cy="3693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b="1" dirty="0">
                <a:solidFill>
                  <a:schemeClr val="accent3">
                    <a:lumMod val="75000"/>
                  </a:schemeClr>
                </a:solidFill>
              </a:rPr>
              <a:t>CHAPTER </a:t>
            </a:r>
            <a:r>
              <a:rPr lang="en-US" sz="1800" b="1" dirty="0" smtClean="0">
                <a:solidFill>
                  <a:schemeClr val="accent3">
                    <a:lumMod val="75000"/>
                  </a:schemeClr>
                </a:solidFill>
              </a:rPr>
              <a:t>FOUR</a:t>
            </a:r>
            <a:endParaRPr lang="en-US" sz="1800" b="1" dirty="0">
              <a:solidFill>
                <a:schemeClr val="accent3">
                  <a:lumMod val="75000"/>
                </a:schemeClr>
              </a:solidFill>
            </a:endParaRPr>
          </a:p>
        </p:txBody>
      </p:sp>
      <p:sp>
        <p:nvSpPr>
          <p:cNvPr id="6" name="Rectangle 32"/>
          <p:cNvSpPr>
            <a:spLocks noChangeArrowheads="1"/>
          </p:cNvSpPr>
          <p:nvPr userDrawn="1"/>
        </p:nvSpPr>
        <p:spPr bwMode="auto">
          <a:xfrm>
            <a:off x="5915025" y="6172200"/>
            <a:ext cx="2803525"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outerShdw>
                </a:effectLst>
              </a14:hiddenEffects>
            </a:ext>
          </a:extLst>
        </p:spPr>
        <p:txBody>
          <a:bodyPr anchor="b">
            <a:spAutoFit/>
          </a:bodyPr>
          <a:lstStyle>
            <a:lvl1pPr algn="ctr">
              <a:defRPr sz="1000">
                <a:solidFill>
                  <a:schemeClr val="tx1"/>
                </a:solidFill>
                <a:latin typeface="Arial" panose="020B0604020202020204" pitchFamily="34" charset="0"/>
              </a:defRPr>
            </a:lvl1pPr>
            <a:lvl2pPr marL="742950" indent="-285750" algn="ctr">
              <a:defRPr sz="1000">
                <a:solidFill>
                  <a:schemeClr val="tx1"/>
                </a:solidFill>
                <a:latin typeface="Arial" panose="020B0604020202020204" pitchFamily="34" charset="0"/>
              </a:defRPr>
            </a:lvl2pPr>
            <a:lvl3pPr marL="1143000" indent="-228600" algn="ctr">
              <a:defRPr sz="1000">
                <a:solidFill>
                  <a:schemeClr val="tx1"/>
                </a:solidFill>
                <a:latin typeface="Arial" panose="020B0604020202020204" pitchFamily="34" charset="0"/>
              </a:defRPr>
            </a:lvl3pPr>
            <a:lvl4pPr marL="1600200" indent="-228600" algn="ctr">
              <a:defRPr sz="1000">
                <a:solidFill>
                  <a:schemeClr val="tx1"/>
                </a:solidFill>
                <a:latin typeface="Arial" panose="020B0604020202020204" pitchFamily="34" charset="0"/>
              </a:defRPr>
            </a:lvl4pPr>
            <a:lvl5pPr marL="2057400" indent="-228600" algn="ctr">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defRPr/>
            </a:pPr>
            <a:r>
              <a:rPr lang="en-US" sz="900" b="1" i="1" dirty="0" smtClean="0">
                <a:solidFill>
                  <a:schemeClr val="bg1"/>
                </a:solidFill>
                <a:effectLst>
                  <a:outerShdw blurRad="38100" dist="38100" dir="2700000" algn="tl">
                    <a:srgbClr val="000000">
                      <a:alpha val="43137"/>
                    </a:srgbClr>
                  </a:outerShdw>
                </a:effectLst>
              </a:rPr>
              <a:t>PowerPoint Presentation by Charlie Cook</a:t>
            </a:r>
          </a:p>
        </p:txBody>
      </p:sp>
      <p:sp>
        <p:nvSpPr>
          <p:cNvPr id="7" name="Rectangle 33"/>
          <p:cNvSpPr>
            <a:spLocks noChangeArrowheads="1"/>
          </p:cNvSpPr>
          <p:nvPr userDrawn="1"/>
        </p:nvSpPr>
        <p:spPr bwMode="auto">
          <a:xfrm>
            <a:off x="6072188" y="5802313"/>
            <a:ext cx="24876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1593903" algn="ctr" rotWithShape="0">
                    <a:schemeClr val="tx1"/>
                  </a:outerShdw>
                </a:effectLst>
              </a14:hiddenEffects>
            </a:ext>
          </a:extLst>
        </p:spPr>
        <p:txBody>
          <a:bodyPr wrap="none" anchor="b">
            <a:spAutoFit/>
          </a:bodyPr>
          <a:lstStyle>
            <a:lvl1pPr algn="ctr">
              <a:defRPr sz="1000">
                <a:solidFill>
                  <a:schemeClr val="tx1"/>
                </a:solidFill>
                <a:latin typeface="Arial" panose="020B0604020202020204" pitchFamily="34" charset="0"/>
              </a:defRPr>
            </a:lvl1pPr>
            <a:lvl2pPr marL="742950" indent="-285750" algn="ctr">
              <a:defRPr sz="1000">
                <a:solidFill>
                  <a:schemeClr val="tx1"/>
                </a:solidFill>
                <a:latin typeface="Arial" panose="020B0604020202020204" pitchFamily="34" charset="0"/>
              </a:defRPr>
            </a:lvl2pPr>
            <a:lvl3pPr marL="1143000" indent="-228600" algn="ctr">
              <a:defRPr sz="1000">
                <a:solidFill>
                  <a:schemeClr val="tx1"/>
                </a:solidFill>
                <a:latin typeface="Arial" panose="020B0604020202020204" pitchFamily="34" charset="0"/>
              </a:defRPr>
            </a:lvl3pPr>
            <a:lvl4pPr marL="1600200" indent="-228600" algn="ctr">
              <a:defRPr sz="1000">
                <a:solidFill>
                  <a:schemeClr val="tx1"/>
                </a:solidFill>
                <a:latin typeface="Arial" panose="020B0604020202020204" pitchFamily="34" charset="0"/>
              </a:defRPr>
            </a:lvl4pPr>
            <a:lvl5pPr marL="2057400" indent="-228600" algn="ctr">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defRPr/>
            </a:pPr>
            <a:r>
              <a:rPr lang="en-US" sz="900" b="1" i="1" dirty="0" smtClean="0">
                <a:solidFill>
                  <a:schemeClr val="bg1"/>
                </a:solidFill>
                <a:effectLst>
                  <a:outerShdw blurRad="38100" dist="38100" dir="2700000" algn="tl">
                    <a:srgbClr val="000000">
                      <a:alpha val="43137"/>
                    </a:srgbClr>
                  </a:outerShdw>
                </a:effectLst>
              </a:rPr>
              <a:t>Copyright </a:t>
            </a:r>
            <a:r>
              <a:rPr lang="en-US" sz="900" b="1" i="1" dirty="0" smtClean="0">
                <a:solidFill>
                  <a:schemeClr val="bg1"/>
                </a:solidFill>
                <a:effectLst>
                  <a:outerShdw blurRad="38100" dist="38100" dir="2700000" algn="tl">
                    <a:srgbClr val="000000">
                      <a:alpha val="43137"/>
                    </a:srgbClr>
                  </a:outerShdw>
                </a:effectLst>
                <a:cs typeface="Arial" panose="020B0604020202020204" pitchFamily="34" charset="0"/>
              </a:rPr>
              <a:t>© </a:t>
            </a:r>
            <a:r>
              <a:rPr lang="en-US" sz="900" b="1" i="1" dirty="0" smtClean="0">
                <a:solidFill>
                  <a:schemeClr val="bg1"/>
                </a:solidFill>
                <a:effectLst>
                  <a:outerShdw blurRad="38100" dist="38100" dir="2700000" algn="tl">
                    <a:srgbClr val="000000">
                      <a:alpha val="43137"/>
                    </a:srgbClr>
                  </a:outerShdw>
                </a:effectLst>
              </a:rPr>
              <a:t>2014 McGraw-Hill Education. </a:t>
            </a:r>
            <a:br>
              <a:rPr lang="en-US" sz="900" b="1" i="1" dirty="0" smtClean="0">
                <a:solidFill>
                  <a:schemeClr val="bg1"/>
                </a:solidFill>
                <a:effectLst>
                  <a:outerShdw blurRad="38100" dist="38100" dir="2700000" algn="tl">
                    <a:srgbClr val="000000">
                      <a:alpha val="43137"/>
                    </a:srgbClr>
                  </a:outerShdw>
                </a:effectLst>
              </a:rPr>
            </a:br>
            <a:r>
              <a:rPr lang="en-US" sz="900" b="1" i="1" dirty="0" smtClean="0">
                <a:solidFill>
                  <a:schemeClr val="bg1"/>
                </a:solidFill>
                <a:effectLst>
                  <a:outerShdw blurRad="38100" dist="38100" dir="2700000" algn="tl">
                    <a:srgbClr val="000000">
                      <a:alpha val="43137"/>
                    </a:srgbClr>
                  </a:outerShdw>
                </a:effectLst>
              </a:rPr>
              <a:t>All Rights Reserved.</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533400" y="6400800"/>
            <a:ext cx="4678363" cy="304800"/>
          </a:xfrm>
          <a:prstGeom prst="rect">
            <a:avLst/>
          </a:prstGeom>
        </p:spPr>
        <p:txBody>
          <a:bodyPr/>
          <a:lstStyle>
            <a:lvl1pPr>
              <a:defRPr/>
            </a:lvl1pPr>
          </a:lstStyle>
          <a:p>
            <a:r>
              <a:rPr lang="en-US" dirty="0" smtClean="0"/>
              <a:t>Copyright © 2014 McGraw-Hill Education. All Rights Reserved. </a:t>
            </a:r>
            <a:endParaRPr lang="en-US" i="0" dirty="0"/>
          </a:p>
        </p:txBody>
      </p:sp>
      <p:sp>
        <p:nvSpPr>
          <p:cNvPr id="5" name="Slide Number Placeholder 4"/>
          <p:cNvSpPr>
            <a:spLocks noGrp="1"/>
          </p:cNvSpPr>
          <p:nvPr>
            <p:ph type="sldNum" sz="quarter" idx="11"/>
          </p:nvPr>
        </p:nvSpPr>
        <p:spPr/>
        <p:txBody>
          <a:bodyPr/>
          <a:lstStyle>
            <a:lvl1pPr>
              <a:defRPr/>
            </a:lvl1pPr>
          </a:lstStyle>
          <a:p>
            <a:r>
              <a:rPr lang="en-US" dirty="0" smtClean="0"/>
              <a:t>4</a:t>
            </a:r>
            <a:r>
              <a:rPr lang="en-US" dirty="0" smtClean="0">
                <a:cs typeface="Times New Roman" panose="02020603050405020304" pitchFamily="18" charset="0"/>
              </a:rPr>
              <a:t>–</a:t>
            </a:r>
            <a:fld id="{99A9600D-45E7-4CF0-AB14-5C77CDB2B045}" type="slidenum">
              <a:rPr lang="en-US" smtClean="0"/>
              <a:pPr/>
              <a:t>‹#›</a:t>
            </a:fld>
            <a:endParaRPr lang="en-US" dirty="0"/>
          </a:p>
        </p:txBody>
      </p:sp>
    </p:spTree>
    <p:extLst>
      <p:ext uri="{BB962C8B-B14F-4D97-AF65-F5344CB8AC3E}">
        <p14:creationId xmlns:p14="http://schemas.microsoft.com/office/powerpoint/2010/main" val="5752566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533400" y="6400800"/>
            <a:ext cx="4678363" cy="304800"/>
          </a:xfrm>
          <a:prstGeom prst="rect">
            <a:avLst/>
          </a:prstGeom>
        </p:spPr>
        <p:txBody>
          <a:bodyPr/>
          <a:lstStyle>
            <a:lvl1pPr>
              <a:defRPr/>
            </a:lvl1pPr>
          </a:lstStyle>
          <a:p>
            <a:r>
              <a:rPr lang="en-US" dirty="0" smtClean="0"/>
              <a:t>Copyright © 2014 McGraw-Hill Education. All Rights Reserved. </a:t>
            </a:r>
            <a:endParaRPr lang="en-US" i="0" dirty="0"/>
          </a:p>
        </p:txBody>
      </p:sp>
      <p:sp>
        <p:nvSpPr>
          <p:cNvPr id="4" name="Slide Number Placeholder 3"/>
          <p:cNvSpPr>
            <a:spLocks noGrp="1"/>
          </p:cNvSpPr>
          <p:nvPr>
            <p:ph type="sldNum" sz="quarter" idx="11"/>
          </p:nvPr>
        </p:nvSpPr>
        <p:spPr/>
        <p:txBody>
          <a:bodyPr/>
          <a:lstStyle>
            <a:lvl1pPr>
              <a:defRPr/>
            </a:lvl1pPr>
          </a:lstStyle>
          <a:p>
            <a:r>
              <a:rPr lang="en-US" dirty="0" smtClean="0"/>
              <a:t>4</a:t>
            </a:r>
            <a:r>
              <a:rPr lang="en-US" dirty="0" smtClean="0">
                <a:cs typeface="Times New Roman" panose="02020603050405020304" pitchFamily="18" charset="0"/>
              </a:rPr>
              <a:t>–</a:t>
            </a:r>
            <a:fld id="{14730FF1-74CE-4463-A621-CE9BB931BE24}" type="slidenum">
              <a:rPr lang="en-US" smtClean="0"/>
              <a:pPr/>
              <a:t>‹#›</a:t>
            </a:fld>
            <a:endParaRPr lang="en-US" dirty="0"/>
          </a:p>
        </p:txBody>
      </p:sp>
    </p:spTree>
    <p:extLst>
      <p:ext uri="{BB962C8B-B14F-4D97-AF65-F5344CB8AC3E}">
        <p14:creationId xmlns:p14="http://schemas.microsoft.com/office/powerpoint/2010/main" val="15684434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533400" y="6400800"/>
            <a:ext cx="4678363" cy="304800"/>
          </a:xfrm>
          <a:prstGeom prst="rect">
            <a:avLst/>
          </a:prstGeom>
        </p:spPr>
        <p:txBody>
          <a:bodyPr/>
          <a:lstStyle>
            <a:lvl1pPr>
              <a:defRPr/>
            </a:lvl1pPr>
          </a:lstStyle>
          <a:p>
            <a:r>
              <a:rPr lang="en-US" dirty="0" smtClean="0"/>
              <a:t>Copyright © 2014 McGraw-Hill Education. All Rights Reserved. </a:t>
            </a:r>
            <a:endParaRPr lang="en-US" i="0" dirty="0"/>
          </a:p>
        </p:txBody>
      </p:sp>
      <p:sp>
        <p:nvSpPr>
          <p:cNvPr id="4" name="Slide Number Placeholder 3"/>
          <p:cNvSpPr>
            <a:spLocks noGrp="1"/>
          </p:cNvSpPr>
          <p:nvPr>
            <p:ph type="sldNum" sz="quarter" idx="11"/>
          </p:nvPr>
        </p:nvSpPr>
        <p:spPr/>
        <p:txBody>
          <a:bodyPr/>
          <a:lstStyle>
            <a:lvl1pPr>
              <a:defRPr/>
            </a:lvl1pPr>
          </a:lstStyle>
          <a:p>
            <a:r>
              <a:rPr lang="en-US" dirty="0" smtClean="0"/>
              <a:t>4</a:t>
            </a:r>
            <a:r>
              <a:rPr lang="en-US" dirty="0" smtClean="0">
                <a:cs typeface="Times New Roman" panose="02020603050405020304" pitchFamily="18" charset="0"/>
              </a:rPr>
              <a:t>–</a:t>
            </a:r>
            <a:fld id="{14730FF1-74CE-4463-A621-CE9BB931BE24}" type="slidenum">
              <a:rPr lang="en-US" smtClean="0"/>
              <a:pPr/>
              <a:t>‹#›</a:t>
            </a:fld>
            <a:endParaRPr lang="en-US" dirty="0"/>
          </a:p>
        </p:txBody>
      </p:sp>
    </p:spTree>
    <p:extLst>
      <p:ext uri="{BB962C8B-B14F-4D97-AF65-F5344CB8AC3E}">
        <p14:creationId xmlns:p14="http://schemas.microsoft.com/office/powerpoint/2010/main" val="13660505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1" name="Rectangle 3"/>
          <p:cNvSpPr>
            <a:spLocks noGrp="1" noChangeArrowheads="1"/>
          </p:cNvSpPr>
          <p:nvPr>
            <p:ph type="sldNum" sz="quarter" idx="4"/>
          </p:nvPr>
        </p:nvSpPr>
        <p:spPr bwMode="auto">
          <a:xfrm>
            <a:off x="6492875" y="6553200"/>
            <a:ext cx="21177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defRPr i="1">
                <a:effectLst>
                  <a:outerShdw blurRad="38100" dist="38100" dir="2700000" algn="tl">
                    <a:srgbClr val="C0C0C0"/>
                  </a:outerShdw>
                </a:effectLst>
              </a:defRPr>
            </a:lvl1pPr>
          </a:lstStyle>
          <a:p>
            <a:r>
              <a:rPr lang="en-US" dirty="0" smtClean="0"/>
              <a:t>4</a:t>
            </a:r>
            <a:r>
              <a:rPr lang="en-US" dirty="0" smtClean="0">
                <a:cs typeface="Times New Roman" panose="02020603050405020304" pitchFamily="18" charset="0"/>
              </a:rPr>
              <a:t>–</a:t>
            </a:r>
            <a:fld id="{B049FE56-CC7F-4BE2-B4D1-36EE4941209D}" type="slidenum">
              <a:rPr lang="en-US" smtClean="0"/>
              <a:pPr/>
              <a:t>‹#›</a:t>
            </a:fld>
            <a:endParaRPr lang="en-US" dirty="0"/>
          </a:p>
        </p:txBody>
      </p:sp>
      <p:sp>
        <p:nvSpPr>
          <p:cNvPr id="43012" name="Rectangle 4"/>
          <p:cNvSpPr>
            <a:spLocks noGrp="1" noChangeArrowheads="1"/>
          </p:cNvSpPr>
          <p:nvPr>
            <p:ph type="title"/>
          </p:nvPr>
        </p:nvSpPr>
        <p:spPr bwMode="blackWhite">
          <a:xfrm>
            <a:off x="495300" y="263525"/>
            <a:ext cx="8153400" cy="823913"/>
          </a:xfrm>
          <a:prstGeom prst="roundRect">
            <a:avLst>
              <a:gd name="adj" fmla="val 16667"/>
            </a:avLst>
          </a:prstGeom>
          <a:blipFill dpi="0" rotWithShape="1">
            <a:blip r:embed="rId6">
              <a:extLst>
                <a:ext uri="{28A0092B-C50C-407E-A947-70E740481C1C}">
                  <a14:useLocalDpi xmlns:a14="http://schemas.microsoft.com/office/drawing/2010/main" val="0"/>
                </a:ext>
              </a:extLst>
            </a:blip>
            <a:srcRect/>
            <a:stretch>
              <a:fillRect/>
            </a:stretch>
          </a:blipFill>
          <a:ln w="9525">
            <a:solidFill>
              <a:srgbClr val="4D4D4D"/>
            </a:solidFill>
            <a:round/>
            <a:headEnd/>
            <a:tailEnd/>
          </a:ln>
          <a:effectLst>
            <a:outerShdw blurRad="50800" dist="38100" dir="2700000" algn="tl" rotWithShape="0">
              <a:prstClr val="black">
                <a:alpha val="40000"/>
              </a:prstClr>
            </a:outerShdw>
          </a:effectLst>
        </p:spPr>
        <p:txBody>
          <a:bodyPr vert="horz" wrap="square" lIns="91440" tIns="137160" rIns="91440" bIns="137160" numCol="1" anchor="t" anchorCtr="0" compatLnSpc="1">
            <a:prstTxWarp prst="textNoShape">
              <a:avLst/>
            </a:prstTxWarp>
            <a:spAutoFit/>
          </a:bodyPr>
          <a:lstStyle/>
          <a:p>
            <a:pPr lvl="0"/>
            <a:endParaRPr lang="en-US" smtClean="0"/>
          </a:p>
        </p:txBody>
      </p:sp>
      <p:sp>
        <p:nvSpPr>
          <p:cNvPr id="43013" name="Rectangle 5"/>
          <p:cNvSpPr>
            <a:spLocks noGrp="1" noChangeArrowheads="1"/>
          </p:cNvSpPr>
          <p:nvPr>
            <p:ph type="body" idx="1"/>
          </p:nvPr>
        </p:nvSpPr>
        <p:spPr bwMode="auto">
          <a:xfrm>
            <a:off x="533400" y="12192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3" r:id="rId3"/>
    <p:sldLayoutId id="2147483664" r:id="rId4"/>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wipe(left)">
                                      <p:cBhvr>
                                        <p:cTn id="7" dur="500"/>
                                        <p:tgtEl>
                                          <p:spTgt spid="4301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013">
                                            <p:txEl>
                                              <p:pRg st="1" end="1"/>
                                            </p:txEl>
                                          </p:spTgt>
                                        </p:tgtEl>
                                        <p:attrNameLst>
                                          <p:attrName>style.visibility</p:attrName>
                                        </p:attrNameLst>
                                      </p:cBhvr>
                                      <p:to>
                                        <p:strVal val="visible"/>
                                      </p:to>
                                    </p:set>
                                    <p:animEffect transition="in" filter="wipe(left)">
                                      <p:cBhvr>
                                        <p:cTn id="11" dur="500"/>
                                        <p:tgtEl>
                                          <p:spTgt spid="43013">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3013">
                                            <p:txEl>
                                              <p:pRg st="2" end="2"/>
                                            </p:txEl>
                                          </p:spTgt>
                                        </p:tgtEl>
                                        <p:attrNameLst>
                                          <p:attrName>style.visibility</p:attrName>
                                        </p:attrNameLst>
                                      </p:cBhvr>
                                      <p:to>
                                        <p:strVal val="visible"/>
                                      </p:to>
                                    </p:set>
                                    <p:animEffect transition="in" filter="wipe(left)">
                                      <p:cBhvr>
                                        <p:cTn id="15" dur="500"/>
                                        <p:tgtEl>
                                          <p:spTgt spid="43013">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013">
                                            <p:txEl>
                                              <p:pRg st="3" end="3"/>
                                            </p:txEl>
                                          </p:spTgt>
                                        </p:tgtEl>
                                        <p:attrNameLst>
                                          <p:attrName>style.visibility</p:attrName>
                                        </p:attrNameLst>
                                      </p:cBhvr>
                                      <p:to>
                                        <p:strVal val="visible"/>
                                      </p:to>
                                    </p:set>
                                    <p:animEffect transition="in" filter="wipe(left)">
                                      <p:cBhvr>
                                        <p:cTn id="19" dur="500"/>
                                        <p:tgtEl>
                                          <p:spTgt spid="43013">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3013">
                                            <p:txEl>
                                              <p:pRg st="4" end="4"/>
                                            </p:txEl>
                                          </p:spTgt>
                                        </p:tgtEl>
                                        <p:attrNameLst>
                                          <p:attrName>style.visibility</p:attrName>
                                        </p:attrNameLst>
                                      </p:cBhvr>
                                      <p:to>
                                        <p:strVal val="visible"/>
                                      </p:to>
                                    </p:set>
                                    <p:animEffect transition="in" filter="wipe(left)">
                                      <p:cBhvr>
                                        <p:cTn id="23" dur="500"/>
                                        <p:tgtEl>
                                          <p:spTgt spid="430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uiExpand="1" build="p" autoUpdateAnimBg="0">
        <p:tmplLst>
          <p:tmpl lvl="1">
            <p:tnLst>
              <p:par>
                <p:cTn presetID="22" presetClass="entr" presetSubtype="8" fill="hold" nodeType="click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Lst>
      </p:bldP>
    </p:bldLst>
  </p:timing>
  <p:hf hdr="0" ftr="0" dt="0"/>
  <p:txStyles>
    <p:titleStyle>
      <a:lvl1pPr algn="ctr" rtl="0" fontAlgn="base">
        <a:spcBef>
          <a:spcPct val="0"/>
        </a:spcBef>
        <a:spcAft>
          <a:spcPct val="0"/>
        </a:spcAft>
        <a:defRPr sz="3200" kern="1200">
          <a:solidFill>
            <a:srgbClr val="F8F8F8"/>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9pPr>
    </p:titleStyle>
    <p:bodyStyle>
      <a:lvl1pPr marL="222250" indent="-222250" algn="l" rtl="0" fontAlgn="base">
        <a:spcBef>
          <a:spcPct val="20000"/>
        </a:spcBef>
        <a:spcAft>
          <a:spcPct val="0"/>
        </a:spcAft>
        <a:buChar char="•"/>
        <a:defRPr sz="2800" kern="1200">
          <a:solidFill>
            <a:srgbClr val="336699"/>
          </a:solidFill>
          <a:latin typeface="+mn-lt"/>
          <a:ea typeface="+mn-ea"/>
          <a:cs typeface="+mn-cs"/>
        </a:defRPr>
      </a:lvl1pPr>
      <a:lvl2pPr marL="633413" indent="-296863" algn="l" rtl="0" fontAlgn="base">
        <a:spcBef>
          <a:spcPct val="20000"/>
        </a:spcBef>
        <a:spcAft>
          <a:spcPct val="0"/>
        </a:spcAft>
        <a:buChar char="–"/>
        <a:defRPr sz="2400" kern="1200">
          <a:solidFill>
            <a:srgbClr val="990033"/>
          </a:solidFill>
          <a:latin typeface="+mn-lt"/>
          <a:ea typeface="+mn-ea"/>
          <a:cs typeface="+mn-cs"/>
        </a:defRPr>
      </a:lvl2pPr>
      <a:lvl3pPr marL="971550" indent="-174625" algn="l" rtl="0" fontAlgn="base">
        <a:spcBef>
          <a:spcPct val="20000"/>
        </a:spcBef>
        <a:spcAft>
          <a:spcPct val="0"/>
        </a:spcAft>
        <a:buSzPct val="90000"/>
        <a:buChar char="•"/>
        <a:defRPr sz="2000" kern="1200">
          <a:solidFill>
            <a:srgbClr val="006666"/>
          </a:solidFill>
          <a:latin typeface="Tahoma" panose="020B0604030504040204" pitchFamily="34" charset="0"/>
          <a:ea typeface="+mn-ea"/>
          <a:cs typeface="+mn-cs"/>
        </a:defRPr>
      </a:lvl3pPr>
      <a:lvl4pPr marL="1258888" indent="-173038"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1595438" indent="-160338"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4</a:t>
            </a:r>
            <a:r>
              <a:rPr lang="en-US" dirty="0">
                <a:cs typeface="Times New Roman" panose="02020603050405020304" pitchFamily="18" charset="0"/>
              </a:rPr>
              <a:t>–</a:t>
            </a:r>
            <a:fld id="{71C9B311-CAC1-415B-BD05-CC657933CC88}" type="slidenum">
              <a:rPr lang="en-US"/>
              <a:pPr/>
              <a:t>10</a:t>
            </a:fld>
            <a:endParaRPr lang="en-US" dirty="0"/>
          </a:p>
        </p:txBody>
      </p:sp>
      <p:sp>
        <p:nvSpPr>
          <p:cNvPr id="101378" name="AutoShape 2"/>
          <p:cNvSpPr>
            <a:spLocks noGrp="1" noChangeArrowheads="1"/>
          </p:cNvSpPr>
          <p:nvPr>
            <p:ph type="title"/>
          </p:nvPr>
        </p:nvSpPr>
        <p:spPr>
          <a:xfrm>
            <a:off x="468313" y="236538"/>
            <a:ext cx="8207375" cy="1365250"/>
          </a:xfrm>
          <a:ln/>
        </p:spPr>
        <p:txBody>
          <a:bodyPr/>
          <a:lstStyle/>
          <a:p>
            <a:pPr marL="1371600" indent="-1371600" algn="l">
              <a:tabLst>
                <a:tab pos="2857500" algn="l"/>
              </a:tabLst>
            </a:pPr>
            <a:r>
              <a:rPr lang="en-US" dirty="0"/>
              <a:t>	Step 3:	Creating the Work </a:t>
            </a:r>
            <a:br>
              <a:rPr lang="en-US" dirty="0"/>
            </a:br>
            <a:r>
              <a:rPr lang="en-US" dirty="0"/>
              <a:t>	Breakdown Structure</a:t>
            </a:r>
          </a:p>
        </p:txBody>
      </p:sp>
      <p:sp>
        <p:nvSpPr>
          <p:cNvPr id="101379" name="Rectangle 3"/>
          <p:cNvSpPr>
            <a:spLocks noGrp="1" noChangeArrowheads="1"/>
          </p:cNvSpPr>
          <p:nvPr>
            <p:ph type="body" idx="1"/>
          </p:nvPr>
        </p:nvSpPr>
        <p:spPr>
          <a:xfrm>
            <a:off x="533400" y="1874838"/>
            <a:ext cx="8077200" cy="4221162"/>
          </a:xfrm>
        </p:spPr>
        <p:txBody>
          <a:bodyPr/>
          <a:lstStyle/>
          <a:p>
            <a:pPr>
              <a:spcBef>
                <a:spcPct val="50000"/>
              </a:spcBef>
            </a:pPr>
            <a:r>
              <a:rPr lang="en-US" dirty="0"/>
              <a:t>Work Breakdown Structure (WBS)</a:t>
            </a:r>
          </a:p>
          <a:p>
            <a:pPr lvl="1">
              <a:spcBef>
                <a:spcPct val="50000"/>
              </a:spcBef>
            </a:pPr>
            <a:r>
              <a:rPr lang="en-US" dirty="0"/>
              <a:t>An hierarchical outline (map) that identifies the products and work elements involved in a project.</a:t>
            </a:r>
          </a:p>
          <a:p>
            <a:pPr lvl="1">
              <a:spcBef>
                <a:spcPct val="50000"/>
              </a:spcBef>
            </a:pPr>
            <a:r>
              <a:rPr lang="en-US" dirty="0"/>
              <a:t>Defines the relationship of the final deliverable </a:t>
            </a:r>
            <a:br>
              <a:rPr lang="en-US" dirty="0"/>
            </a:br>
            <a:r>
              <a:rPr lang="en-US" dirty="0"/>
              <a:t>(the project) to its subdeliverables, and in turn, </a:t>
            </a:r>
            <a:br>
              <a:rPr lang="en-US" dirty="0"/>
            </a:br>
            <a:r>
              <a:rPr lang="en-US" dirty="0"/>
              <a:t>their relationships to work packages.</a:t>
            </a:r>
          </a:p>
          <a:p>
            <a:pPr lvl="1">
              <a:spcBef>
                <a:spcPct val="50000"/>
              </a:spcBef>
            </a:pPr>
            <a:r>
              <a:rPr lang="en-US" dirty="0"/>
              <a:t>Best suited for design and build projects that have tangible outcomes rather than process-oriented projects.</a:t>
            </a:r>
          </a:p>
        </p:txBody>
      </p:sp>
    </p:spTree>
    <p:extLst>
      <p:ext uri="{BB962C8B-B14F-4D97-AF65-F5344CB8AC3E}">
        <p14:creationId xmlns:p14="http://schemas.microsoft.com/office/powerpoint/2010/main" val="79585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1"/>
          </p:nvPr>
        </p:nvSpPr>
        <p:spPr/>
        <p:txBody>
          <a:bodyPr/>
          <a:lstStyle/>
          <a:p>
            <a:r>
              <a:rPr lang="en-US" dirty="0"/>
              <a:t>4</a:t>
            </a:r>
            <a:r>
              <a:rPr lang="en-US" dirty="0">
                <a:cs typeface="Times New Roman" panose="02020603050405020304" pitchFamily="18" charset="0"/>
              </a:rPr>
              <a:t>–</a:t>
            </a:r>
            <a:fld id="{000009EC-8DD0-4F58-AD20-C206EA521A5B}" type="slidenum">
              <a:rPr lang="en-US"/>
              <a:pPr/>
              <a:t>11</a:t>
            </a:fld>
            <a:endParaRPr lang="en-US" dirty="0"/>
          </a:p>
        </p:txBody>
      </p:sp>
      <p:sp>
        <p:nvSpPr>
          <p:cNvPr id="86018" name="AutoShape 2"/>
          <p:cNvSpPr>
            <a:spLocks noGrp="1" noChangeArrowheads="1"/>
          </p:cNvSpPr>
          <p:nvPr>
            <p:ph type="title"/>
          </p:nvPr>
        </p:nvSpPr>
        <p:spPr>
          <a:xfrm>
            <a:off x="6035675" y="1874838"/>
            <a:ext cx="2605088" cy="1498600"/>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Hierarchical Breakdown of the WBS</a:t>
            </a:r>
          </a:p>
        </p:txBody>
      </p:sp>
      <p:sp>
        <p:nvSpPr>
          <p:cNvPr id="86019"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4.3</a:t>
            </a:r>
            <a:endParaRPr lang="en-US" sz="1200" b="1" dirty="0">
              <a:solidFill>
                <a:srgbClr val="006666"/>
              </a:solidFill>
              <a:cs typeface="Arial" panose="020B0604020202020204" pitchFamily="34" charset="0"/>
            </a:endParaRPr>
          </a:p>
        </p:txBody>
      </p:sp>
      <p:sp>
        <p:nvSpPr>
          <p:cNvPr id="86022" name="Rectangle 6"/>
          <p:cNvSpPr>
            <a:spLocks noChangeArrowheads="1"/>
          </p:cNvSpPr>
          <p:nvPr/>
        </p:nvSpPr>
        <p:spPr bwMode="auto">
          <a:xfrm>
            <a:off x="6218238" y="3794125"/>
            <a:ext cx="2651125" cy="13700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dirty="0"/>
              <a:t>* This breakdown groups work packages by type of work within a deliverable and allows assignment of responsibility to an organizational unit. This extra step facilitates a system for monitoring project progress (discussed in Chapter 13).</a:t>
            </a:r>
          </a:p>
        </p:txBody>
      </p:sp>
      <p:pic>
        <p:nvPicPr>
          <p:cNvPr id="3" name="Picture 2"/>
          <p:cNvPicPr>
            <a:picLocks noChangeAspect="1"/>
          </p:cNvPicPr>
          <p:nvPr/>
        </p:nvPicPr>
        <p:blipFill>
          <a:blip r:embed="rId3"/>
          <a:stretch>
            <a:fillRect/>
          </a:stretch>
        </p:blipFill>
        <p:spPr>
          <a:xfrm>
            <a:off x="823001" y="485775"/>
            <a:ext cx="4867275" cy="5886450"/>
          </a:xfrm>
          <a:prstGeom prst="rect">
            <a:avLst/>
          </a:prstGeom>
        </p:spPr>
      </p:pic>
    </p:spTree>
    <p:extLst>
      <p:ext uri="{BB962C8B-B14F-4D97-AF65-F5344CB8AC3E}">
        <p14:creationId xmlns:p14="http://schemas.microsoft.com/office/powerpoint/2010/main" val="3031192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4</a:t>
            </a:r>
            <a:r>
              <a:rPr lang="en-US" dirty="0">
                <a:cs typeface="Times New Roman" panose="02020603050405020304" pitchFamily="18" charset="0"/>
              </a:rPr>
              <a:t>–</a:t>
            </a:r>
            <a:fld id="{A76CA4FA-3B62-4416-AEBC-AC3FC9DC18D5}" type="slidenum">
              <a:rPr lang="en-US"/>
              <a:pPr/>
              <a:t>12</a:t>
            </a:fld>
            <a:endParaRPr lang="en-US" dirty="0"/>
          </a:p>
        </p:txBody>
      </p:sp>
      <p:sp>
        <p:nvSpPr>
          <p:cNvPr id="102404" name="AutoShape 4"/>
          <p:cNvSpPr>
            <a:spLocks noGrp="1" noChangeArrowheads="1"/>
          </p:cNvSpPr>
          <p:nvPr>
            <p:ph type="title"/>
          </p:nvPr>
        </p:nvSpPr>
        <p:spPr>
          <a:ln/>
        </p:spPr>
        <p:txBody>
          <a:bodyPr/>
          <a:lstStyle/>
          <a:p>
            <a:r>
              <a:rPr lang="en-US" dirty="0"/>
              <a:t>How WBS Helps the Project Manager</a:t>
            </a:r>
          </a:p>
        </p:txBody>
      </p:sp>
      <p:sp>
        <p:nvSpPr>
          <p:cNvPr id="102405" name="Rectangle 5"/>
          <p:cNvSpPr>
            <a:spLocks noGrp="1" noChangeArrowheads="1"/>
          </p:cNvSpPr>
          <p:nvPr>
            <p:ph type="body" idx="1"/>
          </p:nvPr>
        </p:nvSpPr>
        <p:spPr>
          <a:xfrm>
            <a:off x="533400" y="1219200"/>
            <a:ext cx="8061325" cy="4876800"/>
          </a:xfrm>
        </p:spPr>
        <p:txBody>
          <a:bodyPr/>
          <a:lstStyle/>
          <a:p>
            <a:pPr>
              <a:spcBef>
                <a:spcPct val="35000"/>
              </a:spcBef>
            </a:pPr>
            <a:r>
              <a:rPr lang="en-US" dirty="0"/>
              <a:t>WBS</a:t>
            </a:r>
          </a:p>
          <a:p>
            <a:pPr lvl="1">
              <a:spcBef>
                <a:spcPct val="35000"/>
              </a:spcBef>
            </a:pPr>
            <a:r>
              <a:rPr lang="en-US" dirty="0"/>
              <a:t>Facilitates evaluation of cost, time, and technical performance of the organization on a project.</a:t>
            </a:r>
          </a:p>
          <a:p>
            <a:pPr lvl="1">
              <a:spcBef>
                <a:spcPct val="35000"/>
              </a:spcBef>
            </a:pPr>
            <a:r>
              <a:rPr lang="en-US" dirty="0"/>
              <a:t>Provides management with information appropriate </a:t>
            </a:r>
            <a:br>
              <a:rPr lang="en-US" dirty="0"/>
            </a:br>
            <a:r>
              <a:rPr lang="en-US" dirty="0"/>
              <a:t>to each organizational level.</a:t>
            </a:r>
          </a:p>
          <a:p>
            <a:pPr lvl="1">
              <a:spcBef>
                <a:spcPct val="35000"/>
              </a:spcBef>
            </a:pPr>
            <a:r>
              <a:rPr lang="en-US" dirty="0"/>
              <a:t>Helps in the development of the organization breakdown structure (OBS). which assigns project responsibilities to organizational units and individuals</a:t>
            </a:r>
          </a:p>
          <a:p>
            <a:pPr lvl="1">
              <a:spcBef>
                <a:spcPct val="35000"/>
              </a:spcBef>
            </a:pPr>
            <a:r>
              <a:rPr lang="en-US" dirty="0"/>
              <a:t>Helps manage plan, schedule, and budget.</a:t>
            </a:r>
          </a:p>
          <a:p>
            <a:pPr lvl="1">
              <a:spcBef>
                <a:spcPct val="35000"/>
              </a:spcBef>
            </a:pPr>
            <a:r>
              <a:rPr lang="en-US" dirty="0"/>
              <a:t>Defines communication channels and assists </a:t>
            </a:r>
            <a:br>
              <a:rPr lang="en-US" dirty="0"/>
            </a:br>
            <a:r>
              <a:rPr lang="en-US" dirty="0"/>
              <a:t>in coordinating the various project elements.</a:t>
            </a:r>
          </a:p>
        </p:txBody>
      </p:sp>
    </p:spTree>
    <p:extLst>
      <p:ext uri="{BB962C8B-B14F-4D97-AF65-F5344CB8AC3E}">
        <p14:creationId xmlns:p14="http://schemas.microsoft.com/office/powerpoint/2010/main" val="2534205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4</a:t>
            </a:r>
            <a:r>
              <a:rPr lang="en-US" dirty="0">
                <a:cs typeface="Times New Roman" panose="02020603050405020304" pitchFamily="18" charset="0"/>
              </a:rPr>
              <a:t>–</a:t>
            </a:r>
            <a:fld id="{F9BFDE06-4834-4CC2-B4E0-553C80D3D848}" type="slidenum">
              <a:rPr lang="en-US"/>
              <a:pPr/>
              <a:t>13</a:t>
            </a:fld>
            <a:endParaRPr lang="en-US" dirty="0"/>
          </a:p>
        </p:txBody>
      </p:sp>
      <p:sp>
        <p:nvSpPr>
          <p:cNvPr id="87042"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dirty="0"/>
              <a:t>Work Breakdown Structure</a:t>
            </a:r>
          </a:p>
        </p:txBody>
      </p:sp>
      <p:sp>
        <p:nvSpPr>
          <p:cNvPr id="87043"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4.4</a:t>
            </a:r>
            <a:endParaRPr lang="en-US" sz="1200" b="1" dirty="0">
              <a:solidFill>
                <a:srgbClr val="006666"/>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647700" y="1234464"/>
            <a:ext cx="7848600" cy="4762500"/>
          </a:xfrm>
          <a:prstGeom prst="rect">
            <a:avLst/>
          </a:prstGeom>
        </p:spPr>
      </p:pic>
    </p:spTree>
    <p:extLst>
      <p:ext uri="{BB962C8B-B14F-4D97-AF65-F5344CB8AC3E}">
        <p14:creationId xmlns:p14="http://schemas.microsoft.com/office/powerpoint/2010/main" val="2251459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4</a:t>
            </a:r>
            <a:r>
              <a:rPr lang="en-US" dirty="0">
                <a:cs typeface="Times New Roman" panose="02020603050405020304" pitchFamily="18" charset="0"/>
              </a:rPr>
              <a:t>–</a:t>
            </a:r>
            <a:fld id="{9BE263F7-AAC6-4EC3-B0AC-FB0A3DBB2133}" type="slidenum">
              <a:rPr lang="en-US"/>
              <a:pPr/>
              <a:t>14</a:t>
            </a:fld>
            <a:endParaRPr lang="en-US" dirty="0"/>
          </a:p>
        </p:txBody>
      </p:sp>
      <p:sp>
        <p:nvSpPr>
          <p:cNvPr id="103426" name="AutoShape 2"/>
          <p:cNvSpPr>
            <a:spLocks noGrp="1" noChangeArrowheads="1"/>
          </p:cNvSpPr>
          <p:nvPr>
            <p:ph type="title"/>
          </p:nvPr>
        </p:nvSpPr>
        <p:spPr>
          <a:ln/>
        </p:spPr>
        <p:txBody>
          <a:bodyPr/>
          <a:lstStyle/>
          <a:p>
            <a:r>
              <a:rPr lang="en-US" dirty="0"/>
              <a:t>Work Packages</a:t>
            </a:r>
          </a:p>
        </p:txBody>
      </p:sp>
      <p:sp>
        <p:nvSpPr>
          <p:cNvPr id="103427" name="Rectangle 3"/>
          <p:cNvSpPr>
            <a:spLocks noGrp="1" noChangeArrowheads="1"/>
          </p:cNvSpPr>
          <p:nvPr>
            <p:ph type="body" idx="1"/>
          </p:nvPr>
        </p:nvSpPr>
        <p:spPr/>
        <p:txBody>
          <a:bodyPr/>
          <a:lstStyle/>
          <a:p>
            <a:pPr marL="228600" indent="-228600"/>
            <a:r>
              <a:rPr lang="en-US" dirty="0"/>
              <a:t>A work package is the lowest level of the WBS.</a:t>
            </a:r>
          </a:p>
          <a:p>
            <a:pPr marL="628650" lvl="1" indent="-285750"/>
            <a:r>
              <a:rPr lang="en-US" dirty="0"/>
              <a:t>It is output-oriented in that it:</a:t>
            </a:r>
          </a:p>
          <a:p>
            <a:pPr marL="1257300" lvl="2" indent="-457200">
              <a:spcBef>
                <a:spcPct val="50000"/>
              </a:spcBef>
              <a:buFontTx/>
              <a:buAutoNum type="arabicPeriod"/>
            </a:pPr>
            <a:r>
              <a:rPr lang="en-US" dirty="0"/>
              <a:t>Defines work (what).</a:t>
            </a:r>
          </a:p>
          <a:p>
            <a:pPr marL="1257300" lvl="2" indent="-457200">
              <a:spcBef>
                <a:spcPct val="50000"/>
              </a:spcBef>
              <a:buFontTx/>
              <a:buAutoNum type="arabicPeriod"/>
            </a:pPr>
            <a:r>
              <a:rPr lang="en-US" dirty="0"/>
              <a:t>Identifies time to complete a work package (how long).</a:t>
            </a:r>
          </a:p>
          <a:p>
            <a:pPr marL="1257300" lvl="2" indent="-457200">
              <a:spcBef>
                <a:spcPct val="50000"/>
              </a:spcBef>
              <a:buFontTx/>
              <a:buAutoNum type="arabicPeriod"/>
            </a:pPr>
            <a:r>
              <a:rPr lang="en-US" dirty="0"/>
              <a:t>Identifies a time-phased budget to complete </a:t>
            </a:r>
            <a:br>
              <a:rPr lang="en-US" dirty="0"/>
            </a:br>
            <a:r>
              <a:rPr lang="en-US" dirty="0"/>
              <a:t>a work package (cost).</a:t>
            </a:r>
          </a:p>
          <a:p>
            <a:pPr marL="1257300" lvl="2" indent="-457200">
              <a:spcBef>
                <a:spcPct val="50000"/>
              </a:spcBef>
              <a:buFontTx/>
              <a:buAutoNum type="arabicPeriod"/>
            </a:pPr>
            <a:r>
              <a:rPr lang="en-US" dirty="0"/>
              <a:t>Identifies resources needed to complete </a:t>
            </a:r>
            <a:br>
              <a:rPr lang="en-US" dirty="0"/>
            </a:br>
            <a:r>
              <a:rPr lang="en-US" dirty="0"/>
              <a:t>a work package (how much).</a:t>
            </a:r>
          </a:p>
          <a:p>
            <a:pPr marL="1257300" lvl="2" indent="-457200">
              <a:spcBef>
                <a:spcPct val="50000"/>
              </a:spcBef>
              <a:buFontTx/>
              <a:buAutoNum type="arabicPeriod"/>
            </a:pPr>
            <a:r>
              <a:rPr lang="en-US" dirty="0"/>
              <a:t>Identifies a person responsible for units of work (who).</a:t>
            </a:r>
          </a:p>
          <a:p>
            <a:pPr marL="1257300" lvl="2" indent="-457200">
              <a:spcBef>
                <a:spcPct val="50000"/>
              </a:spcBef>
              <a:buFontTx/>
              <a:buAutoNum type="arabicPeriod"/>
            </a:pPr>
            <a:r>
              <a:rPr lang="en-US" dirty="0"/>
              <a:t>Identifies monitoring points (milestones) </a:t>
            </a:r>
            <a:br>
              <a:rPr lang="en-US" dirty="0"/>
            </a:br>
            <a:r>
              <a:rPr lang="en-US" dirty="0"/>
              <a:t>for measuring success.</a:t>
            </a:r>
          </a:p>
        </p:txBody>
      </p:sp>
    </p:spTree>
    <p:extLst>
      <p:ext uri="{BB962C8B-B14F-4D97-AF65-F5344CB8AC3E}">
        <p14:creationId xmlns:p14="http://schemas.microsoft.com/office/powerpoint/2010/main" val="3864367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4</a:t>
            </a:r>
            <a:r>
              <a:rPr lang="en-US" dirty="0">
                <a:cs typeface="Times New Roman" panose="02020603050405020304" pitchFamily="18" charset="0"/>
              </a:rPr>
              <a:t>–</a:t>
            </a:r>
            <a:fld id="{90EDE2C4-03F3-43DB-9ECF-3EB117B24580}" type="slidenum">
              <a:rPr lang="en-US"/>
              <a:pPr/>
              <a:t>15</a:t>
            </a:fld>
            <a:endParaRPr lang="en-US" dirty="0"/>
          </a:p>
        </p:txBody>
      </p:sp>
      <p:sp>
        <p:nvSpPr>
          <p:cNvPr id="104450" name="AutoShape 2"/>
          <p:cNvSpPr>
            <a:spLocks noGrp="1" noChangeArrowheads="1"/>
          </p:cNvSpPr>
          <p:nvPr>
            <p:ph type="title"/>
          </p:nvPr>
        </p:nvSpPr>
        <p:spPr>
          <a:xfrm>
            <a:off x="469900" y="238125"/>
            <a:ext cx="8205788" cy="1362075"/>
          </a:xfrm>
          <a:ln/>
        </p:spPr>
        <p:txBody>
          <a:bodyPr/>
          <a:lstStyle/>
          <a:p>
            <a:pPr marL="1371600" indent="-1371600" algn="l">
              <a:tabLst>
                <a:tab pos="2857500" algn="l"/>
              </a:tabLst>
            </a:pPr>
            <a:r>
              <a:rPr lang="en-US" dirty="0"/>
              <a:t>	Step 4:	Integrating the WBS</a:t>
            </a:r>
            <a:br>
              <a:rPr lang="en-US" dirty="0"/>
            </a:br>
            <a:r>
              <a:rPr lang="en-US" dirty="0"/>
              <a:t>	with the Organization</a:t>
            </a:r>
          </a:p>
        </p:txBody>
      </p:sp>
      <p:sp>
        <p:nvSpPr>
          <p:cNvPr id="104451" name="Rectangle 3"/>
          <p:cNvSpPr>
            <a:spLocks noGrp="1" noChangeArrowheads="1"/>
          </p:cNvSpPr>
          <p:nvPr>
            <p:ph type="body" idx="1"/>
          </p:nvPr>
        </p:nvSpPr>
        <p:spPr>
          <a:xfrm>
            <a:off x="533400" y="1782763"/>
            <a:ext cx="7604721" cy="4313237"/>
          </a:xfrm>
        </p:spPr>
        <p:txBody>
          <a:bodyPr/>
          <a:lstStyle/>
          <a:p>
            <a:r>
              <a:rPr lang="en-US" dirty="0"/>
              <a:t>Organizational Breakdown Structure (OBS)</a:t>
            </a:r>
          </a:p>
          <a:p>
            <a:pPr lvl="1"/>
            <a:r>
              <a:rPr lang="en-US" dirty="0"/>
              <a:t>Depicts how the firm is organized to discharge its work responsibility for a project.</a:t>
            </a:r>
          </a:p>
          <a:p>
            <a:pPr marL="1023938" lvl="2" indent="-288925">
              <a:spcBef>
                <a:spcPct val="50000"/>
              </a:spcBef>
            </a:pPr>
            <a:r>
              <a:rPr lang="en-US" sz="2400" dirty="0"/>
              <a:t>Provides a framework to summarize </a:t>
            </a:r>
            <a:br>
              <a:rPr lang="en-US" sz="2400" dirty="0"/>
            </a:br>
            <a:r>
              <a:rPr lang="en-US" sz="2400" dirty="0"/>
              <a:t>organization work unit performance.</a:t>
            </a:r>
          </a:p>
          <a:p>
            <a:pPr marL="1023938" lvl="2" indent="-288925">
              <a:spcBef>
                <a:spcPct val="50000"/>
              </a:spcBef>
            </a:pPr>
            <a:r>
              <a:rPr lang="en-US" sz="2400" dirty="0"/>
              <a:t>Identifies organization units responsible </a:t>
            </a:r>
            <a:br>
              <a:rPr lang="en-US" sz="2400" dirty="0"/>
            </a:br>
            <a:r>
              <a:rPr lang="en-US" sz="2400" dirty="0"/>
              <a:t>for work packages.</a:t>
            </a:r>
          </a:p>
          <a:p>
            <a:pPr marL="1023938" lvl="2" indent="-288925">
              <a:spcBef>
                <a:spcPct val="50000"/>
              </a:spcBef>
            </a:pPr>
            <a:r>
              <a:rPr lang="en-US" sz="2400" dirty="0"/>
              <a:t>Ties </a:t>
            </a:r>
            <a:r>
              <a:rPr lang="en-US" sz="2400" dirty="0" smtClean="0"/>
              <a:t>organizational units to cost </a:t>
            </a:r>
            <a:r>
              <a:rPr lang="en-US" sz="2400" dirty="0"/>
              <a:t>control accounts.</a:t>
            </a:r>
          </a:p>
        </p:txBody>
      </p:sp>
    </p:spTree>
    <p:extLst>
      <p:ext uri="{BB962C8B-B14F-4D97-AF65-F5344CB8AC3E}">
        <p14:creationId xmlns:p14="http://schemas.microsoft.com/office/powerpoint/2010/main" val="772128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61925" y="685830"/>
            <a:ext cx="8820150" cy="5248275"/>
          </a:xfrm>
          <a:prstGeom prst="rect">
            <a:avLst/>
          </a:prstGeom>
        </p:spPr>
      </p:pic>
      <p:sp>
        <p:nvSpPr>
          <p:cNvPr id="6" name="Slide Number Placeholder 3"/>
          <p:cNvSpPr>
            <a:spLocks noGrp="1"/>
          </p:cNvSpPr>
          <p:nvPr>
            <p:ph type="sldNum" sz="quarter" idx="11"/>
          </p:nvPr>
        </p:nvSpPr>
        <p:spPr/>
        <p:txBody>
          <a:bodyPr/>
          <a:lstStyle/>
          <a:p>
            <a:r>
              <a:rPr lang="en-US" dirty="0"/>
              <a:t>4</a:t>
            </a:r>
            <a:r>
              <a:rPr lang="en-US" dirty="0">
                <a:cs typeface="Times New Roman" panose="02020603050405020304" pitchFamily="18" charset="0"/>
              </a:rPr>
              <a:t>–</a:t>
            </a:r>
            <a:fld id="{17E5F140-93A7-4457-A031-30ABCB4023C0}" type="slidenum">
              <a:rPr lang="en-US"/>
              <a:pPr/>
              <a:t>16</a:t>
            </a:fld>
            <a:endParaRPr lang="en-US" dirty="0"/>
          </a:p>
        </p:txBody>
      </p:sp>
      <p:sp>
        <p:nvSpPr>
          <p:cNvPr id="88066" name="AutoShape 2"/>
          <p:cNvSpPr>
            <a:spLocks noGrp="1" noChangeArrowheads="1"/>
          </p:cNvSpPr>
          <p:nvPr>
            <p:ph type="title"/>
          </p:nvPr>
        </p:nvSpPr>
        <p:spPr>
          <a:xfrm>
            <a:off x="6950075" y="269875"/>
            <a:ext cx="1976438" cy="823913"/>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1600" dirty="0"/>
              <a:t>Integration of </a:t>
            </a:r>
            <a:br>
              <a:rPr lang="en-US" sz="1600" dirty="0"/>
            </a:br>
            <a:r>
              <a:rPr lang="en-US" sz="1600" dirty="0"/>
              <a:t>WBS and OBS</a:t>
            </a:r>
          </a:p>
        </p:txBody>
      </p:sp>
      <p:sp>
        <p:nvSpPr>
          <p:cNvPr id="88067" name="Text Box 3"/>
          <p:cNvSpPr txBox="1">
            <a:spLocks noChangeArrowheads="1"/>
          </p:cNvSpPr>
          <p:nvPr/>
        </p:nvSpPr>
        <p:spPr bwMode="auto">
          <a:xfrm>
            <a:off x="7407275" y="6262688"/>
            <a:ext cx="1279525" cy="2746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4.5</a:t>
            </a:r>
            <a:endParaRPr lang="en-US" sz="1200" b="1" dirty="0">
              <a:solidFill>
                <a:srgbClr val="006666"/>
              </a:solidFill>
              <a:cs typeface="Arial" panose="020B0604020202020204" pitchFamily="34" charset="0"/>
            </a:endParaRPr>
          </a:p>
        </p:txBody>
      </p:sp>
    </p:spTree>
    <p:extLst>
      <p:ext uri="{BB962C8B-B14F-4D97-AF65-F5344CB8AC3E}">
        <p14:creationId xmlns:p14="http://schemas.microsoft.com/office/powerpoint/2010/main" val="3549198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r>
              <a:rPr lang="en-US" dirty="0"/>
              <a:t>4</a:t>
            </a:r>
            <a:r>
              <a:rPr lang="en-US" dirty="0">
                <a:cs typeface="Times New Roman" panose="02020603050405020304" pitchFamily="18" charset="0"/>
              </a:rPr>
              <a:t>–</a:t>
            </a:r>
            <a:fld id="{542E0CB6-6BC9-4318-99DB-2E77726A1C79}" type="slidenum">
              <a:rPr lang="en-US"/>
              <a:pPr/>
              <a:t>17</a:t>
            </a:fld>
            <a:endParaRPr lang="en-US" dirty="0"/>
          </a:p>
        </p:txBody>
      </p:sp>
      <p:sp>
        <p:nvSpPr>
          <p:cNvPr id="107522" name="AutoShape 2"/>
          <p:cNvSpPr>
            <a:spLocks noGrp="1" noChangeArrowheads="1"/>
          </p:cNvSpPr>
          <p:nvPr>
            <p:ph type="title"/>
          </p:nvPr>
        </p:nvSpPr>
        <p:spPr>
          <a:xfrm>
            <a:off x="439738" y="233363"/>
            <a:ext cx="8266112" cy="1362075"/>
          </a:xfrm>
          <a:ln/>
        </p:spPr>
        <p:txBody>
          <a:bodyPr/>
          <a:lstStyle/>
          <a:p>
            <a:pPr marL="1371600" indent="-1371600" algn="l">
              <a:tabLst>
                <a:tab pos="2857500" algn="l"/>
              </a:tabLst>
            </a:pPr>
            <a:r>
              <a:rPr lang="en-US" dirty="0"/>
              <a:t>	Step 5: 	Coding the WBS for </a:t>
            </a:r>
            <a:br>
              <a:rPr lang="en-US" dirty="0"/>
            </a:br>
            <a:r>
              <a:rPr lang="en-US" dirty="0"/>
              <a:t>	the Information System</a:t>
            </a:r>
          </a:p>
        </p:txBody>
      </p:sp>
      <p:sp>
        <p:nvSpPr>
          <p:cNvPr id="107523" name="Rectangle 3"/>
          <p:cNvSpPr>
            <a:spLocks noGrp="1" noChangeArrowheads="1"/>
          </p:cNvSpPr>
          <p:nvPr>
            <p:ph type="body" idx="1"/>
          </p:nvPr>
        </p:nvSpPr>
        <p:spPr>
          <a:xfrm>
            <a:off x="533400" y="1951038"/>
            <a:ext cx="6049963" cy="4313237"/>
          </a:xfrm>
        </p:spPr>
        <p:txBody>
          <a:bodyPr/>
          <a:lstStyle/>
          <a:p>
            <a:r>
              <a:rPr lang="en-US" dirty="0"/>
              <a:t>WBS Coding System</a:t>
            </a:r>
          </a:p>
          <a:p>
            <a:pPr lvl="1"/>
            <a:r>
              <a:rPr lang="en-US" dirty="0"/>
              <a:t>Defines:</a:t>
            </a:r>
          </a:p>
          <a:p>
            <a:pPr marL="1023938" lvl="2" indent="-288925"/>
            <a:r>
              <a:rPr lang="en-US" sz="2400" dirty="0"/>
              <a:t>Levels and elements of the WBS</a:t>
            </a:r>
          </a:p>
          <a:p>
            <a:pPr marL="1023938" lvl="2" indent="-288925"/>
            <a:r>
              <a:rPr lang="en-US" sz="2400" dirty="0"/>
              <a:t>Organization elements</a:t>
            </a:r>
          </a:p>
          <a:p>
            <a:pPr marL="1023938" lvl="2" indent="-288925"/>
            <a:r>
              <a:rPr lang="en-US" sz="2400" dirty="0"/>
              <a:t>Work packages</a:t>
            </a:r>
          </a:p>
          <a:p>
            <a:pPr marL="1023938" lvl="2" indent="-288925"/>
            <a:r>
              <a:rPr lang="en-US" sz="2400" dirty="0"/>
              <a:t>Budget and cost information</a:t>
            </a:r>
          </a:p>
          <a:p>
            <a:pPr lvl="1"/>
            <a:r>
              <a:rPr lang="en-US" dirty="0"/>
              <a:t>Allows reports to be consolidated at any level in the organization structure</a:t>
            </a:r>
          </a:p>
        </p:txBody>
      </p:sp>
      <p:pic>
        <p:nvPicPr>
          <p:cNvPr id="107524" name="Picture 4" descr="BS0159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3000" y="3838575"/>
            <a:ext cx="2371725" cy="242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425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63074" y="428625"/>
            <a:ext cx="5248275" cy="6000750"/>
          </a:xfrm>
          <a:prstGeom prst="rect">
            <a:avLst/>
          </a:prstGeom>
        </p:spPr>
      </p:pic>
      <p:sp>
        <p:nvSpPr>
          <p:cNvPr id="5" name="Slide Number Placeholder 3"/>
          <p:cNvSpPr>
            <a:spLocks noGrp="1"/>
          </p:cNvSpPr>
          <p:nvPr>
            <p:ph type="sldNum" sz="quarter" idx="11"/>
          </p:nvPr>
        </p:nvSpPr>
        <p:spPr/>
        <p:txBody>
          <a:bodyPr/>
          <a:lstStyle/>
          <a:p>
            <a:r>
              <a:rPr lang="en-US" dirty="0"/>
              <a:t>4</a:t>
            </a:r>
            <a:r>
              <a:rPr lang="en-US" dirty="0">
                <a:cs typeface="Times New Roman" panose="02020603050405020304" pitchFamily="18" charset="0"/>
              </a:rPr>
              <a:t>–</a:t>
            </a:r>
            <a:fld id="{521373F5-9DB6-4B52-A335-20B1434208FC}" type="slidenum">
              <a:rPr lang="en-US"/>
              <a:pPr/>
              <a:t>18</a:t>
            </a:fld>
            <a:endParaRPr lang="en-US" dirty="0"/>
          </a:p>
        </p:txBody>
      </p:sp>
      <p:sp>
        <p:nvSpPr>
          <p:cNvPr id="7" name="AutoShape 2"/>
          <p:cNvSpPr txBox="1">
            <a:spLocks noChangeArrowheads="1"/>
          </p:cNvSpPr>
          <p:nvPr/>
        </p:nvSpPr>
        <p:spPr bwMode="blackWhite">
          <a:xfrm>
            <a:off x="6950075" y="429838"/>
            <a:ext cx="1976438" cy="987504"/>
          </a:xfrm>
          <a:prstGeom prst="roundRect">
            <a:avLst>
              <a:gd name="adj" fmla="val 16667"/>
            </a:avLst>
          </a:prstGeom>
          <a:gradFill>
            <a:gsLst>
              <a:gs pos="0">
                <a:srgbClr val="990033">
                  <a:gamma/>
                  <a:shade val="46275"/>
                  <a:invGamma/>
                </a:srgbClr>
              </a:gs>
              <a:gs pos="50000">
                <a:srgbClr val="990033"/>
              </a:gs>
              <a:gs pos="100000">
                <a:srgbClr val="990033">
                  <a:gamma/>
                  <a:shade val="46275"/>
                  <a:invGamma/>
                </a:srgbClr>
              </a:gs>
            </a:gsLst>
            <a:lin ang="5400000"/>
          </a:gradFill>
          <a:ln w="9525">
            <a:solidFill>
              <a:srgbClr val="4D4D4D"/>
            </a:solidFill>
            <a:round/>
            <a:headEnd/>
            <a:tailEnd/>
          </a:ln>
          <a:effectLst>
            <a:outerShdw blurRad="50800" dist="38100" dir="2700000" algn="tl" rotWithShape="0">
              <a:prstClr val="black">
                <a:alpha val="40000"/>
              </a:prstClr>
            </a:outerShdw>
          </a:effectLst>
        </p:spPr>
        <p:txBody>
          <a:bodyPr vert="horz" wrap="square" lIns="91440" tIns="137160" rIns="91440" bIns="137160" numCol="1" anchor="t" anchorCtr="0" compatLnSpc="1">
            <a:prstTxWarp prst="textNoShape">
              <a:avLst/>
            </a:prstTxWarp>
            <a:spAutoFit/>
          </a:bodyPr>
          <a:lstStyle>
            <a:lvl1pPr algn="ctr" rtl="0" fontAlgn="base">
              <a:spcBef>
                <a:spcPct val="0"/>
              </a:spcBef>
              <a:spcAft>
                <a:spcPct val="0"/>
              </a:spcAft>
              <a:defRPr sz="3200" kern="1200">
                <a:solidFill>
                  <a:srgbClr val="F8F8F8"/>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9pPr>
          </a:lstStyle>
          <a:p>
            <a:r>
              <a:rPr lang="en-US" sz="2000" dirty="0" smtClean="0"/>
              <a:t>Coding  </a:t>
            </a:r>
            <a:br>
              <a:rPr lang="en-US" sz="2000" dirty="0" smtClean="0"/>
            </a:br>
            <a:r>
              <a:rPr lang="en-US" sz="2000" dirty="0" smtClean="0"/>
              <a:t>the WBS</a:t>
            </a:r>
            <a:endParaRPr lang="en-US" sz="2000" dirty="0"/>
          </a:p>
        </p:txBody>
      </p:sp>
      <p:sp>
        <p:nvSpPr>
          <p:cNvPr id="8" name="Text Box 3"/>
          <p:cNvSpPr txBox="1">
            <a:spLocks noChangeArrowheads="1"/>
          </p:cNvSpPr>
          <p:nvPr/>
        </p:nvSpPr>
        <p:spPr bwMode="auto">
          <a:xfrm>
            <a:off x="7407275" y="6262688"/>
            <a:ext cx="1279525" cy="2746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smtClean="0">
                <a:solidFill>
                  <a:srgbClr val="006666"/>
                </a:solidFill>
              </a:rPr>
              <a:t>EXHIBIT 4.5</a:t>
            </a:r>
            <a:endParaRPr lang="en-US" sz="1200" b="1" dirty="0">
              <a:solidFill>
                <a:srgbClr val="006666"/>
              </a:solidFill>
              <a:cs typeface="Arial" panose="020B0604020202020204" pitchFamily="34" charset="0"/>
            </a:endParaRPr>
          </a:p>
        </p:txBody>
      </p:sp>
    </p:spTree>
    <p:extLst>
      <p:ext uri="{BB962C8B-B14F-4D97-AF65-F5344CB8AC3E}">
        <p14:creationId xmlns:p14="http://schemas.microsoft.com/office/powerpoint/2010/main" val="1817846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00125" y="1143025"/>
            <a:ext cx="7143750" cy="5219700"/>
          </a:xfrm>
          <a:prstGeom prst="rect">
            <a:avLst/>
          </a:prstGeom>
        </p:spPr>
      </p:pic>
      <p:sp>
        <p:nvSpPr>
          <p:cNvPr id="6" name="Slide Number Placeholder 3"/>
          <p:cNvSpPr>
            <a:spLocks noGrp="1"/>
          </p:cNvSpPr>
          <p:nvPr>
            <p:ph type="sldNum" sz="quarter" idx="11"/>
          </p:nvPr>
        </p:nvSpPr>
        <p:spPr/>
        <p:txBody>
          <a:bodyPr/>
          <a:lstStyle/>
          <a:p>
            <a:r>
              <a:rPr lang="en-US" dirty="0"/>
              <a:t>4</a:t>
            </a:r>
            <a:r>
              <a:rPr lang="en-US" dirty="0">
                <a:cs typeface="Times New Roman" panose="02020603050405020304" pitchFamily="18" charset="0"/>
              </a:rPr>
              <a:t>–</a:t>
            </a:r>
            <a:fld id="{D693F81A-C432-4F69-BA4F-37FA84220453}" type="slidenum">
              <a:rPr lang="en-US"/>
              <a:pPr/>
              <a:t>19</a:t>
            </a:fld>
            <a:endParaRPr lang="en-US" dirty="0"/>
          </a:p>
        </p:txBody>
      </p:sp>
      <p:sp>
        <p:nvSpPr>
          <p:cNvPr id="92162" name="AutoShape 2"/>
          <p:cNvSpPr>
            <a:spLocks noGrp="1" noChangeArrowheads="1"/>
          </p:cNvSpPr>
          <p:nvPr>
            <p:ph type="title"/>
          </p:nvPr>
        </p:nvSpPr>
        <p:spPr>
          <a:xfrm>
            <a:off x="471488" y="269875"/>
            <a:ext cx="8201025" cy="715089"/>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PBS for Software Development Project</a:t>
            </a:r>
          </a:p>
        </p:txBody>
      </p:sp>
      <p:sp>
        <p:nvSpPr>
          <p:cNvPr id="92163"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a:t>
            </a:r>
            <a:r>
              <a:rPr lang="en-US" sz="1200" b="1" dirty="0" smtClean="0">
                <a:solidFill>
                  <a:srgbClr val="006666"/>
                </a:solidFill>
              </a:rPr>
              <a:t>4.6</a:t>
            </a:r>
            <a:endParaRPr lang="en-US" sz="1200" b="1" dirty="0">
              <a:solidFill>
                <a:srgbClr val="006666"/>
              </a:solidFill>
              <a:cs typeface="Arial" panose="020B0604020202020204" pitchFamily="34" charset="0"/>
            </a:endParaRPr>
          </a:p>
        </p:txBody>
      </p:sp>
    </p:spTree>
    <p:extLst>
      <p:ext uri="{BB962C8B-B14F-4D97-AF65-F5344CB8AC3E}">
        <p14:creationId xmlns:p14="http://schemas.microsoft.com/office/powerpoint/2010/main" val="2540608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r>
              <a:rPr lang="en-US" dirty="0"/>
              <a:t>4</a:t>
            </a:r>
            <a:r>
              <a:rPr lang="en-US" dirty="0">
                <a:cs typeface="Times New Roman" panose="02020603050405020304" pitchFamily="18" charset="0"/>
              </a:rPr>
              <a:t>–</a:t>
            </a:r>
            <a:fld id="{C616E98C-B336-46DB-82CD-A146A3928698}" type="slidenum">
              <a:rPr lang="en-US"/>
              <a:pPr/>
              <a:t>2</a:t>
            </a:fld>
            <a:endParaRPr lang="en-US" dirty="0"/>
          </a:p>
        </p:txBody>
      </p:sp>
      <p:sp>
        <p:nvSpPr>
          <p:cNvPr id="148482"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dirty="0"/>
              <a:t>Where We Are Now</a:t>
            </a:r>
          </a:p>
        </p:txBody>
      </p:sp>
      <p:pic>
        <p:nvPicPr>
          <p:cNvPr id="2" name="Picture 1"/>
          <p:cNvPicPr>
            <a:picLocks noChangeAspect="1"/>
          </p:cNvPicPr>
          <p:nvPr/>
        </p:nvPicPr>
        <p:blipFill>
          <a:blip r:embed="rId3"/>
          <a:stretch>
            <a:fillRect/>
          </a:stretch>
        </p:blipFill>
        <p:spPr>
          <a:xfrm>
            <a:off x="333375" y="1547812"/>
            <a:ext cx="8477250" cy="3762375"/>
          </a:xfrm>
          <a:prstGeom prst="rect">
            <a:avLst/>
          </a:prstGeom>
        </p:spPr>
      </p:pic>
    </p:spTree>
    <p:extLst>
      <p:ext uri="{BB962C8B-B14F-4D97-AF65-F5344CB8AC3E}">
        <p14:creationId xmlns:p14="http://schemas.microsoft.com/office/powerpoint/2010/main" val="1467427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4</a:t>
            </a:r>
            <a:r>
              <a:rPr lang="en-US" dirty="0">
                <a:cs typeface="Times New Roman" panose="02020603050405020304" pitchFamily="18" charset="0"/>
              </a:rPr>
              <a:t>–</a:t>
            </a:r>
            <a:fld id="{CBD11DD6-84CE-44A5-8E79-E02AB6D2ADE7}" type="slidenum">
              <a:rPr lang="en-US"/>
              <a:pPr/>
              <a:t>20</a:t>
            </a:fld>
            <a:endParaRPr lang="en-US" dirty="0"/>
          </a:p>
        </p:txBody>
      </p:sp>
      <p:sp>
        <p:nvSpPr>
          <p:cNvPr id="110594" name="AutoShape 2"/>
          <p:cNvSpPr>
            <a:spLocks noGrp="1" noChangeArrowheads="1"/>
          </p:cNvSpPr>
          <p:nvPr>
            <p:ph type="title"/>
          </p:nvPr>
        </p:nvSpPr>
        <p:spPr>
          <a:ln/>
        </p:spPr>
        <p:txBody>
          <a:bodyPr/>
          <a:lstStyle/>
          <a:p>
            <a:r>
              <a:rPr lang="en-US" dirty="0"/>
              <a:t>Responsibility Matrices</a:t>
            </a:r>
          </a:p>
        </p:txBody>
      </p:sp>
      <p:sp>
        <p:nvSpPr>
          <p:cNvPr id="110595" name="Rectangle 3"/>
          <p:cNvSpPr>
            <a:spLocks noGrp="1" noChangeArrowheads="1"/>
          </p:cNvSpPr>
          <p:nvPr>
            <p:ph type="body" idx="1"/>
          </p:nvPr>
        </p:nvSpPr>
        <p:spPr>
          <a:xfrm>
            <a:off x="533400" y="1219200"/>
            <a:ext cx="7239000" cy="4876800"/>
          </a:xfrm>
        </p:spPr>
        <p:txBody>
          <a:bodyPr/>
          <a:lstStyle/>
          <a:p>
            <a:r>
              <a:rPr lang="en-US" dirty="0"/>
              <a:t>Responsibility Matrix (RM)</a:t>
            </a:r>
          </a:p>
          <a:p>
            <a:pPr lvl="1"/>
            <a:r>
              <a:rPr lang="en-US" dirty="0"/>
              <a:t>Also called a linear responsibility chart.</a:t>
            </a:r>
          </a:p>
          <a:p>
            <a:pPr lvl="1"/>
            <a:r>
              <a:rPr lang="en-US" dirty="0"/>
              <a:t>Summarizes the tasks to be accomplished and who is responsible for what on the project.</a:t>
            </a:r>
          </a:p>
          <a:p>
            <a:pPr lvl="2">
              <a:spcBef>
                <a:spcPct val="50000"/>
              </a:spcBef>
            </a:pPr>
            <a:r>
              <a:rPr lang="en-US" dirty="0"/>
              <a:t>Lists project activities and participants.</a:t>
            </a:r>
          </a:p>
          <a:p>
            <a:pPr lvl="2">
              <a:spcBef>
                <a:spcPct val="50000"/>
              </a:spcBef>
            </a:pPr>
            <a:r>
              <a:rPr lang="en-US" dirty="0"/>
              <a:t>Clarifies critical interfaces between units </a:t>
            </a:r>
            <a:br>
              <a:rPr lang="en-US" dirty="0"/>
            </a:br>
            <a:r>
              <a:rPr lang="en-US" dirty="0"/>
              <a:t>and individuals that need coordination.</a:t>
            </a:r>
          </a:p>
          <a:p>
            <a:pPr lvl="2">
              <a:spcBef>
                <a:spcPct val="50000"/>
              </a:spcBef>
            </a:pPr>
            <a:r>
              <a:rPr lang="en-US" dirty="0"/>
              <a:t>Provide an means for all participants to view their responsibilities and agree on their assignments.</a:t>
            </a:r>
          </a:p>
          <a:p>
            <a:pPr lvl="2">
              <a:spcBef>
                <a:spcPct val="50000"/>
              </a:spcBef>
            </a:pPr>
            <a:r>
              <a:rPr lang="en-US" dirty="0"/>
              <a:t>Clarifies the extent or type of authority that </a:t>
            </a:r>
            <a:br>
              <a:rPr lang="en-US" dirty="0"/>
            </a:br>
            <a:r>
              <a:rPr lang="en-US" dirty="0"/>
              <a:t>can be exercised by each participant.</a:t>
            </a:r>
          </a:p>
        </p:txBody>
      </p:sp>
    </p:spTree>
    <p:extLst>
      <p:ext uri="{BB962C8B-B14F-4D97-AF65-F5344CB8AC3E}">
        <p14:creationId xmlns:p14="http://schemas.microsoft.com/office/powerpoint/2010/main" val="583422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4</a:t>
            </a:r>
            <a:r>
              <a:rPr lang="en-US" dirty="0">
                <a:cs typeface="Times New Roman" panose="02020603050405020304" pitchFamily="18" charset="0"/>
              </a:rPr>
              <a:t>–</a:t>
            </a:r>
            <a:fld id="{D693F81A-C432-4F69-BA4F-37FA84220453}" type="slidenum">
              <a:rPr lang="en-US"/>
              <a:pPr/>
              <a:t>21</a:t>
            </a:fld>
            <a:endParaRPr lang="en-US" dirty="0"/>
          </a:p>
        </p:txBody>
      </p:sp>
      <p:sp>
        <p:nvSpPr>
          <p:cNvPr id="92162" name="AutoShape 2"/>
          <p:cNvSpPr>
            <a:spLocks noGrp="1" noChangeArrowheads="1"/>
          </p:cNvSpPr>
          <p:nvPr>
            <p:ph type="title"/>
          </p:nvPr>
        </p:nvSpPr>
        <p:spPr>
          <a:xfrm>
            <a:off x="471488" y="269875"/>
            <a:ext cx="8201025" cy="688975"/>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Responsibility Matrix for a Market Research Project</a:t>
            </a:r>
          </a:p>
        </p:txBody>
      </p:sp>
      <p:sp>
        <p:nvSpPr>
          <p:cNvPr id="92163"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a:t>
            </a:r>
            <a:r>
              <a:rPr lang="en-US" sz="1200" b="1" dirty="0" smtClean="0">
                <a:solidFill>
                  <a:srgbClr val="006666"/>
                </a:solidFill>
              </a:rPr>
              <a:t>4.7</a:t>
            </a:r>
            <a:endParaRPr lang="en-US" sz="1200" b="1" dirty="0">
              <a:solidFill>
                <a:srgbClr val="006666"/>
              </a:solidFill>
              <a:cs typeface="Arial" panose="020B0604020202020204" pitchFamily="34" charset="0"/>
            </a:endParaRPr>
          </a:p>
        </p:txBody>
      </p:sp>
      <p:pic>
        <p:nvPicPr>
          <p:cNvPr id="4" name="Picture 3"/>
          <p:cNvPicPr>
            <a:picLocks noChangeAspect="1"/>
          </p:cNvPicPr>
          <p:nvPr/>
        </p:nvPicPr>
        <p:blipFill>
          <a:blip r:embed="rId3"/>
          <a:stretch>
            <a:fillRect/>
          </a:stretch>
        </p:blipFill>
        <p:spPr>
          <a:xfrm>
            <a:off x="547687" y="1200150"/>
            <a:ext cx="8048625" cy="4457700"/>
          </a:xfrm>
          <a:prstGeom prst="rect">
            <a:avLst/>
          </a:prstGeom>
        </p:spPr>
      </p:pic>
    </p:spTree>
    <p:extLst>
      <p:ext uri="{BB962C8B-B14F-4D97-AF65-F5344CB8AC3E}">
        <p14:creationId xmlns:p14="http://schemas.microsoft.com/office/powerpoint/2010/main" val="25095178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4</a:t>
            </a:r>
            <a:r>
              <a:rPr lang="en-US" dirty="0">
                <a:cs typeface="Times New Roman" panose="02020603050405020304" pitchFamily="18" charset="0"/>
              </a:rPr>
              <a:t>–</a:t>
            </a:r>
            <a:fld id="{B989BB34-8B3A-4592-858B-BFFDA2B1B985}" type="slidenum">
              <a:rPr lang="en-US"/>
              <a:pPr/>
              <a:t>22</a:t>
            </a:fld>
            <a:endParaRPr lang="en-US" dirty="0"/>
          </a:p>
        </p:txBody>
      </p:sp>
      <p:sp>
        <p:nvSpPr>
          <p:cNvPr id="93186" name="AutoShape 2"/>
          <p:cNvSpPr>
            <a:spLocks noGrp="1" noChangeArrowheads="1"/>
          </p:cNvSpPr>
          <p:nvPr>
            <p:ph type="title"/>
          </p:nvPr>
        </p:nvSpPr>
        <p:spPr>
          <a:xfrm>
            <a:off x="496888" y="269875"/>
            <a:ext cx="8150225" cy="688975"/>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Responsibility Matrix for the Conveyor Belt Project</a:t>
            </a:r>
          </a:p>
        </p:txBody>
      </p:sp>
      <p:sp>
        <p:nvSpPr>
          <p:cNvPr id="93187"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a:t>
            </a:r>
            <a:r>
              <a:rPr lang="en-US" sz="1200" b="1" dirty="0" smtClean="0">
                <a:solidFill>
                  <a:srgbClr val="006666"/>
                </a:solidFill>
              </a:rPr>
              <a:t>4.8</a:t>
            </a:r>
            <a:endParaRPr lang="en-US" sz="1200" b="1" dirty="0">
              <a:solidFill>
                <a:srgbClr val="006666"/>
              </a:solidFill>
              <a:cs typeface="Arial" panose="020B0604020202020204" pitchFamily="34" charset="0"/>
            </a:endParaRPr>
          </a:p>
        </p:txBody>
      </p:sp>
      <p:pic>
        <p:nvPicPr>
          <p:cNvPr id="4" name="Picture 3"/>
          <p:cNvPicPr>
            <a:picLocks noChangeAspect="1"/>
          </p:cNvPicPr>
          <p:nvPr/>
        </p:nvPicPr>
        <p:blipFill>
          <a:blip r:embed="rId3"/>
          <a:stretch>
            <a:fillRect/>
          </a:stretch>
        </p:blipFill>
        <p:spPr>
          <a:xfrm>
            <a:off x="253773" y="1771650"/>
            <a:ext cx="8658225" cy="3314700"/>
          </a:xfrm>
          <a:prstGeom prst="rect">
            <a:avLst/>
          </a:prstGeom>
        </p:spPr>
      </p:pic>
    </p:spTree>
    <p:extLst>
      <p:ext uri="{BB962C8B-B14F-4D97-AF65-F5344CB8AC3E}">
        <p14:creationId xmlns:p14="http://schemas.microsoft.com/office/powerpoint/2010/main" val="3966254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4</a:t>
            </a:r>
            <a:r>
              <a:rPr lang="en-US" dirty="0">
                <a:cs typeface="Times New Roman" panose="02020603050405020304" pitchFamily="18" charset="0"/>
              </a:rPr>
              <a:t>–</a:t>
            </a:r>
            <a:fld id="{B989BB34-8B3A-4592-858B-BFFDA2B1B985}" type="slidenum">
              <a:rPr lang="en-US"/>
              <a:pPr/>
              <a:t>23</a:t>
            </a:fld>
            <a:endParaRPr lang="en-US" dirty="0"/>
          </a:p>
        </p:txBody>
      </p:sp>
      <p:sp>
        <p:nvSpPr>
          <p:cNvPr id="93186" name="AutoShape 2"/>
          <p:cNvSpPr>
            <a:spLocks noGrp="1" noChangeArrowheads="1"/>
          </p:cNvSpPr>
          <p:nvPr>
            <p:ph type="title"/>
          </p:nvPr>
        </p:nvSpPr>
        <p:spPr>
          <a:xfrm>
            <a:off x="496888" y="269875"/>
            <a:ext cx="8150225" cy="715089"/>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smtClean="0"/>
              <a:t>Stakeholder Communications</a:t>
            </a:r>
            <a:endParaRPr lang="en-US" sz="2400" dirty="0"/>
          </a:p>
        </p:txBody>
      </p:sp>
      <p:sp>
        <p:nvSpPr>
          <p:cNvPr id="93187"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a:t>
            </a:r>
            <a:r>
              <a:rPr lang="en-US" sz="1200" b="1" dirty="0" smtClean="0">
                <a:solidFill>
                  <a:srgbClr val="006666"/>
                </a:solidFill>
              </a:rPr>
              <a:t>4.9</a:t>
            </a:r>
            <a:endParaRPr lang="en-US" sz="1200" b="1" dirty="0">
              <a:solidFill>
                <a:srgbClr val="006666"/>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781175" y="1306798"/>
            <a:ext cx="5581650" cy="5048250"/>
          </a:xfrm>
          <a:prstGeom prst="rect">
            <a:avLst/>
          </a:prstGeom>
        </p:spPr>
      </p:pic>
    </p:spTree>
    <p:extLst>
      <p:ext uri="{BB962C8B-B14F-4D97-AF65-F5344CB8AC3E}">
        <p14:creationId xmlns:p14="http://schemas.microsoft.com/office/powerpoint/2010/main" val="2020533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4</a:t>
            </a:r>
            <a:r>
              <a:rPr lang="en-US" dirty="0">
                <a:cs typeface="Times New Roman" panose="02020603050405020304" pitchFamily="18" charset="0"/>
              </a:rPr>
              <a:t>–</a:t>
            </a:r>
            <a:fld id="{F2CF23EF-FA14-4ACE-B3F9-E9E3D11EDF92}" type="slidenum">
              <a:rPr lang="en-US"/>
              <a:pPr/>
              <a:t>24</a:t>
            </a:fld>
            <a:endParaRPr lang="en-US" dirty="0"/>
          </a:p>
        </p:txBody>
      </p:sp>
      <p:sp>
        <p:nvSpPr>
          <p:cNvPr id="152578" name="AutoShape 2"/>
          <p:cNvSpPr>
            <a:spLocks noGrp="1" noChangeArrowheads="1"/>
          </p:cNvSpPr>
          <p:nvPr>
            <p:ph type="title"/>
          </p:nvPr>
        </p:nvSpPr>
        <p:spPr>
          <a:ln/>
        </p:spPr>
        <p:txBody>
          <a:bodyPr/>
          <a:lstStyle/>
          <a:p>
            <a:r>
              <a:rPr lang="en-US" dirty="0"/>
              <a:t>Project Communication Plan</a:t>
            </a:r>
          </a:p>
        </p:txBody>
      </p:sp>
      <p:sp>
        <p:nvSpPr>
          <p:cNvPr id="152579" name="Rectangle 3"/>
          <p:cNvSpPr>
            <a:spLocks noGrp="1" noChangeArrowheads="1"/>
          </p:cNvSpPr>
          <p:nvPr>
            <p:ph type="body" idx="1"/>
          </p:nvPr>
        </p:nvSpPr>
        <p:spPr>
          <a:xfrm>
            <a:off x="533400" y="1325563"/>
            <a:ext cx="7604125" cy="4770437"/>
          </a:xfrm>
        </p:spPr>
        <p:txBody>
          <a:bodyPr/>
          <a:lstStyle/>
          <a:p>
            <a:pPr>
              <a:spcBef>
                <a:spcPct val="30000"/>
              </a:spcBef>
            </a:pPr>
            <a:r>
              <a:rPr lang="en-US" dirty="0"/>
              <a:t>What information needs to be collected </a:t>
            </a:r>
            <a:br>
              <a:rPr lang="en-US" dirty="0"/>
            </a:br>
            <a:r>
              <a:rPr lang="en-US" dirty="0"/>
              <a:t>and when?</a:t>
            </a:r>
          </a:p>
          <a:p>
            <a:pPr>
              <a:spcBef>
                <a:spcPct val="30000"/>
              </a:spcBef>
            </a:pPr>
            <a:r>
              <a:rPr lang="en-US" dirty="0"/>
              <a:t>Who will receive the information?</a:t>
            </a:r>
          </a:p>
          <a:p>
            <a:pPr>
              <a:spcBef>
                <a:spcPct val="30000"/>
              </a:spcBef>
            </a:pPr>
            <a:r>
              <a:rPr lang="en-US" dirty="0"/>
              <a:t>What methods will be used to gather </a:t>
            </a:r>
            <a:br>
              <a:rPr lang="en-US" dirty="0"/>
            </a:br>
            <a:r>
              <a:rPr lang="en-US" dirty="0"/>
              <a:t>and store information?</a:t>
            </a:r>
          </a:p>
          <a:p>
            <a:pPr>
              <a:spcBef>
                <a:spcPct val="30000"/>
              </a:spcBef>
            </a:pPr>
            <a:r>
              <a:rPr lang="en-US" dirty="0"/>
              <a:t>What are the limits, if any, on who has access to certain kinds of information?</a:t>
            </a:r>
          </a:p>
          <a:p>
            <a:pPr>
              <a:spcBef>
                <a:spcPct val="30000"/>
              </a:spcBef>
            </a:pPr>
            <a:r>
              <a:rPr lang="en-US" dirty="0"/>
              <a:t>When will the information be communicated?</a:t>
            </a:r>
          </a:p>
          <a:p>
            <a:pPr>
              <a:spcBef>
                <a:spcPct val="30000"/>
              </a:spcBef>
            </a:pPr>
            <a:r>
              <a:rPr lang="en-US" dirty="0"/>
              <a:t>How will it be communicated?</a:t>
            </a:r>
          </a:p>
        </p:txBody>
      </p:sp>
    </p:spTree>
    <p:extLst>
      <p:ext uri="{BB962C8B-B14F-4D97-AF65-F5344CB8AC3E}">
        <p14:creationId xmlns:p14="http://schemas.microsoft.com/office/powerpoint/2010/main" val="2905327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wipe(left)">
                                      <p:cBhvr>
                                        <p:cTn id="7" dur="500"/>
                                        <p:tgtEl>
                                          <p:spTgt spid="152579">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2579">
                                            <p:txEl>
                                              <p:pRg st="1" end="1"/>
                                            </p:txEl>
                                          </p:spTgt>
                                        </p:tgtEl>
                                        <p:attrNameLst>
                                          <p:attrName>style.visibility</p:attrName>
                                        </p:attrNameLst>
                                      </p:cBhvr>
                                      <p:to>
                                        <p:strVal val="visible"/>
                                      </p:to>
                                    </p:set>
                                    <p:animEffect transition="in" filter="wipe(left)">
                                      <p:cBhvr>
                                        <p:cTn id="11" dur="500"/>
                                        <p:tgtEl>
                                          <p:spTgt spid="152579">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2579">
                                            <p:txEl>
                                              <p:pRg st="2" end="2"/>
                                            </p:txEl>
                                          </p:spTgt>
                                        </p:tgtEl>
                                        <p:attrNameLst>
                                          <p:attrName>style.visibility</p:attrName>
                                        </p:attrNameLst>
                                      </p:cBhvr>
                                      <p:to>
                                        <p:strVal val="visible"/>
                                      </p:to>
                                    </p:set>
                                    <p:animEffect transition="in" filter="wipe(left)">
                                      <p:cBhvr>
                                        <p:cTn id="15" dur="500"/>
                                        <p:tgtEl>
                                          <p:spTgt spid="152579">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2579">
                                            <p:txEl>
                                              <p:pRg st="3" end="3"/>
                                            </p:txEl>
                                          </p:spTgt>
                                        </p:tgtEl>
                                        <p:attrNameLst>
                                          <p:attrName>style.visibility</p:attrName>
                                        </p:attrNameLst>
                                      </p:cBhvr>
                                      <p:to>
                                        <p:strVal val="visible"/>
                                      </p:to>
                                    </p:set>
                                    <p:animEffect transition="in" filter="wipe(left)">
                                      <p:cBhvr>
                                        <p:cTn id="19" dur="500"/>
                                        <p:tgtEl>
                                          <p:spTgt spid="152579">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2579">
                                            <p:txEl>
                                              <p:pRg st="4" end="4"/>
                                            </p:txEl>
                                          </p:spTgt>
                                        </p:tgtEl>
                                        <p:attrNameLst>
                                          <p:attrName>style.visibility</p:attrName>
                                        </p:attrNameLst>
                                      </p:cBhvr>
                                      <p:to>
                                        <p:strVal val="visible"/>
                                      </p:to>
                                    </p:set>
                                    <p:animEffect transition="in" filter="wipe(left)">
                                      <p:cBhvr>
                                        <p:cTn id="23" dur="500"/>
                                        <p:tgtEl>
                                          <p:spTgt spid="152579">
                                            <p:txEl>
                                              <p:pRg st="4" end="4"/>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2579">
                                            <p:txEl>
                                              <p:pRg st="5" end="5"/>
                                            </p:txEl>
                                          </p:spTgt>
                                        </p:tgtEl>
                                        <p:attrNameLst>
                                          <p:attrName>style.visibility</p:attrName>
                                        </p:attrNameLst>
                                      </p:cBhvr>
                                      <p:to>
                                        <p:strVal val="visible"/>
                                      </p:to>
                                    </p:set>
                                    <p:animEffect transition="in" filter="wipe(left)">
                                      <p:cBhvr>
                                        <p:cTn id="27" dur="500"/>
                                        <p:tgtEl>
                                          <p:spTgt spid="152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r>
              <a:rPr lang="en-US" dirty="0"/>
              <a:t>4</a:t>
            </a:r>
            <a:r>
              <a:rPr lang="en-US" dirty="0">
                <a:cs typeface="Times New Roman" panose="02020603050405020304" pitchFamily="18" charset="0"/>
              </a:rPr>
              <a:t>–</a:t>
            </a:r>
            <a:fld id="{35B18D24-7775-4643-87ED-0EDA2616257F}" type="slidenum">
              <a:rPr lang="en-US"/>
              <a:pPr/>
              <a:t>25</a:t>
            </a:fld>
            <a:endParaRPr lang="en-US" dirty="0"/>
          </a:p>
        </p:txBody>
      </p:sp>
      <p:sp>
        <p:nvSpPr>
          <p:cNvPr id="156674" name="AutoShape 2"/>
          <p:cNvSpPr>
            <a:spLocks noGrp="1" noChangeArrowheads="1"/>
          </p:cNvSpPr>
          <p:nvPr>
            <p:ph type="title"/>
          </p:nvPr>
        </p:nvSpPr>
        <p:spPr>
          <a:ln/>
        </p:spPr>
        <p:txBody>
          <a:bodyPr/>
          <a:lstStyle/>
          <a:p>
            <a:r>
              <a:rPr lang="en-US" dirty="0"/>
              <a:t>Information Needs</a:t>
            </a:r>
          </a:p>
        </p:txBody>
      </p:sp>
      <p:sp>
        <p:nvSpPr>
          <p:cNvPr id="156676" name="Rectangle 4"/>
          <p:cNvSpPr>
            <a:spLocks noGrp="1" noChangeArrowheads="1"/>
          </p:cNvSpPr>
          <p:nvPr>
            <p:ph type="body" idx="1"/>
          </p:nvPr>
        </p:nvSpPr>
        <p:spPr>
          <a:xfrm>
            <a:off x="533400" y="1325563"/>
            <a:ext cx="8077200" cy="4770437"/>
          </a:xfrm>
        </p:spPr>
        <p:txBody>
          <a:bodyPr/>
          <a:lstStyle/>
          <a:p>
            <a:pPr>
              <a:spcBef>
                <a:spcPct val="30000"/>
              </a:spcBef>
            </a:pPr>
            <a:r>
              <a:rPr lang="en-US" dirty="0"/>
              <a:t>Project status reports</a:t>
            </a:r>
          </a:p>
          <a:p>
            <a:pPr>
              <a:spcBef>
                <a:spcPct val="30000"/>
              </a:spcBef>
            </a:pPr>
            <a:r>
              <a:rPr lang="en-US" dirty="0"/>
              <a:t>Deliverable issues</a:t>
            </a:r>
          </a:p>
          <a:p>
            <a:pPr>
              <a:spcBef>
                <a:spcPct val="30000"/>
              </a:spcBef>
            </a:pPr>
            <a:r>
              <a:rPr lang="en-US" dirty="0"/>
              <a:t>Changes in scope</a:t>
            </a:r>
          </a:p>
          <a:p>
            <a:pPr>
              <a:spcBef>
                <a:spcPct val="30000"/>
              </a:spcBef>
            </a:pPr>
            <a:r>
              <a:rPr lang="en-US" dirty="0"/>
              <a:t>Team status meetings</a:t>
            </a:r>
          </a:p>
          <a:p>
            <a:pPr>
              <a:spcBef>
                <a:spcPct val="30000"/>
              </a:spcBef>
            </a:pPr>
            <a:r>
              <a:rPr lang="en-US" dirty="0"/>
              <a:t>Gating decisions</a:t>
            </a:r>
          </a:p>
          <a:p>
            <a:pPr>
              <a:spcBef>
                <a:spcPct val="30000"/>
              </a:spcBef>
            </a:pPr>
            <a:r>
              <a:rPr lang="en-US" dirty="0"/>
              <a:t>Accepted request changes</a:t>
            </a:r>
          </a:p>
          <a:p>
            <a:pPr>
              <a:spcBef>
                <a:spcPct val="30000"/>
              </a:spcBef>
            </a:pPr>
            <a:r>
              <a:rPr lang="en-US" dirty="0"/>
              <a:t>Action items</a:t>
            </a:r>
          </a:p>
          <a:p>
            <a:pPr>
              <a:spcBef>
                <a:spcPct val="30000"/>
              </a:spcBef>
            </a:pPr>
            <a:r>
              <a:rPr lang="en-US" dirty="0"/>
              <a:t>Milestone reports</a:t>
            </a:r>
          </a:p>
        </p:txBody>
      </p:sp>
      <p:pic>
        <p:nvPicPr>
          <p:cNvPr id="156680" name="Picture 8" descr="PE0372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1971675"/>
            <a:ext cx="2989263" cy="346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985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6676">
                                            <p:txEl>
                                              <p:pRg st="0" end="0"/>
                                            </p:txEl>
                                          </p:spTgt>
                                        </p:tgtEl>
                                        <p:attrNameLst>
                                          <p:attrName>style.visibility</p:attrName>
                                        </p:attrNameLst>
                                      </p:cBhvr>
                                      <p:to>
                                        <p:strVal val="visible"/>
                                      </p:to>
                                    </p:set>
                                    <p:animEffect transition="in" filter="wipe(left)">
                                      <p:cBhvr>
                                        <p:cTn id="7" dur="500"/>
                                        <p:tgtEl>
                                          <p:spTgt spid="156676">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6676">
                                            <p:txEl>
                                              <p:pRg st="1" end="1"/>
                                            </p:txEl>
                                          </p:spTgt>
                                        </p:tgtEl>
                                        <p:attrNameLst>
                                          <p:attrName>style.visibility</p:attrName>
                                        </p:attrNameLst>
                                      </p:cBhvr>
                                      <p:to>
                                        <p:strVal val="visible"/>
                                      </p:to>
                                    </p:set>
                                    <p:animEffect transition="in" filter="wipe(left)">
                                      <p:cBhvr>
                                        <p:cTn id="11" dur="500"/>
                                        <p:tgtEl>
                                          <p:spTgt spid="156676">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6676">
                                            <p:txEl>
                                              <p:pRg st="2" end="2"/>
                                            </p:txEl>
                                          </p:spTgt>
                                        </p:tgtEl>
                                        <p:attrNameLst>
                                          <p:attrName>style.visibility</p:attrName>
                                        </p:attrNameLst>
                                      </p:cBhvr>
                                      <p:to>
                                        <p:strVal val="visible"/>
                                      </p:to>
                                    </p:set>
                                    <p:animEffect transition="in" filter="wipe(left)">
                                      <p:cBhvr>
                                        <p:cTn id="15" dur="500"/>
                                        <p:tgtEl>
                                          <p:spTgt spid="156676">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6676">
                                            <p:txEl>
                                              <p:pRg st="3" end="3"/>
                                            </p:txEl>
                                          </p:spTgt>
                                        </p:tgtEl>
                                        <p:attrNameLst>
                                          <p:attrName>style.visibility</p:attrName>
                                        </p:attrNameLst>
                                      </p:cBhvr>
                                      <p:to>
                                        <p:strVal val="visible"/>
                                      </p:to>
                                    </p:set>
                                    <p:animEffect transition="in" filter="wipe(left)">
                                      <p:cBhvr>
                                        <p:cTn id="19" dur="500"/>
                                        <p:tgtEl>
                                          <p:spTgt spid="156676">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6676">
                                            <p:txEl>
                                              <p:pRg st="4" end="4"/>
                                            </p:txEl>
                                          </p:spTgt>
                                        </p:tgtEl>
                                        <p:attrNameLst>
                                          <p:attrName>style.visibility</p:attrName>
                                        </p:attrNameLst>
                                      </p:cBhvr>
                                      <p:to>
                                        <p:strVal val="visible"/>
                                      </p:to>
                                    </p:set>
                                    <p:animEffect transition="in" filter="wipe(left)">
                                      <p:cBhvr>
                                        <p:cTn id="23" dur="500"/>
                                        <p:tgtEl>
                                          <p:spTgt spid="156676">
                                            <p:txEl>
                                              <p:pRg st="4" end="4"/>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6676">
                                            <p:txEl>
                                              <p:pRg st="5" end="5"/>
                                            </p:txEl>
                                          </p:spTgt>
                                        </p:tgtEl>
                                        <p:attrNameLst>
                                          <p:attrName>style.visibility</p:attrName>
                                        </p:attrNameLst>
                                      </p:cBhvr>
                                      <p:to>
                                        <p:strVal val="visible"/>
                                      </p:to>
                                    </p:set>
                                    <p:animEffect transition="in" filter="wipe(left)">
                                      <p:cBhvr>
                                        <p:cTn id="27" dur="500"/>
                                        <p:tgtEl>
                                          <p:spTgt spid="156676">
                                            <p:txEl>
                                              <p:pRg st="5" end="5"/>
                                            </p:txEl>
                                          </p:spTgt>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56676">
                                            <p:txEl>
                                              <p:pRg st="6" end="6"/>
                                            </p:txEl>
                                          </p:spTgt>
                                        </p:tgtEl>
                                        <p:attrNameLst>
                                          <p:attrName>style.visibility</p:attrName>
                                        </p:attrNameLst>
                                      </p:cBhvr>
                                      <p:to>
                                        <p:strVal val="visible"/>
                                      </p:to>
                                    </p:set>
                                    <p:animEffect transition="in" filter="wipe(left)">
                                      <p:cBhvr>
                                        <p:cTn id="31" dur="500"/>
                                        <p:tgtEl>
                                          <p:spTgt spid="156676">
                                            <p:txEl>
                                              <p:pRg st="6" end="6"/>
                                            </p:txEl>
                                          </p:spTgt>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56676">
                                            <p:txEl>
                                              <p:pRg st="7" end="7"/>
                                            </p:txEl>
                                          </p:spTgt>
                                        </p:tgtEl>
                                        <p:attrNameLst>
                                          <p:attrName>style.visibility</p:attrName>
                                        </p:attrNameLst>
                                      </p:cBhvr>
                                      <p:to>
                                        <p:strVal val="visible"/>
                                      </p:to>
                                    </p:set>
                                    <p:animEffect transition="in" filter="wipe(left)">
                                      <p:cBhvr>
                                        <p:cTn id="35" dur="500"/>
                                        <p:tgtEl>
                                          <p:spTgt spid="15667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r>
              <a:rPr lang="en-US" dirty="0"/>
              <a:t>4</a:t>
            </a:r>
            <a:r>
              <a:rPr lang="en-US" dirty="0">
                <a:cs typeface="Times New Roman" panose="02020603050405020304" pitchFamily="18" charset="0"/>
              </a:rPr>
              <a:t>–</a:t>
            </a:r>
            <a:fld id="{FD10D76B-9AD3-4483-BB03-1B249D1F801B}" type="slidenum">
              <a:rPr lang="en-US"/>
              <a:pPr/>
              <a:t>26</a:t>
            </a:fld>
            <a:endParaRPr lang="en-US" dirty="0"/>
          </a:p>
        </p:txBody>
      </p:sp>
      <p:sp>
        <p:nvSpPr>
          <p:cNvPr id="153602" name="AutoShape 2"/>
          <p:cNvSpPr>
            <a:spLocks noGrp="1" noChangeArrowheads="1"/>
          </p:cNvSpPr>
          <p:nvPr>
            <p:ph type="title"/>
          </p:nvPr>
        </p:nvSpPr>
        <p:spPr>
          <a:ln/>
        </p:spPr>
        <p:txBody>
          <a:bodyPr/>
          <a:lstStyle/>
          <a:p>
            <a:r>
              <a:rPr lang="en-US" dirty="0"/>
              <a:t>Developing a Communication Plan</a:t>
            </a:r>
          </a:p>
        </p:txBody>
      </p:sp>
      <p:sp>
        <p:nvSpPr>
          <p:cNvPr id="153603" name="Rectangle 3"/>
          <p:cNvSpPr>
            <a:spLocks noGrp="1" noChangeArrowheads="1"/>
          </p:cNvSpPr>
          <p:nvPr>
            <p:ph type="body" idx="1"/>
          </p:nvPr>
        </p:nvSpPr>
        <p:spPr>
          <a:xfrm>
            <a:off x="533400" y="1508125"/>
            <a:ext cx="8077200" cy="4587875"/>
          </a:xfrm>
        </p:spPr>
        <p:txBody>
          <a:bodyPr/>
          <a:lstStyle/>
          <a:p>
            <a:pPr marL="533400" indent="-533400">
              <a:spcBef>
                <a:spcPct val="45000"/>
              </a:spcBef>
              <a:buFontTx/>
              <a:buAutoNum type="arabicPeriod"/>
            </a:pPr>
            <a:r>
              <a:rPr lang="en-US" dirty="0"/>
              <a:t>Stakeholder analysis</a:t>
            </a:r>
          </a:p>
          <a:p>
            <a:pPr marL="533400" indent="-533400">
              <a:spcBef>
                <a:spcPct val="45000"/>
              </a:spcBef>
              <a:buFontTx/>
              <a:buAutoNum type="arabicPeriod"/>
            </a:pPr>
            <a:r>
              <a:rPr lang="en-US" dirty="0"/>
              <a:t>Information needs</a:t>
            </a:r>
          </a:p>
          <a:p>
            <a:pPr marL="533400" indent="-533400">
              <a:spcBef>
                <a:spcPct val="45000"/>
              </a:spcBef>
              <a:buFontTx/>
              <a:buAutoNum type="arabicPeriod"/>
            </a:pPr>
            <a:r>
              <a:rPr lang="en-US" dirty="0"/>
              <a:t>Sources of information</a:t>
            </a:r>
          </a:p>
          <a:p>
            <a:pPr marL="533400" indent="-533400">
              <a:spcBef>
                <a:spcPct val="45000"/>
              </a:spcBef>
              <a:buFontTx/>
              <a:buAutoNum type="arabicPeriod"/>
            </a:pPr>
            <a:r>
              <a:rPr lang="en-US" dirty="0"/>
              <a:t>Dissemination modes</a:t>
            </a:r>
          </a:p>
          <a:p>
            <a:pPr marL="533400" indent="-533400">
              <a:spcBef>
                <a:spcPct val="45000"/>
              </a:spcBef>
              <a:buFontTx/>
              <a:buAutoNum type="arabicPeriod"/>
            </a:pPr>
            <a:r>
              <a:rPr lang="en-US" dirty="0"/>
              <a:t>Responsibility and timing</a:t>
            </a:r>
          </a:p>
        </p:txBody>
      </p:sp>
      <p:pic>
        <p:nvPicPr>
          <p:cNvPr id="153604" name="Picture 4" descr="j009034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0038" y="3862388"/>
            <a:ext cx="3214687" cy="2401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636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wipe(left)">
                                      <p:cBhvr>
                                        <p:cTn id="7" dur="500"/>
                                        <p:tgtEl>
                                          <p:spTgt spid="15360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animEffect transition="in" filter="wipe(left)">
                                      <p:cBhvr>
                                        <p:cTn id="11" dur="500"/>
                                        <p:tgtEl>
                                          <p:spTgt spid="153603">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animEffect transition="in" filter="wipe(left)">
                                      <p:cBhvr>
                                        <p:cTn id="15" dur="500"/>
                                        <p:tgtEl>
                                          <p:spTgt spid="153603">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3603">
                                            <p:txEl>
                                              <p:pRg st="3" end="3"/>
                                            </p:txEl>
                                          </p:spTgt>
                                        </p:tgtEl>
                                        <p:attrNameLst>
                                          <p:attrName>style.visibility</p:attrName>
                                        </p:attrNameLst>
                                      </p:cBhvr>
                                      <p:to>
                                        <p:strVal val="visible"/>
                                      </p:to>
                                    </p:set>
                                    <p:animEffect transition="in" filter="wipe(left)">
                                      <p:cBhvr>
                                        <p:cTn id="19" dur="500"/>
                                        <p:tgtEl>
                                          <p:spTgt spid="153603">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3603">
                                            <p:txEl>
                                              <p:pRg st="4" end="4"/>
                                            </p:txEl>
                                          </p:spTgt>
                                        </p:tgtEl>
                                        <p:attrNameLst>
                                          <p:attrName>style.visibility</p:attrName>
                                        </p:attrNameLst>
                                      </p:cBhvr>
                                      <p:to>
                                        <p:strVal val="visible"/>
                                      </p:to>
                                    </p:set>
                                    <p:animEffect transition="in" filter="wipe(left)">
                                      <p:cBhvr>
                                        <p:cTn id="23" dur="500"/>
                                        <p:tgtEl>
                                          <p:spTgt spid="153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4</a:t>
            </a:r>
            <a:r>
              <a:rPr lang="en-US" dirty="0">
                <a:cs typeface="Times New Roman" panose="02020603050405020304" pitchFamily="18" charset="0"/>
              </a:rPr>
              <a:t>–</a:t>
            </a:r>
            <a:fld id="{B41321F8-E75C-4482-8DDA-7039E4B46065}" type="slidenum">
              <a:rPr lang="en-US"/>
              <a:pPr/>
              <a:t>27</a:t>
            </a:fld>
            <a:endParaRPr lang="en-US" dirty="0"/>
          </a:p>
        </p:txBody>
      </p:sp>
      <p:sp>
        <p:nvSpPr>
          <p:cNvPr id="154627" name="AutoShape 3"/>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dirty="0"/>
              <a:t>Shale Oil Research Project Communication Plan</a:t>
            </a:r>
          </a:p>
        </p:txBody>
      </p:sp>
      <p:sp>
        <p:nvSpPr>
          <p:cNvPr id="154628" name="Text Box 4"/>
          <p:cNvSpPr txBox="1">
            <a:spLocks noChangeArrowheads="1"/>
          </p:cNvSpPr>
          <p:nvPr/>
        </p:nvSpPr>
        <p:spPr bwMode="auto">
          <a:xfrm>
            <a:off x="7407275" y="6238875"/>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a:t>
            </a:r>
            <a:r>
              <a:rPr lang="en-US" sz="1200" b="1" dirty="0" smtClean="0">
                <a:solidFill>
                  <a:srgbClr val="006666"/>
                </a:solidFill>
              </a:rPr>
              <a:t>4.10</a:t>
            </a:r>
            <a:endParaRPr lang="en-US" sz="1200" b="1" dirty="0">
              <a:solidFill>
                <a:srgbClr val="006666"/>
              </a:solidFill>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352550" y="1251556"/>
            <a:ext cx="6438900" cy="4829175"/>
          </a:xfrm>
          <a:prstGeom prst="rect">
            <a:avLst/>
          </a:prstGeom>
        </p:spPr>
      </p:pic>
    </p:spTree>
    <p:extLst>
      <p:ext uri="{BB962C8B-B14F-4D97-AF65-F5344CB8AC3E}">
        <p14:creationId xmlns:p14="http://schemas.microsoft.com/office/powerpoint/2010/main" val="31379461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r>
              <a:rPr lang="en-US" dirty="0"/>
              <a:t>4</a:t>
            </a:r>
            <a:r>
              <a:rPr lang="en-US" dirty="0">
                <a:cs typeface="Times New Roman" panose="02020603050405020304" pitchFamily="18" charset="0"/>
              </a:rPr>
              <a:t>–</a:t>
            </a:r>
            <a:fld id="{D10DAF9D-E73D-463E-B3F5-587B7371FA30}" type="slidenum">
              <a:rPr lang="en-US"/>
              <a:pPr/>
              <a:t>28</a:t>
            </a:fld>
            <a:endParaRPr lang="en-US" dirty="0"/>
          </a:p>
        </p:txBody>
      </p:sp>
      <p:sp>
        <p:nvSpPr>
          <p:cNvPr id="116740" name="AutoShape 4"/>
          <p:cNvSpPr>
            <a:spLocks noGrp="1" noChangeArrowheads="1"/>
          </p:cNvSpPr>
          <p:nvPr>
            <p:ph type="title"/>
          </p:nvPr>
        </p:nvSpPr>
        <p:spPr>
          <a:ln/>
        </p:spPr>
        <p:txBody>
          <a:bodyPr/>
          <a:lstStyle/>
          <a:p>
            <a:r>
              <a:rPr lang="en-US" dirty="0"/>
              <a:t>Key Terms</a:t>
            </a:r>
          </a:p>
        </p:txBody>
      </p:sp>
      <p:sp>
        <p:nvSpPr>
          <p:cNvPr id="116741" name="Rectangle 5"/>
          <p:cNvSpPr>
            <a:spLocks noChangeArrowheads="1"/>
          </p:cNvSpPr>
          <p:nvPr/>
        </p:nvSpPr>
        <p:spPr bwMode="auto">
          <a:xfrm>
            <a:off x="1371600" y="1234464"/>
            <a:ext cx="6400800" cy="533684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spcBef>
                <a:spcPct val="20000"/>
              </a:spcBef>
            </a:pPr>
            <a:r>
              <a:rPr lang="en-US" sz="2400" b="1" dirty="0"/>
              <a:t>Cost account</a:t>
            </a:r>
            <a:endParaRPr lang="en-US" sz="2400" b="1" i="1" dirty="0"/>
          </a:p>
          <a:p>
            <a:pPr>
              <a:spcBef>
                <a:spcPct val="20000"/>
              </a:spcBef>
            </a:pPr>
            <a:r>
              <a:rPr lang="en-US" sz="2400" b="1" dirty="0"/>
              <a:t>Milestone</a:t>
            </a:r>
            <a:endParaRPr lang="en-US" sz="2400" b="1" i="1" dirty="0"/>
          </a:p>
          <a:p>
            <a:pPr>
              <a:spcBef>
                <a:spcPct val="20000"/>
              </a:spcBef>
            </a:pPr>
            <a:r>
              <a:rPr lang="en-US" sz="2400" b="1" dirty="0"/>
              <a:t>Organization breakdown structure (OBS)</a:t>
            </a:r>
            <a:endParaRPr lang="en-US" sz="2400" b="1" i="1" dirty="0"/>
          </a:p>
          <a:p>
            <a:pPr>
              <a:spcBef>
                <a:spcPct val="20000"/>
              </a:spcBef>
            </a:pPr>
            <a:r>
              <a:rPr lang="en-US" sz="2400" b="1" dirty="0" smtClean="0"/>
              <a:t>Priority </a:t>
            </a:r>
            <a:r>
              <a:rPr lang="en-US" sz="2400" b="1" dirty="0"/>
              <a:t>matrix</a:t>
            </a:r>
            <a:endParaRPr lang="en-US" sz="2400" b="1" i="1" dirty="0"/>
          </a:p>
          <a:p>
            <a:pPr>
              <a:spcBef>
                <a:spcPct val="20000"/>
              </a:spcBef>
            </a:pPr>
            <a:r>
              <a:rPr lang="en-US" sz="2400" b="1" dirty="0"/>
              <a:t>Process breakdown structure (PBS)</a:t>
            </a:r>
            <a:endParaRPr lang="en-US" sz="2400" b="1" i="1" dirty="0"/>
          </a:p>
          <a:p>
            <a:pPr>
              <a:spcBef>
                <a:spcPct val="20000"/>
              </a:spcBef>
            </a:pPr>
            <a:r>
              <a:rPr lang="en-US" sz="2400" b="1" dirty="0" smtClean="0"/>
              <a:t>Project charter</a:t>
            </a:r>
          </a:p>
          <a:p>
            <a:pPr>
              <a:spcBef>
                <a:spcPct val="20000"/>
              </a:spcBef>
            </a:pPr>
            <a:r>
              <a:rPr lang="en-US" sz="2400" b="1" dirty="0" smtClean="0"/>
              <a:t>Responsibility </a:t>
            </a:r>
            <a:r>
              <a:rPr lang="en-US" sz="2400" b="1" dirty="0"/>
              <a:t>matrix</a:t>
            </a:r>
            <a:endParaRPr lang="en-US" sz="2400" b="1" i="1" dirty="0"/>
          </a:p>
          <a:p>
            <a:pPr>
              <a:spcBef>
                <a:spcPct val="20000"/>
              </a:spcBef>
            </a:pPr>
            <a:r>
              <a:rPr lang="en-US" sz="2400" b="1" dirty="0" smtClean="0"/>
              <a:t>Scope creep</a:t>
            </a:r>
          </a:p>
          <a:p>
            <a:pPr>
              <a:spcBef>
                <a:spcPct val="20000"/>
              </a:spcBef>
            </a:pPr>
            <a:r>
              <a:rPr lang="en-US" sz="2400" b="1" dirty="0" smtClean="0"/>
              <a:t>Scope </a:t>
            </a:r>
            <a:r>
              <a:rPr lang="en-US" sz="2400" b="1" dirty="0"/>
              <a:t>statement</a:t>
            </a:r>
            <a:endParaRPr lang="en-US" sz="2400" b="1" i="1" dirty="0"/>
          </a:p>
          <a:p>
            <a:pPr>
              <a:spcBef>
                <a:spcPct val="20000"/>
              </a:spcBef>
            </a:pPr>
            <a:r>
              <a:rPr lang="en-US" sz="2400" b="1" dirty="0" smtClean="0"/>
              <a:t>WBS dictionary</a:t>
            </a:r>
          </a:p>
          <a:p>
            <a:pPr>
              <a:spcBef>
                <a:spcPct val="20000"/>
              </a:spcBef>
            </a:pPr>
            <a:r>
              <a:rPr lang="en-US" sz="2400" b="1" dirty="0" smtClean="0"/>
              <a:t>Work </a:t>
            </a:r>
            <a:r>
              <a:rPr lang="en-US" sz="2400" b="1" dirty="0"/>
              <a:t>breakdown structure (WBS)</a:t>
            </a:r>
            <a:endParaRPr lang="en-US" sz="2400" b="1" i="1" dirty="0"/>
          </a:p>
          <a:p>
            <a:pPr>
              <a:spcBef>
                <a:spcPct val="20000"/>
              </a:spcBef>
            </a:pPr>
            <a:r>
              <a:rPr lang="en-US" sz="2400" b="1" dirty="0"/>
              <a:t>Work package</a:t>
            </a:r>
            <a:endParaRPr lang="en-US" sz="2400" b="1" i="1" dirty="0"/>
          </a:p>
        </p:txBody>
      </p:sp>
    </p:spTree>
    <p:extLst>
      <p:ext uri="{BB962C8B-B14F-4D97-AF65-F5344CB8AC3E}">
        <p14:creationId xmlns:p14="http://schemas.microsoft.com/office/powerpoint/2010/main" val="2930473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6741"/>
                                        </p:tgtEl>
                                        <p:attrNameLst>
                                          <p:attrName>style.visibility</p:attrName>
                                        </p:attrNameLst>
                                      </p:cBhvr>
                                      <p:to>
                                        <p:strVal val="visible"/>
                                      </p:to>
                                    </p:set>
                                    <p:animEffect transition="in" filter="wipe(up)">
                                      <p:cBhvr>
                                        <p:cTn id="7" dur="1000"/>
                                        <p:tgtEl>
                                          <p:spTgt spid="116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4</a:t>
            </a:r>
            <a:r>
              <a:rPr lang="en-US" dirty="0">
                <a:cs typeface="Times New Roman" panose="02020603050405020304" pitchFamily="18" charset="0"/>
              </a:rPr>
              <a:t>–</a:t>
            </a:r>
            <a:fld id="{77D75A64-2ED7-4190-B915-09AA8719485B}" type="slidenum">
              <a:rPr lang="en-US"/>
              <a:pPr/>
              <a:t>3</a:t>
            </a:fld>
            <a:endParaRPr lang="en-US" dirty="0"/>
          </a:p>
        </p:txBody>
      </p:sp>
      <p:sp>
        <p:nvSpPr>
          <p:cNvPr id="28688" name="AutoShape 1040"/>
          <p:cNvSpPr>
            <a:spLocks noGrp="1" noChangeArrowheads="1"/>
          </p:cNvSpPr>
          <p:nvPr>
            <p:ph type="title"/>
          </p:nvPr>
        </p:nvSpPr>
        <p:spPr>
          <a:ln/>
        </p:spPr>
        <p:txBody>
          <a:bodyPr/>
          <a:lstStyle/>
          <a:p>
            <a:r>
              <a:rPr lang="en-US" dirty="0"/>
              <a:t>Defining the Project</a:t>
            </a:r>
          </a:p>
        </p:txBody>
      </p:sp>
      <p:sp>
        <p:nvSpPr>
          <p:cNvPr id="28689" name="Rectangle 1041"/>
          <p:cNvSpPr>
            <a:spLocks noGrp="1" noChangeArrowheads="1"/>
          </p:cNvSpPr>
          <p:nvPr>
            <p:ph type="body" idx="1"/>
          </p:nvPr>
        </p:nvSpPr>
        <p:spPr>
          <a:xfrm>
            <a:off x="533400" y="1325563"/>
            <a:ext cx="8077200" cy="4770437"/>
          </a:xfrm>
        </p:spPr>
        <p:txBody>
          <a:bodyPr/>
          <a:lstStyle/>
          <a:p>
            <a:pPr marL="1257300" indent="-1257300">
              <a:spcBef>
                <a:spcPct val="50000"/>
              </a:spcBef>
              <a:buFontTx/>
              <a:buNone/>
            </a:pPr>
            <a:r>
              <a:rPr lang="en-US" dirty="0"/>
              <a:t>Step 1:	Defining the Project Scope</a:t>
            </a:r>
          </a:p>
          <a:p>
            <a:pPr marL="1257300" indent="-1257300">
              <a:spcBef>
                <a:spcPct val="50000"/>
              </a:spcBef>
              <a:buFontTx/>
              <a:buNone/>
            </a:pPr>
            <a:r>
              <a:rPr lang="en-US" dirty="0"/>
              <a:t>Step 2:	Establishing Project Priorities</a:t>
            </a:r>
          </a:p>
          <a:p>
            <a:pPr marL="1257300" indent="-1257300">
              <a:spcBef>
                <a:spcPct val="50000"/>
              </a:spcBef>
              <a:buFontTx/>
              <a:buNone/>
            </a:pPr>
            <a:r>
              <a:rPr lang="en-US" dirty="0"/>
              <a:t>Step 3:	Creating the Work Breakdown Structure</a:t>
            </a:r>
          </a:p>
          <a:p>
            <a:pPr marL="1257300" indent="-1257300">
              <a:spcBef>
                <a:spcPct val="50000"/>
              </a:spcBef>
              <a:buFontTx/>
              <a:buNone/>
            </a:pPr>
            <a:r>
              <a:rPr lang="en-US" dirty="0"/>
              <a:t>Step 4:	Integrating the WBS with the Organization</a:t>
            </a:r>
          </a:p>
          <a:p>
            <a:pPr marL="1257300" indent="-1257300">
              <a:spcBef>
                <a:spcPct val="50000"/>
              </a:spcBef>
              <a:buFontTx/>
              <a:buNone/>
            </a:pPr>
            <a:r>
              <a:rPr lang="en-US" dirty="0"/>
              <a:t>Step 5:	Coding the WBS for the Information System</a:t>
            </a:r>
          </a:p>
        </p:txBody>
      </p:sp>
    </p:spTree>
    <p:extLst>
      <p:ext uri="{BB962C8B-B14F-4D97-AF65-F5344CB8AC3E}">
        <p14:creationId xmlns:p14="http://schemas.microsoft.com/office/powerpoint/2010/main" val="2044482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689">
                                            <p:txEl>
                                              <p:pRg st="0" end="0"/>
                                            </p:txEl>
                                          </p:spTgt>
                                        </p:tgtEl>
                                        <p:attrNameLst>
                                          <p:attrName>style.visibility</p:attrName>
                                        </p:attrNameLst>
                                      </p:cBhvr>
                                      <p:to>
                                        <p:strVal val="visible"/>
                                      </p:to>
                                    </p:set>
                                    <p:animEffect transition="in" filter="wipe(left)">
                                      <p:cBhvr>
                                        <p:cTn id="7" dur="500"/>
                                        <p:tgtEl>
                                          <p:spTgt spid="28689">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689">
                                            <p:txEl>
                                              <p:pRg st="1" end="1"/>
                                            </p:txEl>
                                          </p:spTgt>
                                        </p:tgtEl>
                                        <p:attrNameLst>
                                          <p:attrName>style.visibility</p:attrName>
                                        </p:attrNameLst>
                                      </p:cBhvr>
                                      <p:to>
                                        <p:strVal val="visible"/>
                                      </p:to>
                                    </p:set>
                                    <p:animEffect transition="in" filter="wipe(left)">
                                      <p:cBhvr>
                                        <p:cTn id="11" dur="500"/>
                                        <p:tgtEl>
                                          <p:spTgt spid="28689">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689">
                                            <p:txEl>
                                              <p:pRg st="2" end="2"/>
                                            </p:txEl>
                                          </p:spTgt>
                                        </p:tgtEl>
                                        <p:attrNameLst>
                                          <p:attrName>style.visibility</p:attrName>
                                        </p:attrNameLst>
                                      </p:cBhvr>
                                      <p:to>
                                        <p:strVal val="visible"/>
                                      </p:to>
                                    </p:set>
                                    <p:animEffect transition="in" filter="wipe(left)">
                                      <p:cBhvr>
                                        <p:cTn id="15" dur="500"/>
                                        <p:tgtEl>
                                          <p:spTgt spid="28689">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689">
                                            <p:txEl>
                                              <p:pRg st="3" end="3"/>
                                            </p:txEl>
                                          </p:spTgt>
                                        </p:tgtEl>
                                        <p:attrNameLst>
                                          <p:attrName>style.visibility</p:attrName>
                                        </p:attrNameLst>
                                      </p:cBhvr>
                                      <p:to>
                                        <p:strVal val="visible"/>
                                      </p:to>
                                    </p:set>
                                    <p:animEffect transition="in" filter="wipe(left)">
                                      <p:cBhvr>
                                        <p:cTn id="19" dur="500"/>
                                        <p:tgtEl>
                                          <p:spTgt spid="28689">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8689">
                                            <p:txEl>
                                              <p:pRg st="4" end="4"/>
                                            </p:txEl>
                                          </p:spTgt>
                                        </p:tgtEl>
                                        <p:attrNameLst>
                                          <p:attrName>style.visibility</p:attrName>
                                        </p:attrNameLst>
                                      </p:cBhvr>
                                      <p:to>
                                        <p:strVal val="visible"/>
                                      </p:to>
                                    </p:set>
                                    <p:animEffect transition="in" filter="wipe(left)">
                                      <p:cBhvr>
                                        <p:cTn id="23" dur="500"/>
                                        <p:tgtEl>
                                          <p:spTgt spid="2868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4</a:t>
            </a:r>
            <a:r>
              <a:rPr lang="en-US" dirty="0">
                <a:cs typeface="Times New Roman" panose="02020603050405020304" pitchFamily="18" charset="0"/>
              </a:rPr>
              <a:t>–</a:t>
            </a:r>
            <a:fld id="{2A98A763-1D66-4F18-8DE0-6D3095EFBC69}" type="slidenum">
              <a:rPr lang="en-US"/>
              <a:pPr/>
              <a:t>4</a:t>
            </a:fld>
            <a:endParaRPr lang="en-US" dirty="0"/>
          </a:p>
        </p:txBody>
      </p:sp>
      <p:sp>
        <p:nvSpPr>
          <p:cNvPr id="97282" name="AutoShape 2"/>
          <p:cNvSpPr>
            <a:spLocks noGrp="1" noChangeArrowheads="1"/>
          </p:cNvSpPr>
          <p:nvPr>
            <p:ph type="title"/>
          </p:nvPr>
        </p:nvSpPr>
        <p:spPr>
          <a:ln/>
        </p:spPr>
        <p:txBody>
          <a:bodyPr/>
          <a:lstStyle/>
          <a:p>
            <a:r>
              <a:rPr lang="en-US" dirty="0"/>
              <a:t>Step 1: Defining the Project Scope</a:t>
            </a:r>
          </a:p>
        </p:txBody>
      </p:sp>
      <p:sp>
        <p:nvSpPr>
          <p:cNvPr id="97283" name="Rectangle 3"/>
          <p:cNvSpPr>
            <a:spLocks noGrp="1" noChangeArrowheads="1"/>
          </p:cNvSpPr>
          <p:nvPr>
            <p:ph type="body" idx="1"/>
          </p:nvPr>
        </p:nvSpPr>
        <p:spPr/>
        <p:txBody>
          <a:bodyPr/>
          <a:lstStyle/>
          <a:p>
            <a:pPr>
              <a:spcBef>
                <a:spcPct val="30000"/>
              </a:spcBef>
            </a:pPr>
            <a:r>
              <a:rPr lang="en-US" dirty="0"/>
              <a:t>Project Scope</a:t>
            </a:r>
          </a:p>
          <a:p>
            <a:pPr lvl="1">
              <a:spcBef>
                <a:spcPct val="30000"/>
              </a:spcBef>
            </a:pPr>
            <a:r>
              <a:rPr lang="en-US" dirty="0"/>
              <a:t>A definition of the end result or mission of the project</a:t>
            </a:r>
            <a:r>
              <a:rPr lang="en-US" dirty="0">
                <a:cs typeface="Arial" panose="020B0604020202020204" pitchFamily="34" charset="0"/>
              </a:rPr>
              <a:t>—a product or service for the client/customer—in specific, tangible, and measurable terms.</a:t>
            </a:r>
          </a:p>
          <a:p>
            <a:pPr>
              <a:spcBef>
                <a:spcPct val="30000"/>
              </a:spcBef>
            </a:pPr>
            <a:r>
              <a:rPr lang="en-US" dirty="0">
                <a:cs typeface="Arial" panose="020B0604020202020204" pitchFamily="34" charset="0"/>
              </a:rPr>
              <a:t>Purpose of the Scope Statement </a:t>
            </a:r>
          </a:p>
          <a:p>
            <a:pPr lvl="1">
              <a:spcBef>
                <a:spcPct val="30000"/>
              </a:spcBef>
            </a:pPr>
            <a:r>
              <a:rPr lang="en-US" dirty="0">
                <a:cs typeface="Arial" panose="020B0604020202020204" pitchFamily="34" charset="0"/>
              </a:rPr>
              <a:t>To clearly define the deliverable(s) for the end user.</a:t>
            </a:r>
          </a:p>
          <a:p>
            <a:pPr lvl="1">
              <a:spcBef>
                <a:spcPct val="30000"/>
              </a:spcBef>
            </a:pPr>
            <a:r>
              <a:rPr lang="en-US" dirty="0">
                <a:cs typeface="Arial" panose="020B0604020202020204" pitchFamily="34" charset="0"/>
              </a:rPr>
              <a:t>To focus the project on successful completion </a:t>
            </a:r>
            <a:br>
              <a:rPr lang="en-US" dirty="0">
                <a:cs typeface="Arial" panose="020B0604020202020204" pitchFamily="34" charset="0"/>
              </a:rPr>
            </a:br>
            <a:r>
              <a:rPr lang="en-US" dirty="0">
                <a:cs typeface="Arial" panose="020B0604020202020204" pitchFamily="34" charset="0"/>
              </a:rPr>
              <a:t>of its goals.</a:t>
            </a:r>
          </a:p>
          <a:p>
            <a:pPr lvl="1">
              <a:spcBef>
                <a:spcPct val="30000"/>
              </a:spcBef>
            </a:pPr>
            <a:r>
              <a:rPr lang="en-US" dirty="0">
                <a:cs typeface="Arial" panose="020B0604020202020204" pitchFamily="34" charset="0"/>
              </a:rPr>
              <a:t>To be used by the project owner and participants </a:t>
            </a:r>
            <a:br>
              <a:rPr lang="en-US" dirty="0">
                <a:cs typeface="Arial" panose="020B0604020202020204" pitchFamily="34" charset="0"/>
              </a:rPr>
            </a:br>
            <a:r>
              <a:rPr lang="en-US" dirty="0">
                <a:cs typeface="Arial" panose="020B0604020202020204" pitchFamily="34" charset="0"/>
              </a:rPr>
              <a:t>as a planning tool and for measuring project success.</a:t>
            </a:r>
          </a:p>
        </p:txBody>
      </p:sp>
    </p:spTree>
    <p:extLst>
      <p:ext uri="{BB962C8B-B14F-4D97-AF65-F5344CB8AC3E}">
        <p14:creationId xmlns:p14="http://schemas.microsoft.com/office/powerpoint/2010/main" val="941782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r>
              <a:rPr lang="en-US" dirty="0"/>
              <a:t>4</a:t>
            </a:r>
            <a:r>
              <a:rPr lang="en-US" dirty="0">
                <a:cs typeface="Times New Roman" panose="02020603050405020304" pitchFamily="18" charset="0"/>
              </a:rPr>
              <a:t>–</a:t>
            </a:r>
            <a:fld id="{0CF0EA0B-1764-4510-9390-863CEBFFD113}" type="slidenum">
              <a:rPr lang="en-US"/>
              <a:pPr/>
              <a:t>5</a:t>
            </a:fld>
            <a:endParaRPr lang="en-US" dirty="0"/>
          </a:p>
        </p:txBody>
      </p:sp>
      <p:sp>
        <p:nvSpPr>
          <p:cNvPr id="98306" name="AutoShape 2"/>
          <p:cNvSpPr>
            <a:spLocks noGrp="1" noChangeArrowheads="1"/>
          </p:cNvSpPr>
          <p:nvPr>
            <p:ph type="title"/>
          </p:nvPr>
        </p:nvSpPr>
        <p:spPr>
          <a:ln/>
        </p:spPr>
        <p:txBody>
          <a:bodyPr/>
          <a:lstStyle/>
          <a:p>
            <a:r>
              <a:rPr lang="en-US" dirty="0"/>
              <a:t>Project Scope Checklist</a:t>
            </a:r>
          </a:p>
        </p:txBody>
      </p:sp>
      <p:sp>
        <p:nvSpPr>
          <p:cNvPr id="98307" name="Rectangle 3"/>
          <p:cNvSpPr>
            <a:spLocks noGrp="1" noChangeArrowheads="1"/>
          </p:cNvSpPr>
          <p:nvPr>
            <p:ph type="body" idx="1"/>
          </p:nvPr>
        </p:nvSpPr>
        <p:spPr>
          <a:xfrm>
            <a:off x="990600" y="1509713"/>
            <a:ext cx="4678363" cy="4205287"/>
          </a:xfrm>
          <a:noFill/>
          <a:ln/>
        </p:spPr>
        <p:txBody>
          <a:bodyPr/>
          <a:lstStyle/>
          <a:p>
            <a:pPr marL="533400" indent="-533400">
              <a:spcBef>
                <a:spcPct val="50000"/>
              </a:spcBef>
              <a:buFontTx/>
              <a:buAutoNum type="arabicPeriod"/>
            </a:pPr>
            <a:r>
              <a:rPr lang="en-US" dirty="0"/>
              <a:t>Project objective</a:t>
            </a:r>
          </a:p>
          <a:p>
            <a:pPr marL="533400" indent="-533400">
              <a:spcBef>
                <a:spcPct val="50000"/>
              </a:spcBef>
              <a:buFontTx/>
              <a:buAutoNum type="arabicPeriod"/>
            </a:pPr>
            <a:r>
              <a:rPr lang="en-US" dirty="0"/>
              <a:t>Deliverables</a:t>
            </a:r>
          </a:p>
          <a:p>
            <a:pPr marL="533400" indent="-533400">
              <a:spcBef>
                <a:spcPct val="50000"/>
              </a:spcBef>
              <a:buFontTx/>
              <a:buAutoNum type="arabicPeriod"/>
            </a:pPr>
            <a:r>
              <a:rPr lang="en-US" dirty="0"/>
              <a:t>Milestones</a:t>
            </a:r>
          </a:p>
          <a:p>
            <a:pPr marL="533400" indent="-533400">
              <a:spcBef>
                <a:spcPct val="50000"/>
              </a:spcBef>
              <a:buFontTx/>
              <a:buAutoNum type="arabicPeriod"/>
            </a:pPr>
            <a:r>
              <a:rPr lang="en-US" dirty="0"/>
              <a:t>Technical requirements</a:t>
            </a:r>
          </a:p>
          <a:p>
            <a:pPr marL="533400" indent="-533400">
              <a:spcBef>
                <a:spcPct val="50000"/>
              </a:spcBef>
              <a:buFontTx/>
              <a:buAutoNum type="arabicPeriod"/>
            </a:pPr>
            <a:r>
              <a:rPr lang="en-US" dirty="0"/>
              <a:t>Limits and exclusions</a:t>
            </a:r>
          </a:p>
          <a:p>
            <a:pPr marL="533400" indent="-533400">
              <a:spcBef>
                <a:spcPct val="50000"/>
              </a:spcBef>
              <a:buFontTx/>
              <a:buAutoNum type="arabicPeriod"/>
            </a:pPr>
            <a:r>
              <a:rPr lang="en-US" dirty="0"/>
              <a:t>Reviews with customer</a:t>
            </a:r>
          </a:p>
        </p:txBody>
      </p:sp>
      <p:pic>
        <p:nvPicPr>
          <p:cNvPr id="98323" name="Picture 19" descr="j01958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5675" y="3703638"/>
            <a:ext cx="2355850" cy="234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061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wipe(left)">
                                      <p:cBhvr>
                                        <p:cTn id="7" dur="500"/>
                                        <p:tgtEl>
                                          <p:spTgt spid="98307">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307">
                                            <p:txEl>
                                              <p:pRg st="1" end="1"/>
                                            </p:txEl>
                                          </p:spTgt>
                                        </p:tgtEl>
                                        <p:attrNameLst>
                                          <p:attrName>style.visibility</p:attrName>
                                        </p:attrNameLst>
                                      </p:cBhvr>
                                      <p:to>
                                        <p:strVal val="visible"/>
                                      </p:to>
                                    </p:set>
                                    <p:animEffect transition="in" filter="wipe(left)">
                                      <p:cBhvr>
                                        <p:cTn id="11" dur="500"/>
                                        <p:tgtEl>
                                          <p:spTgt spid="98307">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8307">
                                            <p:txEl>
                                              <p:pRg st="2" end="2"/>
                                            </p:txEl>
                                          </p:spTgt>
                                        </p:tgtEl>
                                        <p:attrNameLst>
                                          <p:attrName>style.visibility</p:attrName>
                                        </p:attrNameLst>
                                      </p:cBhvr>
                                      <p:to>
                                        <p:strVal val="visible"/>
                                      </p:to>
                                    </p:set>
                                    <p:animEffect transition="in" filter="wipe(left)">
                                      <p:cBhvr>
                                        <p:cTn id="15" dur="500"/>
                                        <p:tgtEl>
                                          <p:spTgt spid="98307">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8307">
                                            <p:txEl>
                                              <p:pRg st="3" end="3"/>
                                            </p:txEl>
                                          </p:spTgt>
                                        </p:tgtEl>
                                        <p:attrNameLst>
                                          <p:attrName>style.visibility</p:attrName>
                                        </p:attrNameLst>
                                      </p:cBhvr>
                                      <p:to>
                                        <p:strVal val="visible"/>
                                      </p:to>
                                    </p:set>
                                    <p:animEffect transition="in" filter="wipe(left)">
                                      <p:cBhvr>
                                        <p:cTn id="19" dur="500"/>
                                        <p:tgtEl>
                                          <p:spTgt spid="98307">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8307">
                                            <p:txEl>
                                              <p:pRg st="4" end="4"/>
                                            </p:txEl>
                                          </p:spTgt>
                                        </p:tgtEl>
                                        <p:attrNameLst>
                                          <p:attrName>style.visibility</p:attrName>
                                        </p:attrNameLst>
                                      </p:cBhvr>
                                      <p:to>
                                        <p:strVal val="visible"/>
                                      </p:to>
                                    </p:set>
                                    <p:animEffect transition="in" filter="wipe(left)">
                                      <p:cBhvr>
                                        <p:cTn id="23" dur="500"/>
                                        <p:tgtEl>
                                          <p:spTgt spid="98307">
                                            <p:txEl>
                                              <p:pRg st="4" end="4"/>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8307">
                                            <p:txEl>
                                              <p:pRg st="5" end="5"/>
                                            </p:txEl>
                                          </p:spTgt>
                                        </p:tgtEl>
                                        <p:attrNameLst>
                                          <p:attrName>style.visibility</p:attrName>
                                        </p:attrNameLst>
                                      </p:cBhvr>
                                      <p:to>
                                        <p:strVal val="visible"/>
                                      </p:to>
                                    </p:set>
                                    <p:animEffect transition="in" filter="wipe(left)">
                                      <p:cBhvr>
                                        <p:cTn id="27" dur="500"/>
                                        <p:tgtEl>
                                          <p:spTgt spid="98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4</a:t>
            </a:r>
            <a:r>
              <a:rPr lang="en-US" dirty="0">
                <a:cs typeface="Times New Roman" panose="02020603050405020304" pitchFamily="18" charset="0"/>
              </a:rPr>
              <a:t>–</a:t>
            </a:r>
            <a:fld id="{56C18CAB-679F-41EB-B901-41946DF3EDD7}" type="slidenum">
              <a:rPr lang="en-US"/>
              <a:pPr/>
              <a:t>6</a:t>
            </a:fld>
            <a:endParaRPr lang="en-US" dirty="0"/>
          </a:p>
        </p:txBody>
      </p:sp>
      <p:sp>
        <p:nvSpPr>
          <p:cNvPr id="99330" name="AutoShape 2"/>
          <p:cNvSpPr>
            <a:spLocks noGrp="1" noChangeArrowheads="1"/>
          </p:cNvSpPr>
          <p:nvPr>
            <p:ph type="title"/>
          </p:nvPr>
        </p:nvSpPr>
        <p:spPr>
          <a:ln/>
        </p:spPr>
        <p:txBody>
          <a:bodyPr/>
          <a:lstStyle/>
          <a:p>
            <a:r>
              <a:rPr lang="en-US" dirty="0"/>
              <a:t>Project Scope: Terms and Definitions</a:t>
            </a:r>
          </a:p>
        </p:txBody>
      </p:sp>
      <p:sp>
        <p:nvSpPr>
          <p:cNvPr id="99331" name="Rectangle 3"/>
          <p:cNvSpPr>
            <a:spLocks noGrp="1" noChangeArrowheads="1"/>
          </p:cNvSpPr>
          <p:nvPr>
            <p:ph type="body" idx="1"/>
          </p:nvPr>
        </p:nvSpPr>
        <p:spPr/>
        <p:txBody>
          <a:bodyPr/>
          <a:lstStyle/>
          <a:p>
            <a:r>
              <a:rPr lang="en-US" dirty="0"/>
              <a:t>Scope Statements</a:t>
            </a:r>
          </a:p>
          <a:p>
            <a:pPr lvl="1"/>
            <a:r>
              <a:rPr lang="en-US" dirty="0"/>
              <a:t>Also called statements of work (SOW)</a:t>
            </a:r>
          </a:p>
          <a:p>
            <a:r>
              <a:rPr lang="en-US" dirty="0"/>
              <a:t>Project Charter</a:t>
            </a:r>
          </a:p>
          <a:p>
            <a:pPr lvl="1"/>
            <a:r>
              <a:rPr lang="en-US" dirty="0"/>
              <a:t>Can contain an expanded version of scope statement</a:t>
            </a:r>
          </a:p>
          <a:p>
            <a:pPr lvl="1"/>
            <a:r>
              <a:rPr lang="en-US" dirty="0"/>
              <a:t>A document authorizing the project manager to initiate and lead the project.</a:t>
            </a:r>
          </a:p>
          <a:p>
            <a:r>
              <a:rPr lang="en-US" dirty="0"/>
              <a:t>Scope Creep</a:t>
            </a:r>
          </a:p>
          <a:p>
            <a:pPr lvl="1"/>
            <a:r>
              <a:rPr lang="en-US" dirty="0"/>
              <a:t>The tendency for the project scope to expand over time due to changing requirements, specifications, and priorities.</a:t>
            </a:r>
          </a:p>
          <a:p>
            <a:pPr lvl="1"/>
            <a:endParaRPr lang="en-US" dirty="0"/>
          </a:p>
        </p:txBody>
      </p:sp>
    </p:spTree>
    <p:extLst>
      <p:ext uri="{BB962C8B-B14F-4D97-AF65-F5344CB8AC3E}">
        <p14:creationId xmlns:p14="http://schemas.microsoft.com/office/powerpoint/2010/main" val="828146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4</a:t>
            </a:r>
            <a:r>
              <a:rPr lang="en-US" dirty="0">
                <a:cs typeface="Times New Roman" panose="02020603050405020304" pitchFamily="18" charset="0"/>
              </a:rPr>
              <a:t>–</a:t>
            </a:r>
            <a:fld id="{220E9FBA-753B-4E63-9EF0-68D71A0A4D46}" type="slidenum">
              <a:rPr lang="en-US"/>
              <a:pPr/>
              <a:t>7</a:t>
            </a:fld>
            <a:endParaRPr lang="en-US" dirty="0"/>
          </a:p>
        </p:txBody>
      </p:sp>
      <p:sp>
        <p:nvSpPr>
          <p:cNvPr id="100354" name="AutoShape 2"/>
          <p:cNvSpPr>
            <a:spLocks noGrp="1" noChangeArrowheads="1"/>
          </p:cNvSpPr>
          <p:nvPr>
            <p:ph type="title"/>
          </p:nvPr>
        </p:nvSpPr>
        <p:spPr>
          <a:ln/>
        </p:spPr>
        <p:txBody>
          <a:bodyPr/>
          <a:lstStyle/>
          <a:p>
            <a:r>
              <a:rPr lang="en-US" dirty="0"/>
              <a:t>Step 2: Establishing Project Priorities</a:t>
            </a:r>
          </a:p>
        </p:txBody>
      </p:sp>
      <p:sp>
        <p:nvSpPr>
          <p:cNvPr id="100355" name="Rectangle 3"/>
          <p:cNvSpPr>
            <a:spLocks noGrp="1" noChangeArrowheads="1"/>
          </p:cNvSpPr>
          <p:nvPr>
            <p:ph type="body" idx="1"/>
          </p:nvPr>
        </p:nvSpPr>
        <p:spPr/>
        <p:txBody>
          <a:bodyPr/>
          <a:lstStyle/>
          <a:p>
            <a:r>
              <a:rPr lang="en-US" dirty="0"/>
              <a:t>Causes of Project Trade-offs</a:t>
            </a:r>
          </a:p>
          <a:p>
            <a:pPr lvl="1"/>
            <a:r>
              <a:rPr lang="en-US" dirty="0"/>
              <a:t>Shifts in the relative importance of criterions related </a:t>
            </a:r>
            <a:br>
              <a:rPr lang="en-US" dirty="0"/>
            </a:br>
            <a:r>
              <a:rPr lang="en-US" dirty="0"/>
              <a:t>to cost, time, and performance parameters</a:t>
            </a:r>
          </a:p>
          <a:p>
            <a:pPr lvl="2"/>
            <a:r>
              <a:rPr lang="en-US" dirty="0"/>
              <a:t>Budget</a:t>
            </a:r>
            <a:r>
              <a:rPr lang="en-US" dirty="0">
                <a:cs typeface="Arial" panose="020B0604020202020204" pitchFamily="34" charset="0"/>
              </a:rPr>
              <a:t>–Cost</a:t>
            </a:r>
          </a:p>
          <a:p>
            <a:pPr lvl="2"/>
            <a:r>
              <a:rPr lang="en-US" dirty="0"/>
              <a:t>Schedule</a:t>
            </a:r>
            <a:r>
              <a:rPr lang="en-US" dirty="0">
                <a:cs typeface="Arial" panose="020B0604020202020204" pitchFamily="34" charset="0"/>
              </a:rPr>
              <a:t>–Time</a:t>
            </a:r>
          </a:p>
          <a:p>
            <a:pPr lvl="2"/>
            <a:r>
              <a:rPr lang="en-US" dirty="0"/>
              <a:t>Performance</a:t>
            </a:r>
            <a:r>
              <a:rPr lang="en-US" dirty="0">
                <a:cs typeface="Arial" panose="020B0604020202020204" pitchFamily="34" charset="0"/>
              </a:rPr>
              <a:t>–Scope</a:t>
            </a:r>
          </a:p>
          <a:p>
            <a:r>
              <a:rPr lang="en-US" dirty="0">
                <a:cs typeface="Arial" panose="020B0604020202020204" pitchFamily="34" charset="0"/>
              </a:rPr>
              <a:t>Managing the Priorities of Project Trade-offs</a:t>
            </a:r>
          </a:p>
          <a:p>
            <a:pPr lvl="1"/>
            <a:r>
              <a:rPr lang="en-US" dirty="0">
                <a:cs typeface="Arial" panose="020B0604020202020204" pitchFamily="34" charset="0"/>
              </a:rPr>
              <a:t>Constrain: a parameter is a fixed requirement.</a:t>
            </a:r>
          </a:p>
          <a:p>
            <a:pPr lvl="1"/>
            <a:r>
              <a:rPr lang="en-US" dirty="0">
                <a:cs typeface="Arial" panose="020B0604020202020204" pitchFamily="34" charset="0"/>
              </a:rPr>
              <a:t>Enhance: optimizing a criterion over others.</a:t>
            </a:r>
          </a:p>
          <a:p>
            <a:pPr lvl="1"/>
            <a:r>
              <a:rPr lang="en-US" dirty="0">
                <a:cs typeface="Arial" panose="020B0604020202020204" pitchFamily="34" charset="0"/>
              </a:rPr>
              <a:t>Accept: reducing (or not meeting) a criterion requirement.</a:t>
            </a:r>
          </a:p>
        </p:txBody>
      </p:sp>
    </p:spTree>
    <p:extLst>
      <p:ext uri="{BB962C8B-B14F-4D97-AF65-F5344CB8AC3E}">
        <p14:creationId xmlns:p14="http://schemas.microsoft.com/office/powerpoint/2010/main" val="2004757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4</a:t>
            </a:r>
            <a:r>
              <a:rPr lang="en-US" dirty="0">
                <a:cs typeface="Times New Roman" panose="02020603050405020304" pitchFamily="18" charset="0"/>
              </a:rPr>
              <a:t>–</a:t>
            </a:r>
            <a:fld id="{B8B777AE-FBF8-4A19-BB59-F2318DBC04B9}" type="slidenum">
              <a:rPr lang="en-US"/>
              <a:pPr/>
              <a:t>8</a:t>
            </a:fld>
            <a:endParaRPr lang="en-US" dirty="0"/>
          </a:p>
        </p:txBody>
      </p:sp>
      <p:sp>
        <p:nvSpPr>
          <p:cNvPr id="83970"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dirty="0"/>
              <a:t>Project Management Trade-offs</a:t>
            </a:r>
          </a:p>
        </p:txBody>
      </p:sp>
      <p:sp>
        <p:nvSpPr>
          <p:cNvPr id="83971"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4.1</a:t>
            </a:r>
            <a:endParaRPr lang="en-US" sz="1200" b="1" dirty="0">
              <a:solidFill>
                <a:srgbClr val="006666"/>
              </a:solidFill>
              <a:cs typeface="Arial" panose="020B0604020202020204" pitchFamily="34" charset="0"/>
            </a:endParaRPr>
          </a:p>
        </p:txBody>
      </p:sp>
      <p:pic>
        <p:nvPicPr>
          <p:cNvPr id="839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3" y="1600200"/>
            <a:ext cx="5765800" cy="375126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728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83972"/>
                                        </p:tgtEl>
                                        <p:attrNameLst>
                                          <p:attrName>style.visibility</p:attrName>
                                        </p:attrNameLst>
                                      </p:cBhvr>
                                      <p:to>
                                        <p:strVal val="visible"/>
                                      </p:to>
                                    </p:set>
                                    <p:anim calcmode="lin" valueType="num">
                                      <p:cBhvr>
                                        <p:cTn id="7" dur="500" fill="hold"/>
                                        <p:tgtEl>
                                          <p:spTgt spid="83972"/>
                                        </p:tgtEl>
                                        <p:attrNameLst>
                                          <p:attrName>ppt_w</p:attrName>
                                        </p:attrNameLst>
                                      </p:cBhvr>
                                      <p:tavLst>
                                        <p:tav tm="0">
                                          <p:val>
                                            <p:fltVal val="0"/>
                                          </p:val>
                                        </p:tav>
                                        <p:tav tm="100000">
                                          <p:val>
                                            <p:strVal val="#ppt_w"/>
                                          </p:val>
                                        </p:tav>
                                      </p:tavLst>
                                    </p:anim>
                                    <p:anim calcmode="lin" valueType="num">
                                      <p:cBhvr>
                                        <p:cTn id="8" dur="500" fill="hold"/>
                                        <p:tgtEl>
                                          <p:spTgt spid="8397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4</a:t>
            </a:r>
            <a:r>
              <a:rPr lang="en-US" dirty="0">
                <a:cs typeface="Times New Roman" panose="02020603050405020304" pitchFamily="18" charset="0"/>
              </a:rPr>
              <a:t>–</a:t>
            </a:r>
            <a:fld id="{FA1272BD-5915-4298-8E75-366E94F40771}" type="slidenum">
              <a:rPr lang="en-US"/>
              <a:pPr/>
              <a:t>9</a:t>
            </a:fld>
            <a:endParaRPr lang="en-US" dirty="0"/>
          </a:p>
        </p:txBody>
      </p:sp>
      <p:sp>
        <p:nvSpPr>
          <p:cNvPr id="84994"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dirty="0"/>
              <a:t>Project Priority Matrix</a:t>
            </a:r>
          </a:p>
        </p:txBody>
      </p:sp>
      <p:sp>
        <p:nvSpPr>
          <p:cNvPr id="84995"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4.2</a:t>
            </a:r>
            <a:endParaRPr lang="en-US" sz="1200" b="1" dirty="0">
              <a:solidFill>
                <a:srgbClr val="006666"/>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957262" y="1234464"/>
            <a:ext cx="7229475" cy="4857750"/>
          </a:xfrm>
          <a:prstGeom prst="rect">
            <a:avLst/>
          </a:prstGeom>
        </p:spPr>
      </p:pic>
    </p:spTree>
    <p:extLst>
      <p:ext uri="{BB962C8B-B14F-4D97-AF65-F5344CB8AC3E}">
        <p14:creationId xmlns:p14="http://schemas.microsoft.com/office/powerpoint/2010/main" val="3939652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ject Management 6e. - Gray and Larson">
  <a:themeElements>
    <a:clrScheme name="">
      <a:dk1>
        <a:srgbClr val="000000"/>
      </a:dk1>
      <a:lt1>
        <a:srgbClr val="FFFFEF"/>
      </a:lt1>
      <a:dk2>
        <a:srgbClr val="000000"/>
      </a:dk2>
      <a:lt2>
        <a:srgbClr val="808080"/>
      </a:lt2>
      <a:accent1>
        <a:srgbClr val="00CC99"/>
      </a:accent1>
      <a:accent2>
        <a:srgbClr val="3333CC"/>
      </a:accent2>
      <a:accent3>
        <a:srgbClr val="FFFFF6"/>
      </a:accent3>
      <a:accent4>
        <a:srgbClr val="000000"/>
      </a:accent4>
      <a:accent5>
        <a:srgbClr val="AAE2CA"/>
      </a:accent5>
      <a:accent6>
        <a:srgbClr val="2D2DB9"/>
      </a:accent6>
      <a:hlink>
        <a:srgbClr val="CCCCFF"/>
      </a:hlink>
      <a:folHlink>
        <a:srgbClr val="B2B2B2"/>
      </a:folHlink>
    </a:clrScheme>
    <a:fontScheme name="Project Management 5e. - Gray and Lar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00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F00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roject Management 5e. - Gray and Lars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oject Management 5e. - Gray and Lars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ject Management 5e. - Gray and Lars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ject Management 5e. - Gray and Lars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ject Management 5e. - Gray and Lars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ject Management 5e. - Gray and Lars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oject Management 5e. - Gray and Lars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799</TotalTime>
  <Words>2518</Words>
  <Application>Microsoft Office PowerPoint</Application>
  <PresentationFormat>On-screen Show (4:3)</PresentationFormat>
  <Paragraphs>272</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Project Management 6e. - Gray and Larson</vt:lpstr>
      <vt:lpstr>PowerPoint Presentation</vt:lpstr>
      <vt:lpstr>Where We Are Now</vt:lpstr>
      <vt:lpstr>Defining the Project</vt:lpstr>
      <vt:lpstr>Step 1: Defining the Project Scope</vt:lpstr>
      <vt:lpstr>Project Scope Checklist</vt:lpstr>
      <vt:lpstr>Project Scope: Terms and Definitions</vt:lpstr>
      <vt:lpstr>Step 2: Establishing Project Priorities</vt:lpstr>
      <vt:lpstr>Project Management Trade-offs</vt:lpstr>
      <vt:lpstr>Project Priority Matrix</vt:lpstr>
      <vt:lpstr> Step 3: Creating the Work   Breakdown Structure</vt:lpstr>
      <vt:lpstr>Hierarchical Breakdown of the WBS</vt:lpstr>
      <vt:lpstr>How WBS Helps the Project Manager</vt:lpstr>
      <vt:lpstr>Work Breakdown Structure</vt:lpstr>
      <vt:lpstr>Work Packages</vt:lpstr>
      <vt:lpstr> Step 4: Integrating the WBS  with the Organization</vt:lpstr>
      <vt:lpstr>Integration of  WBS and OBS</vt:lpstr>
      <vt:lpstr> Step 5:  Coding the WBS for   the Information System</vt:lpstr>
      <vt:lpstr>PowerPoint Presentation</vt:lpstr>
      <vt:lpstr>PBS for Software Development Project</vt:lpstr>
      <vt:lpstr>Responsibility Matrices</vt:lpstr>
      <vt:lpstr>Responsibility Matrix for a Market Research Project</vt:lpstr>
      <vt:lpstr>Responsibility Matrix for the Conveyor Belt Project</vt:lpstr>
      <vt:lpstr>Stakeholder Communications</vt:lpstr>
      <vt:lpstr>Project Communication Plan</vt:lpstr>
      <vt:lpstr>Information Needs</vt:lpstr>
      <vt:lpstr>Developing a Communication Plan</vt:lpstr>
      <vt:lpstr>Shale Oil Research Project Communication Plan</vt:lpstr>
      <vt:lpstr>Key Terms</vt:lpstr>
    </vt:vector>
  </TitlesOfParts>
  <Manager>Wanda Zeman</Manager>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6e</dc:title>
  <dc:subject>Chapter 4</dc:subject>
  <dc:creator>Charlie Cook - ccook@uwa.edu</dc:creator>
  <cp:lastModifiedBy>Zeman, Wanda</cp:lastModifiedBy>
  <cp:revision>55</cp:revision>
  <cp:lastPrinted>1601-01-01T00:00:00Z</cp:lastPrinted>
  <dcterms:created xsi:type="dcterms:W3CDTF">1901-01-01T06:00:00Z</dcterms:created>
  <dcterms:modified xsi:type="dcterms:W3CDTF">2013-11-25T21:38:58Z</dcterms:modified>
</cp:coreProperties>
</file>