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4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109" autoAdjust="0"/>
    <p:restoredTop sz="66975" autoAdjust="0"/>
  </p:normalViewPr>
  <p:slideViewPr>
    <p:cSldViewPr showGuides="1">
      <p:cViewPr>
        <p:scale>
          <a:sx n="67" d="100"/>
          <a:sy n="67" d="100"/>
        </p:scale>
        <p:origin x="-17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558" y="90"/>
      </p:cViewPr>
      <p:guideLst>
        <p:guide orient="horz" pos="2909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021D51A-B140-41D8-B455-79292309F0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9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40B95-B069-4EA7-820E-2AEAA58D464A}" type="slidenum">
              <a:rPr lang="en-US"/>
              <a:pPr/>
              <a:t>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Chapter 7</a:t>
            </a:r>
            <a:br>
              <a:rPr lang="en-US" b="1" dirty="0" smtClean="0"/>
            </a:br>
            <a:r>
              <a:rPr lang="en-US" b="1" dirty="0" smtClean="0"/>
              <a:t>Managing Risk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7D433-2810-4BCB-AA41-B3DDEE6CAABF}" type="slidenum">
              <a:rPr lang="en-US"/>
              <a:pPr/>
              <a:t>10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7.5 provides an example of how </a:t>
            </a:r>
            <a:r>
              <a:rPr lang="en-US" dirty="0" smtClean="0"/>
              <a:t>impact scales </a:t>
            </a:r>
            <a:r>
              <a:rPr lang="en-US" dirty="0"/>
              <a:t>could be defined given the project objectives of cost, time, scope, and quality. </a:t>
            </a:r>
            <a:r>
              <a:rPr lang="en-US" dirty="0" smtClean="0"/>
              <a:t>The impact scales offer relative assessments of how risks affect project objectives.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05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F0BFD-D23B-4119-993C-F8114F3F4622}" type="slidenum">
              <a:rPr lang="en-US"/>
              <a:pPr/>
              <a:t>11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7.6 </a:t>
            </a:r>
            <a:r>
              <a:rPr lang="en-US" dirty="0"/>
              <a:t>is a partial example of a risk </a:t>
            </a:r>
            <a:r>
              <a:rPr lang="en-US" dirty="0" smtClean="0"/>
              <a:t>assessment form </a:t>
            </a:r>
            <a:r>
              <a:rPr lang="en-US" dirty="0"/>
              <a:t>used on an IS project involving the upgrade from Windows 7 to Windows 8. </a:t>
            </a:r>
            <a:r>
              <a:rPr lang="en-US" dirty="0" smtClean="0"/>
              <a:t>In </a:t>
            </a:r>
            <a:r>
              <a:rPr lang="en-US" dirty="0"/>
              <a:t>addition to evaluating the severity and </a:t>
            </a:r>
            <a:r>
              <a:rPr lang="en-US" dirty="0" smtClean="0"/>
              <a:t>probability </a:t>
            </a:r>
            <a:r>
              <a:rPr lang="en-US" dirty="0"/>
              <a:t>of risk </a:t>
            </a:r>
            <a:r>
              <a:rPr lang="en-US" dirty="0" smtClean="0"/>
              <a:t>events, The form assesses </a:t>
            </a:r>
            <a:r>
              <a:rPr lang="en-US" dirty="0"/>
              <a:t>when the event might occur and its detection difficulty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Detection </a:t>
            </a:r>
            <a:r>
              <a:rPr lang="en-US" dirty="0"/>
              <a:t>difficulty is a measure of how easy it would be to detect that the </a:t>
            </a:r>
            <a:r>
              <a:rPr lang="en-US" dirty="0" smtClean="0"/>
              <a:t>event was </a:t>
            </a:r>
            <a:r>
              <a:rPr lang="en-US" dirty="0"/>
              <a:t>going to occur in time to take mitigating action, that is, how much </a:t>
            </a:r>
            <a:r>
              <a:rPr lang="en-US" dirty="0" smtClean="0"/>
              <a:t>warning would the project manager </a:t>
            </a:r>
            <a:r>
              <a:rPr lang="en-US" dirty="0"/>
              <a:t>have? </a:t>
            </a:r>
            <a:r>
              <a:rPr lang="en-US" dirty="0" smtClean="0"/>
              <a:t>In example</a:t>
            </a:r>
            <a:r>
              <a:rPr lang="en-US" dirty="0"/>
              <a:t>, the detection </a:t>
            </a:r>
            <a:r>
              <a:rPr lang="en-US" dirty="0" smtClean="0"/>
              <a:t>scale would </a:t>
            </a:r>
            <a:r>
              <a:rPr lang="en-US" dirty="0"/>
              <a:t>range from 5 </a:t>
            </a:r>
            <a:r>
              <a:rPr lang="en-US" dirty="0" smtClean="0"/>
              <a:t>(no warning) </a:t>
            </a:r>
            <a:r>
              <a:rPr lang="en-US" dirty="0"/>
              <a:t>to 1 </a:t>
            </a:r>
            <a:r>
              <a:rPr lang="en-US" dirty="0" smtClean="0"/>
              <a:t>(lots </a:t>
            </a:r>
            <a:r>
              <a:rPr lang="en-US" dirty="0"/>
              <a:t>of time to </a:t>
            </a:r>
            <a:r>
              <a:rPr lang="en-US" dirty="0" smtClean="0"/>
              <a:t>react).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1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1FE72-8A07-45C7-AAA5-4B219FDC5748}" type="slidenum">
              <a:rPr lang="en-US"/>
              <a:pPr/>
              <a:t>12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risk </a:t>
            </a:r>
            <a:r>
              <a:rPr lang="en-US" dirty="0" smtClean="0"/>
              <a:t>matrix presented </a:t>
            </a:r>
            <a:r>
              <a:rPr lang="en-US" dirty="0"/>
              <a:t>in </a:t>
            </a:r>
            <a:r>
              <a:rPr lang="en-US" b="1" dirty="0"/>
              <a:t>Figure 7.7 </a:t>
            </a:r>
            <a:r>
              <a:rPr lang="en-US" dirty="0"/>
              <a:t>consists of a 5 3 5 array of elements with each </a:t>
            </a:r>
            <a:r>
              <a:rPr lang="en-US" dirty="0" smtClean="0"/>
              <a:t>element representing </a:t>
            </a:r>
            <a:r>
              <a:rPr lang="en-US" dirty="0"/>
              <a:t>a different set of impact and likelihood values. The matrix is divided into red, yellow, and green zones representing major</a:t>
            </a:r>
            <a:r>
              <a:rPr lang="en-US" dirty="0" smtClean="0"/>
              <a:t>, moderate</a:t>
            </a:r>
            <a:r>
              <a:rPr lang="en-US" dirty="0"/>
              <a:t>, and minor risks, respectively. The red zone is centered on the top </a:t>
            </a:r>
            <a:r>
              <a:rPr lang="en-US" dirty="0" smtClean="0"/>
              <a:t>right corner </a:t>
            </a:r>
            <a:r>
              <a:rPr lang="en-US" dirty="0"/>
              <a:t>of the matrix (high impact/high likelihood), while the green zone is </a:t>
            </a:r>
            <a:r>
              <a:rPr lang="en-US" dirty="0" smtClean="0"/>
              <a:t>centered on </a:t>
            </a:r>
            <a:r>
              <a:rPr lang="en-US" dirty="0"/>
              <a:t>the bottom left corner (low impact/low likelihood). The moderate risk, </a:t>
            </a:r>
            <a:r>
              <a:rPr lang="en-US" dirty="0" smtClean="0"/>
              <a:t>yellow zone </a:t>
            </a:r>
            <a:r>
              <a:rPr lang="en-US" dirty="0"/>
              <a:t>extends down the middle of the matrix.</a:t>
            </a:r>
          </a:p>
        </p:txBody>
      </p:sp>
    </p:spTree>
    <p:extLst>
      <p:ext uri="{BB962C8B-B14F-4D97-AF65-F5344CB8AC3E}">
        <p14:creationId xmlns:p14="http://schemas.microsoft.com/office/powerpoint/2010/main" val="20927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CC4D8-F43B-436A-8C45-C502B88CEF43}" type="slidenum">
              <a:rPr lang="en-US"/>
              <a:pPr/>
              <a:t>13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 involves developing responses to risks. Possible responses to risk events include: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Mitigating </a:t>
            </a:r>
            <a:r>
              <a:rPr lang="en-US" dirty="0" smtClean="0"/>
              <a:t>risk by either reducing </a:t>
            </a:r>
            <a:r>
              <a:rPr lang="en-US" dirty="0"/>
              <a:t>the likelihood an adverse event will </a:t>
            </a:r>
            <a:r>
              <a:rPr lang="en-US" dirty="0" smtClean="0"/>
              <a:t>occur or reducing </a:t>
            </a:r>
            <a:r>
              <a:rPr lang="en-US" dirty="0"/>
              <a:t>impact of adverse event.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Avoiding </a:t>
            </a:r>
            <a:r>
              <a:rPr lang="en-US" dirty="0" smtClean="0"/>
              <a:t>risk by changing </a:t>
            </a:r>
            <a:r>
              <a:rPr lang="en-US" dirty="0"/>
              <a:t>the project plan to eliminate the risk or condition.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Transferring </a:t>
            </a:r>
            <a:r>
              <a:rPr lang="en-US" dirty="0" smtClean="0"/>
              <a:t>risk by either paying </a:t>
            </a:r>
            <a:r>
              <a:rPr lang="en-US" dirty="0"/>
              <a:t>a premium to pass the risk to another </a:t>
            </a:r>
            <a:r>
              <a:rPr lang="en-US" dirty="0" smtClean="0"/>
              <a:t>party</a:t>
            </a:r>
            <a:r>
              <a:rPr lang="en-US" dirty="0"/>
              <a:t> </a:t>
            </a:r>
            <a:r>
              <a:rPr lang="en-US" dirty="0" smtClean="0"/>
              <a:t>or requiring </a:t>
            </a:r>
            <a:r>
              <a:rPr lang="en-US" dirty="0"/>
              <a:t>Build-Own-Operate-Transfer (BOOT) provisions.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Retaining </a:t>
            </a:r>
            <a:r>
              <a:rPr lang="en-US" dirty="0" smtClean="0"/>
              <a:t>risk by making </a:t>
            </a:r>
            <a:r>
              <a:rPr lang="en-US" dirty="0"/>
              <a:t>a conscious decision to accept the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8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3E61F-6792-4EF4-96AF-B449E92A91F5}" type="slidenum">
              <a:rPr lang="en-US"/>
              <a:pPr/>
              <a:t>14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Contingency </a:t>
            </a:r>
            <a:r>
              <a:rPr lang="en-US" dirty="0" smtClean="0"/>
              <a:t>planning involves developing an </a:t>
            </a:r>
            <a:r>
              <a:rPr lang="en-US" dirty="0"/>
              <a:t>alternative plan that will be used if a possible foreseen risk event actually </a:t>
            </a:r>
            <a:r>
              <a:rPr lang="en-US" dirty="0" smtClean="0"/>
              <a:t>occurs</a:t>
            </a:r>
            <a:r>
              <a:rPr lang="en-US" dirty="0"/>
              <a:t> </a:t>
            </a:r>
            <a:r>
              <a:rPr lang="en-US" dirty="0" smtClean="0"/>
              <a:t>to reduce </a:t>
            </a:r>
            <a:r>
              <a:rPr lang="en-US" dirty="0"/>
              <a:t>or mitigate the negative impact (consequences) of a risk event.</a:t>
            </a:r>
          </a:p>
          <a:p>
            <a:r>
              <a:rPr lang="en-US" dirty="0"/>
              <a:t>Risks of </a:t>
            </a:r>
            <a:r>
              <a:rPr lang="en-US" dirty="0" smtClean="0"/>
              <a:t>not having a contingency plan include:</a:t>
            </a:r>
            <a:endParaRPr lang="en-US" dirty="0"/>
          </a:p>
          <a:p>
            <a:pPr marL="339725" indent="-112713">
              <a:buFont typeface="Arial" panose="020B0604020202020204" pitchFamily="34" charset="0"/>
              <a:buChar char="•"/>
            </a:pPr>
            <a:r>
              <a:rPr lang="en-US" dirty="0"/>
              <a:t>Having no plan </a:t>
            </a:r>
            <a:r>
              <a:rPr lang="en-US" dirty="0" smtClean="0"/>
              <a:t>which may </a:t>
            </a:r>
            <a:r>
              <a:rPr lang="en-US" dirty="0"/>
              <a:t>slow managerial response.</a:t>
            </a:r>
          </a:p>
          <a:p>
            <a:pPr marL="339725" indent="-112713">
              <a:buFont typeface="Arial" panose="020B0604020202020204" pitchFamily="34" charset="0"/>
              <a:buChar char="•"/>
            </a:pPr>
            <a:r>
              <a:rPr lang="en-US" dirty="0"/>
              <a:t>Decisions made under pressure </a:t>
            </a:r>
            <a:r>
              <a:rPr lang="en-US" dirty="0" smtClean="0"/>
              <a:t>that can </a:t>
            </a:r>
            <a:r>
              <a:rPr lang="en-US" dirty="0"/>
              <a:t>be potentially dangerous and costly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4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D3F75-C85C-4759-8EA0-A2BA2A11B56D}" type="slidenum">
              <a:rPr lang="en-US"/>
              <a:pPr/>
              <a:t>15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smtClean="0"/>
              <a:t>7.8 shows a risk </a:t>
            </a:r>
            <a:r>
              <a:rPr lang="en-US" dirty="0"/>
              <a:t>response </a:t>
            </a:r>
            <a:r>
              <a:rPr lang="en-US" dirty="0" smtClean="0"/>
              <a:t>matrix for the Windows 8 that summarizes </a:t>
            </a:r>
            <a:r>
              <a:rPr lang="en-US" dirty="0"/>
              <a:t>how the project team plans to manage risks that have been identified. The </a:t>
            </a:r>
            <a:r>
              <a:rPr lang="en-US" dirty="0" smtClean="0"/>
              <a:t>first step </a:t>
            </a:r>
            <a:r>
              <a:rPr lang="en-US" dirty="0"/>
              <a:t>is to identify whether to reduce, share, transfer, or accept </a:t>
            </a:r>
            <a:r>
              <a:rPr lang="en-US" dirty="0" smtClean="0"/>
              <a:t>each </a:t>
            </a:r>
            <a:r>
              <a:rPr lang="en-US" dirty="0"/>
              <a:t>risk. The next step is to identify </a:t>
            </a:r>
            <a:r>
              <a:rPr lang="en-US" dirty="0" smtClean="0"/>
              <a:t>a contingency plan (response) for each risk if that risk is triggered (occurs).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16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37CCD-3999-450A-A336-C6AAC118D18F}" type="slidenum">
              <a:rPr lang="en-US"/>
              <a:pPr/>
              <a:t>16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risks require backup </a:t>
            </a:r>
            <a:r>
              <a:rPr lang="en-US" dirty="0"/>
              <a:t>strategies if chosen technology fails</a:t>
            </a:r>
            <a:r>
              <a:rPr lang="en-US" dirty="0" smtClean="0"/>
              <a:t>. Project managers must continually assess </a:t>
            </a:r>
            <a:r>
              <a:rPr lang="en-US" dirty="0"/>
              <a:t>whether technical uncertainties </a:t>
            </a:r>
            <a:r>
              <a:rPr lang="en-US" dirty="0" smtClean="0"/>
              <a:t>can </a:t>
            </a:r>
            <a:r>
              <a:rPr lang="en-US" dirty="0"/>
              <a:t>be resolved.</a:t>
            </a:r>
          </a:p>
          <a:p>
            <a:r>
              <a:rPr lang="en-US" dirty="0"/>
              <a:t>Schedule </a:t>
            </a:r>
            <a:r>
              <a:rPr lang="en-US" dirty="0" smtClean="0"/>
              <a:t>risks arise when the use </a:t>
            </a:r>
            <a:r>
              <a:rPr lang="en-US" dirty="0"/>
              <a:t>of slack increases the risk of a late project </a:t>
            </a:r>
            <a:r>
              <a:rPr lang="en-US" dirty="0" smtClean="0"/>
              <a:t>finish, imposed </a:t>
            </a:r>
            <a:r>
              <a:rPr lang="en-US" dirty="0"/>
              <a:t>duration dates (absolute project finish date</a:t>
            </a:r>
            <a:r>
              <a:rPr lang="en-US" dirty="0" smtClean="0"/>
              <a:t>) leave no room for delays, and project </a:t>
            </a:r>
            <a:r>
              <a:rPr lang="en-US" dirty="0"/>
              <a:t>schedules </a:t>
            </a:r>
            <a:r>
              <a:rPr lang="en-US" dirty="0" smtClean="0"/>
              <a:t>become compressed due </a:t>
            </a:r>
            <a:r>
              <a:rPr lang="en-US" dirty="0"/>
              <a:t>to a shortened project duration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22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E57A8-9E55-40C6-9CEA-39F061F86D80}" type="slidenum">
              <a:rPr lang="en-US"/>
              <a:pPr/>
              <a:t>17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long-duration projects, risks of changes in resource costs increase when </a:t>
            </a:r>
            <a:r>
              <a:rPr lang="en-US" dirty="0"/>
              <a:t>problems take longer to solve than expected</a:t>
            </a:r>
            <a:r>
              <a:rPr lang="en-US" dirty="0" smtClean="0"/>
              <a:t>. Price </a:t>
            </a:r>
            <a:r>
              <a:rPr lang="en-US" dirty="0"/>
              <a:t>protection risks (a rise in input costs) increase if the duration of a project is increased.</a:t>
            </a:r>
          </a:p>
          <a:p>
            <a:r>
              <a:rPr lang="en-US" dirty="0"/>
              <a:t>Funding </a:t>
            </a:r>
            <a:r>
              <a:rPr lang="en-US" dirty="0" smtClean="0"/>
              <a:t>risks reflect how increased risks associated with changes </a:t>
            </a:r>
            <a:r>
              <a:rPr lang="en-US" dirty="0"/>
              <a:t>in the supply of funds for the project can dramatically affect the likelihood of implementation or successful completion of a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15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2189A-2C21-4764-927A-42D10C846915}" type="slidenum">
              <a:rPr lang="en-US"/>
              <a:pPr/>
              <a:t>18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managers can use several tactics to exploit an opportunity (take advantage of a positive risk by:   </a:t>
            </a:r>
            <a:endParaRPr lang="en-US" dirty="0"/>
          </a:p>
          <a:p>
            <a:r>
              <a:rPr lang="en-US" dirty="0" smtClean="0"/>
              <a:t>Taking exploitive actions that ensure the elimination of the </a:t>
            </a:r>
            <a:r>
              <a:rPr lang="en-US" dirty="0"/>
              <a:t>uncertainty associated with an opportunity </a:t>
            </a:r>
            <a:r>
              <a:rPr lang="en-US" dirty="0" smtClean="0"/>
              <a:t>so that </a:t>
            </a:r>
            <a:r>
              <a:rPr lang="en-US" dirty="0"/>
              <a:t>it definitely happens.</a:t>
            </a:r>
          </a:p>
          <a:p>
            <a:r>
              <a:rPr lang="en-US" dirty="0" smtClean="0"/>
              <a:t>Sharing or allocating </a:t>
            </a:r>
            <a:r>
              <a:rPr lang="en-US" dirty="0"/>
              <a:t>some or all of the ownership of an opportunity to another party who is best able to capture the opportunity for the benefit of the project.</a:t>
            </a:r>
          </a:p>
          <a:p>
            <a:r>
              <a:rPr lang="en-US" dirty="0" smtClean="0"/>
              <a:t>Taking action to enhance </a:t>
            </a:r>
            <a:r>
              <a:rPr lang="en-US" dirty="0"/>
              <a:t>the probability and/or the positive impact of an opportunity.</a:t>
            </a:r>
          </a:p>
          <a:p>
            <a:r>
              <a:rPr lang="en-US" dirty="0" smtClean="0"/>
              <a:t>Being willing to accept taking </a:t>
            </a:r>
            <a:r>
              <a:rPr lang="en-US" dirty="0"/>
              <a:t>advantage of an opportunity if it occurs, but not taking action to pursue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3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32144-8055-4E19-9604-974CA56E92FF}" type="slidenum">
              <a:rPr lang="en-US"/>
              <a:pPr/>
              <a:t>19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Contingency </a:t>
            </a:r>
            <a:r>
              <a:rPr lang="en-US" dirty="0" smtClean="0"/>
              <a:t>funds are used to </a:t>
            </a:r>
            <a:r>
              <a:rPr lang="en-US" dirty="0"/>
              <a:t>cover project </a:t>
            </a:r>
            <a:r>
              <a:rPr lang="en-US" dirty="0" smtClean="0"/>
              <a:t>risks—both identified </a:t>
            </a:r>
            <a:r>
              <a:rPr lang="en-US" dirty="0"/>
              <a:t>and unknown</a:t>
            </a:r>
            <a:r>
              <a:rPr lang="en-US" dirty="0" smtClean="0"/>
              <a:t>. The size </a:t>
            </a:r>
            <a:r>
              <a:rPr lang="en-US" dirty="0"/>
              <a:t>of funds reflects overall risk of a </a:t>
            </a:r>
            <a:r>
              <a:rPr lang="en-US" dirty="0" smtClean="0"/>
              <a:t>project. Budget reserves are fund-based contingencies linked </a:t>
            </a:r>
            <a:r>
              <a:rPr lang="en-US" dirty="0"/>
              <a:t>to the identified risks of specific work packages.</a:t>
            </a:r>
          </a:p>
          <a:p>
            <a:r>
              <a:rPr lang="en-US" dirty="0"/>
              <a:t>Management </a:t>
            </a:r>
            <a:r>
              <a:rPr lang="en-US" dirty="0" smtClean="0"/>
              <a:t>reserves are </a:t>
            </a:r>
            <a:r>
              <a:rPr lang="en-US" dirty="0"/>
              <a:t>large funds to be used to cover major unforeseen risks (e.g., change in project scope) of the total project.</a:t>
            </a:r>
          </a:p>
          <a:p>
            <a:r>
              <a:rPr lang="en-US" dirty="0"/>
              <a:t>Time </a:t>
            </a:r>
            <a:r>
              <a:rPr lang="en-US" dirty="0" smtClean="0"/>
              <a:t>buffers represent amounts </a:t>
            </a:r>
            <a:r>
              <a:rPr lang="en-US" dirty="0"/>
              <a:t>of time used to compensate for unplanned delays in the project schedule</a:t>
            </a:r>
            <a:r>
              <a:rPr lang="en-US" dirty="0" smtClean="0"/>
              <a:t>. The buffers are added to critical project events that have severe risk severity, can be delayed due to waiting, noncritical events not on the critical path, </a:t>
            </a:r>
            <a:r>
              <a:rPr lang="en-US" dirty="0"/>
              <a:t>and </a:t>
            </a:r>
            <a:r>
              <a:rPr lang="en-US" dirty="0" smtClean="0"/>
              <a:t>that use scarce </a:t>
            </a:r>
            <a:r>
              <a:rPr lang="en-US" dirty="0"/>
              <a:t>resource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8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7EBCA-9187-473C-8004-EA4FB1DD9323}" type="slidenum">
              <a:rPr lang="en-US"/>
              <a:pPr/>
              <a:t>2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put the processes discussed in this chapter in proper perspective one </a:t>
            </a:r>
            <a:r>
              <a:rPr lang="en-US" dirty="0" smtClean="0"/>
              <a:t>should recognize </a:t>
            </a:r>
            <a:r>
              <a:rPr lang="en-US" dirty="0"/>
              <a:t>that </a:t>
            </a:r>
            <a:r>
              <a:rPr lang="en-US" dirty="0" smtClean="0"/>
              <a:t>project managers must engage </a:t>
            </a:r>
            <a:r>
              <a:rPr lang="en-US" dirty="0"/>
              <a:t>in risk management activities to </a:t>
            </a:r>
            <a:r>
              <a:rPr lang="en-US" dirty="0" smtClean="0"/>
              <a:t>compensate for </a:t>
            </a:r>
            <a:r>
              <a:rPr lang="en-US" dirty="0"/>
              <a:t>the uncertainty inherent in project </a:t>
            </a:r>
            <a:r>
              <a:rPr lang="en-US" dirty="0" smtClean="0"/>
              <a:t>selection, management </a:t>
            </a:r>
            <a:r>
              <a:rPr lang="en-US" dirty="0"/>
              <a:t>and </a:t>
            </a:r>
            <a:r>
              <a:rPr lang="en-US" dirty="0" smtClean="0"/>
              <a:t>project planning. </a:t>
            </a:r>
          </a:p>
          <a:p>
            <a:r>
              <a:rPr lang="en-US" dirty="0" smtClean="0"/>
              <a:t>Although risk </a:t>
            </a:r>
            <a:r>
              <a:rPr lang="en-US" dirty="0"/>
              <a:t>assessment </a:t>
            </a:r>
            <a:r>
              <a:rPr lang="en-US" dirty="0" smtClean="0"/>
              <a:t>may depend </a:t>
            </a:r>
            <a:r>
              <a:rPr lang="en-US" dirty="0"/>
              <a:t>on subjective judgment, </a:t>
            </a:r>
            <a:r>
              <a:rPr lang="en-US" dirty="0" smtClean="0"/>
              <a:t>standard methods </a:t>
            </a:r>
            <a:r>
              <a:rPr lang="en-US" dirty="0"/>
              <a:t>for identifying</a:t>
            </a:r>
            <a:r>
              <a:rPr lang="en-US" dirty="0" smtClean="0"/>
              <a:t>, assessing</a:t>
            </a:r>
            <a:r>
              <a:rPr lang="en-US" dirty="0"/>
              <a:t>, and responding to risks should be included in all projects. Contingency plans increase the chance that the project can be completed </a:t>
            </a:r>
            <a:r>
              <a:rPr lang="en-US" dirty="0" smtClean="0"/>
              <a:t>on time </a:t>
            </a:r>
            <a:r>
              <a:rPr lang="en-US" dirty="0"/>
              <a:t>and within budget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/>
              <a:t>a formal, structured process to </a:t>
            </a:r>
            <a:r>
              <a:rPr lang="en-US" dirty="0" smtClean="0"/>
              <a:t>handle foreseen </a:t>
            </a:r>
            <a:r>
              <a:rPr lang="en-US" dirty="0"/>
              <a:t>and unforeseen project risk events minimizes surprises, costs</a:t>
            </a:r>
            <a:r>
              <a:rPr lang="en-US" dirty="0" smtClean="0"/>
              <a:t>, schedule delays</a:t>
            </a:r>
            <a:r>
              <a:rPr lang="en-US" dirty="0"/>
              <a:t>, stress, and misunderstandings. Ultimately successful risk management requires </a:t>
            </a:r>
            <a:r>
              <a:rPr lang="en-US" dirty="0" smtClean="0"/>
              <a:t>an organizational culture </a:t>
            </a:r>
            <a:r>
              <a:rPr lang="en-US" dirty="0"/>
              <a:t>in </a:t>
            </a:r>
            <a:r>
              <a:rPr lang="en-US" dirty="0" smtClean="0"/>
              <a:t>which threats </a:t>
            </a:r>
            <a:r>
              <a:rPr lang="en-US" dirty="0"/>
              <a:t>are embraced not denied and problems are identified not hidden.</a:t>
            </a:r>
          </a:p>
        </p:txBody>
      </p:sp>
    </p:spTree>
    <p:extLst>
      <p:ext uri="{BB962C8B-B14F-4D97-AF65-F5344CB8AC3E}">
        <p14:creationId xmlns:p14="http://schemas.microsoft.com/office/powerpoint/2010/main" val="52371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41F8A-30BA-4596-B1B6-9EAC662E045A}" type="slidenum">
              <a:rPr lang="en-US"/>
              <a:pPr/>
              <a:t>20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Table 7.1 </a:t>
            </a:r>
            <a:r>
              <a:rPr lang="en-US" dirty="0"/>
              <a:t>shows the development of a contingency fund estimate for a </a:t>
            </a:r>
            <a:r>
              <a:rPr lang="en-US" dirty="0" smtClean="0"/>
              <a:t>hypothetical project</a:t>
            </a:r>
            <a:r>
              <a:rPr lang="en-US" dirty="0"/>
              <a:t>. </a:t>
            </a:r>
            <a:r>
              <a:rPr lang="en-US" dirty="0" smtClean="0"/>
              <a:t>This format helps keep budget and management reserves separate; budget control </a:t>
            </a:r>
            <a:r>
              <a:rPr lang="en-US" dirty="0"/>
              <a:t>is </a:t>
            </a:r>
            <a:r>
              <a:rPr lang="en-US" dirty="0" smtClean="0"/>
              <a:t>also easily </a:t>
            </a:r>
            <a:r>
              <a:rPr lang="en-US" dirty="0"/>
              <a:t>tracked using this format.</a:t>
            </a:r>
          </a:p>
        </p:txBody>
      </p:sp>
    </p:spTree>
    <p:extLst>
      <p:ext uri="{BB962C8B-B14F-4D97-AF65-F5344CB8AC3E}">
        <p14:creationId xmlns:p14="http://schemas.microsoft.com/office/powerpoint/2010/main" val="2401910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456DF-A4E7-4B07-933C-8AF9F762E4BF}" type="slidenum">
              <a:rPr lang="en-US"/>
              <a:pPr/>
              <a:t>21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 in managing project risk involves: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Exercising risk response control by 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Developing a risk register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Execution </a:t>
            </a:r>
            <a:r>
              <a:rPr lang="en-US" dirty="0"/>
              <a:t>of the risk response strategy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Monitoring of triggering </a:t>
            </a:r>
            <a:r>
              <a:rPr lang="en-US" dirty="0" smtClean="0"/>
              <a:t>events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Initiating contingency plans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Watching for new </a:t>
            </a:r>
            <a:r>
              <a:rPr lang="en-US" dirty="0" smtClean="0"/>
              <a:t>risks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Establishing </a:t>
            </a:r>
            <a:r>
              <a:rPr lang="en-US" dirty="0"/>
              <a:t>a </a:t>
            </a:r>
            <a:r>
              <a:rPr lang="en-US" dirty="0" smtClean="0"/>
              <a:t>change management system for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 smtClean="0"/>
              <a:t>Monitoring</a:t>
            </a:r>
            <a:r>
              <a:rPr lang="en-US" dirty="0"/>
              <a:t>, tracking, and reporting risk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Fostering an open organization environment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Repeating risk identification/assessment exercises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Assigning and documenting responsibility for managing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91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5A783-DD7A-4869-995F-A31E06C58CC7}" type="slidenum">
              <a:rPr lang="en-US"/>
              <a:pPr/>
              <a:t>22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Coping with and </a:t>
            </a:r>
            <a:r>
              <a:rPr lang="en-US" dirty="0" smtClean="0"/>
              <a:t>controlling project </a:t>
            </a:r>
            <a:r>
              <a:rPr lang="en-US" dirty="0"/>
              <a:t>changes present a formidable challenge for most project managers. Most changes </a:t>
            </a:r>
            <a:r>
              <a:rPr lang="en-US" dirty="0" smtClean="0"/>
              <a:t>fall into </a:t>
            </a:r>
            <a:r>
              <a:rPr lang="en-US" dirty="0"/>
              <a:t>three categories: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Scope </a:t>
            </a:r>
            <a:r>
              <a:rPr lang="en-US" dirty="0"/>
              <a:t>changes in the form of design or additions </a:t>
            </a:r>
            <a:r>
              <a:rPr lang="en-US" dirty="0" smtClean="0"/>
              <a:t>to the project represent </a:t>
            </a:r>
            <a:r>
              <a:rPr lang="en-US" dirty="0"/>
              <a:t>big </a:t>
            </a:r>
            <a:r>
              <a:rPr lang="en-US" dirty="0" smtClean="0"/>
              <a:t>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Implementation </a:t>
            </a:r>
            <a:r>
              <a:rPr lang="en-US" dirty="0"/>
              <a:t>of contingency plans, when risk events occur, </a:t>
            </a:r>
            <a:r>
              <a:rPr lang="en-US" dirty="0" smtClean="0"/>
              <a:t>represent changes </a:t>
            </a:r>
            <a:r>
              <a:rPr lang="en-US" dirty="0"/>
              <a:t>in baseline costs and schedules.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Improvement </a:t>
            </a:r>
            <a:r>
              <a:rPr lang="en-US" dirty="0"/>
              <a:t>changes suggested by project team members represent </a:t>
            </a:r>
            <a:r>
              <a:rPr lang="en-US" dirty="0" smtClean="0"/>
              <a:t>another category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993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4BBB5-CC6D-45EE-97EB-57F6197A2DF9}" type="slidenum">
              <a:rPr lang="en-US"/>
              <a:pPr/>
              <a:t>23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management systems </a:t>
            </a:r>
            <a:r>
              <a:rPr lang="en-US" dirty="0"/>
              <a:t>are designed to accomplish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proposed changes.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List </a:t>
            </a:r>
            <a:r>
              <a:rPr lang="en-US" dirty="0"/>
              <a:t>expected effects of proposed change(s) on schedule and budget.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Review</a:t>
            </a:r>
            <a:r>
              <a:rPr lang="en-US" dirty="0"/>
              <a:t>, evaluate, and approve or disapprove changes formally.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Negotiate </a:t>
            </a:r>
            <a:r>
              <a:rPr lang="en-US" dirty="0"/>
              <a:t>and resolve conflicts of change, conditions, and cost.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Communicate </a:t>
            </a:r>
            <a:r>
              <a:rPr lang="en-US" dirty="0"/>
              <a:t>changes to parties affected.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Assign </a:t>
            </a:r>
            <a:r>
              <a:rPr lang="en-US" dirty="0"/>
              <a:t>responsibility for implementing change.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Adjust </a:t>
            </a:r>
            <a:r>
              <a:rPr lang="en-US" dirty="0"/>
              <a:t>master schedule and budget.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Track </a:t>
            </a:r>
            <a:r>
              <a:rPr lang="en-US" dirty="0"/>
              <a:t>all changes that are to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212084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48364-EF87-468E-9AA8-51D50CB7673B}" type="slidenum">
              <a:rPr lang="en-US"/>
              <a:pPr/>
              <a:t>24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smtClean="0"/>
              <a:t>7.9 depicts the change control </a:t>
            </a:r>
            <a:r>
              <a:rPr lang="en-US" dirty="0"/>
              <a:t>process </a:t>
            </a:r>
            <a:r>
              <a:rPr lang="en-US" dirty="0" smtClean="0"/>
              <a:t>as </a:t>
            </a:r>
            <a:r>
              <a:rPr lang="en-US" dirty="0"/>
              <a:t>a flow </a:t>
            </a:r>
            <a:r>
              <a:rPr lang="en-US" dirty="0" smtClean="0"/>
              <a:t>diagram where the need for change originates, a change request is submitted, the request is reviewed, if approved, then the change is noted in the updated plan of record and distributed for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2C38A-9B10-4FB4-BB76-FA5EC890E70B}" type="slidenum">
              <a:rPr lang="en-US"/>
              <a:pPr/>
              <a:t>25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 of a change control system are:</a:t>
            </a:r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Inconsequential changes are </a:t>
            </a:r>
            <a:r>
              <a:rPr lang="en-US" dirty="0" smtClean="0"/>
              <a:t>discouraged by </a:t>
            </a:r>
            <a:r>
              <a:rPr lang="en-US" dirty="0"/>
              <a:t>the formal process.</a:t>
            </a:r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Costs of changes are maintained in a log.</a:t>
            </a:r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Integrity of the WBS and performance measures </a:t>
            </a:r>
            <a:r>
              <a:rPr lang="en-US" dirty="0" smtClean="0"/>
              <a:t>is </a:t>
            </a:r>
            <a:r>
              <a:rPr lang="en-US" dirty="0"/>
              <a:t>maintained.</a:t>
            </a:r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Allocation and use of budget and management reserve funds are tracked.</a:t>
            </a:r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Responsibility for implementation is clarified.</a:t>
            </a:r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Effect of changes is visible to all parties involved.</a:t>
            </a:r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Implementation of change is monitored.</a:t>
            </a:r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Scope changes will be quickly reflected in baseline and performance measures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67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A475C-866E-47E0-A9C8-DC8FED88B453}" type="slidenum">
              <a:rPr lang="en-US"/>
              <a:pPr/>
              <a:t>26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</a:t>
            </a:r>
            <a:r>
              <a:rPr lang="en-US" b="1" dirty="0" smtClean="0"/>
              <a:t>7.10 </a:t>
            </a:r>
            <a:r>
              <a:rPr lang="en-US" dirty="0" smtClean="0"/>
              <a:t>depicts an </a:t>
            </a:r>
            <a:r>
              <a:rPr lang="en-US" dirty="0"/>
              <a:t>example of a simplified change request </a:t>
            </a:r>
            <a:r>
              <a:rPr lang="en-US" dirty="0" smtClean="0"/>
              <a:t>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1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0DDC2-8ADB-4BF4-8F57-D832F15E7298}" type="slidenum">
              <a:rPr lang="en-US"/>
              <a:pPr/>
              <a:t>27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Figure </a:t>
            </a:r>
            <a:r>
              <a:rPr lang="en-US" b="1" dirty="0" smtClean="0"/>
              <a:t>7.1 </a:t>
            </a:r>
            <a:r>
              <a:rPr lang="en-US" dirty="0" smtClean="0"/>
              <a:t>presents </a:t>
            </a:r>
            <a:r>
              <a:rPr lang="en-US" b="1" dirty="0" smtClean="0"/>
              <a:t>a</a:t>
            </a:r>
            <a:r>
              <a:rPr lang="en-US" dirty="0" smtClean="0"/>
              <a:t>n </a:t>
            </a:r>
            <a:r>
              <a:rPr lang="en-US" dirty="0"/>
              <a:t>abridged version of a change request log for a construction project. These logs are used to monitor change requests. </a:t>
            </a:r>
            <a:r>
              <a:rPr lang="en-US" dirty="0" smtClean="0"/>
              <a:t>They typically </a:t>
            </a:r>
            <a:r>
              <a:rPr lang="en-US" dirty="0"/>
              <a:t>summarize the status of all outstanding change requests and </a:t>
            </a:r>
            <a:r>
              <a:rPr lang="en-US" dirty="0" smtClean="0"/>
              <a:t>include such </a:t>
            </a:r>
            <a:r>
              <a:rPr lang="en-US" dirty="0"/>
              <a:t>useful information as source and date of the change, document codes </a:t>
            </a:r>
            <a:r>
              <a:rPr lang="en-US" dirty="0" smtClean="0"/>
              <a:t>for related </a:t>
            </a:r>
            <a:r>
              <a:rPr lang="en-US" dirty="0"/>
              <a:t>information, cost estimates, and the current status of the request.</a:t>
            </a:r>
          </a:p>
        </p:txBody>
      </p:sp>
    </p:spTree>
    <p:extLst>
      <p:ext uri="{BB962C8B-B14F-4D97-AF65-F5344CB8AC3E}">
        <p14:creationId xmlns:p14="http://schemas.microsoft.com/office/powerpoint/2010/main" val="927488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00CD1-5AEB-442F-87CA-A17C2F6B3106}" type="slidenum">
              <a:rPr lang="en-US"/>
              <a:pPr/>
              <a:t>28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Avoiding </a:t>
            </a:r>
            <a:r>
              <a:rPr lang="en-US" sz="1100" dirty="0" smtClean="0"/>
              <a:t>risk is the elimination </a:t>
            </a:r>
            <a:r>
              <a:rPr lang="en-US" sz="1100" dirty="0"/>
              <a:t>of the risk cause before </a:t>
            </a:r>
            <a:r>
              <a:rPr lang="en-US" sz="1100" dirty="0" smtClean="0"/>
              <a:t>the project </a:t>
            </a:r>
            <a:r>
              <a:rPr lang="en-US" sz="1100" dirty="0"/>
              <a:t>begins.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Budget reserve </a:t>
            </a:r>
            <a:r>
              <a:rPr lang="en-US" sz="1100" dirty="0" smtClean="0"/>
              <a:t>covers </a:t>
            </a:r>
            <a:r>
              <a:rPr lang="en-US" sz="1100" dirty="0"/>
              <a:t>identified </a:t>
            </a:r>
            <a:r>
              <a:rPr lang="en-US" sz="1100" dirty="0" smtClean="0"/>
              <a:t>risks that </a:t>
            </a:r>
            <a:r>
              <a:rPr lang="en-US" sz="1100" dirty="0"/>
              <a:t>may occur and influence baseline tasks or costs.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Change </a:t>
            </a:r>
            <a:r>
              <a:rPr lang="en-US" sz="1100" dirty="0"/>
              <a:t>management </a:t>
            </a:r>
            <a:r>
              <a:rPr lang="en-US" sz="1100" dirty="0" smtClean="0"/>
              <a:t>system creates a </a:t>
            </a:r>
            <a:r>
              <a:rPr lang="en-US" sz="1100" dirty="0"/>
              <a:t>defined process for </a:t>
            </a:r>
            <a:r>
              <a:rPr lang="en-US" sz="1100" dirty="0" smtClean="0"/>
              <a:t>authorizing and </a:t>
            </a:r>
            <a:r>
              <a:rPr lang="en-US" sz="1100" dirty="0"/>
              <a:t>documenting changes in the scope of a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Contingency </a:t>
            </a:r>
            <a:r>
              <a:rPr lang="en-US" sz="1100" dirty="0" smtClean="0"/>
              <a:t>plan </a:t>
            </a:r>
            <a:r>
              <a:rPr lang="en-US" sz="1100" dirty="0"/>
              <a:t>covers possible </a:t>
            </a:r>
            <a:r>
              <a:rPr lang="en-US" sz="1100" dirty="0" smtClean="0"/>
              <a:t>identified project </a:t>
            </a:r>
            <a:r>
              <a:rPr lang="en-US" sz="1100" dirty="0"/>
              <a:t>risks that may materialize over the life of </a:t>
            </a:r>
            <a:r>
              <a:rPr lang="en-US" sz="1100" dirty="0" smtClean="0"/>
              <a:t>the project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Management </a:t>
            </a:r>
            <a:r>
              <a:rPr lang="en-US" sz="1100" dirty="0" smtClean="0"/>
              <a:t>reserve is a percentage </a:t>
            </a:r>
            <a:r>
              <a:rPr lang="en-US" sz="1100" dirty="0"/>
              <a:t>of the total </a:t>
            </a:r>
            <a:r>
              <a:rPr lang="en-US" sz="1100" dirty="0" smtClean="0"/>
              <a:t>project reserved as a risk-reduction contingency measure to cover </a:t>
            </a:r>
            <a:r>
              <a:rPr lang="en-US" sz="1100" dirty="0"/>
              <a:t>unforeseen, new problems—not unnecessary </a:t>
            </a:r>
            <a:r>
              <a:rPr lang="en-US" sz="1100" dirty="0" smtClean="0"/>
              <a:t>overruns. 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Mitigating risk involves taking action to </a:t>
            </a:r>
            <a:r>
              <a:rPr lang="en-US" sz="1100" dirty="0"/>
              <a:t>either reduce the </a:t>
            </a:r>
            <a:r>
              <a:rPr lang="en-US" sz="1100" dirty="0" smtClean="0"/>
              <a:t>likelihood that </a:t>
            </a:r>
            <a:r>
              <a:rPr lang="en-US" sz="1100" dirty="0"/>
              <a:t>a risk will occur and/or the impact the risk </a:t>
            </a:r>
            <a:r>
              <a:rPr lang="en-US" sz="1100" dirty="0" smtClean="0"/>
              <a:t>will have </a:t>
            </a:r>
            <a:r>
              <a:rPr lang="en-US" sz="1100" dirty="0"/>
              <a:t>on the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Risk is the </a:t>
            </a:r>
            <a:r>
              <a:rPr lang="en-US" sz="1100" dirty="0"/>
              <a:t>chance that an undesirable project event </a:t>
            </a:r>
            <a:r>
              <a:rPr lang="en-US" sz="1100" dirty="0" smtClean="0"/>
              <a:t>will occur </a:t>
            </a:r>
            <a:r>
              <a:rPr lang="en-US" sz="1100" dirty="0"/>
              <a:t>and the consequences of all its possible outcomes.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Risk </a:t>
            </a:r>
            <a:r>
              <a:rPr lang="en-US" sz="1100" dirty="0"/>
              <a:t>breakdown structure (RBS</a:t>
            </a:r>
            <a:r>
              <a:rPr lang="en-US" sz="1100" dirty="0" smtClean="0"/>
              <a:t>) is a </a:t>
            </a:r>
            <a:r>
              <a:rPr lang="en-US" sz="1100" dirty="0"/>
              <a:t>hierarchical </a:t>
            </a:r>
            <a:r>
              <a:rPr lang="en-US" sz="1100" dirty="0" smtClean="0"/>
              <a:t>depiction of </a:t>
            </a:r>
            <a:r>
              <a:rPr lang="en-US" sz="1100" dirty="0"/>
              <a:t>the identified project risks arranged by risk </a:t>
            </a:r>
            <a:r>
              <a:rPr lang="en-US" sz="1100" dirty="0" smtClean="0"/>
              <a:t>category and </a:t>
            </a:r>
            <a:r>
              <a:rPr lang="en-US" sz="1100" dirty="0"/>
              <a:t>subcategory that identifies the various </a:t>
            </a:r>
            <a:r>
              <a:rPr lang="en-US" sz="1100" dirty="0" smtClean="0"/>
              <a:t>areas and </a:t>
            </a:r>
            <a:r>
              <a:rPr lang="en-US" sz="1100" dirty="0"/>
              <a:t>causes of potential </a:t>
            </a:r>
            <a:r>
              <a:rPr lang="en-US" sz="1100" dirty="0" smtClean="0"/>
              <a:t>risks.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Risk </a:t>
            </a:r>
            <a:r>
              <a:rPr lang="en-US" sz="1100" dirty="0" smtClean="0"/>
              <a:t>profile is a </a:t>
            </a:r>
            <a:r>
              <a:rPr lang="en-US" sz="1100" dirty="0"/>
              <a:t>list of questions that addresses </a:t>
            </a:r>
            <a:r>
              <a:rPr lang="en-US" sz="1100" dirty="0" smtClean="0"/>
              <a:t>traditional areas </a:t>
            </a:r>
            <a:r>
              <a:rPr lang="en-US" sz="1100" dirty="0"/>
              <a:t>of uncertainty on a project</a:t>
            </a:r>
            <a:r>
              <a:rPr lang="en-US" sz="1100" dirty="0" smtClean="0"/>
              <a:t>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Risk </a:t>
            </a:r>
            <a:r>
              <a:rPr lang="en-US" sz="1100" dirty="0"/>
              <a:t>severity </a:t>
            </a:r>
            <a:r>
              <a:rPr lang="en-US" sz="1100" dirty="0" smtClean="0"/>
              <a:t>matrix is a </a:t>
            </a:r>
            <a:r>
              <a:rPr lang="en-US" sz="1100" dirty="0"/>
              <a:t>tool used to assess the impact </a:t>
            </a:r>
            <a:r>
              <a:rPr lang="en-US" sz="1100" dirty="0" smtClean="0"/>
              <a:t>of risks </a:t>
            </a:r>
            <a:r>
              <a:rPr lang="en-US" sz="1100" dirty="0"/>
              <a:t>on a </a:t>
            </a:r>
            <a:r>
              <a:rPr lang="en-US" sz="1100" dirty="0" smtClean="0"/>
              <a:t>project.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Time </a:t>
            </a:r>
            <a:r>
              <a:rPr lang="en-US" sz="1100" dirty="0" smtClean="0"/>
              <a:t>buffer is a </a:t>
            </a:r>
            <a:r>
              <a:rPr lang="en-US" sz="1100" dirty="0"/>
              <a:t>contingency amount of time for </a:t>
            </a:r>
            <a:r>
              <a:rPr lang="en-US" sz="1100" dirty="0" smtClean="0"/>
              <a:t>an activity </a:t>
            </a:r>
            <a:r>
              <a:rPr lang="en-US" sz="1100" dirty="0"/>
              <a:t>to cover uncertainty—for example, </a:t>
            </a:r>
            <a:r>
              <a:rPr lang="en-US" sz="1100" dirty="0" smtClean="0"/>
              <a:t>availability of </a:t>
            </a:r>
            <a:r>
              <a:rPr lang="en-US" sz="1100" dirty="0"/>
              <a:t>a key resource or merge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Transferring risk </a:t>
            </a:r>
            <a:r>
              <a:rPr lang="en-US" sz="1100" dirty="0" smtClean="0"/>
              <a:t>is shifting </a:t>
            </a:r>
            <a:r>
              <a:rPr lang="en-US" sz="1100" dirty="0"/>
              <a:t>responsibility for a risk </a:t>
            </a:r>
            <a:r>
              <a:rPr lang="en-US" sz="1100" dirty="0" smtClean="0"/>
              <a:t>to another party.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1571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0FB29-77C1-475A-97A7-7F93B861EF07}" type="slidenum">
              <a:rPr lang="en-US"/>
              <a:pPr/>
              <a:t>29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1958 the Special Office of the Navy and the Booze, Allen, and Hamilton </a:t>
            </a:r>
            <a:r>
              <a:rPr lang="en-US" dirty="0" smtClean="0"/>
              <a:t>consulting firm </a:t>
            </a:r>
            <a:r>
              <a:rPr lang="en-US" dirty="0"/>
              <a:t>developed PERT (program evaluation and review technique) </a:t>
            </a:r>
            <a:r>
              <a:rPr lang="en-US" dirty="0" smtClean="0"/>
              <a:t>to schedule </a:t>
            </a:r>
            <a:r>
              <a:rPr lang="en-US" dirty="0"/>
              <a:t>the more than 3,300 contractors of the Polaris submarine project and </a:t>
            </a:r>
            <a:r>
              <a:rPr lang="en-US" dirty="0" smtClean="0"/>
              <a:t>to cover uncertainty of </a:t>
            </a:r>
            <a:r>
              <a:rPr lang="en-US" dirty="0"/>
              <a:t>activity time estimates.</a:t>
            </a:r>
          </a:p>
        </p:txBody>
      </p:sp>
    </p:spTree>
    <p:extLst>
      <p:ext uri="{BB962C8B-B14F-4D97-AF65-F5344CB8AC3E}">
        <p14:creationId xmlns:p14="http://schemas.microsoft.com/office/powerpoint/2010/main" val="301154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E7C6C-01C3-41D6-8056-D0192097C05A}" type="slidenum">
              <a:rPr lang="en-US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is an uncertain event or condition </a:t>
            </a:r>
            <a:r>
              <a:rPr lang="en-US" dirty="0" smtClean="0"/>
              <a:t>(a cause) that</a:t>
            </a:r>
            <a:r>
              <a:rPr lang="en-US" dirty="0"/>
              <a:t>, if it occurs, has </a:t>
            </a:r>
            <a:r>
              <a:rPr lang="en-US" dirty="0" smtClean="0"/>
              <a:t>a positive </a:t>
            </a:r>
            <a:r>
              <a:rPr lang="en-US" dirty="0"/>
              <a:t>or negative effect </a:t>
            </a:r>
            <a:r>
              <a:rPr lang="en-US" dirty="0" smtClean="0"/>
              <a:t>(consequence) on </a:t>
            </a:r>
            <a:r>
              <a:rPr lang="en-US" dirty="0"/>
              <a:t>project objectives. Risk management attempts to recognize </a:t>
            </a:r>
            <a:r>
              <a:rPr lang="en-US" dirty="0" smtClean="0"/>
              <a:t>risk events and </a:t>
            </a:r>
            <a:r>
              <a:rPr lang="en-US" dirty="0"/>
              <a:t>manage </a:t>
            </a:r>
            <a:r>
              <a:rPr lang="en-US" dirty="0" smtClean="0"/>
              <a:t>or develop contingencies to control their effects when </a:t>
            </a:r>
            <a:r>
              <a:rPr lang="en-US" dirty="0"/>
              <a:t>the project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1648073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860E4-EADF-4184-BFF5-34FB827159D3}" type="slidenum">
              <a:rPr lang="en-US"/>
              <a:pPr/>
              <a:t>30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PERT is almost identical to the critical path method (CPM) technique except </a:t>
            </a:r>
            <a:r>
              <a:rPr lang="en-US" dirty="0" smtClean="0"/>
              <a:t>it assumes </a:t>
            </a:r>
            <a:r>
              <a:rPr lang="en-US" dirty="0"/>
              <a:t>each activity duration has a range that follows a statistical distribution</a:t>
            </a:r>
            <a:r>
              <a:rPr lang="en-US" dirty="0" smtClean="0"/>
              <a:t>. PERT </a:t>
            </a:r>
            <a:r>
              <a:rPr lang="en-US" dirty="0"/>
              <a:t>uses three time estimates for each activity. Basically, this means each </a:t>
            </a:r>
            <a:r>
              <a:rPr lang="en-US" dirty="0" smtClean="0"/>
              <a:t>activity duration </a:t>
            </a:r>
            <a:r>
              <a:rPr lang="en-US" dirty="0"/>
              <a:t>can range from an optimistic time to a pessimistic time, and </a:t>
            </a:r>
            <a:r>
              <a:rPr lang="en-US" dirty="0" smtClean="0"/>
              <a:t>a weighted </a:t>
            </a:r>
            <a:r>
              <a:rPr lang="en-US" dirty="0"/>
              <a:t>average can be computed for each activity.</a:t>
            </a:r>
          </a:p>
        </p:txBody>
      </p:sp>
    </p:spTree>
    <p:extLst>
      <p:ext uri="{BB962C8B-B14F-4D97-AF65-F5344CB8AC3E}">
        <p14:creationId xmlns:p14="http://schemas.microsoft.com/office/powerpoint/2010/main" val="3743506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0AE172-1545-43C8-97CB-4B3CB1974626}" type="slidenum">
              <a:rPr lang="en-US"/>
              <a:pPr/>
              <a:t>31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</a:t>
            </a:r>
            <a:r>
              <a:rPr lang="en-US" b="1" dirty="0" smtClean="0"/>
              <a:t>A7.1A </a:t>
            </a:r>
            <a:r>
              <a:rPr lang="en-US" dirty="0" smtClean="0"/>
              <a:t>depicts </a:t>
            </a:r>
            <a:r>
              <a:rPr lang="en-US" dirty="0"/>
              <a:t>a beta distribution for activity durations that is skewed toward the </a:t>
            </a:r>
            <a:r>
              <a:rPr lang="en-US" dirty="0" smtClean="0"/>
              <a:t>right and </a:t>
            </a:r>
            <a:r>
              <a:rPr lang="en-US" dirty="0"/>
              <a:t>is representative of work that tends to stay late once it is behind. The </a:t>
            </a:r>
            <a:r>
              <a:rPr lang="en-US" dirty="0" smtClean="0"/>
              <a:t>distribution for </a:t>
            </a:r>
            <a:r>
              <a:rPr lang="en-US" dirty="0"/>
              <a:t>the project duration is represented by a normal (symmetrical) </a:t>
            </a:r>
            <a:r>
              <a:rPr lang="en-US" dirty="0" smtClean="0"/>
              <a:t>distribution shown </a:t>
            </a:r>
            <a:r>
              <a:rPr lang="en-US" dirty="0"/>
              <a:t>in Figure A7.1B. The project distribution represents the sum of </a:t>
            </a:r>
            <a:r>
              <a:rPr lang="en-US" dirty="0" smtClean="0"/>
              <a:t>the weighted </a:t>
            </a:r>
            <a:r>
              <a:rPr lang="en-US" dirty="0"/>
              <a:t>averages of the activities on the critical path(s).</a:t>
            </a:r>
          </a:p>
        </p:txBody>
      </p:sp>
    </p:spTree>
    <p:extLst>
      <p:ext uri="{BB962C8B-B14F-4D97-AF65-F5344CB8AC3E}">
        <p14:creationId xmlns:p14="http://schemas.microsoft.com/office/powerpoint/2010/main" val="666190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025BA-C5CB-4775-AE93-379B91E0BC29}" type="slidenum">
              <a:rPr lang="en-US"/>
              <a:pPr/>
              <a:t>32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the weighted average and variances for each activity allows the </a:t>
            </a:r>
            <a:r>
              <a:rPr lang="en-US" dirty="0" smtClean="0"/>
              <a:t>project planner </a:t>
            </a:r>
            <a:r>
              <a:rPr lang="en-US" dirty="0"/>
              <a:t>to compute the probability of meeting different project durations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64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C215D-1020-4951-90DE-328690262570}" type="slidenum">
              <a:rPr lang="en-US"/>
              <a:pPr/>
              <a:t>33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Equation 7.2 </a:t>
            </a:r>
            <a:r>
              <a:rPr lang="en-US" dirty="0"/>
              <a:t>represents the standard deviation for the activity. </a:t>
            </a:r>
            <a:r>
              <a:rPr lang="en-US" b="1" dirty="0" smtClean="0"/>
              <a:t>Equation 7.3 </a:t>
            </a:r>
            <a:r>
              <a:rPr lang="en-US" dirty="0"/>
              <a:t>represents the standard deviation for the project. Note the standard </a:t>
            </a:r>
            <a:r>
              <a:rPr lang="en-US" dirty="0" smtClean="0"/>
              <a:t>deviation of </a:t>
            </a:r>
            <a:r>
              <a:rPr lang="en-US" dirty="0"/>
              <a:t>the activity is squared in this equation; this is also called variance. </a:t>
            </a:r>
            <a:r>
              <a:rPr lang="en-US" dirty="0" smtClean="0"/>
              <a:t>This sum </a:t>
            </a:r>
            <a:r>
              <a:rPr lang="en-US" dirty="0"/>
              <a:t>includes only activities on the critical path(s) or path being reviewed.</a:t>
            </a:r>
          </a:p>
        </p:txBody>
      </p:sp>
    </p:spTree>
    <p:extLst>
      <p:ext uri="{BB962C8B-B14F-4D97-AF65-F5344CB8AC3E}">
        <p14:creationId xmlns:p14="http://schemas.microsoft.com/office/powerpoint/2010/main" val="42154478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FBDEF-D03E-44F9-8D3D-F5D8550185AD}" type="slidenum">
              <a:rPr lang="en-US"/>
              <a:pPr/>
              <a:t>34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activity times and variances for </a:t>
            </a:r>
            <a:r>
              <a:rPr lang="en-US" dirty="0" smtClean="0"/>
              <a:t>a hypothetical example using the PERT technique </a:t>
            </a:r>
            <a:r>
              <a:rPr lang="en-US" dirty="0"/>
              <a:t>are given in </a:t>
            </a:r>
            <a:r>
              <a:rPr lang="en-US" b="1" dirty="0"/>
              <a:t>Table A7.1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825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7EE8D-EF31-4C97-AC25-9AF7D76D2878}" type="slidenum">
              <a:rPr lang="en-US"/>
              <a:pPr/>
              <a:t>35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Equation 7.4 </a:t>
            </a:r>
            <a:r>
              <a:rPr lang="en-US" dirty="0"/>
              <a:t>is used to compute the “Z” value found in statistical tables (Z </a:t>
            </a:r>
            <a:r>
              <a:rPr lang="en-US" dirty="0" smtClean="0"/>
              <a:t>= the number of </a:t>
            </a:r>
            <a:r>
              <a:rPr lang="en-US" dirty="0"/>
              <a:t>standard deviations from the mean), which, in turn, tells the probability </a:t>
            </a:r>
            <a:r>
              <a:rPr lang="en-US" dirty="0" smtClean="0"/>
              <a:t>of completing </a:t>
            </a:r>
            <a:r>
              <a:rPr lang="en-US" dirty="0"/>
              <a:t>the project in the time specified.</a:t>
            </a:r>
          </a:p>
        </p:txBody>
      </p:sp>
    </p:spTree>
    <p:extLst>
      <p:ext uri="{BB962C8B-B14F-4D97-AF65-F5344CB8AC3E}">
        <p14:creationId xmlns:p14="http://schemas.microsoft.com/office/powerpoint/2010/main" val="1370868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E77C0-6F16-4FFA-AB92-5598F55F17D2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project network </a:t>
            </a:r>
            <a:r>
              <a:rPr lang="en-US" dirty="0" smtClean="0"/>
              <a:t>is presented </a:t>
            </a:r>
            <a:r>
              <a:rPr lang="en-US" dirty="0"/>
              <a:t>in Figure A7.2. This figure shows the project network as AOA </a:t>
            </a:r>
            <a:r>
              <a:rPr lang="en-US" dirty="0" smtClean="0"/>
              <a:t>and AON</a:t>
            </a:r>
            <a:r>
              <a:rPr lang="en-US" dirty="0"/>
              <a:t>. The AON network is presented as a reminder that PERT can use </a:t>
            </a:r>
            <a:r>
              <a:rPr lang="en-US" dirty="0" smtClean="0"/>
              <a:t>AON networks </a:t>
            </a:r>
            <a:r>
              <a:rPr lang="en-US" dirty="0"/>
              <a:t>as well as AOA.</a:t>
            </a:r>
          </a:p>
        </p:txBody>
      </p:sp>
    </p:spTree>
    <p:extLst>
      <p:ext uri="{BB962C8B-B14F-4D97-AF65-F5344CB8AC3E}">
        <p14:creationId xmlns:p14="http://schemas.microsoft.com/office/powerpoint/2010/main" val="19945171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C88CC-FE01-473E-880A-CF02682C55AD}" type="slidenum">
              <a:rPr lang="en-US"/>
              <a:pPr/>
              <a:t>37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project network is presented in Figure A7.2. This figure shows the project network as </a:t>
            </a:r>
            <a:r>
              <a:rPr lang="en-US" dirty="0" smtClean="0"/>
              <a:t>AOA.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45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F6A8E-BDA1-4C9E-9FF7-DE9F0BD2ED9F}" type="slidenum">
              <a:rPr lang="en-US"/>
              <a:pPr/>
              <a:t>38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normal curve for the </a:t>
            </a:r>
            <a:r>
              <a:rPr lang="en-US" dirty="0" smtClean="0"/>
              <a:t>project </a:t>
            </a:r>
            <a:r>
              <a:rPr lang="en-US" dirty="0"/>
              <a:t>network </a:t>
            </a:r>
            <a:r>
              <a:rPr lang="en-US" dirty="0" smtClean="0"/>
              <a:t>presented </a:t>
            </a:r>
            <a:r>
              <a:rPr lang="en-US" dirty="0"/>
              <a:t>in Figure </a:t>
            </a:r>
            <a:r>
              <a:rPr lang="en-US" dirty="0" smtClean="0"/>
              <a:t>A7.2 </a:t>
            </a:r>
            <a:r>
              <a:rPr lang="en-US" dirty="0"/>
              <a:t>would appear as shown </a:t>
            </a:r>
            <a:r>
              <a:rPr lang="en-US" dirty="0" smtClean="0"/>
              <a:t>in Figure </a:t>
            </a:r>
            <a:r>
              <a:rPr lang="en-US" dirty="0"/>
              <a:t>A7.3.</a:t>
            </a:r>
          </a:p>
        </p:txBody>
      </p:sp>
    </p:spTree>
    <p:extLst>
      <p:ext uri="{BB962C8B-B14F-4D97-AF65-F5344CB8AC3E}">
        <p14:creationId xmlns:p14="http://schemas.microsoft.com/office/powerpoint/2010/main" val="4101602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F22C5-D651-4CCF-A9A9-2FDD4E8E3474}" type="slidenum">
              <a:rPr lang="en-US"/>
              <a:pPr/>
              <a:t>39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A7.2 presents Z values and associated probabilities for calculating the probability of project completion times.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6BB8D-A5CC-41DC-81CD-84E07FAC1F94}" type="slidenum">
              <a:rPr lang="en-US"/>
              <a:pPr/>
              <a:t>4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7.1 </a:t>
            </a:r>
            <a:r>
              <a:rPr lang="en-US" dirty="0"/>
              <a:t>presents a graphic model of the risk management </a:t>
            </a:r>
            <a:r>
              <a:rPr lang="en-US" dirty="0" smtClean="0"/>
              <a:t>challenge during the project life cycle. The chances </a:t>
            </a:r>
            <a:r>
              <a:rPr lang="en-US" dirty="0"/>
              <a:t>of a risk event occurring (e.g., an error in time estimates, cost estimates</a:t>
            </a:r>
            <a:r>
              <a:rPr lang="en-US" dirty="0" smtClean="0"/>
              <a:t>, or </a:t>
            </a:r>
            <a:r>
              <a:rPr lang="en-US" dirty="0"/>
              <a:t>design technology) are greatest </a:t>
            </a:r>
            <a:r>
              <a:rPr lang="en-US" dirty="0" smtClean="0"/>
              <a:t>due to uncertainty that attends early </a:t>
            </a:r>
            <a:r>
              <a:rPr lang="en-US" dirty="0"/>
              <a:t>stages of a project</a:t>
            </a:r>
            <a:r>
              <a:rPr lang="en-US" dirty="0" smtClean="0"/>
              <a:t>.. </a:t>
            </a:r>
            <a:r>
              <a:rPr lang="en-US" dirty="0"/>
              <a:t>As the </a:t>
            </a:r>
            <a:r>
              <a:rPr lang="en-US" dirty="0" smtClean="0"/>
              <a:t>project reaches its later stages, risk </a:t>
            </a:r>
            <a:r>
              <a:rPr lang="en-US" dirty="0"/>
              <a:t>declines as </a:t>
            </a:r>
            <a:r>
              <a:rPr lang="en-US" dirty="0" smtClean="0"/>
              <a:t>uncertainties are resolved</a:t>
            </a:r>
            <a:r>
              <a:rPr lang="en-US" dirty="0"/>
              <a:t>. </a:t>
            </a:r>
            <a:r>
              <a:rPr lang="en-US" dirty="0" smtClean="0"/>
              <a:t>However, the consequences of a </a:t>
            </a:r>
            <a:r>
              <a:rPr lang="en-US" dirty="0"/>
              <a:t>risk </a:t>
            </a:r>
            <a:r>
              <a:rPr lang="en-US" dirty="0" smtClean="0"/>
              <a:t>event increase in cost over </a:t>
            </a:r>
            <a:r>
              <a:rPr lang="en-US" dirty="0"/>
              <a:t>the life of the </a:t>
            </a:r>
            <a:r>
              <a:rPr lang="en-US" dirty="0" smtClean="0"/>
              <a:t>project as it becomes more difficult to alter fully developed project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7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3C2B7-070F-41B1-AB01-B302AF5FF2F0}" type="slidenum">
              <a:rPr lang="en-US"/>
              <a:pPr/>
              <a:t>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management is a </a:t>
            </a:r>
            <a:r>
              <a:rPr lang="en-US" dirty="0" smtClean="0"/>
              <a:t>proactive approach </a:t>
            </a:r>
            <a:r>
              <a:rPr lang="en-US" dirty="0"/>
              <a:t>rather than </a:t>
            </a:r>
            <a:r>
              <a:rPr lang="en-US" dirty="0" smtClean="0"/>
              <a:t>reactive that ensures surprises are </a:t>
            </a:r>
            <a:r>
              <a:rPr lang="en-US" dirty="0"/>
              <a:t>reduced and </a:t>
            </a:r>
            <a:r>
              <a:rPr lang="en-US" dirty="0" smtClean="0"/>
              <a:t>negative consequences of undesirable events </a:t>
            </a:r>
            <a:r>
              <a:rPr lang="en-US" dirty="0"/>
              <a:t>are minimized. </a:t>
            </a:r>
            <a:r>
              <a:rPr lang="en-US" dirty="0" smtClean="0"/>
              <a:t>It also </a:t>
            </a:r>
            <a:r>
              <a:rPr lang="en-US" dirty="0"/>
              <a:t>prepares the project </a:t>
            </a:r>
            <a:r>
              <a:rPr lang="en-US" dirty="0" smtClean="0"/>
              <a:t>manager to </a:t>
            </a:r>
            <a:r>
              <a:rPr lang="en-US" dirty="0"/>
              <a:t>take action when a time, cost, and/or technical advantage is possible. </a:t>
            </a:r>
            <a:r>
              <a:rPr lang="en-US" dirty="0" smtClean="0"/>
              <a:t>Project </a:t>
            </a:r>
            <a:r>
              <a:rPr lang="en-US" dirty="0"/>
              <a:t>risk </a:t>
            </a:r>
            <a:r>
              <a:rPr lang="en-US" dirty="0" smtClean="0"/>
              <a:t>management controls for present and future risk to  </a:t>
            </a:r>
            <a:r>
              <a:rPr lang="en-US" dirty="0"/>
              <a:t>improve </a:t>
            </a:r>
            <a:r>
              <a:rPr lang="en-US" dirty="0" smtClean="0"/>
              <a:t>management’s chances </a:t>
            </a:r>
            <a:r>
              <a:rPr lang="en-US" dirty="0"/>
              <a:t>of reaching project objectives on time, </a:t>
            </a:r>
            <a:r>
              <a:rPr lang="en-US" dirty="0" smtClean="0"/>
              <a:t>budget</a:t>
            </a:r>
            <a:r>
              <a:rPr lang="en-US" dirty="0"/>
              <a:t>, and </a:t>
            </a:r>
            <a:r>
              <a:rPr lang="en-US" dirty="0" smtClean="0"/>
              <a:t>technical performance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8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D2E27-5324-470F-B438-734E924D2C83}" type="slidenum">
              <a:rPr lang="en-US"/>
              <a:pPr/>
              <a:t>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7.2 depicts the four steps of </a:t>
            </a:r>
            <a:r>
              <a:rPr lang="en-US" dirty="0"/>
              <a:t>the risk management </a:t>
            </a:r>
            <a:r>
              <a:rPr lang="en-US" dirty="0" smtClean="0"/>
              <a:t>process. Step 1 entails identification of the sources of risk. Step 2 involves the assessment of the severity, likelihood of occurrence, and controllability of risks. Step 3 is focused on development of strategic and contingency plans for reducing and handling risks. Step 4 looks at the implementation of risk management strategy.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7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1A36-398C-497C-AAE8-DBBF974F64C5}" type="slidenum">
              <a:rPr lang="en-US"/>
              <a:pPr/>
              <a:t>7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 in managing risk is risk identification which involves generating </a:t>
            </a:r>
            <a:r>
              <a:rPr lang="en-US" dirty="0"/>
              <a:t>a list of possible risks through brainstorming, problem identification and risk profiling</a:t>
            </a:r>
            <a:r>
              <a:rPr lang="en-US" dirty="0" smtClean="0"/>
              <a:t>. Typically, macro risks that  </a:t>
            </a:r>
            <a:r>
              <a:rPr lang="en-US" dirty="0"/>
              <a:t>can affect the whole project as opposed to </a:t>
            </a:r>
            <a:r>
              <a:rPr lang="en-US" dirty="0" smtClean="0"/>
              <a:t>a specific </a:t>
            </a:r>
            <a:r>
              <a:rPr lang="en-US" dirty="0"/>
              <a:t>section of the project or </a:t>
            </a:r>
            <a:r>
              <a:rPr lang="en-US" dirty="0" smtClean="0"/>
              <a:t>network are considered first and then specific events.</a:t>
            </a:r>
            <a:endParaRPr lang="en-US" dirty="0"/>
          </a:p>
          <a:p>
            <a:r>
              <a:rPr lang="en-US" dirty="0"/>
              <a:t>Step </a:t>
            </a:r>
            <a:r>
              <a:rPr lang="en-US" dirty="0" smtClean="0"/>
              <a:t>2 in managing risk is risk assessment in which scenario </a:t>
            </a:r>
            <a:r>
              <a:rPr lang="en-US" dirty="0"/>
              <a:t>analysis </a:t>
            </a:r>
            <a:r>
              <a:rPr lang="en-US" dirty="0" smtClean="0"/>
              <a:t>is used to estimate risk event probabilities </a:t>
            </a:r>
            <a:r>
              <a:rPr lang="en-US" dirty="0"/>
              <a:t>and </a:t>
            </a:r>
            <a:r>
              <a:rPr lang="en-US" dirty="0" smtClean="0"/>
              <a:t>their impact. Various methods used in this step are: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Risk assessment matrix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Failure Mode and Effects Analysis (FMEA)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Probability analysis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Decision trees, NPV, and PERT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Semiquantitative</a:t>
            </a:r>
            <a:r>
              <a:rPr lang="en-US" dirty="0"/>
              <a:t> scenario analysis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3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C7BEC-69E5-4925-A12D-7F279ACA25E2}" type="slidenum">
              <a:rPr lang="en-US"/>
              <a:pPr/>
              <a:t>8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7.3 provides a generic example of a risk breakdown </a:t>
            </a:r>
            <a:r>
              <a:rPr lang="en-US" dirty="0" smtClean="0"/>
              <a:t>structure (RBS ) that used in conjunction </a:t>
            </a:r>
            <a:r>
              <a:rPr lang="en-US" dirty="0"/>
              <a:t>with </a:t>
            </a:r>
            <a:r>
              <a:rPr lang="en-US" dirty="0" smtClean="0"/>
              <a:t>work breakdown </a:t>
            </a:r>
            <a:r>
              <a:rPr lang="en-US" dirty="0"/>
              <a:t>structures (WBSs) to help management teams identify and </a:t>
            </a:r>
            <a:r>
              <a:rPr lang="en-US" dirty="0" smtClean="0"/>
              <a:t>eventually analyze risks during Step 1 of risk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3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B01A7-F1D2-4E76-9E2E-99D426926ED9}" type="slidenum">
              <a:rPr lang="en-US"/>
              <a:pPr/>
              <a:t>9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7.4 </a:t>
            </a:r>
            <a:r>
              <a:rPr lang="en-US" dirty="0"/>
              <a:t>provides a </a:t>
            </a:r>
            <a:r>
              <a:rPr lang="en-US" dirty="0" smtClean="0"/>
              <a:t>partial example </a:t>
            </a:r>
            <a:r>
              <a:rPr lang="en-US" dirty="0"/>
              <a:t>of a risk profile. A risk profile is a list of questions </a:t>
            </a:r>
            <a:r>
              <a:rPr lang="en-US" dirty="0" smtClean="0"/>
              <a:t>that address </a:t>
            </a:r>
            <a:r>
              <a:rPr lang="en-US" dirty="0"/>
              <a:t>traditional areas of uncertainty on a project. These questions have </a:t>
            </a:r>
            <a:r>
              <a:rPr lang="en-US" dirty="0" smtClean="0"/>
              <a:t>been developed </a:t>
            </a:r>
            <a:r>
              <a:rPr lang="en-US" dirty="0"/>
              <a:t>and refined from previous, similar projects.</a:t>
            </a:r>
          </a:p>
        </p:txBody>
      </p:sp>
    </p:spTree>
    <p:extLst>
      <p:ext uri="{BB962C8B-B14F-4D97-AF65-F5344CB8AC3E}">
        <p14:creationId xmlns:p14="http://schemas.microsoft.com/office/powerpoint/2010/main" val="16600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Managing Risk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SEVEN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7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7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EF3FA48-1642-44EC-9D9D-6F06269FB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9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7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6423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  <p:sldLayoutId id="2147483664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ADD1CEF-54E7-4956-93D8-87589D9EDBB0}" type="slidenum">
              <a:rPr lang="en-US"/>
              <a:pPr/>
              <a:t>10</a:t>
            </a:fld>
            <a:endParaRPr lang="en-US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477838" y="250825"/>
            <a:ext cx="8189912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Defined Conditions for Impact Scales of a Risk on Major Project Objectives (Examples for negative impacts only)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7.5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2709" name="Picture 5" descr="07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647825"/>
            <a:ext cx="8137525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9DB9644-656D-40E5-B3EA-DB4C9D01E2C7}" type="slidenum">
              <a:rPr lang="en-US"/>
              <a:pPr/>
              <a:t>11</a:t>
            </a:fld>
            <a:endParaRPr lang="en-US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Risk Assessment Form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7.6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3733" name="Picture 5" descr="07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508125"/>
            <a:ext cx="817403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4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9DA0B90-D022-4C85-AAB4-FB45F68DEF1C}" type="slidenum">
              <a:rPr lang="en-US"/>
              <a:pPr/>
              <a:t>12</a:t>
            </a:fld>
            <a:endParaRPr lang="en-US"/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Risk Severity Matrix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7.7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914400" y="1173163"/>
            <a:ext cx="735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b="1"/>
              <a:t>Failure Mode and Effects Analysis (FMEA)</a:t>
            </a:r>
            <a:br>
              <a:rPr lang="en-US" sz="2000" b="1"/>
            </a:br>
            <a:r>
              <a:rPr lang="en-US" sz="2000"/>
              <a:t>Impact </a:t>
            </a:r>
            <a:r>
              <a:rPr lang="en-US" sz="2000">
                <a:cs typeface="Arial" panose="020B0604020202020204" pitchFamily="34" charset="0"/>
              </a:rPr>
              <a:t>× </a:t>
            </a:r>
            <a:r>
              <a:rPr lang="en-US" sz="2000"/>
              <a:t>Probability </a:t>
            </a:r>
            <a:r>
              <a:rPr lang="en-US" sz="2000">
                <a:cs typeface="Arial" panose="020B0604020202020204" pitchFamily="34" charset="0"/>
              </a:rPr>
              <a:t>×</a:t>
            </a:r>
            <a:r>
              <a:rPr lang="en-US" sz="2000"/>
              <a:t> Detection = Risk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26616"/>
              </p:ext>
            </p:extLst>
          </p:nvPr>
        </p:nvGraphicFramePr>
        <p:xfrm>
          <a:off x="1450633" y="1965976"/>
          <a:ext cx="4511025" cy="4226535"/>
        </p:xfrm>
        <a:graphic>
          <a:graphicData uri="http://schemas.openxmlformats.org/drawingml/2006/table">
            <a:tbl>
              <a:tblPr firstRow="1" bandRow="1"/>
              <a:tblGrid>
                <a:gridCol w="902205"/>
                <a:gridCol w="902205"/>
                <a:gridCol w="902205"/>
                <a:gridCol w="902205"/>
                <a:gridCol w="902205"/>
              </a:tblGrid>
              <a:tr h="8453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453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User Backlash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Interface problems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453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453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System freezing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8453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Hardware </a:t>
                      </a:r>
                      <a:r>
                        <a:rPr lang="en-US" sz="1200" b="1" dirty="0" err="1" smtClean="0"/>
                        <a:t>malfunc-tioning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11817" y="3915185"/>
            <a:ext cx="164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Likelihood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91854" y="6355048"/>
            <a:ext cx="81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Impact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6217902" y="3703317"/>
            <a:ext cx="25424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Red zone (major risk</a:t>
            </a:r>
            <a:r>
              <a:rPr lang="en-US" sz="1400" b="1" dirty="0" smtClean="0"/>
              <a:t>)</a:t>
            </a:r>
          </a:p>
          <a:p>
            <a:r>
              <a:rPr lang="en-US" sz="1400" b="1" dirty="0"/>
              <a:t>Yellow zone (moderate risk</a:t>
            </a:r>
            <a:r>
              <a:rPr lang="en-US" sz="1400" b="1" dirty="0" smtClean="0"/>
              <a:t>)</a:t>
            </a:r>
          </a:p>
          <a:p>
            <a:r>
              <a:rPr lang="en-US" sz="1400" b="1" dirty="0"/>
              <a:t>Green zone (minor risk)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166984" y="2253000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5390599" y="6204828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173520" y="3150332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480561" y="6206649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1177871" y="3990341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3613447" y="6204828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1166985" y="4800585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2742886" y="6204828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1166985" y="5636243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1780935" y="6178714"/>
            <a:ext cx="27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844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746A682-9FB6-4053-AC4C-E223FAE56E78}" type="slidenum">
              <a:rPr lang="en-US"/>
              <a:pPr/>
              <a:t>13</a:t>
            </a:fld>
            <a:endParaRPr lang="en-US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Managing Risk (cont’d)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3: Risk Response Development</a:t>
            </a:r>
          </a:p>
          <a:p>
            <a:pPr lvl="1"/>
            <a:r>
              <a:rPr lang="en-US" dirty="0"/>
              <a:t>Mitigating Risk</a:t>
            </a:r>
          </a:p>
          <a:p>
            <a:pPr lvl="2"/>
            <a:r>
              <a:rPr lang="en-US" dirty="0"/>
              <a:t>Reducing the likelihood an adverse event will occur.</a:t>
            </a:r>
          </a:p>
          <a:p>
            <a:pPr lvl="2"/>
            <a:r>
              <a:rPr lang="en-US" dirty="0"/>
              <a:t>Reducing impact of adverse event.</a:t>
            </a:r>
          </a:p>
          <a:p>
            <a:pPr lvl="1"/>
            <a:r>
              <a:rPr lang="en-US" dirty="0"/>
              <a:t>Avoiding Risk</a:t>
            </a:r>
          </a:p>
          <a:p>
            <a:pPr lvl="2"/>
            <a:r>
              <a:rPr lang="en-US" dirty="0"/>
              <a:t>Changing the project plan to eliminate the risk or condition.</a:t>
            </a:r>
          </a:p>
          <a:p>
            <a:pPr lvl="1"/>
            <a:r>
              <a:rPr lang="en-US" dirty="0"/>
              <a:t>Transferring Risk</a:t>
            </a:r>
          </a:p>
          <a:p>
            <a:pPr lvl="2"/>
            <a:r>
              <a:rPr lang="en-US" dirty="0"/>
              <a:t>Paying a premium to pass the risk to another party.</a:t>
            </a:r>
          </a:p>
          <a:p>
            <a:pPr lvl="2"/>
            <a:r>
              <a:rPr lang="en-US" dirty="0"/>
              <a:t>Requiring Build-Own-Operate-Transfer (BOOT) provisions.</a:t>
            </a:r>
          </a:p>
          <a:p>
            <a:pPr lvl="1"/>
            <a:r>
              <a:rPr lang="en-US" dirty="0"/>
              <a:t>Retaining Risk</a:t>
            </a:r>
          </a:p>
          <a:p>
            <a:pPr lvl="2"/>
            <a:r>
              <a:rPr lang="en-US" dirty="0"/>
              <a:t>Making a conscious decision to accept the risk.</a:t>
            </a:r>
          </a:p>
        </p:txBody>
      </p:sp>
    </p:spTree>
    <p:extLst>
      <p:ext uri="{BB962C8B-B14F-4D97-AF65-F5344CB8AC3E}">
        <p14:creationId xmlns:p14="http://schemas.microsoft.com/office/powerpoint/2010/main" val="2191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BC8A6FD-3181-497F-9F77-02274E8361D8}" type="slidenum">
              <a:rPr lang="en-US"/>
              <a:pPr/>
              <a:t>14</a:t>
            </a:fld>
            <a:endParaRPr lang="en-US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Contingency Planning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Contingency Plan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An alternative plan that will be used if a possible foreseen risk event actually occurs.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 plan of actions that will reduce or mitigate the negative impact (consequences) of a risk event.</a:t>
            </a:r>
          </a:p>
          <a:p>
            <a:pPr>
              <a:spcBef>
                <a:spcPct val="50000"/>
              </a:spcBef>
            </a:pPr>
            <a:r>
              <a:rPr lang="en-US" dirty="0"/>
              <a:t>Risks of Not Having a Contingency Plan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Having no plan may slow managerial response.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Decisions made under pressure can be potentially dangerous and costly.</a:t>
            </a:r>
          </a:p>
        </p:txBody>
      </p:sp>
    </p:spTree>
    <p:extLst>
      <p:ext uri="{BB962C8B-B14F-4D97-AF65-F5344CB8AC3E}">
        <p14:creationId xmlns:p14="http://schemas.microsoft.com/office/powerpoint/2010/main" val="29450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37DA13F-FD99-4391-BBDC-1BA14E77ACC6}" type="slidenum">
              <a:rPr lang="en-US"/>
              <a:pPr/>
              <a:t>15</a:t>
            </a:fld>
            <a:endParaRPr lang="en-US"/>
          </a:p>
        </p:txBody>
      </p:sp>
      <p:sp>
        <p:nvSpPr>
          <p:cNvPr id="150531" name="AutoShape 3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Risk Response Matrix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7.8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150533" name="Picture 5" descr="07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822450"/>
            <a:ext cx="8412163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7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9F7C3C4-5700-4B84-B7E6-ACC2EFF46196}" type="slidenum">
              <a:rPr lang="en-US"/>
              <a:pPr/>
              <a:t>16</a:t>
            </a:fld>
            <a:endParaRPr lang="en-US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Risk and Contingency Planning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Risks</a:t>
            </a:r>
          </a:p>
          <a:p>
            <a:pPr lvl="1"/>
            <a:r>
              <a:rPr lang="en-US" dirty="0"/>
              <a:t>Backup strategies if chosen technology fails.</a:t>
            </a:r>
          </a:p>
          <a:p>
            <a:pPr lvl="1"/>
            <a:r>
              <a:rPr lang="en-US" dirty="0"/>
              <a:t>Assessing whether technical uncertainties </a:t>
            </a:r>
            <a:br>
              <a:rPr lang="en-US" dirty="0"/>
            </a:br>
            <a:r>
              <a:rPr lang="en-US" dirty="0"/>
              <a:t>can be resolved.</a:t>
            </a:r>
          </a:p>
          <a:p>
            <a:r>
              <a:rPr lang="en-US" dirty="0"/>
              <a:t>Schedule Risks</a:t>
            </a:r>
          </a:p>
          <a:p>
            <a:pPr lvl="1"/>
            <a:r>
              <a:rPr lang="en-US" dirty="0"/>
              <a:t>Use of slack increases the risk of a late project finish.</a:t>
            </a:r>
          </a:p>
          <a:p>
            <a:pPr lvl="1"/>
            <a:r>
              <a:rPr lang="en-US" dirty="0"/>
              <a:t>Imposed duration dates (absolute project finish date)</a:t>
            </a:r>
          </a:p>
          <a:p>
            <a:pPr lvl="1"/>
            <a:r>
              <a:rPr lang="en-US" dirty="0"/>
              <a:t>Compression of project schedules due to a shortened project duration date.</a:t>
            </a:r>
          </a:p>
        </p:txBody>
      </p:sp>
    </p:spTree>
    <p:extLst>
      <p:ext uri="{BB962C8B-B14F-4D97-AF65-F5344CB8AC3E}">
        <p14:creationId xmlns:p14="http://schemas.microsoft.com/office/powerpoint/2010/main" val="41875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8E98011-C6C0-4F66-A5F6-99B35AE62560}" type="slidenum">
              <a:rPr lang="en-US"/>
              <a:pPr/>
              <a:t>17</a:t>
            </a:fld>
            <a:endParaRPr lang="en-US"/>
          </a:p>
        </p:txBody>
      </p:sp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Risk and Contingency Planning (cont’d)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Costs Risks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Time/cost dependency links: costs increase when problems take longer to solve than expected.</a:t>
            </a:r>
          </a:p>
          <a:p>
            <a:pPr lvl="1">
              <a:spcBef>
                <a:spcPct val="30000"/>
              </a:spcBef>
            </a:pPr>
            <a:r>
              <a:rPr lang="en-US" dirty="0" smtClean="0"/>
              <a:t>Price </a:t>
            </a:r>
            <a:r>
              <a:rPr lang="en-US" dirty="0"/>
              <a:t>protection risks (a rise in input costs) increase if the duration of a project is increased.</a:t>
            </a:r>
          </a:p>
          <a:p>
            <a:pPr>
              <a:spcBef>
                <a:spcPct val="30000"/>
              </a:spcBef>
            </a:pPr>
            <a:r>
              <a:rPr lang="en-US" dirty="0"/>
              <a:t>Funding Risks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Changes in the supply of funds for the project can dramatically affect the likelihood of implementation or successful completion of a project.</a:t>
            </a:r>
          </a:p>
        </p:txBody>
      </p:sp>
    </p:spTree>
    <p:extLst>
      <p:ext uri="{BB962C8B-B14F-4D97-AF65-F5344CB8AC3E}">
        <p14:creationId xmlns:p14="http://schemas.microsoft.com/office/powerpoint/2010/main" val="39831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D7727C5-B78A-4C0A-AC02-0167D95C28A3}" type="slidenum">
              <a:rPr lang="en-US"/>
              <a:pPr/>
              <a:t>18</a:t>
            </a:fld>
            <a:endParaRPr lang="en-US"/>
          </a:p>
        </p:txBody>
      </p:sp>
      <p:sp>
        <p:nvSpPr>
          <p:cNvPr id="15257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Opportunity Management Tactics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Exploit</a:t>
            </a:r>
          </a:p>
          <a:p>
            <a:pPr lvl="1"/>
            <a:r>
              <a:rPr lang="en-US" sz="2000" dirty="0"/>
              <a:t>Seeking to eliminate the uncertainty associated with an opportunity to ensure that it definitely happens.</a:t>
            </a:r>
          </a:p>
          <a:p>
            <a:r>
              <a:rPr lang="en-US" sz="2400" dirty="0"/>
              <a:t>Share</a:t>
            </a:r>
          </a:p>
          <a:p>
            <a:pPr lvl="1"/>
            <a:r>
              <a:rPr lang="en-US" sz="2000" dirty="0"/>
              <a:t>Allocating some or all of the ownership of an opportunity to another party who is best able to capture the opportunity for the benefit of the project.</a:t>
            </a:r>
          </a:p>
          <a:p>
            <a:r>
              <a:rPr lang="en-US" sz="2400" dirty="0"/>
              <a:t>Enhance</a:t>
            </a:r>
          </a:p>
          <a:p>
            <a:pPr lvl="1"/>
            <a:r>
              <a:rPr lang="en-US" sz="2000" dirty="0"/>
              <a:t>Taking action to increase the probability and/or the positive impact of an opportunity.</a:t>
            </a:r>
          </a:p>
          <a:p>
            <a:r>
              <a:rPr lang="en-US" sz="2400" dirty="0"/>
              <a:t>Accept</a:t>
            </a:r>
          </a:p>
          <a:p>
            <a:pPr lvl="1"/>
            <a:r>
              <a:rPr lang="en-US" sz="2000" dirty="0"/>
              <a:t>Being willing to take advantage of an opportunity if it occurs, but not taking action to pursue it.</a:t>
            </a:r>
          </a:p>
        </p:txBody>
      </p:sp>
    </p:spTree>
    <p:extLst>
      <p:ext uri="{BB962C8B-B14F-4D97-AF65-F5344CB8AC3E}">
        <p14:creationId xmlns:p14="http://schemas.microsoft.com/office/powerpoint/2010/main" val="15252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661F1F1-218A-4540-948F-50BA50F6C785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Contingency Funding and Time Buffers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Contingency Funds</a:t>
            </a:r>
          </a:p>
          <a:p>
            <a:pPr lvl="1"/>
            <a:r>
              <a:rPr lang="en-US" dirty="0"/>
              <a:t>Funds to cover project risks</a:t>
            </a:r>
            <a:r>
              <a:rPr lang="en-US" dirty="0">
                <a:cs typeface="Arial" panose="020B0604020202020204" pitchFamily="34" charset="0"/>
              </a:rPr>
              <a:t>—identified and unknown.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Size of funds reflects overall risk of a project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Budget reserves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Are linked to the identified risks of specific work packages.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Management reserves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Are large funds to be used to cover major unforeseen risks (e.g., change in project scope) of the total project.</a:t>
            </a:r>
          </a:p>
          <a:p>
            <a:r>
              <a:rPr lang="en-US" dirty="0">
                <a:cs typeface="Arial" panose="020B0604020202020204" pitchFamily="34" charset="0"/>
              </a:rPr>
              <a:t>Time Buffers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Amounts of time used to compensate for unplanned delays in the project schedule.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Severe risk, merge, noncritical, and scarce resource activities</a:t>
            </a:r>
          </a:p>
        </p:txBody>
      </p:sp>
    </p:spTree>
    <p:extLst>
      <p:ext uri="{BB962C8B-B14F-4D97-AF65-F5344CB8AC3E}">
        <p14:creationId xmlns:p14="http://schemas.microsoft.com/office/powerpoint/2010/main" val="13499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C902F7D-BFED-4342-A183-8F4C8554EAAE}" type="slidenum">
              <a:rPr lang="en-US"/>
              <a:pPr/>
              <a:t>2</a:t>
            </a:fld>
            <a:endParaRPr lang="en-US"/>
          </a:p>
        </p:txBody>
      </p:sp>
      <p:sp>
        <p:nvSpPr>
          <p:cNvPr id="1484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571625"/>
            <a:ext cx="8553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5168D02-07F7-4CC8-BABA-C1328E0623E2}" type="slidenum">
              <a:rPr lang="en-US"/>
              <a:pPr/>
              <a:t>20</a:t>
            </a:fld>
            <a:endParaRPr lang="en-US"/>
          </a:p>
        </p:txBody>
      </p:sp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Contingency Fund Estimate ($000s)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7.1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600220"/>
            <a:ext cx="7277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129BF91-C372-4FFE-9236-EF0AA28E1F9C}" type="slidenum">
              <a:rPr lang="en-US"/>
              <a:pPr/>
              <a:t>21</a:t>
            </a:fld>
            <a:endParaRPr lang="en-US"/>
          </a:p>
        </p:txBody>
      </p:sp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Managing Risk (cont’d)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Step 4: Risk Response Control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Risk control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Execution of the risk response strategy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Monitoring of triggering events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Initiating contingency plans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Watching for new risks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Establishing a Change Management System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Monitoring, tracking, and reporting risk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Fostering an open organization environment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Repeating risk identification/assessment exercises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Assigning and documenting responsibility for managing risk</a:t>
            </a:r>
          </a:p>
        </p:txBody>
      </p:sp>
    </p:spTree>
    <p:extLst>
      <p:ext uri="{BB962C8B-B14F-4D97-AF65-F5344CB8AC3E}">
        <p14:creationId xmlns:p14="http://schemas.microsoft.com/office/powerpoint/2010/main" val="19230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9724B9C-4501-4B08-A970-60C2CEA57A2E}" type="slidenum">
              <a:rPr lang="en-US"/>
              <a:pPr/>
              <a:t>22</a:t>
            </a:fld>
            <a:endParaRPr lang="en-US"/>
          </a:p>
        </p:txBody>
      </p:sp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Change Management Control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Sources of Change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Project scope changes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Implementation of contingency plans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Improvement changes</a:t>
            </a:r>
          </a:p>
        </p:txBody>
      </p:sp>
      <p:pic>
        <p:nvPicPr>
          <p:cNvPr id="91140" name="Picture 4" descr="BD2020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3767138"/>
            <a:ext cx="3881437" cy="2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6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8269775-7C82-49EE-9BC2-79308B7B3663}" type="slidenum">
              <a:rPr lang="en-US"/>
              <a:pPr/>
              <a:t>23</a:t>
            </a:fld>
            <a:endParaRPr lang="en-US"/>
          </a:p>
        </p:txBody>
      </p:sp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Change Control System Process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325563"/>
            <a:ext cx="7407275" cy="4876800"/>
          </a:xfrm>
        </p:spPr>
        <p:txBody>
          <a:bodyPr/>
          <a:lstStyle/>
          <a:p>
            <a:pPr marL="461963" indent="-461963">
              <a:buFontTx/>
              <a:buAutoNum type="arabicPeriod"/>
            </a:pPr>
            <a:r>
              <a:rPr lang="en-US" sz="2400"/>
              <a:t>Identify proposed changes.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List expected effects of proposed changes </a:t>
            </a:r>
            <a:br>
              <a:rPr lang="en-US" sz="2400"/>
            </a:br>
            <a:r>
              <a:rPr lang="en-US" sz="2400"/>
              <a:t>on schedule and budget.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Review, evaluate, and approve or disapprove </a:t>
            </a:r>
            <a:br>
              <a:rPr lang="en-US" sz="2400"/>
            </a:br>
            <a:r>
              <a:rPr lang="en-US" sz="2400"/>
              <a:t>of changes formally.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Negotiate and resolve conflicts of change, condition, and cost.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Communicate changes to parties affected.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Assign responsibility for implementing change.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Adjust master schedule and budget.</a:t>
            </a:r>
          </a:p>
          <a:p>
            <a:pPr marL="461963" indent="-461963">
              <a:buFontTx/>
              <a:buAutoNum type="arabicPeriod"/>
            </a:pPr>
            <a:r>
              <a:rPr lang="en-US" sz="2400"/>
              <a:t>Track all changes that are to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9200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F27D102-0F2C-45C0-9886-F9C8DC70C2DF}" type="slidenum">
              <a:rPr lang="en-US"/>
              <a:pPr/>
              <a:t>24</a:t>
            </a:fld>
            <a:endParaRPr lang="en-US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4" y="868363"/>
            <a:ext cx="2523824" cy="1123712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The Change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Control </a:t>
            </a:r>
            <a:r>
              <a:rPr lang="en-US" sz="2400" dirty="0"/>
              <a:t>Process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7.9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46" y="320074"/>
            <a:ext cx="1584522" cy="62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BE55696-2644-42CB-A622-057BB7780403}" type="slidenum">
              <a:rPr lang="en-US"/>
              <a:pPr/>
              <a:t>25</a:t>
            </a:fld>
            <a:endParaRPr lang="en-US"/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Benefits of a Change Control System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5135563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400" dirty="0"/>
              <a:t>Inconsequential changes are discouraged </a:t>
            </a:r>
            <a:br>
              <a:rPr lang="en-US" sz="2400" dirty="0"/>
            </a:br>
            <a:r>
              <a:rPr lang="en-US" sz="2400" dirty="0"/>
              <a:t>by the formal process.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Costs of changes are maintained in a log.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Integrity of the WBS and performance measures </a:t>
            </a:r>
            <a:br>
              <a:rPr lang="en-US" sz="2400" dirty="0"/>
            </a:br>
            <a:r>
              <a:rPr lang="en-US" sz="2400" dirty="0"/>
              <a:t>is maintained.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Allocation and use of budget and management reserve funds are tracked.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Responsibility for implementation is clarified.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Effect of changes is visible to all parties involved.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Implementation of change is monitored.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Scope changes will be quickly reflected in baseline and performance measures.</a:t>
            </a:r>
          </a:p>
        </p:txBody>
      </p:sp>
    </p:spTree>
    <p:extLst>
      <p:ext uri="{BB962C8B-B14F-4D97-AF65-F5344CB8AC3E}">
        <p14:creationId xmlns:p14="http://schemas.microsoft.com/office/powerpoint/2010/main" val="18460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F279149-5523-4423-91FA-7223EFB2391A}" type="slidenum">
              <a:rPr lang="en-US"/>
              <a:pPr/>
              <a:t>26</a:t>
            </a:fld>
            <a:endParaRPr 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9088"/>
            <a:ext cx="4846638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6035675" y="2886075"/>
            <a:ext cx="2614613" cy="1123712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Sample Change </a:t>
            </a:r>
            <a:r>
              <a:rPr lang="en-US" sz="2400" dirty="0" smtClean="0"/>
              <a:t>Request</a:t>
            </a:r>
            <a:endParaRPr lang="en-US" sz="2400" dirty="0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7.10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395287"/>
            <a:ext cx="7800975" cy="606742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7C51899-5145-423F-BD5B-48E69C67392A}" type="slidenum">
              <a:rPr lang="en-US"/>
              <a:pPr/>
              <a:t>27</a:t>
            </a:fld>
            <a:endParaRPr lang="en-US"/>
          </a:p>
        </p:txBody>
      </p:sp>
      <p:sp>
        <p:nvSpPr>
          <p:cNvPr id="99331" name="AutoShape 3"/>
          <p:cNvSpPr>
            <a:spLocks noGrp="1" noChangeArrowheads="1"/>
          </p:cNvSpPr>
          <p:nvPr>
            <p:ph type="title"/>
          </p:nvPr>
        </p:nvSpPr>
        <p:spPr>
          <a:xfrm>
            <a:off x="7132638" y="2536825"/>
            <a:ext cx="1646237" cy="8921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800"/>
              <a:t>Change Request Log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7.11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7FBC46B-EBA3-4916-9F70-2D80E11420C4}" type="slidenum">
              <a:rPr lang="en-US"/>
              <a:pPr/>
              <a:t>28</a:t>
            </a:fld>
            <a:endParaRPr lang="en-US"/>
          </a:p>
        </p:txBody>
      </p:sp>
      <p:sp>
        <p:nvSpPr>
          <p:cNvPr id="100356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Key Terms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457200" y="1665288"/>
            <a:ext cx="3932238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35000"/>
              </a:spcBef>
            </a:pPr>
            <a:r>
              <a:rPr lang="en-US" sz="2000" b="1" dirty="0"/>
              <a:t>Avoiding risk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Budget reserve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Change management system</a:t>
            </a:r>
          </a:p>
          <a:p>
            <a:pPr>
              <a:spcBef>
                <a:spcPct val="35000"/>
              </a:spcBef>
            </a:pPr>
            <a:r>
              <a:rPr lang="en-US" sz="2000" b="1" dirty="0"/>
              <a:t>Contingency plan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Management reserve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Mitigating risk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 smtClean="0"/>
              <a:t>Opportunity</a:t>
            </a:r>
          </a:p>
          <a:p>
            <a:pPr>
              <a:spcBef>
                <a:spcPct val="35000"/>
              </a:spcBef>
            </a:pPr>
            <a:r>
              <a:rPr lang="en-US" sz="2000" b="1" dirty="0" smtClean="0"/>
              <a:t>Retaining risk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4297363" y="1665288"/>
            <a:ext cx="438943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35000"/>
              </a:spcBef>
            </a:pPr>
            <a:r>
              <a:rPr lang="en-US" sz="2000" b="1" dirty="0"/>
              <a:t>Risk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 smtClean="0"/>
              <a:t>Risk </a:t>
            </a:r>
            <a:r>
              <a:rPr lang="en-US" sz="2000" b="1" dirty="0"/>
              <a:t>breakdown structure (RBS)</a:t>
            </a:r>
          </a:p>
          <a:p>
            <a:pPr>
              <a:spcBef>
                <a:spcPct val="35000"/>
              </a:spcBef>
            </a:pPr>
            <a:r>
              <a:rPr lang="en-US" sz="2000" b="1" dirty="0" smtClean="0"/>
              <a:t>Risk </a:t>
            </a:r>
            <a:r>
              <a:rPr lang="en-US" sz="2000" b="1" dirty="0"/>
              <a:t>profile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Risk register</a:t>
            </a:r>
          </a:p>
          <a:p>
            <a:pPr>
              <a:spcBef>
                <a:spcPct val="35000"/>
              </a:spcBef>
            </a:pPr>
            <a:r>
              <a:rPr lang="en-US" sz="2000" b="1" dirty="0" smtClean="0"/>
              <a:t>Risk </a:t>
            </a:r>
            <a:r>
              <a:rPr lang="en-US" sz="2000" b="1" dirty="0"/>
              <a:t>severity matrix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Scenario analysis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 smtClean="0"/>
              <a:t>Time </a:t>
            </a:r>
            <a:r>
              <a:rPr lang="en-US" sz="2000" b="1" dirty="0"/>
              <a:t>buffer</a:t>
            </a:r>
            <a:endParaRPr lang="en-US" sz="2000" b="1" i="1" dirty="0"/>
          </a:p>
          <a:p>
            <a:pPr>
              <a:spcBef>
                <a:spcPct val="35000"/>
              </a:spcBef>
            </a:pPr>
            <a:r>
              <a:rPr lang="en-US" sz="2000" b="1" dirty="0"/>
              <a:t>Transferring risk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91345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  <p:bldP spid="1003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770563" y="1711325"/>
            <a:ext cx="2559050" cy="3635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D4D4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tIns="45720" bIns="45720"/>
          <a:lstStyle/>
          <a:p>
            <a:r>
              <a:rPr lang="en-US" sz="1600" b="1">
                <a:solidFill>
                  <a:srgbClr val="FFFFCC"/>
                </a:solidFill>
                <a:effectLst/>
              </a:rPr>
              <a:t>Appendix 7.1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0123" y="1691969"/>
            <a:ext cx="8341952" cy="639763"/>
          </a:xfrm>
          <a:noFill/>
        </p:spPr>
        <p:txBody>
          <a:bodyPr anchor="ctr" anchorCtr="0"/>
          <a:lstStyle/>
          <a:p>
            <a:pPr marL="0" indent="0">
              <a:buFontTx/>
              <a:buNone/>
            </a:pPr>
            <a:r>
              <a:rPr lang="en-US" sz="3600" dirty="0">
                <a:solidFill>
                  <a:schemeClr val="tx1"/>
                </a:solidFill>
              </a:rPr>
              <a:t>PERT and PERT Simulation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EEF3FA48-1642-44EC-9D9D-6F06269FB03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737256"/>
            <a:ext cx="8458200" cy="771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640123" y="594391"/>
            <a:ext cx="0" cy="1920219"/>
          </a:xfrm>
          <a:prstGeom prst="lin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49902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 autoUpdateAnimBg="0"/>
      <p:bldP spid="1064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4ECB488-674D-41AD-BEF9-BD4E045A201F}" type="slidenum">
              <a:rPr lang="en-US"/>
              <a:pPr/>
              <a:t>3</a:t>
            </a:fld>
            <a:endParaRPr lang="en-US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Risk Management Process</a:t>
            </a:r>
          </a:p>
        </p:txBody>
      </p:sp>
      <p:sp>
        <p:nvSpPr>
          <p:cNvPr id="28689" name="Rectangle 10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Risk</a:t>
            </a:r>
          </a:p>
          <a:p>
            <a:pPr lvl="1"/>
            <a:r>
              <a:rPr lang="en-US"/>
              <a:t>Uncertain or chance events that planning can not overcome or control.</a:t>
            </a:r>
          </a:p>
          <a:p>
            <a:r>
              <a:rPr lang="en-US"/>
              <a:t>Risk Management</a:t>
            </a:r>
          </a:p>
          <a:p>
            <a:pPr lvl="1"/>
            <a:r>
              <a:rPr lang="en-US"/>
              <a:t>A proactive attempt to recognize and manage internal events and external threats that affect the likelihood of a project’s success.</a:t>
            </a:r>
          </a:p>
          <a:p>
            <a:pPr lvl="2">
              <a:spcBef>
                <a:spcPct val="50000"/>
              </a:spcBef>
            </a:pPr>
            <a:r>
              <a:rPr lang="en-US"/>
              <a:t>What can go wrong (risk event).</a:t>
            </a:r>
          </a:p>
          <a:p>
            <a:pPr lvl="2">
              <a:spcBef>
                <a:spcPct val="50000"/>
              </a:spcBef>
            </a:pPr>
            <a:r>
              <a:rPr lang="en-US"/>
              <a:t>How to minimize the risk event’s impact (consequences).</a:t>
            </a:r>
          </a:p>
          <a:p>
            <a:pPr lvl="2">
              <a:spcBef>
                <a:spcPct val="50000"/>
              </a:spcBef>
            </a:pPr>
            <a:r>
              <a:rPr lang="en-US"/>
              <a:t>What can be done before an event occurs (anticipation).</a:t>
            </a:r>
          </a:p>
          <a:p>
            <a:pPr lvl="2">
              <a:spcBef>
                <a:spcPct val="50000"/>
              </a:spcBef>
            </a:pPr>
            <a:r>
              <a:rPr lang="en-US"/>
              <a:t>What to do when an event occurs (contingency plans).</a:t>
            </a:r>
          </a:p>
        </p:txBody>
      </p:sp>
    </p:spTree>
    <p:extLst>
      <p:ext uri="{BB962C8B-B14F-4D97-AF65-F5344CB8AC3E}">
        <p14:creationId xmlns:p14="http://schemas.microsoft.com/office/powerpoint/2010/main" val="37993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02CBC74-14EE-4261-86A6-5CF2814BC9E5}" type="slidenum">
              <a:rPr lang="en-US"/>
              <a:pPr/>
              <a:t>30</a:t>
            </a:fld>
            <a:endParaRPr lang="en-US"/>
          </a:p>
        </p:txBody>
      </p:sp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>
          <a:xfrm>
            <a:off x="490538" y="265113"/>
            <a:ext cx="8161337" cy="755650"/>
          </a:xfrm>
          <a:ln/>
        </p:spPr>
        <p:txBody>
          <a:bodyPr/>
          <a:lstStyle/>
          <a:p>
            <a:r>
              <a:rPr lang="en-US" sz="2800"/>
              <a:t>PERT—Program Evaluation Review Technique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5075"/>
            <a:ext cx="8077200" cy="4678363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/>
              <a:t>Assumes each activity duration has a range that statistically follows a beta distribution. </a:t>
            </a:r>
          </a:p>
          <a:p>
            <a:pPr>
              <a:spcBef>
                <a:spcPct val="35000"/>
              </a:spcBef>
            </a:pPr>
            <a:r>
              <a:rPr lang="en-US"/>
              <a:t>Uses three time estimates for each activity: optimistic, pessimistic, and a weighted average to represent activity durations.</a:t>
            </a:r>
          </a:p>
          <a:p>
            <a:pPr lvl="1">
              <a:spcBef>
                <a:spcPct val="35000"/>
              </a:spcBef>
            </a:pPr>
            <a:r>
              <a:rPr lang="en-US"/>
              <a:t>Knowing the weighted average and variances for each activity allows the project planner to compute the probability of meeting different project durations.</a:t>
            </a:r>
          </a:p>
        </p:txBody>
      </p:sp>
    </p:spTree>
    <p:extLst>
      <p:ext uri="{BB962C8B-B14F-4D97-AF65-F5344CB8AC3E}">
        <p14:creationId xmlns:p14="http://schemas.microsoft.com/office/powerpoint/2010/main" val="20843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BD807D1-3BE6-43B0-8066-4BACF3B742CF}" type="slidenum">
              <a:rPr lang="en-US"/>
              <a:pPr/>
              <a:t>31</a:t>
            </a:fld>
            <a:endParaRPr lang="en-US"/>
          </a:p>
        </p:txBody>
      </p:sp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 and Project Frequency Distributions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A7.1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600220"/>
            <a:ext cx="8143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5A35750-E103-4A97-84AA-936345944E61}" type="slidenum">
              <a:rPr lang="en-US"/>
              <a:pPr/>
              <a:t>32</a:t>
            </a:fld>
            <a:endParaRPr lang="en-US"/>
          </a:p>
        </p:txBody>
      </p:sp>
      <p:sp>
        <p:nvSpPr>
          <p:cNvPr id="103428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Activity Time Calculations</a:t>
            </a:r>
          </a:p>
        </p:txBody>
      </p:sp>
      <p:grpSp>
        <p:nvGrpSpPr>
          <p:cNvPr id="103435" name="Group 11"/>
          <p:cNvGrpSpPr>
            <a:grpSpLocks/>
          </p:cNvGrpSpPr>
          <p:nvPr/>
        </p:nvGrpSpPr>
        <p:grpSpPr bwMode="auto">
          <a:xfrm>
            <a:off x="549275" y="1417638"/>
            <a:ext cx="7997825" cy="4721225"/>
            <a:chOff x="346" y="893"/>
            <a:chExt cx="5038" cy="2974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346" y="893"/>
              <a:ext cx="503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r>
                <a:rPr lang="en-US" sz="2400" b="1"/>
                <a:t>The weighted average activity time is computed by the following formula:</a:t>
              </a:r>
            </a:p>
          </p:txBody>
        </p:sp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" y="1699"/>
              <a:ext cx="247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3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2678"/>
              <a:ext cx="4803" cy="1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4838" y="2333"/>
              <a:ext cx="4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CC3300"/>
                  </a:solidFill>
                </a:rPr>
                <a:t>(7.1)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0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7FDED29-919D-496C-ACA7-D74EBFB5761C}" type="slidenum">
              <a:rPr lang="en-US"/>
              <a:pPr/>
              <a:t>33</a:t>
            </a:fld>
            <a:endParaRPr lang="en-US"/>
          </a:p>
        </p:txBody>
      </p:sp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8153400" cy="823913"/>
          </a:xfrm>
          <a:ln/>
        </p:spPr>
        <p:txBody>
          <a:bodyPr/>
          <a:lstStyle/>
          <a:p>
            <a:r>
              <a:rPr lang="en-US"/>
              <a:t>Activity Time Calculations (cont’d)</a:t>
            </a:r>
          </a:p>
        </p:txBody>
      </p:sp>
      <p:grpSp>
        <p:nvGrpSpPr>
          <p:cNvPr id="107534" name="Group 14"/>
          <p:cNvGrpSpPr>
            <a:grpSpLocks/>
          </p:cNvGrpSpPr>
          <p:nvPr/>
        </p:nvGrpSpPr>
        <p:grpSpPr bwMode="auto">
          <a:xfrm>
            <a:off x="549275" y="1417638"/>
            <a:ext cx="7997825" cy="4845050"/>
            <a:chOff x="346" y="893"/>
            <a:chExt cx="5038" cy="3052"/>
          </a:xfrm>
        </p:grpSpPr>
        <p:sp>
          <p:nvSpPr>
            <p:cNvPr id="107523" name="Rectangle 3"/>
            <p:cNvSpPr>
              <a:spLocks noChangeArrowheads="1"/>
            </p:cNvSpPr>
            <p:nvPr/>
          </p:nvSpPr>
          <p:spPr bwMode="auto">
            <a:xfrm>
              <a:off x="346" y="893"/>
              <a:ext cx="503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r>
                <a:rPr lang="en-US" sz="2400" b="1"/>
                <a:t>The variability in the activity time estimates is approximated by the following equations:</a:t>
              </a:r>
            </a:p>
          </p:txBody>
        </p:sp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1037" y="1411"/>
              <a:ext cx="36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r>
                <a:rPr lang="en-US" sz="2000" b="1"/>
                <a:t>The standard deviation for the activity: </a:t>
              </a: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1052" y="2506"/>
              <a:ext cx="3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r>
                <a:rPr lang="en-US" sz="2000" b="1"/>
                <a:t>The standard deviation for the project: </a:t>
              </a:r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576" y="3427"/>
              <a:ext cx="46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r>
                <a:rPr lang="en-US" sz="1600" b="1"/>
                <a:t>Note the standard deviation of the activity is squared in this equation; this is also called variance. This sum includes only activities on the critical path(s) or path being reviewed.</a:t>
              </a:r>
            </a:p>
          </p:txBody>
        </p:sp>
        <p:pic>
          <p:nvPicPr>
            <p:cNvPr id="10752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" y="1757"/>
              <a:ext cx="175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31" name="Text Box 11"/>
            <p:cNvSpPr txBox="1">
              <a:spLocks noChangeArrowheads="1"/>
            </p:cNvSpPr>
            <p:nvPr/>
          </p:nvSpPr>
          <p:spPr bwMode="auto">
            <a:xfrm>
              <a:off x="4838" y="2198"/>
              <a:ext cx="4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CC3300"/>
                  </a:solidFill>
                </a:rPr>
                <a:t>(7.2)</a:t>
              </a:r>
            </a:p>
          </p:txBody>
        </p:sp>
        <p:sp>
          <p:nvSpPr>
            <p:cNvPr id="107532" name="Text Box 12"/>
            <p:cNvSpPr txBox="1">
              <a:spLocks noChangeArrowheads="1"/>
            </p:cNvSpPr>
            <p:nvPr/>
          </p:nvSpPr>
          <p:spPr bwMode="auto">
            <a:xfrm>
              <a:off x="4838" y="3178"/>
              <a:ext cx="4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CC3300"/>
                  </a:solidFill>
                </a:rPr>
                <a:t>(7.3)</a:t>
              </a:r>
            </a:p>
          </p:txBody>
        </p:sp>
        <p:pic>
          <p:nvPicPr>
            <p:cNvPr id="107533" name="Picture 13" descr="07a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" y="2899"/>
              <a:ext cx="1462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32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4BB6FBF-93C1-4ACA-93AA-CB16FD48D96A}" type="slidenum">
              <a:rPr lang="en-US"/>
              <a:pPr/>
              <a:t>34</a:t>
            </a:fld>
            <a:endParaRPr lang="en-US"/>
          </a:p>
        </p:txBody>
      </p:sp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Activity Times and Variances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A7.1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600220"/>
            <a:ext cx="8648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6BD5243-7192-4E48-8D60-A33B9E617549}" type="slidenum">
              <a:rPr lang="en-US"/>
              <a:pPr/>
              <a:t>35</a:t>
            </a:fld>
            <a:endParaRPr lang="en-US"/>
          </a:p>
        </p:txBody>
      </p:sp>
      <p:sp>
        <p:nvSpPr>
          <p:cNvPr id="108548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Probability of Completing the Project</a:t>
            </a:r>
          </a:p>
        </p:txBody>
      </p:sp>
      <p:grpSp>
        <p:nvGrpSpPr>
          <p:cNvPr id="108558" name="Group 14"/>
          <p:cNvGrpSpPr>
            <a:grpSpLocks/>
          </p:cNvGrpSpPr>
          <p:nvPr/>
        </p:nvGrpSpPr>
        <p:grpSpPr bwMode="auto">
          <a:xfrm>
            <a:off x="639763" y="1508125"/>
            <a:ext cx="7864475" cy="4525963"/>
            <a:chOff x="403" y="950"/>
            <a:chExt cx="4954" cy="2851"/>
          </a:xfrm>
        </p:grpSpPr>
        <p:graphicFrame>
          <p:nvGraphicFramePr>
            <p:cNvPr id="108550" name="Object 6"/>
            <p:cNvGraphicFramePr>
              <a:graphicFrameLocks noChangeAspect="1"/>
            </p:cNvGraphicFramePr>
            <p:nvPr/>
          </p:nvGraphicFramePr>
          <p:xfrm>
            <a:off x="806" y="3046"/>
            <a:ext cx="4378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Photo Editor Photo" r:id="rId4" imgW="4858428" imgH="838095" progId="MSPhotoEd.3">
                    <p:embed/>
                  </p:oleObj>
                </mc:Choice>
                <mc:Fallback>
                  <p:oleObj name="Photo Editor Photo" r:id="rId4" imgW="4858428" imgH="83809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3046"/>
                          <a:ext cx="4378" cy="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403" y="950"/>
              <a:ext cx="495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b="1"/>
                <a:t>The equation below is used to compute the “</a:t>
              </a:r>
              <a:r>
                <a:rPr lang="en-US" sz="2000" b="1" i="1"/>
                <a:t>Z</a:t>
              </a:r>
              <a:r>
                <a:rPr lang="en-US" sz="2000" b="1"/>
                <a:t>” value found in statistical tables (</a:t>
              </a:r>
              <a:r>
                <a:rPr lang="en-US" sz="2000" b="1" i="1"/>
                <a:t>Z </a:t>
              </a:r>
              <a:r>
                <a:rPr lang="en-US" sz="2000" b="1"/>
                <a:t>= number of standard deviations from the mean), which, in turn, tells the probability of completing the project in the time specified.</a:t>
              </a:r>
            </a:p>
          </p:txBody>
        </p:sp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4838" y="2563"/>
              <a:ext cx="4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CC3300"/>
                  </a:solidFill>
                </a:rPr>
                <a:t>(7.4)</a:t>
              </a:r>
            </a:p>
          </p:txBody>
        </p:sp>
        <p:pic>
          <p:nvPicPr>
            <p:cNvPr id="108556" name="Picture 12" descr="07at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987"/>
              <a:ext cx="1613" cy="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04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430C30A-57AB-4F18-841E-C7EE83FCE364}" type="slidenum">
              <a:rPr lang="en-US"/>
              <a:pPr/>
              <a:t>36</a:t>
            </a:fld>
            <a:endParaRPr lang="en-US"/>
          </a:p>
        </p:txBody>
      </p:sp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Hypothetical Network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A7.2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1611608"/>
            <a:ext cx="7381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B3A2D2E-1C73-4490-BB63-6C944E459B03}" type="slidenum">
              <a:rPr lang="en-US"/>
              <a:pPr/>
              <a:t>37</a:t>
            </a:fld>
            <a:endParaRPr lang="en-US"/>
          </a:p>
        </p:txBody>
      </p:sp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Hypothetical Network (cont’d)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492875" y="6172200"/>
            <a:ext cx="2193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A7.2 (cont’d)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402053"/>
            <a:ext cx="7391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35" y="2971805"/>
            <a:ext cx="7410450" cy="340995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4CB67C4-ACA4-4356-A7AF-48E92C781C7C}" type="slidenum">
              <a:rPr lang="en-US"/>
              <a:pPr/>
              <a:t>38</a:t>
            </a:fld>
            <a:endParaRPr lang="en-US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Possible Project Duration</a:t>
            </a:r>
          </a:p>
        </p:txBody>
      </p:sp>
      <p:grpSp>
        <p:nvGrpSpPr>
          <p:cNvPr id="94223" name="Group 15"/>
          <p:cNvGrpSpPr>
            <a:grpSpLocks/>
          </p:cNvGrpSpPr>
          <p:nvPr/>
        </p:nvGrpSpPr>
        <p:grpSpPr bwMode="auto">
          <a:xfrm>
            <a:off x="365125" y="1277938"/>
            <a:ext cx="8231188" cy="3819525"/>
            <a:chOff x="230" y="805"/>
            <a:chExt cx="5185" cy="2406"/>
          </a:xfrm>
        </p:grpSpPr>
        <p:pic>
          <p:nvPicPr>
            <p:cNvPr id="9421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" y="1229"/>
              <a:ext cx="1701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230" y="805"/>
              <a:ext cx="25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Probability project is completed </a:t>
              </a:r>
              <a:r>
                <a:rPr lang="en-US" sz="1600" b="1" dirty="0" smtClean="0"/>
                <a:t>before </a:t>
              </a:r>
              <a:r>
                <a:rPr lang="en-US" sz="1600" b="1" dirty="0"/>
                <a:t>scheduled time (</a:t>
              </a:r>
              <a:r>
                <a:rPr lang="en-US" sz="1600" b="1" i="1" dirty="0">
                  <a:latin typeface="Times New Roman" panose="02020603050405020304" pitchFamily="18" charset="0"/>
                </a:rPr>
                <a:t>T</a:t>
              </a:r>
              <a:r>
                <a:rPr lang="en-US" sz="1600" b="1" i="1" baseline="-25000" dirty="0">
                  <a:latin typeface="Times New Roman" panose="02020603050405020304" pitchFamily="18" charset="0"/>
                </a:rPr>
                <a:t>S</a:t>
              </a:r>
              <a:r>
                <a:rPr lang="en-US" sz="1600" b="1" dirty="0"/>
                <a:t>) of 67 units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3226" y="815"/>
              <a:ext cx="218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 b="1"/>
                <a:t>Probability project is completed by the 60</a:t>
              </a:r>
              <a:r>
                <a:rPr lang="en-US" sz="1600" b="1" baseline="30000"/>
                <a:t>th</a:t>
              </a:r>
              <a:r>
                <a:rPr lang="en-US" sz="1600" b="1"/>
                <a:t> unit time period (</a:t>
              </a:r>
              <a:r>
                <a:rPr lang="en-US" sz="1600" b="1" i="1">
                  <a:latin typeface="Times New Roman" panose="02020603050405020304" pitchFamily="18" charset="0"/>
                </a:rPr>
                <a:t>T</a:t>
              </a:r>
              <a:r>
                <a:rPr lang="en-US" sz="1600" b="1" i="1" baseline="-25000">
                  <a:latin typeface="Times New Roman" panose="02020603050405020304" pitchFamily="18" charset="0"/>
                </a:rPr>
                <a:t>S</a:t>
              </a:r>
              <a:r>
                <a:rPr lang="en-US" sz="1600" b="1"/>
                <a:t>)</a:t>
              </a:r>
            </a:p>
          </p:txBody>
        </p:sp>
        <p:pic>
          <p:nvPicPr>
            <p:cNvPr id="94221" name="Picture 13" descr="a7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52"/>
              <a:ext cx="1701" cy="1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A7.3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7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A63DD60-7E99-49FE-95E8-0D5878056978}" type="slidenum">
              <a:rPr lang="en-US"/>
              <a:pPr/>
              <a:t>39</a:t>
            </a:fld>
            <a:endParaRPr lang="en-US"/>
          </a:p>
        </p:txBody>
      </p:sp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i="1"/>
              <a:t>Z</a:t>
            </a:r>
            <a:r>
              <a:rPr lang="en-US" sz="2800"/>
              <a:t> Values and Probabilities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A7.2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95238" name="Picture 6" descr="07a2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231900"/>
            <a:ext cx="7640637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7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FE931ED-3944-4789-ADD4-4E4550B28F21}" type="slidenum">
              <a:rPr lang="en-US"/>
              <a:pPr/>
              <a:t>4</a:t>
            </a:fld>
            <a:endParaRPr lang="en-US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The Risk Event Graph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428720"/>
            <a:ext cx="77343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19DF277-FAFA-4B36-89D4-87F80CBE9231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Risk Management’s Benefits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504238" cy="477043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A proactive rather than reactive approach.</a:t>
            </a:r>
          </a:p>
          <a:p>
            <a:pPr>
              <a:spcBef>
                <a:spcPct val="50000"/>
              </a:spcBef>
            </a:pPr>
            <a:r>
              <a:rPr lang="en-US"/>
              <a:t>Reduces surprises and negative consequences.</a:t>
            </a:r>
          </a:p>
          <a:p>
            <a:pPr>
              <a:spcBef>
                <a:spcPct val="50000"/>
              </a:spcBef>
            </a:pPr>
            <a:r>
              <a:rPr lang="en-US"/>
              <a:t>Prepares the project manager to take advantage </a:t>
            </a:r>
            <a:br>
              <a:rPr lang="en-US"/>
            </a:br>
            <a:r>
              <a:rPr lang="en-US"/>
              <a:t>of appropriate risks.</a:t>
            </a:r>
          </a:p>
          <a:p>
            <a:pPr>
              <a:spcBef>
                <a:spcPct val="50000"/>
              </a:spcBef>
            </a:pPr>
            <a:r>
              <a:rPr lang="en-US"/>
              <a:t>Provides better control over the future.</a:t>
            </a:r>
          </a:p>
          <a:p>
            <a:pPr>
              <a:spcBef>
                <a:spcPct val="50000"/>
              </a:spcBef>
            </a:pPr>
            <a:r>
              <a:rPr lang="en-US"/>
              <a:t>Improves chances of reaching project performance objectives within budget and on time.</a:t>
            </a:r>
          </a:p>
        </p:txBody>
      </p:sp>
    </p:spTree>
    <p:extLst>
      <p:ext uri="{BB962C8B-B14F-4D97-AF65-F5344CB8AC3E}">
        <p14:creationId xmlns:p14="http://schemas.microsoft.com/office/powerpoint/2010/main" val="226663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AA4304A-3821-442D-A482-EDFB23A4C44A}" type="slidenum">
              <a:rPr lang="en-US"/>
              <a:pPr/>
              <a:t>6</a:t>
            </a:fld>
            <a:endParaRPr lang="en-US"/>
          </a:p>
        </p:txBody>
      </p:sp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6035675" y="2557463"/>
            <a:ext cx="2614613" cy="14986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The Risk Management Process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08" y="509587"/>
            <a:ext cx="36099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5BFE0C7-E123-4A50-BB47-B05A930F66BA}" type="slidenum">
              <a:rPr lang="en-US"/>
              <a:pPr/>
              <a:t>7</a:t>
            </a:fld>
            <a:endParaRPr lang="en-US"/>
          </a:p>
        </p:txBody>
      </p:sp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Managing Risk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Risk Identification</a:t>
            </a:r>
          </a:p>
          <a:p>
            <a:pPr lvl="1"/>
            <a:r>
              <a:rPr lang="en-US" dirty="0"/>
              <a:t>Generate a list of possible risks through brainstorming, problem identification and risk profiling.</a:t>
            </a:r>
          </a:p>
          <a:p>
            <a:pPr lvl="2"/>
            <a:r>
              <a:rPr lang="en-US" dirty="0"/>
              <a:t>Macro risks first, then specific events</a:t>
            </a:r>
          </a:p>
          <a:p>
            <a:r>
              <a:rPr lang="en-US" dirty="0"/>
              <a:t>Step 2: Risk Assessment</a:t>
            </a:r>
          </a:p>
          <a:p>
            <a:pPr lvl="1"/>
            <a:r>
              <a:rPr lang="en-US" dirty="0"/>
              <a:t>Scenario analysis for event probability and impact</a:t>
            </a:r>
          </a:p>
          <a:p>
            <a:pPr lvl="1"/>
            <a:r>
              <a:rPr lang="en-US" dirty="0"/>
              <a:t>Risk assessment matrix</a:t>
            </a:r>
          </a:p>
          <a:p>
            <a:pPr lvl="1"/>
            <a:r>
              <a:rPr lang="en-US" dirty="0"/>
              <a:t>Failure Mode and Effects Analysis (FMEA)</a:t>
            </a:r>
          </a:p>
          <a:p>
            <a:pPr lvl="1"/>
            <a:r>
              <a:rPr lang="en-US" dirty="0"/>
              <a:t>Probability analysis </a:t>
            </a:r>
          </a:p>
          <a:p>
            <a:pPr lvl="2"/>
            <a:r>
              <a:rPr lang="en-US" dirty="0"/>
              <a:t>Decision trees, NPV, and PERT</a:t>
            </a:r>
          </a:p>
          <a:p>
            <a:pPr lvl="1"/>
            <a:r>
              <a:rPr lang="en-US" dirty="0" err="1"/>
              <a:t>Semiquantitative</a:t>
            </a:r>
            <a:r>
              <a:rPr lang="en-US" dirty="0"/>
              <a:t> scenario analysis</a:t>
            </a:r>
          </a:p>
        </p:txBody>
      </p:sp>
    </p:spTree>
    <p:extLst>
      <p:ext uri="{BB962C8B-B14F-4D97-AF65-F5344CB8AC3E}">
        <p14:creationId xmlns:p14="http://schemas.microsoft.com/office/powerpoint/2010/main" val="7266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788AA4C-8F24-4CF6-AF41-E182B5632457}" type="slidenum">
              <a:rPr lang="en-US"/>
              <a:pPr/>
              <a:t>8</a:t>
            </a:fld>
            <a:endParaRPr 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501650" y="269875"/>
            <a:ext cx="8139113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The Risk Breakdown Structure (RBS)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0661" name="Picture 5" descr="07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235075"/>
            <a:ext cx="8032750" cy="48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5A9F028-B57A-4CAA-941A-0D5B17888593}" type="slidenum">
              <a:rPr lang="en-US"/>
              <a:pPr/>
              <a:t>9</a:t>
            </a:fld>
            <a:endParaRPr lang="en-US"/>
          </a:p>
        </p:txBody>
      </p:sp>
      <p:pic>
        <p:nvPicPr>
          <p:cNvPr id="71685" name="Picture 5" descr="07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235075"/>
            <a:ext cx="75882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Partial Risk Profile for Product Development Project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7.4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9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3727</Words>
  <Application>Microsoft Office PowerPoint</Application>
  <PresentationFormat>On-screen Show (4:3)</PresentationFormat>
  <Paragraphs>390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Project Management 6e. - Gray and Larson</vt:lpstr>
      <vt:lpstr>Photo Editor Photo</vt:lpstr>
      <vt:lpstr>PowerPoint Presentation</vt:lpstr>
      <vt:lpstr>Where We Are Now</vt:lpstr>
      <vt:lpstr>Risk Management Process</vt:lpstr>
      <vt:lpstr>The Risk Event Graph</vt:lpstr>
      <vt:lpstr>Risk Management’s Benefits</vt:lpstr>
      <vt:lpstr>The Risk Management Process</vt:lpstr>
      <vt:lpstr>Managing Risk</vt:lpstr>
      <vt:lpstr>The Risk Breakdown Structure (RBS)</vt:lpstr>
      <vt:lpstr>Partial Risk Profile for Product Development Project</vt:lpstr>
      <vt:lpstr>Defined Conditions for Impact Scales of a Risk on Major Project Objectives (Examples for negative impacts only)</vt:lpstr>
      <vt:lpstr>Risk Assessment Form</vt:lpstr>
      <vt:lpstr>Risk Severity Matrix</vt:lpstr>
      <vt:lpstr>Managing Risk (cont’d)</vt:lpstr>
      <vt:lpstr>Contingency Planning</vt:lpstr>
      <vt:lpstr>Risk Response Matrix</vt:lpstr>
      <vt:lpstr>Risk and Contingency Planning</vt:lpstr>
      <vt:lpstr>Risk and Contingency Planning (cont’d)</vt:lpstr>
      <vt:lpstr>Opportunity Management Tactics</vt:lpstr>
      <vt:lpstr>Contingency Funding and Time Buffers</vt:lpstr>
      <vt:lpstr>Contingency Fund Estimate ($000s)</vt:lpstr>
      <vt:lpstr>Managing Risk (cont’d)</vt:lpstr>
      <vt:lpstr>Change Management Control</vt:lpstr>
      <vt:lpstr>Change Control System Process</vt:lpstr>
      <vt:lpstr>The Change  Control Process</vt:lpstr>
      <vt:lpstr>Benefits of a Change Control System</vt:lpstr>
      <vt:lpstr>Sample Change Request</vt:lpstr>
      <vt:lpstr>Change Request Log</vt:lpstr>
      <vt:lpstr>Key Terms</vt:lpstr>
      <vt:lpstr>Appendix 7.1</vt:lpstr>
      <vt:lpstr>PERT—Program Evaluation Review Technique</vt:lpstr>
      <vt:lpstr>Activity and Project Frequency Distributions</vt:lpstr>
      <vt:lpstr>Activity Time Calculations</vt:lpstr>
      <vt:lpstr>Activity Time Calculations (cont’d)</vt:lpstr>
      <vt:lpstr>Activity Times and Variances</vt:lpstr>
      <vt:lpstr>Probability of Completing the Project</vt:lpstr>
      <vt:lpstr>Hypothetical Network</vt:lpstr>
      <vt:lpstr>Hypothetical Network (cont’d)</vt:lpstr>
      <vt:lpstr>Possible Project Duration</vt:lpstr>
      <vt:lpstr>Z Values and Probabilities</vt:lpstr>
    </vt:vector>
  </TitlesOfParts>
  <Manager>Wanda Zeman</Manager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7</dc:subject>
  <dc:creator>ccook@uwa.edu</dc:creator>
  <cp:lastModifiedBy>Zeman, Wanda</cp:lastModifiedBy>
  <cp:revision>57</cp:revision>
  <cp:lastPrinted>1601-01-01T00:00:00Z</cp:lastPrinted>
  <dcterms:created xsi:type="dcterms:W3CDTF">1901-01-01T06:00:00Z</dcterms:created>
  <dcterms:modified xsi:type="dcterms:W3CDTF">2013-11-25T22:05:10Z</dcterms:modified>
</cp:coreProperties>
</file>