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8" r:id="rId28"/>
    <p:sldId id="28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AFC"/>
    <a:srgbClr val="F8F8F8"/>
    <a:srgbClr val="006666"/>
    <a:srgbClr val="336699"/>
    <a:srgbClr val="003366"/>
    <a:srgbClr val="FFFFCC"/>
    <a:srgbClr val="4D4D4D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9307" autoAdjust="0"/>
    <p:restoredTop sz="61776" autoAdjust="0"/>
  </p:normalViewPr>
  <p:slideViewPr>
    <p:cSldViewPr showGuides="1">
      <p:cViewPr>
        <p:scale>
          <a:sx n="65" d="100"/>
          <a:sy n="65" d="100"/>
        </p:scale>
        <p:origin x="-17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2" d="100"/>
          <a:sy n="102" d="100"/>
        </p:scale>
        <p:origin x="3426" y="72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CAB51-3677-4066-813C-FB6195BED6FA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208D-FF70-4C97-801F-A7387535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372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37695" y="-1"/>
            <a:ext cx="2971800" cy="45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defRPr sz="1400" b="1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14–</a:t>
            </a:r>
            <a:fld id="{0021D51A-B140-41D8-B455-79292309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891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Chapter Fourteen</a:t>
            </a:r>
          </a:p>
          <a:p>
            <a:pPr algn="ctr"/>
            <a:r>
              <a:rPr lang="en-US" b="1" dirty="0" smtClean="0"/>
              <a:t>Project Closure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8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Table </a:t>
            </a:r>
            <a:r>
              <a:rPr lang="en-US" b="1" dirty="0" smtClean="0"/>
              <a:t>14.2 </a:t>
            </a:r>
            <a:r>
              <a:rPr lang="en-US" dirty="0" smtClean="0"/>
              <a:t>presents an example of </a:t>
            </a:r>
            <a:r>
              <a:rPr lang="en-US" dirty="0"/>
              <a:t>a partial survey </a:t>
            </a:r>
            <a:r>
              <a:rPr lang="en-US" dirty="0" smtClean="0"/>
              <a:t>that uses a disagree-to-agree scale for its evaluation items. </a:t>
            </a:r>
            <a:r>
              <a:rPr lang="en-US" dirty="0"/>
              <a:t>After the results are tabulated, </a:t>
            </a:r>
            <a:r>
              <a:rPr lang="en-US" dirty="0" smtClean="0"/>
              <a:t>the team </a:t>
            </a:r>
            <a:r>
              <a:rPr lang="en-US" dirty="0"/>
              <a:t>meets with the facilitator and/or senior management, and the results are reviewed to assess the development of </a:t>
            </a:r>
            <a:r>
              <a:rPr lang="en-US" dirty="0" smtClean="0"/>
              <a:t>the team</a:t>
            </a:r>
            <a:r>
              <a:rPr lang="en-US" dirty="0"/>
              <a:t>, its strengths and weaknesses, and the lessons that can be applied to </a:t>
            </a:r>
            <a:r>
              <a:rPr lang="en-US" dirty="0" smtClean="0"/>
              <a:t>future project work.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81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 of individual performance assessment responsibilities is depends largely on the structure of the organizational. </a:t>
            </a:r>
          </a:p>
          <a:p>
            <a:pPr marL="395288" lvl="1" indent="-168275">
              <a:buFont typeface="Arial" panose="020B0604020202020204" pitchFamily="34" charset="0"/>
              <a:buChar char="•"/>
            </a:pPr>
            <a:r>
              <a:rPr lang="en-US" dirty="0" smtClean="0"/>
              <a:t>For functional organizations </a:t>
            </a:r>
            <a:r>
              <a:rPr lang="en-US" dirty="0"/>
              <a:t>or </a:t>
            </a:r>
            <a:r>
              <a:rPr lang="en-US" dirty="0" smtClean="0"/>
              <a:t>organizations that use a functional matrix, the </a:t>
            </a:r>
            <a:r>
              <a:rPr lang="en-US" dirty="0"/>
              <a:t>individual’s area </a:t>
            </a:r>
            <a:r>
              <a:rPr lang="en-US" dirty="0" smtClean="0"/>
              <a:t>manager may </a:t>
            </a:r>
            <a:r>
              <a:rPr lang="en-US" dirty="0"/>
              <a:t>solicit the project </a:t>
            </a:r>
            <a:r>
              <a:rPr lang="en-US" dirty="0" smtClean="0"/>
              <a:t>manager’s </a:t>
            </a:r>
            <a:r>
              <a:rPr lang="en-US" dirty="0"/>
              <a:t>opinion of the individual’s performance on a specific project.</a:t>
            </a:r>
          </a:p>
          <a:p>
            <a:pPr marL="395288" lvl="1" indent="-168275">
              <a:buFont typeface="Arial" panose="020B0604020202020204" pitchFamily="34" charset="0"/>
              <a:buChar char="•"/>
            </a:pPr>
            <a:r>
              <a:rPr lang="en-US" dirty="0" smtClean="0"/>
              <a:t>In a balanced matrix organization, the </a:t>
            </a:r>
            <a:r>
              <a:rPr lang="en-US" dirty="0"/>
              <a:t>project manager and the area manager jointly evaluate an individual’s performance</a:t>
            </a:r>
            <a:r>
              <a:rPr lang="en-US" dirty="0" smtClean="0"/>
              <a:t>. </a:t>
            </a:r>
          </a:p>
          <a:p>
            <a:pPr marL="395288" lvl="1" indent="-168275">
              <a:buFont typeface="Arial" panose="020B0604020202020204" pitchFamily="34" charset="0"/>
              <a:buChar char="•"/>
            </a:pPr>
            <a:r>
              <a:rPr lang="en-US" dirty="0" smtClean="0"/>
              <a:t>In project </a:t>
            </a:r>
            <a:r>
              <a:rPr lang="en-US" dirty="0"/>
              <a:t>matrix and project organizations: the project manager is responsible for appraising individual performance.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09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following are general tips for conducting performance reviews of individual project team members:</a:t>
            </a:r>
          </a:p>
          <a:p>
            <a:r>
              <a:rPr lang="en-US" dirty="0"/>
              <a:t>Begin by asking the individual to evaluate his or </a:t>
            </a:r>
            <a:r>
              <a:rPr lang="en-US" dirty="0" smtClean="0"/>
              <a:t> her </a:t>
            </a:r>
            <a:r>
              <a:rPr lang="en-US" dirty="0"/>
              <a:t>own </a:t>
            </a:r>
            <a:r>
              <a:rPr lang="en-US" dirty="0" smtClean="0"/>
              <a:t>performance to reduce the judgmental nature of the assessment.</a:t>
            </a:r>
            <a:endParaRPr lang="en-US" dirty="0"/>
          </a:p>
          <a:p>
            <a:r>
              <a:rPr lang="en-US" dirty="0"/>
              <a:t>Avoid drawing comparisons with other team members; rather, assess the individual in terms of established standards and expectations.</a:t>
            </a:r>
          </a:p>
          <a:p>
            <a:r>
              <a:rPr lang="en-US" dirty="0"/>
              <a:t>Focus criticism on specific behaviors rather than </a:t>
            </a:r>
            <a:r>
              <a:rPr lang="en-US" dirty="0" smtClean="0"/>
              <a:t>on </a:t>
            </a:r>
            <a:r>
              <a:rPr lang="en-US" dirty="0"/>
              <a:t>the individual personally.</a:t>
            </a:r>
          </a:p>
          <a:p>
            <a:r>
              <a:rPr lang="en-US" dirty="0"/>
              <a:t>Be consistent and fair in treatment of all team members.</a:t>
            </a:r>
          </a:p>
          <a:p>
            <a:r>
              <a:rPr lang="en-US" dirty="0"/>
              <a:t>Treat the review as one point in an ongoing </a:t>
            </a:r>
            <a:r>
              <a:rPr lang="en-US" dirty="0" smtClean="0"/>
              <a:t>process to improve an individual’s performance.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01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rater </a:t>
            </a:r>
            <a:r>
              <a:rPr lang="en-US" dirty="0"/>
              <a:t>appraisal </a:t>
            </a:r>
            <a:r>
              <a:rPr lang="en-US" dirty="0" smtClean="0"/>
              <a:t>(“</a:t>
            </a:r>
            <a:r>
              <a:rPr lang="en-US" dirty="0"/>
              <a:t>360-degree </a:t>
            </a:r>
            <a:r>
              <a:rPr lang="en-US" dirty="0" smtClean="0"/>
              <a:t>feedback) is intended to develop broad-based view of an individual’s performance by </a:t>
            </a:r>
            <a:r>
              <a:rPr lang="en-US" dirty="0"/>
              <a:t>soliciting feedback concerning </a:t>
            </a:r>
            <a:r>
              <a:rPr lang="en-US" dirty="0" smtClean="0"/>
              <a:t>their performance as a team members </a:t>
            </a:r>
            <a:r>
              <a:rPr lang="en-US" dirty="0"/>
              <a:t>from all of the </a:t>
            </a:r>
            <a:r>
              <a:rPr lang="en-US" dirty="0" smtClean="0"/>
              <a:t>people that </a:t>
            </a:r>
            <a:r>
              <a:rPr lang="en-US" dirty="0"/>
              <a:t>their work </a:t>
            </a:r>
            <a:r>
              <a:rPr lang="en-US" dirty="0" smtClean="0"/>
              <a:t>affects. Sources include project </a:t>
            </a:r>
            <a:r>
              <a:rPr lang="en-US" dirty="0"/>
              <a:t>managers, area managers, peers, subordinates, and customers.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81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Retrospectives are based on the lessons </a:t>
            </a:r>
            <a:r>
              <a:rPr lang="en-US" dirty="0"/>
              <a:t>learned from </a:t>
            </a:r>
            <a:r>
              <a:rPr lang="en-US" dirty="0" smtClean="0"/>
              <a:t>an </a:t>
            </a:r>
            <a:r>
              <a:rPr lang="en-US" dirty="0"/>
              <a:t>analysis carried out during and shortly after the project life cycle to capture positive and negative project </a:t>
            </a:r>
            <a:r>
              <a:rPr lang="en-US" dirty="0" smtClean="0"/>
              <a:t>learning—answering the questions of “what </a:t>
            </a:r>
            <a:r>
              <a:rPr lang="en-US" dirty="0"/>
              <a:t>worked and what didn’t</a:t>
            </a:r>
            <a:r>
              <a:rPr lang="en-US" dirty="0" smtClean="0"/>
              <a:t>?” for a project.</a:t>
            </a:r>
            <a:endParaRPr lang="en-US" dirty="0"/>
          </a:p>
          <a:p>
            <a:r>
              <a:rPr lang="en-US" dirty="0"/>
              <a:t>Goals of </a:t>
            </a:r>
            <a:r>
              <a:rPr lang="en-US" dirty="0" smtClean="0"/>
              <a:t>retrospectives are to reuse </a:t>
            </a:r>
            <a:r>
              <a:rPr lang="en-US" dirty="0"/>
              <a:t>learned </a:t>
            </a:r>
            <a:r>
              <a:rPr lang="en-US" dirty="0" smtClean="0"/>
              <a:t>solutions and to </a:t>
            </a:r>
            <a:r>
              <a:rPr lang="en-US" dirty="0"/>
              <a:t>stop repetitive </a:t>
            </a:r>
            <a:r>
              <a:rPr lang="en-US" dirty="0" smtClean="0"/>
              <a:t>mistakes.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94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Barriers to organizational learning from the retrospective process include:</a:t>
            </a:r>
          </a:p>
          <a:p>
            <a:pPr marL="395288" lvl="1" indent="-168275" defTabSz="395288">
              <a:buFont typeface="Arial" panose="020B0604020202020204" pitchFamily="34" charset="0"/>
              <a:buChar char="•"/>
            </a:pPr>
            <a:r>
              <a:rPr lang="en-US" dirty="0" smtClean="0"/>
              <a:t>Lack </a:t>
            </a:r>
            <a:r>
              <a:rPr lang="en-US" dirty="0"/>
              <a:t>of post-project time for developing lessons</a:t>
            </a:r>
          </a:p>
          <a:p>
            <a:pPr marL="395288" lvl="1" indent="-168275" defTabSz="395288">
              <a:buFont typeface="Arial" panose="020B0604020202020204" pitchFamily="34" charset="0"/>
              <a:buChar char="•"/>
            </a:pPr>
            <a:r>
              <a:rPr lang="en-US" dirty="0"/>
              <a:t>No post-project direction or support for teams</a:t>
            </a:r>
          </a:p>
          <a:p>
            <a:pPr marL="395288" lvl="1" indent="-168275" defTabSz="395288">
              <a:buFont typeface="Arial" panose="020B0604020202020204" pitchFamily="34" charset="0"/>
              <a:buChar char="•"/>
            </a:pPr>
            <a:r>
              <a:rPr lang="en-US" dirty="0"/>
              <a:t>Lessons become blame sessions</a:t>
            </a:r>
          </a:p>
          <a:p>
            <a:pPr marL="395288" lvl="1" indent="-168275" defTabSz="395288">
              <a:buFont typeface="Arial" panose="020B0604020202020204" pitchFamily="34" charset="0"/>
              <a:buChar char="•"/>
            </a:pPr>
            <a:r>
              <a:rPr lang="en-US" dirty="0"/>
              <a:t>Lessons are not applied in other locations</a:t>
            </a:r>
          </a:p>
          <a:p>
            <a:pPr marL="395288" lvl="1" indent="-168275" defTabSz="395288">
              <a:buFont typeface="Arial" panose="020B0604020202020204" pitchFamily="34" charset="0"/>
              <a:buChar char="•"/>
            </a:pPr>
            <a:r>
              <a:rPr lang="en-US" dirty="0"/>
              <a:t>Organizational culture does not </a:t>
            </a:r>
            <a:r>
              <a:rPr lang="en-US" dirty="0" smtClean="0"/>
              <a:t>recognize value </a:t>
            </a:r>
            <a:r>
              <a:rPr lang="en-US" dirty="0"/>
              <a:t>of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50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Ways in which organizations can make effective use of retrospectives include:</a:t>
            </a:r>
          </a:p>
          <a:p>
            <a:pPr marL="339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an independent facilitator to guide the project team through the analysis project activities.</a:t>
            </a:r>
          </a:p>
          <a:p>
            <a:pPr marL="339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Including </a:t>
            </a:r>
            <a:r>
              <a:rPr lang="en-US" dirty="0"/>
              <a:t>a minimum of three in-process learning gates during the life project cycle.</a:t>
            </a:r>
          </a:p>
          <a:p>
            <a:pPr marL="339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Designating </a:t>
            </a:r>
            <a:r>
              <a:rPr lang="en-US" dirty="0"/>
              <a:t>a team member as owner for each point in the retrospective.</a:t>
            </a:r>
          </a:p>
          <a:p>
            <a:pPr marL="339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Developing </a:t>
            </a:r>
            <a:r>
              <a:rPr lang="en-US" dirty="0"/>
              <a:t>an easy-to-use learning repository to ensure future utilization of retrospective lessons.</a:t>
            </a:r>
          </a:p>
          <a:p>
            <a:pPr marL="339725" lvl="1" indent="-169863">
              <a:buFont typeface="Arial" panose="020B0604020202020204" pitchFamily="34" charset="0"/>
              <a:buChar char="•"/>
            </a:pPr>
            <a:r>
              <a:rPr lang="en-US" dirty="0" smtClean="0"/>
              <a:t>Mandating </a:t>
            </a:r>
            <a:r>
              <a:rPr lang="en-US" dirty="0"/>
              <a:t>use of retrospectives as part of the normal process for all projects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63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 of an effective </a:t>
            </a:r>
            <a:r>
              <a:rPr lang="en-US" i="1" dirty="0" smtClean="0"/>
              <a:t>independent </a:t>
            </a:r>
            <a:r>
              <a:rPr lang="en-US" dirty="0" smtClean="0"/>
              <a:t>closure</a:t>
            </a:r>
            <a:r>
              <a:rPr lang="en-US" i="1" dirty="0" smtClean="0"/>
              <a:t> </a:t>
            </a:r>
            <a:r>
              <a:rPr lang="en-US" dirty="0" smtClean="0"/>
              <a:t>facilitator include:</a:t>
            </a:r>
          </a:p>
          <a:p>
            <a:pPr marL="519113" indent="-236538">
              <a:buFont typeface="+mj-lt"/>
              <a:buAutoNum type="arabicPeriod"/>
            </a:pPr>
            <a:r>
              <a:rPr lang="en-US" dirty="0"/>
              <a:t>No direct involvement or direct interest in the project.</a:t>
            </a:r>
          </a:p>
          <a:p>
            <a:pPr marL="519113" indent="-236538">
              <a:buFont typeface="+mj-lt"/>
              <a:buAutoNum type="arabicPeriod"/>
            </a:pPr>
            <a:r>
              <a:rPr lang="en-US" dirty="0"/>
              <a:t>Perceived as impartial and fair</a:t>
            </a:r>
          </a:p>
          <a:p>
            <a:pPr marL="519113" indent="-236538">
              <a:buFont typeface="+mj-lt"/>
              <a:buAutoNum type="arabicPeriod"/>
            </a:pPr>
            <a:r>
              <a:rPr lang="en-US" dirty="0"/>
              <a:t>Respect  of senior management and other project stakeholders.</a:t>
            </a:r>
          </a:p>
          <a:p>
            <a:pPr marL="519113" indent="-236538">
              <a:buFont typeface="+mj-lt"/>
              <a:buAutoNum type="arabicPeriod"/>
            </a:pPr>
            <a:r>
              <a:rPr lang="en-US" dirty="0"/>
              <a:t>Willingness to listen.</a:t>
            </a:r>
          </a:p>
          <a:p>
            <a:pPr marL="519113" indent="-236538">
              <a:buFont typeface="+mj-lt"/>
              <a:buAutoNum type="arabicPeriod"/>
            </a:pPr>
            <a:r>
              <a:rPr lang="en-US" dirty="0"/>
              <a:t>Independence and authority to report audit results without fear of recriminations from special interests.</a:t>
            </a:r>
          </a:p>
          <a:p>
            <a:pPr marL="519113" indent="-236538">
              <a:buFont typeface="+mj-lt"/>
              <a:buAutoNum type="arabicPeriod"/>
            </a:pPr>
            <a:r>
              <a:rPr lang="en-US" dirty="0"/>
              <a:t>Perceived as having the best interests of the organization in making decisions.</a:t>
            </a:r>
          </a:p>
          <a:p>
            <a:pPr marL="519113" indent="-236538">
              <a:buFont typeface="+mj-lt"/>
              <a:buAutoNum type="arabicPeriod"/>
            </a:pPr>
            <a:r>
              <a:rPr lang="en-US" dirty="0"/>
              <a:t>Broad-based experience in the organization or industry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18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Initiating the retrospective review process in an organization should be a normal process based on that includes the following considerations:</a:t>
            </a:r>
          </a:p>
          <a:p>
            <a:pPr marL="282575" lvl="1" indent="-169863">
              <a:buFont typeface="Arial" panose="020B0604020202020204" pitchFamily="34" charset="0"/>
              <a:buChar char="•"/>
            </a:pPr>
            <a:r>
              <a:rPr lang="en-US" dirty="0"/>
              <a:t>Have automatic times or points when audits will </a:t>
            </a:r>
            <a:r>
              <a:rPr lang="en-US" dirty="0" smtClean="0"/>
              <a:t>take </a:t>
            </a:r>
            <a:r>
              <a:rPr lang="en-US" dirty="0"/>
              <a:t>place. Avoid surprises.</a:t>
            </a:r>
          </a:p>
          <a:p>
            <a:pPr marL="282575" lvl="1" indent="-169863">
              <a:buFont typeface="Arial" panose="020B0604020202020204" pitchFamily="34" charset="0"/>
              <a:buChar char="•"/>
            </a:pPr>
            <a:r>
              <a:rPr lang="en-US" dirty="0"/>
              <a:t>Conduct audits carefully and with </a:t>
            </a:r>
            <a:r>
              <a:rPr lang="en-US" dirty="0" smtClean="0"/>
              <a:t>sensitivity.</a:t>
            </a:r>
            <a:endParaRPr lang="en-US" dirty="0"/>
          </a:p>
          <a:p>
            <a:pPr marL="282575" lvl="1" indent="-169863">
              <a:buFont typeface="Arial" panose="020B0604020202020204" pitchFamily="34" charset="0"/>
              <a:buChar char="•"/>
            </a:pPr>
            <a:r>
              <a:rPr lang="en-US" dirty="0"/>
              <a:t>Audit staff must independent from the project.</a:t>
            </a:r>
          </a:p>
          <a:p>
            <a:pPr marL="282575" lvl="1" indent="-169863">
              <a:buFont typeface="Arial" panose="020B0604020202020204" pitchFamily="34" charset="0"/>
              <a:buChar char="•"/>
            </a:pPr>
            <a:r>
              <a:rPr lang="en-US" dirty="0"/>
              <a:t>Audit reports need to be used and accessible.</a:t>
            </a:r>
          </a:p>
          <a:p>
            <a:pPr marL="282575" lvl="1" indent="-169863">
              <a:buFont typeface="Arial" panose="020B0604020202020204" pitchFamily="34" charset="0"/>
              <a:buChar char="•"/>
            </a:pPr>
            <a:r>
              <a:rPr lang="en-US" dirty="0"/>
              <a:t>Audits support organizational culture </a:t>
            </a:r>
          </a:p>
          <a:p>
            <a:pPr marL="282575" lvl="1" indent="-169863">
              <a:buFont typeface="Arial" panose="020B0604020202020204" pitchFamily="34" charset="0"/>
              <a:buChar char="•"/>
            </a:pPr>
            <a:r>
              <a:rPr lang="en-US" dirty="0"/>
              <a:t>Project closures should be planned and orderly.</a:t>
            </a:r>
          </a:p>
          <a:p>
            <a:pPr marL="282575" lvl="1" indent="-169863">
              <a:buFont typeface="Arial" panose="020B0604020202020204" pitchFamily="34" charset="0"/>
              <a:buChar char="•"/>
            </a:pPr>
            <a:r>
              <a:rPr lang="en-US" dirty="0"/>
              <a:t>Certain “core conditions” must be in place to support team and individual evaluation.</a:t>
            </a:r>
          </a:p>
          <a:p>
            <a:pPr marL="282575" lvl="1" indent="-169863">
              <a:buFont typeface="Arial" panose="020B0604020202020204" pitchFamily="34" charset="0"/>
              <a:buChar char="•"/>
            </a:pPr>
            <a:r>
              <a:rPr lang="en-US" dirty="0"/>
              <a:t>Conduct individual and team evaluations separate from pay or merit reviews.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65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14.2 </a:t>
            </a:r>
            <a:r>
              <a:rPr lang="en-US" dirty="0" smtClean="0"/>
              <a:t>shows a flow </a:t>
            </a:r>
            <a:r>
              <a:rPr lang="en-US" dirty="0"/>
              <a:t>chart of the </a:t>
            </a:r>
            <a:r>
              <a:rPr lang="en-US" dirty="0" smtClean="0"/>
              <a:t>use </a:t>
            </a:r>
            <a:r>
              <a:rPr lang="en-US" dirty="0"/>
              <a:t>of </a:t>
            </a:r>
            <a:r>
              <a:rPr lang="en-US" dirty="0" smtClean="0"/>
              <a:t>three interim retrospectives </a:t>
            </a:r>
            <a:r>
              <a:rPr lang="en-US" dirty="0"/>
              <a:t>within an organizational learning </a:t>
            </a:r>
            <a:r>
              <a:rPr lang="en-US" dirty="0" smtClean="0"/>
              <a:t>culture in gathering </a:t>
            </a:r>
            <a:r>
              <a:rPr lang="en-US" dirty="0"/>
              <a:t>lessons learned during </a:t>
            </a:r>
            <a:r>
              <a:rPr lang="en-US" dirty="0" smtClean="0"/>
              <a:t>a project’s life cycle </a:t>
            </a:r>
            <a:r>
              <a:rPr lang="en-US" dirty="0"/>
              <a:t>and </a:t>
            </a:r>
            <a:r>
              <a:rPr lang="en-US" dirty="0" smtClean="0"/>
              <a:t>then storing them for reuse in changing unfinished work.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6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Chapter 14 </a:t>
            </a:r>
            <a:r>
              <a:rPr lang="en-US" dirty="0" smtClean="0"/>
              <a:t>covers how the </a:t>
            </a:r>
            <a:r>
              <a:rPr lang="en-US" dirty="0"/>
              <a:t>goals of project closure are to complete the project and to improve </a:t>
            </a:r>
            <a:r>
              <a:rPr lang="en-US" dirty="0" smtClean="0"/>
              <a:t>performance of </a:t>
            </a:r>
            <a:r>
              <a:rPr lang="en-US" dirty="0"/>
              <a:t>future projects. Implementing closure and review has three major </a:t>
            </a:r>
            <a:r>
              <a:rPr lang="en-US" dirty="0" smtClean="0"/>
              <a:t>closure deliverables</a:t>
            </a:r>
            <a:r>
              <a:rPr lang="en-US" dirty="0"/>
              <a:t>: wrap-up, evaluation, and retrospectives. Wrap-up </a:t>
            </a:r>
            <a:r>
              <a:rPr lang="en-US" dirty="0" smtClean="0"/>
              <a:t>closure activities </a:t>
            </a:r>
            <a:r>
              <a:rPr lang="en-US" dirty="0"/>
              <a:t>include delivering the final project deliverable, closing accounts, </a:t>
            </a:r>
            <a:r>
              <a:rPr lang="en-US" dirty="0" smtClean="0"/>
              <a:t>finding new </a:t>
            </a:r>
            <a:r>
              <a:rPr lang="en-US" dirty="0"/>
              <a:t>opportunities for project staff, closing facilities, and creating the final report.</a:t>
            </a:r>
          </a:p>
          <a:p>
            <a:r>
              <a:rPr lang="en-US" dirty="0"/>
              <a:t>Project evaluation verifies and documents project performance. The </a:t>
            </a:r>
            <a:r>
              <a:rPr lang="en-US" dirty="0" smtClean="0"/>
              <a:t>retrospectives methodology </a:t>
            </a:r>
            <a:r>
              <a:rPr lang="en-US" dirty="0"/>
              <a:t>promises lessons learned are identified and used. Too often </a:t>
            </a:r>
            <a:r>
              <a:rPr lang="en-US" dirty="0" smtClean="0"/>
              <a:t>massive </a:t>
            </a:r>
            <a:r>
              <a:rPr lang="en-US" dirty="0"/>
              <a:t>dollars </a:t>
            </a:r>
            <a:r>
              <a:rPr lang="en-US" dirty="0" smtClean="0"/>
              <a:t>are spent planning </a:t>
            </a:r>
            <a:r>
              <a:rPr lang="en-US" dirty="0"/>
              <a:t>a project and little to nothing </a:t>
            </a:r>
            <a:r>
              <a:rPr lang="en-US" dirty="0" smtClean="0"/>
              <a:t>is spent on learning </a:t>
            </a:r>
            <a:r>
              <a:rPr lang="en-US" dirty="0"/>
              <a:t>from the </a:t>
            </a:r>
            <a:r>
              <a:rPr lang="en-US" dirty="0" smtClean="0"/>
              <a:t>experience of </a:t>
            </a:r>
            <a:r>
              <a:rPr lang="en-US" dirty="0"/>
              <a:t>completing the project. Failure to review, assess, and record successes </a:t>
            </a:r>
            <a:r>
              <a:rPr lang="en-US" dirty="0" smtClean="0"/>
              <a:t>and failures </a:t>
            </a:r>
            <a:r>
              <a:rPr lang="en-US" dirty="0"/>
              <a:t>has consistently proven to be a costly waste. Retrospective </a:t>
            </a:r>
            <a:r>
              <a:rPr lang="en-US" dirty="0" smtClean="0"/>
              <a:t>methodology addresses </a:t>
            </a:r>
            <a:r>
              <a:rPr lang="en-US" dirty="0"/>
              <a:t>this waste.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86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Conducting a retrospective analysis involves three steps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Initiation </a:t>
            </a:r>
            <a:r>
              <a:rPr lang="en-US" dirty="0"/>
              <a:t>and </a:t>
            </a:r>
            <a:r>
              <a:rPr lang="en-US" dirty="0" smtClean="0"/>
              <a:t>staffing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Data collection and analysis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Reporting of lessons learned findings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79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Table </a:t>
            </a:r>
            <a:r>
              <a:rPr lang="en-US" b="1" dirty="0" smtClean="0"/>
              <a:t>14.3 </a:t>
            </a:r>
            <a:r>
              <a:rPr lang="en-US" dirty="0" smtClean="0"/>
              <a:t>lists some </a:t>
            </a:r>
            <a:r>
              <a:rPr lang="en-US" dirty="0"/>
              <a:t>typical questions </a:t>
            </a:r>
            <a:r>
              <a:rPr lang="en-US" dirty="0" smtClean="0"/>
              <a:t>that could be used in a project process and methods review questionnaire that is distributed </a:t>
            </a:r>
            <a:r>
              <a:rPr lang="en-US" dirty="0"/>
              <a:t>to all major project stakeholders </a:t>
            </a:r>
            <a:r>
              <a:rPr lang="en-US" dirty="0" smtClean="0"/>
              <a:t>for responses.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64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Table </a:t>
            </a:r>
            <a:r>
              <a:rPr lang="en-US" b="1" dirty="0" smtClean="0"/>
              <a:t>14.4 </a:t>
            </a:r>
            <a:r>
              <a:rPr lang="en-US" dirty="0" smtClean="0"/>
              <a:t>lists a sampling of items for questionnaire surveying organizational </a:t>
            </a:r>
            <a:r>
              <a:rPr lang="en-US" dirty="0"/>
              <a:t>culture to assess </a:t>
            </a:r>
            <a:r>
              <a:rPr lang="en-US" dirty="0" smtClean="0"/>
              <a:t>which </a:t>
            </a:r>
            <a:r>
              <a:rPr lang="en-US" dirty="0"/>
              <a:t>fundamental </a:t>
            </a:r>
            <a:r>
              <a:rPr lang="en-US" dirty="0" smtClean="0"/>
              <a:t>organizational culture </a:t>
            </a:r>
            <a:r>
              <a:rPr lang="en-US" dirty="0"/>
              <a:t>properties </a:t>
            </a:r>
            <a:r>
              <a:rPr lang="en-US" dirty="0" smtClean="0"/>
              <a:t>could affect project </a:t>
            </a:r>
            <a:r>
              <a:rPr lang="en-US" dirty="0"/>
              <a:t>successes and failures or </a:t>
            </a:r>
            <a:r>
              <a:rPr lang="en-US" dirty="0" smtClean="0"/>
              <a:t>could become </a:t>
            </a:r>
            <a:r>
              <a:rPr lang="en-US" dirty="0"/>
              <a:t>a </a:t>
            </a:r>
            <a:r>
              <a:rPr lang="en-US" dirty="0" smtClean="0"/>
              <a:t>hindrance to </a:t>
            </a:r>
            <a:r>
              <a:rPr lang="en-US" dirty="0"/>
              <a:t>project teams.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11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critical to have </a:t>
            </a:r>
            <a:r>
              <a:rPr lang="en-US" dirty="0" smtClean="0"/>
              <a:t>a repository </a:t>
            </a:r>
            <a:r>
              <a:rPr lang="en-US" dirty="0"/>
              <a:t>where </a:t>
            </a:r>
            <a:r>
              <a:rPr lang="en-US" dirty="0" smtClean="0"/>
              <a:t>reports and </a:t>
            </a:r>
            <a:r>
              <a:rPr lang="en-US" dirty="0"/>
              <a:t>retrospective/lessons learned are accessible and easily </a:t>
            </a:r>
            <a:r>
              <a:rPr lang="en-US" dirty="0" smtClean="0"/>
              <a:t>retrieved if the retrospectives </a:t>
            </a:r>
            <a:r>
              <a:rPr lang="en-US" dirty="0"/>
              <a:t>are to be </a:t>
            </a:r>
            <a:r>
              <a:rPr lang="en-US" dirty="0" smtClean="0"/>
              <a:t>used. </a:t>
            </a:r>
            <a:r>
              <a:rPr lang="en-US" dirty="0"/>
              <a:t>This is </a:t>
            </a:r>
            <a:r>
              <a:rPr lang="en-US" dirty="0" smtClean="0"/>
              <a:t>usually done </a:t>
            </a:r>
            <a:r>
              <a:rPr lang="en-US" dirty="0"/>
              <a:t>using a Web site or other electronic means that allows </a:t>
            </a:r>
            <a:r>
              <a:rPr lang="en-US" dirty="0" smtClean="0"/>
              <a:t>each </a:t>
            </a:r>
            <a:r>
              <a:rPr lang="en-US" dirty="0"/>
              <a:t>project review </a:t>
            </a:r>
            <a:r>
              <a:rPr lang="en-US" dirty="0" smtClean="0"/>
              <a:t>to be categorized based on </a:t>
            </a:r>
            <a:r>
              <a:rPr lang="en-US" dirty="0"/>
              <a:t>differences in the way </a:t>
            </a:r>
            <a:r>
              <a:rPr lang="en-US" dirty="0" smtClean="0"/>
              <a:t>projects with </a:t>
            </a:r>
            <a:r>
              <a:rPr lang="en-US" dirty="0"/>
              <a:t>different characteristics are managed and handled in an organization. The classification of projects </a:t>
            </a:r>
            <a:r>
              <a:rPr lang="en-US" dirty="0" smtClean="0"/>
              <a:t>by characteristics </a:t>
            </a:r>
            <a:r>
              <a:rPr lang="en-US" dirty="0"/>
              <a:t>allows </a:t>
            </a:r>
            <a:r>
              <a:rPr lang="en-US" dirty="0" smtClean="0"/>
              <a:t>prospective readers</a:t>
            </a:r>
            <a:r>
              <a:rPr lang="en-US" dirty="0"/>
              <a:t>, teams, and project managers to be selective in the search and </a:t>
            </a:r>
            <a:r>
              <a:rPr lang="en-US" dirty="0" smtClean="0"/>
              <a:t>use of </a:t>
            </a:r>
            <a:r>
              <a:rPr lang="en-US" dirty="0"/>
              <a:t>report content.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68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Lessons </a:t>
            </a:r>
            <a:r>
              <a:rPr lang="en-US" dirty="0"/>
              <a:t>learned are used to improve </a:t>
            </a:r>
            <a:r>
              <a:rPr lang="en-US" dirty="0" smtClean="0"/>
              <a:t>the management </a:t>
            </a:r>
            <a:r>
              <a:rPr lang="en-US" dirty="0"/>
              <a:t>of future projects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</a:t>
            </a:r>
            <a:r>
              <a:rPr lang="en-US" dirty="0"/>
              <a:t>review </a:t>
            </a:r>
            <a:r>
              <a:rPr lang="en-US" dirty="0" smtClean="0"/>
              <a:t>encompasses all </a:t>
            </a:r>
            <a:r>
              <a:rPr lang="en-US" dirty="0"/>
              <a:t>review methods </a:t>
            </a:r>
            <a:r>
              <a:rPr lang="en-US" dirty="0" smtClean="0"/>
              <a:t>of individual </a:t>
            </a:r>
            <a:r>
              <a:rPr lang="en-US" dirty="0"/>
              <a:t>performance </a:t>
            </a:r>
            <a:r>
              <a:rPr lang="en-US" dirty="0" smtClean="0"/>
              <a:t>that center </a:t>
            </a:r>
            <a:r>
              <a:rPr lang="en-US" dirty="0"/>
              <a:t>on the technical and </a:t>
            </a:r>
            <a:r>
              <a:rPr lang="en-US" dirty="0" smtClean="0"/>
              <a:t>social skills </a:t>
            </a:r>
            <a:r>
              <a:rPr lang="en-US" dirty="0"/>
              <a:t>brought to the project and team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Project </a:t>
            </a:r>
            <a:r>
              <a:rPr lang="en-US" dirty="0"/>
              <a:t>closure </a:t>
            </a:r>
            <a:r>
              <a:rPr lang="en-US" dirty="0" smtClean="0"/>
              <a:t>involves all </a:t>
            </a:r>
            <a:r>
              <a:rPr lang="en-US" dirty="0"/>
              <a:t>of the </a:t>
            </a:r>
            <a:r>
              <a:rPr lang="en-US" dirty="0" smtClean="0"/>
              <a:t>major activities </a:t>
            </a:r>
            <a:r>
              <a:rPr lang="en-US" dirty="0"/>
              <a:t>of shutting </a:t>
            </a:r>
            <a:r>
              <a:rPr lang="en-US" dirty="0" smtClean="0"/>
              <a:t>down a project: evaluation </a:t>
            </a:r>
            <a:r>
              <a:rPr lang="en-US" dirty="0"/>
              <a:t>of </a:t>
            </a:r>
            <a:r>
              <a:rPr lang="en-US" dirty="0" smtClean="0"/>
              <a:t>project goals </a:t>
            </a:r>
            <a:r>
              <a:rPr lang="en-US" dirty="0"/>
              <a:t>and performance, developing lessons learned</a:t>
            </a:r>
            <a:r>
              <a:rPr lang="en-US" dirty="0" smtClean="0"/>
              <a:t>, releasing </a:t>
            </a:r>
            <a:r>
              <a:rPr lang="en-US" dirty="0"/>
              <a:t>resources, and preparing a final report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Project evaluation is the </a:t>
            </a:r>
            <a:r>
              <a:rPr lang="en-US" dirty="0"/>
              <a:t>process of assessing, verifying</a:t>
            </a:r>
            <a:r>
              <a:rPr lang="en-US" dirty="0" smtClean="0"/>
              <a:t>, and </a:t>
            </a:r>
            <a:r>
              <a:rPr lang="en-US" dirty="0"/>
              <a:t>documenting project results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Project </a:t>
            </a:r>
            <a:r>
              <a:rPr lang="en-US" dirty="0"/>
              <a:t>facilitator </a:t>
            </a:r>
            <a:r>
              <a:rPr lang="en-US" dirty="0" smtClean="0"/>
              <a:t>is a guide </a:t>
            </a:r>
            <a:r>
              <a:rPr lang="en-US" dirty="0"/>
              <a:t>who leads the project </a:t>
            </a:r>
            <a:r>
              <a:rPr lang="en-US" dirty="0" smtClean="0"/>
              <a:t>team through </a:t>
            </a:r>
            <a:r>
              <a:rPr lang="en-US" dirty="0"/>
              <a:t>an analysis of project activities that went well</a:t>
            </a:r>
            <a:r>
              <a:rPr lang="en-US" dirty="0" smtClean="0"/>
              <a:t>, what </a:t>
            </a:r>
            <a:r>
              <a:rPr lang="en-US" dirty="0"/>
              <a:t>needs improvement, and development of </a:t>
            </a:r>
            <a:r>
              <a:rPr lang="en-US" dirty="0" smtClean="0"/>
              <a:t>a follow-up </a:t>
            </a:r>
            <a:r>
              <a:rPr lang="en-US" dirty="0"/>
              <a:t>action plan with goals and accountability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Retrospective is a </a:t>
            </a:r>
            <a:r>
              <a:rPr lang="en-US" dirty="0"/>
              <a:t>methodology that analyzes a past </a:t>
            </a:r>
            <a:r>
              <a:rPr lang="en-US" dirty="0" smtClean="0"/>
              <a:t>project event </a:t>
            </a:r>
            <a:r>
              <a:rPr lang="en-US" dirty="0"/>
              <a:t>to determine what worked and what didn’t</a:t>
            </a:r>
            <a:r>
              <a:rPr lang="en-US" dirty="0" smtClean="0"/>
              <a:t>, develops </a:t>
            </a:r>
            <a:r>
              <a:rPr lang="en-US" dirty="0"/>
              <a:t>lessons learned, and creates an action plan </a:t>
            </a:r>
            <a:r>
              <a:rPr lang="en-US" dirty="0" smtClean="0"/>
              <a:t>that ensures </a:t>
            </a:r>
            <a:r>
              <a:rPr lang="en-US" dirty="0"/>
              <a:t>lessons learned are used to improve </a:t>
            </a:r>
            <a:r>
              <a:rPr lang="en-US" dirty="0" smtClean="0"/>
              <a:t>management of </a:t>
            </a:r>
            <a:r>
              <a:rPr lang="en-US" dirty="0"/>
              <a:t>future projects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Team </a:t>
            </a:r>
            <a:r>
              <a:rPr lang="en-US" dirty="0"/>
              <a:t>evaluation </a:t>
            </a:r>
            <a:r>
              <a:rPr lang="en-US" dirty="0" smtClean="0"/>
              <a:t>is the process of evaluating </a:t>
            </a:r>
            <a:r>
              <a:rPr lang="en-US" dirty="0"/>
              <a:t>the performance of </a:t>
            </a:r>
            <a:r>
              <a:rPr lang="en-US" dirty="0" smtClean="0"/>
              <a:t>the project </a:t>
            </a:r>
            <a:r>
              <a:rPr lang="en-US" dirty="0"/>
              <a:t>team using a minimum core of </a:t>
            </a:r>
            <a:r>
              <a:rPr lang="en-US" dirty="0" smtClean="0"/>
              <a:t>initial conditions that emphasizes </a:t>
            </a:r>
            <a:r>
              <a:rPr lang="en-US" dirty="0"/>
              <a:t>the team as a whole, while </a:t>
            </a:r>
            <a:r>
              <a:rPr lang="en-US" dirty="0" smtClean="0"/>
              <a:t>minimizing individual </a:t>
            </a:r>
            <a:r>
              <a:rPr lang="en-US" dirty="0"/>
              <a:t>performance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360-degree </a:t>
            </a:r>
            <a:r>
              <a:rPr lang="en-US" dirty="0" smtClean="0"/>
              <a:t>review is a </a:t>
            </a:r>
            <a:r>
              <a:rPr lang="en-US" dirty="0" err="1"/>
              <a:t>multirater</a:t>
            </a:r>
            <a:r>
              <a:rPr lang="en-US" dirty="0"/>
              <a:t> appraisal </a:t>
            </a:r>
            <a:r>
              <a:rPr lang="en-US" dirty="0" smtClean="0"/>
              <a:t>system based </a:t>
            </a:r>
            <a:r>
              <a:rPr lang="en-US" dirty="0"/>
              <a:t>on performance information that is </a:t>
            </a:r>
            <a:r>
              <a:rPr lang="en-US" dirty="0" smtClean="0"/>
              <a:t>gathered from </a:t>
            </a:r>
            <a:r>
              <a:rPr lang="en-US" dirty="0"/>
              <a:t>multiple sources (superiors, peers, subordinates</a:t>
            </a:r>
            <a:r>
              <a:rPr lang="en-US" dirty="0" smtClean="0"/>
              <a:t>, customers</a:t>
            </a:r>
            <a:r>
              <a:rPr lang="en-US" dirty="0"/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30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9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r>
              <a:rPr lang="en-US" baseline="0" dirty="0" smtClean="0"/>
              <a:t> Closeout Checklist contains questions about the status of various items and what additional actions are needed, if any, are needed to resolve any issues. 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8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24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Euro Conversion—Project</a:t>
            </a:r>
            <a:r>
              <a:rPr lang="en-US" baseline="0" dirty="0" smtClean="0"/>
              <a:t> Closure Checklist identifies the </a:t>
            </a:r>
            <a:r>
              <a:rPr lang="en-US" baseline="0" smtClean="0"/>
              <a:t>action items, </a:t>
            </a:r>
            <a:r>
              <a:rPr lang="en-US" baseline="0" dirty="0" smtClean="0"/>
              <a:t>due dates, people responsible, and any notes related to </a:t>
            </a:r>
            <a:r>
              <a:rPr lang="en-US" baseline="0" smtClean="0"/>
              <a:t>the action items.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4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14.1 </a:t>
            </a:r>
            <a:r>
              <a:rPr lang="en-US" dirty="0" smtClean="0"/>
              <a:t>shows the three </a:t>
            </a:r>
            <a:r>
              <a:rPr lang="en-US" dirty="0"/>
              <a:t>major deliverables for project </a:t>
            </a:r>
            <a:r>
              <a:rPr lang="en-US" dirty="0" smtClean="0"/>
              <a:t>closure: wrap-up closure activities, performance evaluation, and retrospectives. </a:t>
            </a:r>
            <a:r>
              <a:rPr lang="en-US" dirty="0"/>
              <a:t>Closing out a project includes </a:t>
            </a:r>
            <a:r>
              <a:rPr lang="en-US" dirty="0" smtClean="0"/>
              <a:t>recording and storing records of wrap-up </a:t>
            </a:r>
            <a:r>
              <a:rPr lang="en-US" dirty="0"/>
              <a:t>closure activities, performance </a:t>
            </a:r>
            <a:r>
              <a:rPr lang="en-US" dirty="0" smtClean="0"/>
              <a:t>evaluations, </a:t>
            </a:r>
            <a:r>
              <a:rPr lang="en-US" dirty="0"/>
              <a:t>and </a:t>
            </a:r>
            <a:r>
              <a:rPr lang="en-US" dirty="0" smtClean="0"/>
              <a:t>retrospectives in the organization’s project archives/database. In </a:t>
            </a:r>
            <a:r>
              <a:rPr lang="en-US" dirty="0"/>
              <a:t>today’s </a:t>
            </a:r>
            <a:r>
              <a:rPr lang="en-US" dirty="0" smtClean="0"/>
              <a:t>project-driven </a:t>
            </a:r>
            <a:r>
              <a:rPr lang="en-US" dirty="0"/>
              <a:t>organizations that have many projects occurring simultaneously, the </a:t>
            </a:r>
            <a:r>
              <a:rPr lang="en-US" dirty="0" smtClean="0"/>
              <a:t>responsibility for </a:t>
            </a:r>
            <a:r>
              <a:rPr lang="en-US" dirty="0"/>
              <a:t>completing closure tasks has been parsed among the </a:t>
            </a:r>
            <a:r>
              <a:rPr lang="en-US" dirty="0" smtClean="0"/>
              <a:t>project manager</a:t>
            </a:r>
            <a:r>
              <a:rPr lang="en-US" dirty="0"/>
              <a:t>, project teams, project office, an oversight “review committee,” and </a:t>
            </a:r>
            <a:r>
              <a:rPr lang="en-US" dirty="0" smtClean="0"/>
              <a:t>an independent </a:t>
            </a:r>
            <a:r>
              <a:rPr lang="en-US" dirty="0"/>
              <a:t>retrospective facilitator. Many tasks overlap, occur simultaneously</a:t>
            </a:r>
            <a:r>
              <a:rPr lang="en-US" dirty="0" smtClean="0"/>
              <a:t>, and </a:t>
            </a:r>
            <a:r>
              <a:rPr lang="en-US" dirty="0"/>
              <a:t>require coordination and cooperation among these stakeholders.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Types of Project Closure</a:t>
            </a:r>
          </a:p>
          <a:p>
            <a:pPr marL="395288" lvl="1" indent="-168275">
              <a:buFont typeface="Arial" panose="020B0604020202020204" pitchFamily="34" charset="0"/>
              <a:buChar char="•"/>
            </a:pPr>
            <a:r>
              <a:rPr lang="en-US" dirty="0" smtClean="0"/>
              <a:t>Normal closure happens when a project is normally completed</a:t>
            </a:r>
            <a:endParaRPr lang="en-US" dirty="0"/>
          </a:p>
          <a:p>
            <a:pPr marL="395288" lvl="1" indent="-168275">
              <a:buFont typeface="Arial" panose="020B0604020202020204" pitchFamily="34" charset="0"/>
              <a:buChar char="•"/>
            </a:pPr>
            <a:r>
              <a:rPr lang="en-US" dirty="0" smtClean="0"/>
              <a:t>Premature closure occurs when a project completes early due to the elimination of some parts of the project.</a:t>
            </a:r>
            <a:endParaRPr lang="en-US" dirty="0"/>
          </a:p>
          <a:p>
            <a:pPr marL="395288" lvl="1" indent="-168275">
              <a:buFont typeface="Arial" panose="020B0604020202020204" pitchFamily="34" charset="0"/>
              <a:buChar char="•"/>
            </a:pPr>
            <a:r>
              <a:rPr lang="en-US" dirty="0" smtClean="0"/>
              <a:t>Perpetual projects must reach final closure at some point due to other scheduling necessities. </a:t>
            </a:r>
            <a:endParaRPr lang="en-US" dirty="0"/>
          </a:p>
          <a:p>
            <a:pPr marL="395288" lvl="1" indent="-168275">
              <a:buFont typeface="Arial" panose="020B0604020202020204" pitchFamily="34" charset="0"/>
              <a:buChar char="•"/>
            </a:pPr>
            <a:r>
              <a:rPr lang="en-US" dirty="0" smtClean="0"/>
              <a:t>Closure of failed projects must include the technical </a:t>
            </a:r>
            <a:r>
              <a:rPr lang="en-US" dirty="0"/>
              <a:t>(or other) reasons for termination of the </a:t>
            </a:r>
            <a:r>
              <a:rPr lang="en-US" dirty="0" smtClean="0"/>
              <a:t>project.</a:t>
            </a:r>
            <a:endParaRPr lang="en-US" dirty="0"/>
          </a:p>
          <a:p>
            <a:pPr marL="395288" lvl="1" indent="-168275">
              <a:buFont typeface="Arial" panose="020B0604020202020204" pitchFamily="34" charset="0"/>
              <a:buChar char="•"/>
            </a:pPr>
            <a:r>
              <a:rPr lang="en-US" dirty="0" smtClean="0"/>
              <a:t>Projects are altered or closed when changes in an organization’s strategy, direction, and priorities remove the reasons for continuing the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Questions that should be asked when developing a close-out plan: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What tasks are required to close the project?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Who will be responsible for these tasks?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When will closure begin and end?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How will the project be delivered?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7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Table </a:t>
            </a:r>
            <a:r>
              <a:rPr lang="en-US" b="1" dirty="0" smtClean="0"/>
              <a:t>14.1 </a:t>
            </a:r>
            <a:r>
              <a:rPr lang="en-US" dirty="0" smtClean="0"/>
              <a:t>shows a </a:t>
            </a:r>
            <a:r>
              <a:rPr lang="en-US" dirty="0"/>
              <a:t>partial administrative closure </a:t>
            </a:r>
            <a:r>
              <a:rPr lang="en-US" dirty="0" smtClean="0"/>
              <a:t>checklist for project teams to use to deal with </a:t>
            </a:r>
            <a:r>
              <a:rPr lang="en-US" dirty="0"/>
              <a:t>closure details such as facilities, teams, staff, customer, vendors, and the </a:t>
            </a:r>
            <a:r>
              <a:rPr lang="en-US" dirty="0" smtClean="0"/>
              <a:t>project itself.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7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the closure process includes several wrap-up activities. </a:t>
            </a:r>
            <a:r>
              <a:rPr lang="en-US" dirty="0" smtClean="0"/>
              <a:t>Many organizations </a:t>
            </a:r>
            <a:r>
              <a:rPr lang="en-US" dirty="0"/>
              <a:t>develop lengthy lists for closing projects as they gain experience</a:t>
            </a:r>
            <a:r>
              <a:rPr lang="en-US" dirty="0" smtClean="0"/>
              <a:t>. These </a:t>
            </a:r>
            <a:r>
              <a:rPr lang="en-US" dirty="0"/>
              <a:t>are very helpful and ensure nothing is overlooked. Implementing </a:t>
            </a:r>
            <a:r>
              <a:rPr lang="en-US" dirty="0" smtClean="0"/>
              <a:t>closedown includes </a:t>
            </a:r>
            <a:r>
              <a:rPr lang="en-US" dirty="0"/>
              <a:t>the following six major activities: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Getting </a:t>
            </a:r>
            <a:r>
              <a:rPr lang="en-US" dirty="0"/>
              <a:t>delivery acceptance from the </a:t>
            </a:r>
            <a:r>
              <a:rPr lang="en-US" dirty="0" smtClean="0"/>
              <a:t>customer, sometimes using a BOOT tactic (build, own, operate. transfer)</a:t>
            </a:r>
            <a:endParaRPr lang="en-US" dirty="0"/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Shutting </a:t>
            </a:r>
            <a:r>
              <a:rPr lang="en-US" dirty="0"/>
              <a:t>down resources and releasing to new uses.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Evaluating and reassigning </a:t>
            </a:r>
            <a:r>
              <a:rPr lang="en-US" dirty="0"/>
              <a:t>project team members.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Closing </a:t>
            </a:r>
            <a:r>
              <a:rPr lang="en-US" dirty="0"/>
              <a:t>accounts and seeing all bills are paid.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Delivering </a:t>
            </a:r>
            <a:r>
              <a:rPr lang="en-US" dirty="0"/>
              <a:t>the project to the customer.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Creating a final report.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The final project report summarizes project performance and provides useful </a:t>
            </a:r>
            <a:r>
              <a:rPr lang="en-US" sz="1100" dirty="0" smtClean="0"/>
              <a:t>information for </a:t>
            </a:r>
            <a:r>
              <a:rPr lang="en-US" sz="1100" dirty="0"/>
              <a:t>continuous improvement. Although the final report will be </a:t>
            </a:r>
            <a:r>
              <a:rPr lang="en-US" sz="1100" dirty="0" smtClean="0"/>
              <a:t>customized to a particular project </a:t>
            </a:r>
            <a:r>
              <a:rPr lang="en-US" sz="1100" dirty="0"/>
              <a:t>and organization, the content of the final report </a:t>
            </a:r>
            <a:r>
              <a:rPr lang="en-US" sz="1100" dirty="0" smtClean="0"/>
              <a:t>typically includes </a:t>
            </a:r>
            <a:r>
              <a:rPr lang="en-US" sz="1100" dirty="0"/>
              <a:t>the following </a:t>
            </a:r>
            <a:r>
              <a:rPr lang="en-US" sz="1100" dirty="0" smtClean="0"/>
              <a:t>topics and subtopics: </a:t>
            </a:r>
          </a:p>
          <a:p>
            <a:pPr marL="171450" lvl="0" indent="-1714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sz="1100" dirty="0">
                <a:cs typeface="Times New Roman" panose="02020603050405020304" pitchFamily="18" charset="0"/>
              </a:rPr>
              <a:t>Executive Summary</a:t>
            </a:r>
          </a:p>
          <a:p>
            <a:pPr marL="631825" lvl="1" indent="-169863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sz="1100" dirty="0">
                <a:cs typeface="Times New Roman" panose="02020603050405020304" pitchFamily="18" charset="0"/>
              </a:rPr>
              <a:t>Project goals met/unmet</a:t>
            </a:r>
          </a:p>
          <a:p>
            <a:pPr marL="631825" lvl="1" indent="-169863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sz="1100" dirty="0">
                <a:cs typeface="Times New Roman" panose="02020603050405020304" pitchFamily="18" charset="0"/>
              </a:rPr>
              <a:t>Stakeholder satisfaction </a:t>
            </a:r>
            <a:r>
              <a:rPr kumimoji="0" lang="en-US" sz="1100" dirty="0" smtClean="0">
                <a:cs typeface="Times New Roman" panose="02020603050405020304" pitchFamily="18" charset="0"/>
              </a:rPr>
              <a:t>with </a:t>
            </a:r>
            <a:r>
              <a:rPr kumimoji="0" lang="en-US" sz="1100" dirty="0">
                <a:cs typeface="Times New Roman" panose="02020603050405020304" pitchFamily="18" charset="0"/>
              </a:rPr>
              <a:t>project</a:t>
            </a:r>
          </a:p>
          <a:p>
            <a:pPr marL="631825" lvl="1" indent="-169863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sz="1100" dirty="0">
                <a:cs typeface="Times New Roman" panose="02020603050405020304" pitchFamily="18" charset="0"/>
              </a:rPr>
              <a:t>User reactions to </a:t>
            </a:r>
            <a:r>
              <a:rPr kumimoji="0" lang="en-US" sz="1100" dirty="0" smtClean="0">
                <a:cs typeface="Times New Roman" panose="02020603050405020304" pitchFamily="18" charset="0"/>
              </a:rPr>
              <a:t>quality of </a:t>
            </a:r>
            <a:r>
              <a:rPr kumimoji="0" lang="en-US" sz="1100" dirty="0">
                <a:cs typeface="Times New Roman" panose="02020603050405020304" pitchFamily="18" charset="0"/>
              </a:rPr>
              <a:t>deliverables</a:t>
            </a:r>
          </a:p>
          <a:p>
            <a:pPr marL="171450" lvl="0" indent="-1714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sz="1100" dirty="0">
                <a:cs typeface="Times New Roman" panose="02020603050405020304" pitchFamily="18" charset="0"/>
              </a:rPr>
              <a:t>Review and Analysis</a:t>
            </a:r>
          </a:p>
          <a:p>
            <a:pPr marL="631825" lvl="1" indent="-169863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sz="1100" dirty="0">
                <a:cs typeface="Times New Roman" panose="02020603050405020304" pitchFamily="18" charset="0"/>
              </a:rPr>
              <a:t>Project mission and objective </a:t>
            </a:r>
          </a:p>
          <a:p>
            <a:pPr marL="631825" lvl="1" indent="-169863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sz="1100" dirty="0">
                <a:cs typeface="Times New Roman" panose="02020603050405020304" pitchFamily="18" charset="0"/>
              </a:rPr>
              <a:t>Procedures and </a:t>
            </a:r>
            <a:r>
              <a:rPr kumimoji="0" lang="en-US" sz="1100" dirty="0" smtClean="0">
                <a:cs typeface="Times New Roman" panose="02020603050405020304" pitchFamily="18" charset="0"/>
              </a:rPr>
              <a:t>systems </a:t>
            </a:r>
            <a:r>
              <a:rPr kumimoji="0" lang="en-US" sz="1100" dirty="0">
                <a:cs typeface="Times New Roman" panose="02020603050405020304" pitchFamily="18" charset="0"/>
              </a:rPr>
              <a:t>used</a:t>
            </a:r>
          </a:p>
          <a:p>
            <a:pPr marL="631825" lvl="1" indent="-169863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sz="1100" dirty="0">
                <a:cs typeface="Times New Roman" panose="02020603050405020304" pitchFamily="18" charset="0"/>
              </a:rPr>
              <a:t>Organization resources </a:t>
            </a:r>
            <a:r>
              <a:rPr kumimoji="0" lang="en-US" sz="1100" dirty="0" smtClean="0">
                <a:cs typeface="Times New Roman" panose="02020603050405020304" pitchFamily="18" charset="0"/>
              </a:rPr>
              <a:t> used</a:t>
            </a:r>
          </a:p>
          <a:p>
            <a:pPr marL="171450" indent="-1714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sz="1100" dirty="0" smtClean="0">
                <a:cs typeface="Times New Roman" panose="02020603050405020304" pitchFamily="18" charset="0"/>
              </a:rPr>
              <a:t>Recommendations</a:t>
            </a:r>
          </a:p>
          <a:p>
            <a:pPr marL="628650" lvl="1" indent="-17145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sz="1100" dirty="0" smtClean="0">
                <a:cs typeface="Times New Roman" panose="02020603050405020304" pitchFamily="18" charset="0"/>
              </a:rPr>
              <a:t>Technical </a:t>
            </a:r>
            <a:r>
              <a:rPr kumimoji="0" lang="en-US" sz="1100" dirty="0">
                <a:cs typeface="Times New Roman" panose="02020603050405020304" pitchFamily="18" charset="0"/>
              </a:rPr>
              <a:t>improvements</a:t>
            </a:r>
          </a:p>
          <a:p>
            <a:pPr marL="628650" lvl="1" indent="-17145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sz="1100" dirty="0">
                <a:cs typeface="Times New Roman" panose="02020603050405020304" pitchFamily="18" charset="0"/>
              </a:rPr>
              <a:t>Corrective actions</a:t>
            </a:r>
          </a:p>
          <a:p>
            <a:pPr marL="171450" indent="-1714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sz="1100" dirty="0">
                <a:cs typeface="Times New Roman" panose="02020603050405020304" pitchFamily="18" charset="0"/>
              </a:rPr>
              <a:t>Lessons Learned</a:t>
            </a:r>
          </a:p>
          <a:p>
            <a:pPr marL="628650" lvl="1" indent="-17145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sz="1100" dirty="0">
                <a:cs typeface="Times New Roman" panose="02020603050405020304" pitchFamily="18" charset="0"/>
              </a:rPr>
              <a:t>Reminders</a:t>
            </a:r>
          </a:p>
          <a:p>
            <a:pPr marL="628650" lvl="1" indent="-17145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sz="1100" dirty="0">
                <a:cs typeface="Times New Roman" panose="02020603050405020304" pitchFamily="18" charset="0"/>
              </a:rPr>
              <a:t>Retrospectives</a:t>
            </a:r>
          </a:p>
          <a:p>
            <a:pPr marL="171450" indent="-1714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sz="1100" dirty="0">
                <a:cs typeface="Times New Roman" panose="02020603050405020304" pitchFamily="18" charset="0"/>
              </a:rPr>
              <a:t>Appendix</a:t>
            </a:r>
          </a:p>
          <a:p>
            <a:pPr marL="628650" lvl="1" indent="-17145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sz="1100" dirty="0">
                <a:cs typeface="Times New Roman" panose="02020603050405020304" pitchFamily="18" charset="0"/>
              </a:rPr>
              <a:t>Backup data</a:t>
            </a:r>
          </a:p>
          <a:p>
            <a:pPr marL="628650" lvl="1" indent="-17145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sz="1100" dirty="0">
                <a:cs typeface="Times New Roman" panose="02020603050405020304" pitchFamily="18" charset="0"/>
              </a:rPr>
              <a:t>Critical </a:t>
            </a:r>
            <a:r>
              <a:rPr kumimoji="0" lang="en-US" sz="1100" dirty="0" smtClean="0">
                <a:cs typeface="Times New Roman" panose="02020603050405020304" pitchFamily="18" charset="0"/>
              </a:rPr>
              <a:t>information</a:t>
            </a:r>
            <a:endParaRPr lang="en-US" sz="1100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1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Reasons for poor-quality project performance evaluations are that:</a:t>
            </a:r>
            <a:endParaRPr lang="en-US" dirty="0"/>
          </a:p>
          <a:p>
            <a:pPr marL="395288" lvl="1" indent="-168275" defTabSz="114300">
              <a:buFont typeface="Arial" panose="020B0604020202020204" pitchFamily="34" charset="0"/>
              <a:buChar char="•"/>
            </a:pPr>
            <a:r>
              <a:rPr lang="en-US" dirty="0"/>
              <a:t>Evaluations of individuals are left to supervisors of the team member’s </a:t>
            </a:r>
            <a:br>
              <a:rPr lang="en-US" dirty="0"/>
            </a:br>
            <a:r>
              <a:rPr lang="en-US" dirty="0"/>
              <a:t>home </a:t>
            </a:r>
            <a:r>
              <a:rPr lang="en-US" dirty="0" smtClean="0"/>
              <a:t>department who are unfamiliar with the team member’s contributions as a project team members.</a:t>
            </a:r>
            <a:endParaRPr lang="en-US" dirty="0"/>
          </a:p>
          <a:p>
            <a:pPr marL="395288" lvl="1" indent="-168275" defTabSz="114300">
              <a:buFont typeface="Arial" panose="020B0604020202020204" pitchFamily="34" charset="0"/>
              <a:buChar char="•"/>
            </a:pPr>
            <a:r>
              <a:rPr lang="en-US" dirty="0" smtClean="0"/>
              <a:t>Project evaluations typically </a:t>
            </a:r>
            <a:r>
              <a:rPr lang="en-US" dirty="0"/>
              <a:t>measure team performance only on time, cost, and specifications.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07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an evaluation of the project team can be effective and useful, a </a:t>
            </a:r>
            <a:r>
              <a:rPr lang="en-US" dirty="0" smtClean="0"/>
              <a:t>minimum core </a:t>
            </a:r>
            <a:r>
              <a:rPr lang="en-US" dirty="0"/>
              <a:t>of conditions needs to be in place before the project </a:t>
            </a:r>
            <a:r>
              <a:rPr lang="en-US" dirty="0" smtClean="0"/>
              <a:t>begins. Some </a:t>
            </a:r>
            <a:r>
              <a:rPr lang="en-US" dirty="0"/>
              <a:t>typical conditions are listed here in the form of questions</a:t>
            </a:r>
            <a:r>
              <a:rPr lang="en-US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Are standards and goals for measuring performance clear, challenging, and attainable? </a:t>
            </a:r>
            <a:r>
              <a:rPr lang="en-US" dirty="0" smtClean="0"/>
              <a:t>Do they lead </a:t>
            </a:r>
            <a:r>
              <a:rPr lang="en-US" dirty="0"/>
              <a:t>to positive consequences?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Are </a:t>
            </a:r>
            <a:r>
              <a:rPr lang="en-US" dirty="0" smtClean="0"/>
              <a:t>individual responsibilities </a:t>
            </a:r>
            <a:r>
              <a:rPr lang="en-US" dirty="0"/>
              <a:t>and performance standards </a:t>
            </a:r>
            <a:r>
              <a:rPr lang="en-US" dirty="0" smtClean="0"/>
              <a:t>known by </a:t>
            </a:r>
            <a:r>
              <a:rPr lang="en-US" dirty="0"/>
              <a:t>all team members?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Are team rewards adequate? Do they send a clear signal that senior </a:t>
            </a:r>
            <a:r>
              <a:rPr lang="en-US" dirty="0" smtClean="0"/>
              <a:t>management  believes </a:t>
            </a:r>
            <a:r>
              <a:rPr lang="en-US" dirty="0"/>
              <a:t>that the synergy of teams is important?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Is </a:t>
            </a:r>
            <a:r>
              <a:rPr lang="en-US" dirty="0"/>
              <a:t>a clear career path for successful project managers in place?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Is </a:t>
            </a:r>
            <a:r>
              <a:rPr lang="en-US" dirty="0"/>
              <a:t>the team empowered to manage short-term difficulties?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Is </a:t>
            </a:r>
            <a:r>
              <a:rPr lang="en-US" dirty="0"/>
              <a:t>there a relatively high level of trust emanating from the </a:t>
            </a:r>
            <a:r>
              <a:rPr lang="en-US" dirty="0" smtClean="0"/>
              <a:t>organizational culture?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Are </a:t>
            </a:r>
            <a:r>
              <a:rPr lang="en-US" dirty="0"/>
              <a:t>there </a:t>
            </a:r>
            <a:r>
              <a:rPr lang="en-US" dirty="0" smtClean="0"/>
              <a:t>evaluation criteria </a:t>
            </a:r>
            <a:r>
              <a:rPr lang="en-US" dirty="0"/>
              <a:t>beyond time, cost, and specifications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14–</a:t>
            </a:r>
            <a:fld id="{0021D51A-B140-41D8-B455-79292309F0E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2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 userDrawn="1"/>
        </p:nvSpPr>
        <p:spPr bwMode="auto">
          <a:xfrm>
            <a:off x="5549900" y="2727325"/>
            <a:ext cx="34702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Closure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 userDrawn="1"/>
        </p:nvSpPr>
        <p:spPr bwMode="auto">
          <a:xfrm>
            <a:off x="5531177" y="1781298"/>
            <a:ext cx="292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CHAPTER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FOURTEEN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 userDrawn="1"/>
        </p:nvSpPr>
        <p:spPr bwMode="auto">
          <a:xfrm>
            <a:off x="5915025" y="6172200"/>
            <a:ext cx="28035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by Charlie Cook</a:t>
            </a: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6072188" y="5802313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©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McGraw-Hill Education. </a:t>
            </a:r>
            <a:b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14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5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14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A7DACC6-FC39-4129-BACB-13D697223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8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428A5EF-B2DF-450A-A9A5-37B7A0C9ED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5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14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B049FE56-CC7F-4BE2-B4D1-36EE494120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6423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4D4D4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633413" indent="-296863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990033"/>
          </a:solidFill>
          <a:latin typeface="+mn-lt"/>
          <a:ea typeface="+mn-ea"/>
          <a:cs typeface="+mn-cs"/>
        </a:defRPr>
      </a:lvl2pPr>
      <a:lvl3pPr marL="971550" indent="-174625" algn="l" rtl="0" fontAlgn="base">
        <a:spcBef>
          <a:spcPct val="20000"/>
        </a:spcBef>
        <a:spcAft>
          <a:spcPct val="0"/>
        </a:spcAft>
        <a:buSzPct val="90000"/>
        <a:buChar char="•"/>
        <a:defRPr sz="2000" kern="1200">
          <a:solidFill>
            <a:srgbClr val="006666"/>
          </a:solidFill>
          <a:latin typeface="Tahoma" panose="020B0604030504040204" pitchFamily="34" charset="0"/>
          <a:ea typeface="+mn-ea"/>
          <a:cs typeface="+mn-cs"/>
        </a:defRPr>
      </a:lvl3pPr>
      <a:lvl4pPr marL="1258888" indent="-173038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95438" indent="-160338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DC36D7F-214D-4B65-BF37-A7E23DBB25CE}" type="slidenum">
              <a:rPr lang="en-US"/>
              <a:pPr/>
              <a:t>10</a:t>
            </a:fld>
            <a:endParaRPr lang="en-US"/>
          </a:p>
        </p:txBody>
      </p:sp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Sample Team Evaluation and Feedback Survey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14.2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69640" name="Picture 8" descr="1402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/>
          <a:stretch>
            <a:fillRect/>
          </a:stretch>
        </p:blipFill>
        <p:spPr bwMode="auto">
          <a:xfrm>
            <a:off x="571500" y="1604963"/>
            <a:ext cx="7988300" cy="2738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61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C758D27-D35E-4DF0-AEBB-DA66FBF52156}" type="slidenum">
              <a:rPr lang="en-US"/>
              <a:pPr/>
              <a:t>11</a:t>
            </a:fld>
            <a:endParaRPr lang="en-US"/>
          </a:p>
        </p:txBody>
      </p:sp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Performance Evaluation: Individual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35075"/>
            <a:ext cx="8077200" cy="48768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/>
              <a:t>Performance Assessment Responsibilities: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Functional organization or functional matrix: the individual’s area manager. 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The area manager may solicit the project manager’s opinion of the individual’s performance on a specific project.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Balanced matrix: the project manager and the area manager jointly evaluate an individual’s performance.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Project matrix and project organizations: the project manager is responsible for appraising individual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2702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30D8C9F-7010-4B23-AB71-A21615BC6F61}" type="slidenum">
              <a:rPr lang="en-US"/>
              <a:pPr/>
              <a:t>12</a:t>
            </a:fld>
            <a:endParaRPr lang="en-US"/>
          </a:p>
        </p:txBody>
      </p:sp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Conducting Performance Reviews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sz="2400" dirty="0"/>
              <a:t>Begin by asking the individual to evaluate his or </a:t>
            </a:r>
            <a:r>
              <a:rPr lang="en-US" sz="2400" dirty="0" smtClean="0"/>
              <a:t>her </a:t>
            </a:r>
            <a:r>
              <a:rPr lang="en-US" sz="2400" dirty="0"/>
              <a:t>own performance.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Avoid drawing comparisons with other team members; rather, assess the individual in terms of established standards and expectations.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Focus criticism on specific behaviors rather than </a:t>
            </a:r>
            <a:r>
              <a:rPr lang="en-US" sz="2400" dirty="0" smtClean="0"/>
              <a:t>on </a:t>
            </a:r>
            <a:r>
              <a:rPr lang="en-US" sz="2400" dirty="0"/>
              <a:t>the individual personally.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Be consistent and fair in treatment of all team members.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Treat the review as one point in an ongoing process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6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AA29CC2-1BCF-4D32-99DE-45FAC4D37695}" type="slidenum">
              <a:rPr lang="en-US"/>
              <a:pPr/>
              <a:t>13</a:t>
            </a:fld>
            <a:endParaRPr lang="en-US"/>
          </a:p>
        </p:txBody>
      </p:sp>
      <p:sp>
        <p:nvSpPr>
          <p:cNvPr id="10342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Individual Performance Assessment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35075"/>
            <a:ext cx="7421563" cy="48768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/>
              <a:t>Multiple rater </a:t>
            </a:r>
            <a:r>
              <a:rPr lang="en-US" dirty="0"/>
              <a:t>appraisal (“360-degree feedback)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Involves soliciting feedback concerning team members’ performance from all of the people</a:t>
            </a:r>
            <a:br>
              <a:rPr lang="en-US" dirty="0"/>
            </a:br>
            <a:r>
              <a:rPr lang="en-US" dirty="0"/>
              <a:t>that their work affects. </a:t>
            </a:r>
          </a:p>
          <a:p>
            <a:pPr lvl="2">
              <a:spcBef>
                <a:spcPct val="35000"/>
              </a:spcBef>
            </a:pPr>
            <a:r>
              <a:rPr lang="en-US" sz="2400" dirty="0"/>
              <a:t>Project managers, area managers, peers, subordinates, and customers.</a:t>
            </a:r>
          </a:p>
        </p:txBody>
      </p:sp>
      <p:pic>
        <p:nvPicPr>
          <p:cNvPr id="103429" name="Picture 5" descr="BD2020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3956050"/>
            <a:ext cx="3516312" cy="221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9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02B707F-78ED-4B86-A493-2A84A1744F64}" type="slidenum">
              <a:rPr lang="en-US"/>
              <a:pPr/>
              <a:t>14</a:t>
            </a:fld>
            <a:endParaRPr lang="en-US"/>
          </a:p>
        </p:txBody>
      </p:sp>
      <p:sp>
        <p:nvSpPr>
          <p:cNvPr id="15053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Retrospectives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An analysis carried out during and shortly after the project life cycle to capture positive and negative project learning</a:t>
            </a:r>
            <a:r>
              <a:rPr lang="en-US" dirty="0">
                <a:cs typeface="Arial" panose="020B0604020202020204" pitchFamily="34" charset="0"/>
              </a:rPr>
              <a:t>—</a:t>
            </a:r>
            <a:r>
              <a:rPr lang="en-US" dirty="0"/>
              <a:t>“what worked and what didn’t?”</a:t>
            </a:r>
          </a:p>
          <a:p>
            <a:r>
              <a:rPr lang="en-US" dirty="0"/>
              <a:t>Goals of Retrospectives</a:t>
            </a:r>
          </a:p>
          <a:p>
            <a:pPr lvl="1"/>
            <a:r>
              <a:rPr lang="en-US" dirty="0"/>
              <a:t>To reuse learned solutions</a:t>
            </a:r>
          </a:p>
          <a:p>
            <a:pPr lvl="1"/>
            <a:r>
              <a:rPr lang="en-US" dirty="0"/>
              <a:t>To stop repetitive mistakes</a:t>
            </a:r>
          </a:p>
        </p:txBody>
      </p:sp>
      <p:pic>
        <p:nvPicPr>
          <p:cNvPr id="150532" name="Picture 4" descr="j01983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1763" y="3281363"/>
            <a:ext cx="3055937" cy="275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7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642A743-F3D2-4976-9DAD-23A0DEE732E0}" type="slidenum">
              <a:rPr lang="en-US"/>
              <a:pPr/>
              <a:t>15</a:t>
            </a:fld>
            <a:endParaRPr lang="en-US"/>
          </a:p>
        </p:txBody>
      </p:sp>
      <p:sp>
        <p:nvSpPr>
          <p:cNvPr id="15257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Retrospectives (cont’d)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Barriers to Organizational Learning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Lack of post-project time for developing lessons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No post-project direction or support for teams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Lessons become blame sessions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Lessons are not applied in other locations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Organizational culture does not recognize </a:t>
            </a:r>
            <a:br>
              <a:rPr lang="en-US" dirty="0"/>
            </a:br>
            <a:r>
              <a:rPr lang="en-US" dirty="0"/>
              <a:t>value of learning</a:t>
            </a:r>
          </a:p>
        </p:txBody>
      </p:sp>
      <p:pic>
        <p:nvPicPr>
          <p:cNvPr id="152594" name="Picture 18" descr="BD1976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35475"/>
            <a:ext cx="3128963" cy="18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4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E5A94EB-1122-4079-8BFE-29159C2802BF}" type="slidenum">
              <a:rPr lang="en-US"/>
              <a:pPr/>
              <a:t>16</a:t>
            </a:fld>
            <a:endParaRPr lang="en-US"/>
          </a:p>
        </p:txBody>
      </p:sp>
      <p:sp>
        <p:nvSpPr>
          <p:cNvPr id="15155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Value of Retrospective Analyses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Making Retrospectives Effective: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Use an independent facilitator to guide the project team through the analysis project activities.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Include a minimum of three in-process learning gates during the life project cycle.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Designate a team member as owner for each point in the retrospective.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Develop an easy-to-use learning repository to ensure future utilization of retrospective lessons.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Mandate use of retrospectives as part of the normal process for all projects.</a:t>
            </a:r>
          </a:p>
        </p:txBody>
      </p:sp>
    </p:spTree>
    <p:extLst>
      <p:ext uri="{BB962C8B-B14F-4D97-AF65-F5344CB8AC3E}">
        <p14:creationId xmlns:p14="http://schemas.microsoft.com/office/powerpoint/2010/main" val="17954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81BBFF54-BA36-44C1-AF50-603B2BD24CA1}" type="slidenum">
              <a:rPr lang="en-US"/>
              <a:pPr/>
              <a:t>17</a:t>
            </a:fld>
            <a:endParaRPr lang="en-US"/>
          </a:p>
        </p:txBody>
      </p:sp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Characteristics of a </a:t>
            </a:r>
            <a:r>
              <a:rPr lang="en-US" dirty="0" smtClean="0"/>
              <a:t>Closure Facilitator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No direct involvement or direct interest in the project.</a:t>
            </a:r>
          </a:p>
          <a:p>
            <a:pPr marL="533400" indent="-533400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Perceived as impartial and fair</a:t>
            </a:r>
          </a:p>
          <a:p>
            <a:pPr marL="533400" indent="-533400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Respect  of senior management and other project stakeholders.</a:t>
            </a:r>
          </a:p>
          <a:p>
            <a:pPr marL="533400" indent="-533400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Willingness to listen.</a:t>
            </a:r>
          </a:p>
          <a:p>
            <a:pPr marL="533400" indent="-533400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Independence and authority to report audit results without fear of recriminations from special interests.</a:t>
            </a:r>
          </a:p>
          <a:p>
            <a:pPr marL="533400" indent="-533400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Perceived as having the best interests of the organization in making decisions.</a:t>
            </a:r>
          </a:p>
          <a:p>
            <a:pPr marL="533400" indent="-533400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Broad-based experience in the organization or industry.</a:t>
            </a:r>
          </a:p>
        </p:txBody>
      </p:sp>
    </p:spTree>
    <p:extLst>
      <p:ext uri="{BB962C8B-B14F-4D97-AF65-F5344CB8AC3E}">
        <p14:creationId xmlns:p14="http://schemas.microsoft.com/office/powerpoint/2010/main" val="378586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C0EB9CA-2CE6-48DC-AD60-27B8D9C6CBDE}" type="slidenum">
              <a:rPr lang="en-US"/>
              <a:pPr/>
              <a:t>18</a:t>
            </a:fld>
            <a:endParaRPr lang="en-US"/>
          </a:p>
        </p:txBody>
      </p:sp>
      <p:sp>
        <p:nvSpPr>
          <p:cNvPr id="10137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effectLst/>
              </a:rPr>
              <a:t>Initiating the Retrospective Review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696200" cy="4876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sz="2400" dirty="0"/>
              <a:t>Have automatic times or points when audits will </a:t>
            </a:r>
            <a:br>
              <a:rPr lang="en-US" sz="2400" dirty="0"/>
            </a:br>
            <a:r>
              <a:rPr lang="en-US" sz="2400" dirty="0"/>
              <a:t>take place. Avoid surprises.</a:t>
            </a:r>
          </a:p>
          <a:p>
            <a:pPr>
              <a:spcBef>
                <a:spcPct val="25000"/>
              </a:spcBef>
            </a:pPr>
            <a:r>
              <a:rPr lang="en-US" sz="2400" dirty="0"/>
              <a:t>Conduct audits carefully and with </a:t>
            </a:r>
            <a:r>
              <a:rPr lang="en-US" sz="2400" dirty="0" smtClean="0"/>
              <a:t>sensitivity.</a:t>
            </a:r>
            <a:endParaRPr lang="en-US" sz="2400" dirty="0"/>
          </a:p>
          <a:p>
            <a:pPr>
              <a:spcBef>
                <a:spcPct val="25000"/>
              </a:spcBef>
            </a:pPr>
            <a:r>
              <a:rPr lang="en-US" sz="2400" dirty="0"/>
              <a:t>Audit staff must independent from the project.</a:t>
            </a:r>
          </a:p>
          <a:p>
            <a:pPr>
              <a:spcBef>
                <a:spcPct val="25000"/>
              </a:spcBef>
            </a:pPr>
            <a:r>
              <a:rPr lang="en-US" sz="2400" dirty="0"/>
              <a:t>Audit reports need to be used and accessible.</a:t>
            </a:r>
          </a:p>
          <a:p>
            <a:pPr>
              <a:spcBef>
                <a:spcPct val="25000"/>
              </a:spcBef>
            </a:pPr>
            <a:r>
              <a:rPr lang="en-US" sz="2400" dirty="0"/>
              <a:t>Audits support organizational </a:t>
            </a:r>
            <a:r>
              <a:rPr lang="en-US" sz="2400" dirty="0" smtClean="0"/>
              <a:t>culture. </a:t>
            </a:r>
            <a:endParaRPr lang="en-US" sz="2400" dirty="0"/>
          </a:p>
          <a:p>
            <a:pPr>
              <a:spcBef>
                <a:spcPct val="25000"/>
              </a:spcBef>
            </a:pPr>
            <a:r>
              <a:rPr lang="en-US" sz="2400" dirty="0"/>
              <a:t>Project closures should be planned and orderly.</a:t>
            </a:r>
          </a:p>
          <a:p>
            <a:pPr>
              <a:spcBef>
                <a:spcPct val="25000"/>
              </a:spcBef>
            </a:pPr>
            <a:r>
              <a:rPr lang="en-US" sz="2400" dirty="0"/>
              <a:t>Certain “core conditions” must be in place to support team and individual evaluation.</a:t>
            </a:r>
          </a:p>
          <a:p>
            <a:pPr>
              <a:spcBef>
                <a:spcPct val="25000"/>
              </a:spcBef>
            </a:pPr>
            <a:r>
              <a:rPr lang="en-US" sz="2400" dirty="0"/>
              <a:t>Conduct individual and team evaluations separate from pay or merit reviews.</a:t>
            </a:r>
          </a:p>
        </p:txBody>
      </p:sp>
    </p:spTree>
    <p:extLst>
      <p:ext uri="{BB962C8B-B14F-4D97-AF65-F5344CB8AC3E}">
        <p14:creationId xmlns:p14="http://schemas.microsoft.com/office/powerpoint/2010/main" val="24996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56537C9-CE2B-43CB-A413-74654809DC6F}" type="slidenum">
              <a:rPr lang="en-US"/>
              <a:pPr/>
              <a:t>19</a:t>
            </a:fld>
            <a:endParaRPr lang="en-US"/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The Retrospectives Process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14.2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0789" y="1691659"/>
            <a:ext cx="8320994" cy="3616714"/>
            <a:chOff x="214992" y="1571399"/>
            <a:chExt cx="8681358" cy="373697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650" y="1666875"/>
              <a:ext cx="8648700" cy="352425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 bwMode="auto">
            <a:xfrm>
              <a:off x="214992" y="1571399"/>
              <a:ext cx="6976081" cy="373697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2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33C1F6A-53E5-44BE-8A66-27F4C268F184}" type="slidenum">
              <a:rPr lang="en-US"/>
              <a:pPr/>
              <a:t>2</a:t>
            </a:fld>
            <a:endParaRPr lang="en-US"/>
          </a:p>
        </p:txBody>
      </p:sp>
      <p:sp>
        <p:nvSpPr>
          <p:cNvPr id="13005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Where We Are Now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557337"/>
            <a:ext cx="85153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EA70481C-88B4-4328-8A6E-74E6EC48533F}" type="slidenum">
              <a:rPr lang="en-US"/>
              <a:pPr/>
              <a:t>20</a:t>
            </a:fld>
            <a:endParaRPr lang="en-US"/>
          </a:p>
        </p:txBody>
      </p:sp>
      <p:sp>
        <p:nvSpPr>
          <p:cNvPr id="83974" name="AutoShap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Conducting a Retrospective Analysis</a:t>
            </a:r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417638"/>
            <a:ext cx="8077200" cy="4678362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/>
              <a:t>Initiation and staffing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Data collection and analysis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Reporting</a:t>
            </a:r>
            <a:endParaRPr lang="en-US" dirty="0"/>
          </a:p>
        </p:txBody>
      </p:sp>
      <p:pic>
        <p:nvPicPr>
          <p:cNvPr id="83972" name="Picture 4" descr="PE0156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3154363"/>
            <a:ext cx="3948112" cy="29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9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97DA2B6-7212-431A-B443-C4082B963E83}" type="slidenum">
              <a:rPr lang="en-US"/>
              <a:pPr/>
              <a:t>21</a:t>
            </a:fld>
            <a:endParaRPr lang="en-US"/>
          </a:p>
        </p:txBody>
      </p:sp>
      <p:sp>
        <p:nvSpPr>
          <p:cNvPr id="134146" name="AutoShape 2"/>
          <p:cNvSpPr>
            <a:spLocks noGrp="1" noChangeArrowheads="1"/>
          </p:cNvSpPr>
          <p:nvPr>
            <p:ph type="title"/>
          </p:nvPr>
        </p:nvSpPr>
        <p:spPr>
          <a:xfrm>
            <a:off x="469900" y="265113"/>
            <a:ext cx="8202613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Project Process Review Questionnaire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14.3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549275" y="1143000"/>
            <a:ext cx="4022725" cy="528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4163" indent="-2841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15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3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45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6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Were the project objectives and strategic intent of the project clearly and explicitly communicated?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Were the objectives and strategy in alignment?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Were the stakeholders identified and included in the planning?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 Were project resources adequate for this project?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 Were people with the right skill sets assigned to this project?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Were time estimates reasonable and achievable?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Were the risks for the project appropriately identified and assessed before the project started?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Were the processes and practices appropriate for this type of project? Should projects of similar size and type use these systems? Why/why not? 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400" b="1">
                <a:latin typeface="Arial" panose="020B0604020202020204" pitchFamily="34" charset="0"/>
              </a:rPr>
              <a:t>Did outside contractors perform as expected? Explain.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4572000" y="1143000"/>
            <a:ext cx="3932238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6075" indent="-346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15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3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45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6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  <a:buFontTx/>
              <a:buAutoNum type="arabicPeriod" startAt="10"/>
            </a:pPr>
            <a:r>
              <a:rPr lang="en-US" sz="1400" b="1">
                <a:latin typeface="Arial" panose="020B0604020202020204" pitchFamily="34" charset="0"/>
              </a:rPr>
              <a:t>Were communication methods appropriate and adequate among all stakeholders? Explain.</a:t>
            </a:r>
          </a:p>
          <a:p>
            <a:pPr>
              <a:spcBef>
                <a:spcPct val="30000"/>
              </a:spcBef>
              <a:buFontTx/>
              <a:buAutoNum type="arabicPeriod" startAt="10"/>
            </a:pPr>
            <a:r>
              <a:rPr lang="en-US" sz="1400" b="1">
                <a:latin typeface="Arial" panose="020B0604020202020204" pitchFamily="34" charset="0"/>
              </a:rPr>
              <a:t>Is the customer satisfied with the project product?</a:t>
            </a:r>
          </a:p>
          <a:p>
            <a:pPr>
              <a:spcBef>
                <a:spcPct val="30000"/>
              </a:spcBef>
              <a:buFontTx/>
              <a:buAutoNum type="arabicPeriod" startAt="10"/>
            </a:pPr>
            <a:r>
              <a:rPr lang="en-US" sz="1400" b="1">
                <a:latin typeface="Arial" panose="020B0604020202020204" pitchFamily="34" charset="0"/>
              </a:rPr>
              <a:t>Are the customers using the project deliverables as intended? Are they satisfied?</a:t>
            </a:r>
          </a:p>
          <a:p>
            <a:pPr>
              <a:spcBef>
                <a:spcPct val="30000"/>
              </a:spcBef>
              <a:buFontTx/>
              <a:buAutoNum type="arabicPeriod" startAt="10"/>
            </a:pPr>
            <a:r>
              <a:rPr lang="en-US" sz="1400" b="1">
                <a:latin typeface="Arial" panose="020B0604020202020204" pitchFamily="34" charset="0"/>
              </a:rPr>
              <a:t>Were the project objectives met?</a:t>
            </a:r>
          </a:p>
          <a:p>
            <a:pPr>
              <a:spcBef>
                <a:spcPct val="30000"/>
              </a:spcBef>
              <a:buFontTx/>
              <a:buAutoNum type="arabicPeriod" startAt="10"/>
            </a:pPr>
            <a:r>
              <a:rPr lang="en-US" sz="1400" b="1">
                <a:latin typeface="Arial" panose="020B0604020202020204" pitchFamily="34" charset="0"/>
              </a:rPr>
              <a:t>Are the stakeholders satisfied their strategic intents have been met?</a:t>
            </a:r>
          </a:p>
          <a:p>
            <a:pPr>
              <a:spcBef>
                <a:spcPct val="30000"/>
              </a:spcBef>
              <a:buFontTx/>
              <a:buAutoNum type="arabicPeriod" startAt="10"/>
            </a:pPr>
            <a:r>
              <a:rPr lang="en-US" sz="1400" b="1">
                <a:latin typeface="Arial" panose="020B0604020202020204" pitchFamily="34" charset="0"/>
              </a:rPr>
              <a:t>Has the customer or sponsor accepted a formal statement that the terms of the project charter and scope have been met?</a:t>
            </a:r>
          </a:p>
          <a:p>
            <a:pPr>
              <a:spcBef>
                <a:spcPct val="30000"/>
              </a:spcBef>
              <a:buFontTx/>
              <a:buAutoNum type="arabicPeriod" startAt="10"/>
            </a:pPr>
            <a:r>
              <a:rPr lang="en-US" sz="1400" b="1">
                <a:latin typeface="Arial" panose="020B0604020202020204" pitchFamily="34" charset="0"/>
              </a:rPr>
              <a:t>Were schedule, budget, and scope standards met?</a:t>
            </a:r>
          </a:p>
          <a:p>
            <a:pPr>
              <a:spcBef>
                <a:spcPct val="30000"/>
              </a:spcBef>
              <a:buFontTx/>
              <a:buAutoNum type="arabicPeriod" startAt="10"/>
            </a:pPr>
            <a:r>
              <a:rPr lang="en-US" sz="1400" b="1">
                <a:latin typeface="Arial" panose="020B0604020202020204" pitchFamily="34" charset="0"/>
              </a:rPr>
              <a:t>Is there any one important area that needs to be reviewed and improved upon? Can you identify the cause?</a:t>
            </a:r>
          </a:p>
        </p:txBody>
      </p:sp>
    </p:spTree>
    <p:extLst>
      <p:ext uri="{BB962C8B-B14F-4D97-AF65-F5344CB8AC3E}">
        <p14:creationId xmlns:p14="http://schemas.microsoft.com/office/powerpoint/2010/main" val="271227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05DEF6A-B4ED-4825-90CF-652D12D1413A}" type="slidenum">
              <a:rPr lang="en-US"/>
              <a:pPr/>
              <a:t>22</a:t>
            </a:fld>
            <a:endParaRPr lang="en-US"/>
          </a:p>
        </p:txBody>
      </p:sp>
      <p:sp>
        <p:nvSpPr>
          <p:cNvPr id="136194" name="AutoShape 2"/>
          <p:cNvSpPr>
            <a:spLocks noGrp="1" noChangeArrowheads="1"/>
          </p:cNvSpPr>
          <p:nvPr>
            <p:ph type="title"/>
          </p:nvPr>
        </p:nvSpPr>
        <p:spPr>
          <a:xfrm>
            <a:off x="469900" y="265113"/>
            <a:ext cx="8202613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Organizational Culture Review Questionnaire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14.4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549275" y="1357313"/>
            <a:ext cx="804545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Was the organizational culture supportive for this type of project?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Was senior management support adequate?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Were people with the right skills assigned to this project?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Did the project office help or hinder management of the project? Explain.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Did the team have access to organizational resources (people, funds, equipment)?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Was training for this project adequate? Explain.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Were lessons learned from earlier projects useful? Why? Where?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Did the project have a clear link to organizational objectives? Explain.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Was project staff properly reassigned?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sz="1800" b="1">
                <a:latin typeface="Arial" panose="020B0604020202020204" pitchFamily="34" charset="0"/>
              </a:rPr>
              <a:t>Was the Human Resources Office helpful in finding new assignments? Comment.</a:t>
            </a:r>
          </a:p>
        </p:txBody>
      </p:sp>
    </p:spTree>
    <p:extLst>
      <p:ext uri="{BB962C8B-B14F-4D97-AF65-F5344CB8AC3E}">
        <p14:creationId xmlns:p14="http://schemas.microsoft.com/office/powerpoint/2010/main" val="40208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9A8736B-5EDF-41B1-9F89-B8EC86B172F1}" type="slidenum">
              <a:rPr lang="en-US"/>
              <a:pPr/>
              <a:t>23</a:t>
            </a:fld>
            <a:endParaRPr lang="en-US"/>
          </a:p>
        </p:txBody>
      </p:sp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Archiving Retrospectives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2575" indent="-282575"/>
            <a:r>
              <a:rPr lang="en-US"/>
              <a:t>Classifying of Projects:</a:t>
            </a:r>
          </a:p>
          <a:p>
            <a:pPr marL="657225" lvl="1" indent="-260350"/>
            <a:r>
              <a:rPr lang="en-US"/>
              <a:t>Project type</a:t>
            </a:r>
          </a:p>
          <a:p>
            <a:pPr marL="657225" lvl="1" indent="-260350"/>
            <a:r>
              <a:rPr lang="en-US"/>
              <a:t>Size</a:t>
            </a:r>
          </a:p>
          <a:p>
            <a:pPr marL="657225" lvl="1" indent="-260350"/>
            <a:r>
              <a:rPr lang="en-US"/>
              <a:t>Staffing</a:t>
            </a:r>
          </a:p>
          <a:p>
            <a:pPr marL="657225" lvl="1" indent="-260350"/>
            <a:r>
              <a:rPr lang="en-US"/>
              <a:t>Technology level</a:t>
            </a:r>
          </a:p>
          <a:p>
            <a:pPr marL="657225" lvl="1" indent="-260350"/>
            <a:r>
              <a:rPr lang="en-US"/>
              <a:t>Strategic or support</a:t>
            </a:r>
          </a:p>
          <a:p>
            <a:pPr marL="657225" lvl="1" indent="-260350"/>
            <a:r>
              <a:rPr lang="en-US"/>
              <a:t>Issues and problems</a:t>
            </a:r>
          </a:p>
          <a:p>
            <a:pPr marL="657225" lvl="1" indent="-260350"/>
            <a:r>
              <a:rPr lang="en-US"/>
              <a:t>Project mission and objectives</a:t>
            </a:r>
          </a:p>
          <a:p>
            <a:pPr marL="657225" lvl="1" indent="-260350"/>
            <a:r>
              <a:rPr lang="en-US"/>
              <a:t>Procedures and systems used</a:t>
            </a:r>
          </a:p>
          <a:p>
            <a:pPr marL="657225" lvl="1" indent="-260350"/>
            <a:r>
              <a:rPr lang="en-US"/>
              <a:t>Organization resources used</a:t>
            </a:r>
          </a:p>
        </p:txBody>
      </p:sp>
      <p:pic>
        <p:nvPicPr>
          <p:cNvPr id="89094" name="Picture 6" descr="j01590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1692275"/>
            <a:ext cx="3292475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0233B7A-0B63-4166-8861-D16FA7512E3A}" type="slidenum">
              <a:rPr lang="en-US"/>
              <a:pPr/>
              <a:t>24</a:t>
            </a:fld>
            <a:endParaRPr lang="en-US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Key Terms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463675" y="1417638"/>
            <a:ext cx="6324600" cy="382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400" b="1" dirty="0"/>
              <a:t>Lessons learned</a:t>
            </a:r>
            <a:endParaRPr lang="en-US" sz="2400" b="1" i="1" dirty="0"/>
          </a:p>
          <a:p>
            <a:pPr>
              <a:spcBef>
                <a:spcPct val="30000"/>
              </a:spcBef>
            </a:pPr>
            <a:r>
              <a:rPr lang="en-US" sz="2400" b="1" dirty="0" smtClean="0"/>
              <a:t>Performance </a:t>
            </a:r>
            <a:r>
              <a:rPr lang="en-US" sz="2400" b="1" dirty="0"/>
              <a:t>review</a:t>
            </a:r>
          </a:p>
          <a:p>
            <a:pPr>
              <a:spcBef>
                <a:spcPct val="30000"/>
              </a:spcBef>
            </a:pPr>
            <a:r>
              <a:rPr lang="en-US" sz="2400" b="1" dirty="0"/>
              <a:t>Project closure</a:t>
            </a:r>
            <a:endParaRPr lang="en-US" sz="2400" b="1" i="1" dirty="0"/>
          </a:p>
          <a:p>
            <a:pPr>
              <a:spcBef>
                <a:spcPct val="30000"/>
              </a:spcBef>
            </a:pPr>
            <a:r>
              <a:rPr lang="en-US" sz="2400" b="1" dirty="0"/>
              <a:t>Project evaluation</a:t>
            </a:r>
          </a:p>
          <a:p>
            <a:pPr>
              <a:spcBef>
                <a:spcPct val="30000"/>
              </a:spcBef>
            </a:pPr>
            <a:r>
              <a:rPr lang="en-US" sz="2400" b="1" dirty="0"/>
              <a:t>Project facilitator</a:t>
            </a:r>
          </a:p>
          <a:p>
            <a:pPr>
              <a:spcBef>
                <a:spcPct val="30000"/>
              </a:spcBef>
            </a:pPr>
            <a:r>
              <a:rPr lang="en-US" sz="2400" b="1" dirty="0"/>
              <a:t>Retrospective</a:t>
            </a:r>
          </a:p>
          <a:p>
            <a:pPr>
              <a:spcBef>
                <a:spcPct val="30000"/>
              </a:spcBef>
            </a:pPr>
            <a:r>
              <a:rPr lang="en-US" sz="2400" b="1" dirty="0"/>
              <a:t>Team evaluation</a:t>
            </a:r>
          </a:p>
          <a:p>
            <a:pPr>
              <a:spcBef>
                <a:spcPct val="30000"/>
              </a:spcBef>
            </a:pPr>
            <a:r>
              <a:rPr lang="en-US" sz="2400" b="1" dirty="0"/>
              <a:t>360-degree review</a:t>
            </a:r>
          </a:p>
        </p:txBody>
      </p:sp>
    </p:spTree>
    <p:extLst>
      <p:ext uri="{BB962C8B-B14F-4D97-AF65-F5344CB8AC3E}">
        <p14:creationId xmlns:p14="http://schemas.microsoft.com/office/powerpoint/2010/main" val="273497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646474" y="1691659"/>
            <a:ext cx="7964126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anchor="ctr" anchorCtr="0"/>
          <a:lstStyle>
            <a:lvl1pPr algn="ctr">
              <a:spcBef>
                <a:spcPct val="2000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336550" algn="ctr">
              <a:spcBef>
                <a:spcPct val="20000"/>
              </a:spcBef>
              <a:defRPr sz="2400">
                <a:solidFill>
                  <a:srgbClr val="990033"/>
                </a:solidFill>
                <a:latin typeface="Arial" panose="020B0604020202020204" pitchFamily="34" charset="0"/>
              </a:defRPr>
            </a:lvl2pPr>
            <a:lvl3pPr marL="735013" algn="ctr">
              <a:spcBef>
                <a:spcPct val="20000"/>
              </a:spcBef>
              <a:defRPr sz="2000">
                <a:solidFill>
                  <a:srgbClr val="006666"/>
                </a:solidFill>
                <a:latin typeface="Tahoma" panose="020B0604030504040204" pitchFamily="34" charset="0"/>
              </a:defRPr>
            </a:lvl3pPr>
            <a:lvl4pPr marL="1023938" algn="ctr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351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923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3495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067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639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  <a:effectLst/>
              </a:rPr>
              <a:t>Project Closeout Checklist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14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A428A5EF-B2DF-450A-A9A5-37B7A0C9ED8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7187" y="685830"/>
            <a:ext cx="8429625" cy="1920219"/>
            <a:chOff x="357187" y="685830"/>
            <a:chExt cx="8429625" cy="19202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187" y="1051586"/>
              <a:ext cx="8429625" cy="57150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 bwMode="auto">
            <a:xfrm>
              <a:off x="640123" y="685830"/>
              <a:ext cx="0" cy="1920219"/>
            </a:xfrm>
            <a:prstGeom prst="lin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710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EBA8635-C0C8-4C38-80D5-0B944B1CDAF0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AutoShape 2"/>
          <p:cNvSpPr>
            <a:spLocks noGrp="1" noChangeArrowheads="1"/>
          </p:cNvSpPr>
          <p:nvPr>
            <p:ph type="title"/>
          </p:nvPr>
        </p:nvSpPr>
        <p:spPr>
          <a:xfrm>
            <a:off x="487363" y="260350"/>
            <a:ext cx="2239962" cy="8905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1800"/>
              <a:t>Project Closeout Checklist</a:t>
            </a:r>
          </a:p>
        </p:txBody>
      </p:sp>
      <p:pic>
        <p:nvPicPr>
          <p:cNvPr id="144388" name="Picture 4" descr="1401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8" y="293688"/>
            <a:ext cx="5416550" cy="60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72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636215" y="1600220"/>
            <a:ext cx="812944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anchor="ctr" anchorCtr="0"/>
          <a:lstStyle>
            <a:lvl1pPr algn="ctr">
              <a:spcBef>
                <a:spcPct val="2000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336550" algn="ctr">
              <a:spcBef>
                <a:spcPct val="20000"/>
              </a:spcBef>
              <a:defRPr sz="2400">
                <a:solidFill>
                  <a:srgbClr val="990033"/>
                </a:solidFill>
                <a:latin typeface="Arial" panose="020B0604020202020204" pitchFamily="34" charset="0"/>
              </a:defRPr>
            </a:lvl2pPr>
            <a:lvl3pPr marL="735013" algn="ctr">
              <a:spcBef>
                <a:spcPct val="20000"/>
              </a:spcBef>
              <a:defRPr sz="2000">
                <a:solidFill>
                  <a:srgbClr val="006666"/>
                </a:solidFill>
                <a:latin typeface="Tahoma" panose="020B0604030504040204" pitchFamily="34" charset="0"/>
              </a:defRPr>
            </a:lvl3pPr>
            <a:lvl4pPr marL="1023938" algn="ctr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351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923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3495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067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639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Euro Conversion—Project Closure Checklist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14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A428A5EF-B2DF-450A-A9A5-37B7A0C9ED8B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40123" y="685830"/>
            <a:ext cx="0" cy="1920219"/>
          </a:xfrm>
          <a:prstGeom prst="lin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028720"/>
            <a:ext cx="8458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2D45766-A9EF-47C3-AFF1-5F3F60AA8F8C}" type="slidenum">
              <a:rPr lang="en-US"/>
              <a:pPr/>
              <a:t>28</a:t>
            </a:fld>
            <a:endParaRPr lang="en-US"/>
          </a:p>
        </p:txBody>
      </p:sp>
      <p:sp>
        <p:nvSpPr>
          <p:cNvPr id="142338" name="AutoShape 2"/>
          <p:cNvSpPr>
            <a:spLocks noGrp="1" noChangeArrowheads="1"/>
          </p:cNvSpPr>
          <p:nvPr>
            <p:ph type="title"/>
          </p:nvPr>
        </p:nvSpPr>
        <p:spPr>
          <a:xfrm>
            <a:off x="473075" y="246063"/>
            <a:ext cx="2270125" cy="1195387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1800"/>
              <a:t>Euro Conversion—Project Closure Checklist</a:t>
            </a:r>
          </a:p>
        </p:txBody>
      </p:sp>
      <p:pic>
        <p:nvPicPr>
          <p:cNvPr id="142340" name="Picture 4" descr="1402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228600"/>
            <a:ext cx="5654675" cy="62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11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9ED2051D-1265-48C2-A4A0-AD8DE81BAD95}" type="slidenum">
              <a:rPr lang="en-US"/>
              <a:pPr/>
              <a:t>3</a:t>
            </a:fld>
            <a:endParaRPr lang="en-US"/>
          </a:p>
        </p:txBody>
      </p:sp>
      <p:sp>
        <p:nvSpPr>
          <p:cNvPr id="1320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Project Closure and Review Deliverables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14.1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595437"/>
            <a:ext cx="77247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3164865-6812-41E3-8DA4-46E209CF7D39}" type="slidenum">
              <a:rPr lang="en-US"/>
              <a:pPr/>
              <a:t>4</a:t>
            </a:fld>
            <a:endParaRPr lang="en-US"/>
          </a:p>
        </p:txBody>
      </p:sp>
      <p:sp>
        <p:nvSpPr>
          <p:cNvPr id="91140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Closure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sz="2400" dirty="0"/>
              <a:t>Types of Project Closure</a:t>
            </a:r>
          </a:p>
          <a:p>
            <a:pPr lvl="1">
              <a:spcBef>
                <a:spcPct val="35000"/>
              </a:spcBef>
            </a:pPr>
            <a:r>
              <a:rPr lang="en-US" sz="2000" dirty="0"/>
              <a:t>Normal</a:t>
            </a:r>
          </a:p>
          <a:p>
            <a:pPr lvl="1">
              <a:spcBef>
                <a:spcPct val="35000"/>
              </a:spcBef>
            </a:pPr>
            <a:r>
              <a:rPr lang="en-US" sz="2000" dirty="0"/>
              <a:t>Premature</a:t>
            </a:r>
          </a:p>
          <a:p>
            <a:pPr lvl="1">
              <a:spcBef>
                <a:spcPct val="35000"/>
              </a:spcBef>
            </a:pPr>
            <a:r>
              <a:rPr lang="en-US" sz="2000" dirty="0"/>
              <a:t>Perpetual</a:t>
            </a:r>
          </a:p>
          <a:p>
            <a:pPr lvl="1">
              <a:spcBef>
                <a:spcPct val="35000"/>
              </a:spcBef>
            </a:pPr>
            <a:r>
              <a:rPr lang="en-US" sz="2000" dirty="0"/>
              <a:t>Failed Project</a:t>
            </a:r>
          </a:p>
          <a:p>
            <a:pPr lvl="1">
              <a:spcBef>
                <a:spcPct val="35000"/>
              </a:spcBef>
            </a:pPr>
            <a:r>
              <a:rPr lang="en-US" sz="2000" dirty="0"/>
              <a:t>Changed Priority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19200"/>
            <a:ext cx="3581400" cy="48768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2400" dirty="0"/>
              <a:t>Close-out Plan: Questions to be Asked</a:t>
            </a:r>
          </a:p>
          <a:p>
            <a:pPr lvl="1">
              <a:spcBef>
                <a:spcPct val="35000"/>
              </a:spcBef>
            </a:pPr>
            <a:r>
              <a:rPr lang="en-US" sz="2000" dirty="0"/>
              <a:t>What tasks are required to close the project?</a:t>
            </a:r>
          </a:p>
          <a:p>
            <a:pPr lvl="1">
              <a:spcBef>
                <a:spcPct val="35000"/>
              </a:spcBef>
            </a:pPr>
            <a:r>
              <a:rPr lang="en-US" sz="2000" dirty="0"/>
              <a:t>Who will be responsible for these tasks?</a:t>
            </a:r>
          </a:p>
          <a:p>
            <a:pPr lvl="1">
              <a:spcBef>
                <a:spcPct val="35000"/>
              </a:spcBef>
            </a:pPr>
            <a:r>
              <a:rPr lang="en-US" sz="2000" dirty="0"/>
              <a:t>When will closure begin and end?</a:t>
            </a:r>
          </a:p>
          <a:p>
            <a:pPr lvl="1">
              <a:spcBef>
                <a:spcPct val="35000"/>
              </a:spcBef>
            </a:pPr>
            <a:r>
              <a:rPr lang="en-US" sz="2000" dirty="0"/>
              <a:t>How will the project be delivered?</a:t>
            </a:r>
          </a:p>
        </p:txBody>
      </p:sp>
      <p:pic>
        <p:nvPicPr>
          <p:cNvPr id="91143" name="Picture 7" descr="PE0323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4410075"/>
            <a:ext cx="3475037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96" y="1099151"/>
            <a:ext cx="6248400" cy="543877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379B955-FD27-464B-B6A9-945360254E18}" type="slidenum">
              <a:rPr lang="en-US"/>
              <a:pPr/>
              <a:t>5</a:t>
            </a:fld>
            <a:endParaRPr lang="en-US"/>
          </a:p>
        </p:txBody>
      </p:sp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Wrap-up Closure Checklist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14.1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3E092B7-D0A5-4A08-A59B-04A2A20C252F}" type="slidenum">
              <a:rPr lang="en-US"/>
              <a:pPr/>
              <a:t>6</a:t>
            </a:fld>
            <a:endParaRPr lang="en-US"/>
          </a:p>
        </p:txBody>
      </p:sp>
      <p:sp>
        <p:nvSpPr>
          <p:cNvPr id="9625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Implementing </a:t>
            </a:r>
            <a:r>
              <a:rPr lang="en-US" dirty="0" smtClean="0"/>
              <a:t>Project Closedown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62" y="1219200"/>
            <a:ext cx="7604721" cy="4876800"/>
          </a:xfrm>
        </p:spPr>
        <p:txBody>
          <a:bodyPr/>
          <a:lstStyle/>
          <a:p>
            <a:pPr marL="533400" indent="-533400">
              <a:spcBef>
                <a:spcPts val="900"/>
              </a:spcBef>
              <a:buFontTx/>
              <a:buAutoNum type="arabicPeriod"/>
            </a:pPr>
            <a:r>
              <a:rPr lang="en-US" dirty="0"/>
              <a:t>Getting delivery </a:t>
            </a:r>
            <a:r>
              <a:rPr lang="en-US" dirty="0" smtClean="0"/>
              <a:t>acceptance from </a:t>
            </a:r>
            <a:r>
              <a:rPr lang="en-US" dirty="0"/>
              <a:t>the customer.</a:t>
            </a:r>
          </a:p>
          <a:p>
            <a:pPr marL="533400" indent="-533400">
              <a:spcBef>
                <a:spcPts val="900"/>
              </a:spcBef>
              <a:buFontTx/>
              <a:buAutoNum type="arabicPeriod"/>
            </a:pPr>
            <a:r>
              <a:rPr lang="en-US" dirty="0"/>
              <a:t>Shutting down </a:t>
            </a:r>
            <a:r>
              <a:rPr lang="en-US" dirty="0" smtClean="0"/>
              <a:t>resources and </a:t>
            </a:r>
            <a:r>
              <a:rPr lang="en-US" dirty="0"/>
              <a:t>releasing </a:t>
            </a:r>
            <a:r>
              <a:rPr lang="en-US" dirty="0" smtClean="0"/>
              <a:t>them to </a:t>
            </a:r>
            <a:r>
              <a:rPr lang="en-US" dirty="0"/>
              <a:t>new uses.</a:t>
            </a:r>
          </a:p>
          <a:p>
            <a:pPr marL="533400" indent="-533400">
              <a:spcBef>
                <a:spcPts val="900"/>
              </a:spcBef>
              <a:buFontTx/>
              <a:buAutoNum type="arabicPeriod"/>
            </a:pPr>
            <a:r>
              <a:rPr lang="en-US" dirty="0" smtClean="0"/>
              <a:t>Evaluating </a:t>
            </a:r>
            <a:r>
              <a:rPr lang="en-US" dirty="0"/>
              <a:t>the </a:t>
            </a:r>
            <a:r>
              <a:rPr lang="en-US" dirty="0" smtClean="0"/>
              <a:t>team</a:t>
            </a:r>
            <a:r>
              <a:rPr lang="en-US" dirty="0"/>
              <a:t>, </a:t>
            </a:r>
            <a:r>
              <a:rPr lang="en-US" dirty="0" smtClean="0"/>
              <a:t>team members </a:t>
            </a:r>
            <a:r>
              <a:rPr lang="en-US" dirty="0"/>
              <a:t>and the </a:t>
            </a:r>
            <a:r>
              <a:rPr lang="en-US" dirty="0" smtClean="0"/>
              <a:t>project manager; and reassigning </a:t>
            </a:r>
            <a:r>
              <a:rPr lang="en-US" dirty="0"/>
              <a:t>project team members</a:t>
            </a:r>
            <a:r>
              <a:rPr lang="en-US" dirty="0" smtClean="0"/>
              <a:t>.</a:t>
            </a:r>
            <a:endParaRPr lang="en-US" dirty="0"/>
          </a:p>
          <a:p>
            <a:pPr marL="533400" indent="-533400">
              <a:spcBef>
                <a:spcPts val="900"/>
              </a:spcBef>
              <a:buFontTx/>
              <a:buAutoNum type="arabicPeriod"/>
            </a:pPr>
            <a:r>
              <a:rPr lang="en-US" dirty="0" smtClean="0"/>
              <a:t>Closing </a:t>
            </a:r>
            <a:r>
              <a:rPr lang="en-US" dirty="0"/>
              <a:t>accounts and paying all bills</a:t>
            </a:r>
            <a:r>
              <a:rPr lang="en-US" dirty="0" smtClean="0"/>
              <a:t>.</a:t>
            </a:r>
          </a:p>
          <a:p>
            <a:pPr marL="533400" indent="-533400">
              <a:spcBef>
                <a:spcPts val="900"/>
              </a:spcBef>
              <a:buFontTx/>
              <a:buAutoNum type="arabicPeriod"/>
            </a:pPr>
            <a:r>
              <a:rPr lang="en-US" dirty="0"/>
              <a:t>Delivering the project to the customer.</a:t>
            </a:r>
          </a:p>
          <a:p>
            <a:pPr marL="533400" indent="-533400">
              <a:spcBef>
                <a:spcPts val="900"/>
              </a:spcBef>
              <a:buFontTx/>
              <a:buAutoNum type="arabicPeriod"/>
            </a:pPr>
            <a:r>
              <a:rPr lang="en-US" dirty="0" smtClean="0"/>
              <a:t>Creating a final 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9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8783D3B-B305-4194-8350-509FBBC147EA}" type="slidenum">
              <a:rPr lang="en-US"/>
              <a:pPr/>
              <a:t>7</a:t>
            </a:fld>
            <a:endParaRPr lang="en-US"/>
          </a:p>
        </p:txBody>
      </p:sp>
      <p:sp>
        <p:nvSpPr>
          <p:cNvPr id="148485" name="AutoShap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Creating the Final Report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17638"/>
            <a:ext cx="3962400" cy="4678362"/>
          </a:xfrm>
        </p:spPr>
        <p:txBody>
          <a:bodyPr/>
          <a:lstStyle/>
          <a:p>
            <a:r>
              <a:rPr lang="en-US" sz="2400" dirty="0"/>
              <a:t>Executive Summary</a:t>
            </a:r>
          </a:p>
          <a:p>
            <a:pPr lvl="1"/>
            <a:r>
              <a:rPr lang="en-US" sz="2000" dirty="0"/>
              <a:t>Project goals met/unmet</a:t>
            </a:r>
          </a:p>
          <a:p>
            <a:pPr lvl="1"/>
            <a:r>
              <a:rPr lang="en-US" sz="2000" dirty="0"/>
              <a:t>Stakeholder satisfaction </a:t>
            </a:r>
            <a:br>
              <a:rPr lang="en-US" sz="2000" dirty="0"/>
            </a:br>
            <a:r>
              <a:rPr lang="en-US" sz="2000" dirty="0"/>
              <a:t>with project</a:t>
            </a:r>
          </a:p>
          <a:p>
            <a:pPr lvl="1"/>
            <a:r>
              <a:rPr lang="en-US" sz="2000" dirty="0"/>
              <a:t>User reactions to quality </a:t>
            </a:r>
            <a:br>
              <a:rPr lang="en-US" sz="2000" dirty="0"/>
            </a:br>
            <a:r>
              <a:rPr lang="en-US" sz="2000" dirty="0"/>
              <a:t>of deliverables</a:t>
            </a:r>
          </a:p>
          <a:p>
            <a:r>
              <a:rPr lang="en-US" sz="2400" dirty="0" smtClean="0"/>
              <a:t>Review and Analysis</a:t>
            </a:r>
            <a:endParaRPr lang="en-US" sz="2400" dirty="0"/>
          </a:p>
          <a:p>
            <a:pPr lvl="1"/>
            <a:r>
              <a:rPr lang="en-US" sz="2000" dirty="0"/>
              <a:t>Project mission and objective </a:t>
            </a:r>
          </a:p>
          <a:p>
            <a:pPr lvl="1"/>
            <a:r>
              <a:rPr lang="en-US" sz="2000" dirty="0"/>
              <a:t>Procedures and </a:t>
            </a:r>
            <a:br>
              <a:rPr lang="en-US" sz="2000" dirty="0"/>
            </a:br>
            <a:r>
              <a:rPr lang="en-US" sz="2000" dirty="0"/>
              <a:t>systems used</a:t>
            </a:r>
          </a:p>
          <a:p>
            <a:pPr lvl="1"/>
            <a:r>
              <a:rPr lang="en-US" sz="2000" dirty="0"/>
              <a:t>Organization resources </a:t>
            </a:r>
            <a:br>
              <a:rPr lang="en-US" sz="2000" dirty="0"/>
            </a:br>
            <a:r>
              <a:rPr lang="en-US" sz="2000" dirty="0"/>
              <a:t>used</a:t>
            </a:r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17638"/>
            <a:ext cx="3962400" cy="4678362"/>
          </a:xfrm>
        </p:spPr>
        <p:txBody>
          <a:bodyPr/>
          <a:lstStyle/>
          <a:p>
            <a:r>
              <a:rPr lang="en-US" sz="2400" dirty="0"/>
              <a:t>Recommendations</a:t>
            </a:r>
          </a:p>
          <a:p>
            <a:pPr lvl="1"/>
            <a:r>
              <a:rPr lang="en-US" sz="2000" dirty="0"/>
              <a:t>Technical improvements</a:t>
            </a:r>
          </a:p>
          <a:p>
            <a:pPr lvl="1"/>
            <a:r>
              <a:rPr lang="en-US" sz="2000" dirty="0"/>
              <a:t>Corrective actions</a:t>
            </a:r>
          </a:p>
          <a:p>
            <a:r>
              <a:rPr lang="en-US" sz="2400" dirty="0"/>
              <a:t>Lessons Learned</a:t>
            </a:r>
          </a:p>
          <a:p>
            <a:pPr lvl="1"/>
            <a:r>
              <a:rPr lang="en-US" sz="2000" dirty="0"/>
              <a:t>Reminders</a:t>
            </a:r>
          </a:p>
          <a:p>
            <a:pPr lvl="1"/>
            <a:r>
              <a:rPr lang="en-US" sz="2000" dirty="0"/>
              <a:t>Retrospectives</a:t>
            </a:r>
          </a:p>
          <a:p>
            <a:r>
              <a:rPr lang="en-US" sz="2400" dirty="0"/>
              <a:t>Appendix</a:t>
            </a:r>
          </a:p>
          <a:p>
            <a:pPr lvl="1"/>
            <a:r>
              <a:rPr lang="en-US" sz="2000" dirty="0"/>
              <a:t>Backup data</a:t>
            </a:r>
          </a:p>
          <a:p>
            <a:pPr lvl="1"/>
            <a:r>
              <a:rPr lang="en-US" sz="2000" dirty="0"/>
              <a:t>Critical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7492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7C1FBDE0-DD0A-4C34-A722-DF73E6C26ECC}" type="slidenum">
              <a:rPr lang="en-US"/>
              <a:pPr/>
              <a:t>8</a:t>
            </a:fld>
            <a:endParaRPr lang="en-US"/>
          </a:p>
        </p:txBody>
      </p:sp>
      <p:sp>
        <p:nvSpPr>
          <p:cNvPr id="9728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Performance Evaluations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6781800" cy="4876800"/>
          </a:xfrm>
        </p:spPr>
        <p:txBody>
          <a:bodyPr/>
          <a:lstStyle/>
          <a:p>
            <a:r>
              <a:rPr lang="en-US" dirty="0"/>
              <a:t>Reasons for Poor-Quality Project Performance Evaluations:</a:t>
            </a:r>
          </a:p>
          <a:p>
            <a:pPr lvl="1"/>
            <a:r>
              <a:rPr lang="en-US" dirty="0"/>
              <a:t>Evaluations of individuals are left to supervisors of the team member’s </a:t>
            </a:r>
            <a:br>
              <a:rPr lang="en-US" dirty="0"/>
            </a:br>
            <a:r>
              <a:rPr lang="en-US" dirty="0"/>
              <a:t>home department.</a:t>
            </a:r>
          </a:p>
          <a:p>
            <a:pPr lvl="1"/>
            <a:r>
              <a:rPr lang="en-US" dirty="0"/>
              <a:t>Typically measure team performance only on time, cost, and specifications.</a:t>
            </a:r>
          </a:p>
        </p:txBody>
      </p:sp>
      <p:pic>
        <p:nvPicPr>
          <p:cNvPr id="97287" name="Picture 7" descr="BD2020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4143375"/>
            <a:ext cx="3932237" cy="221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2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B57BF88-BA5B-4714-B570-5BA2DE4BFFCD}" type="slidenum">
              <a:rPr lang="en-US"/>
              <a:pPr/>
              <a:t>9</a:t>
            </a:fld>
            <a:endParaRPr lang="en-US"/>
          </a:p>
        </p:txBody>
      </p:sp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3400" cy="822325"/>
          </a:xfrm>
          <a:ln/>
        </p:spPr>
        <p:txBody>
          <a:bodyPr/>
          <a:lstStyle/>
          <a:p>
            <a:r>
              <a:rPr lang="en-US"/>
              <a:t>Pre-Implementation Conditions: Team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17638"/>
            <a:ext cx="8077200" cy="4678362"/>
          </a:xfrm>
        </p:spPr>
        <p:txBody>
          <a:bodyPr/>
          <a:lstStyle/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Are standards and goals for measuring performance clear, challenging, and attainable? Lead to positive consequences?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Are responsibilities and performance standards known </a:t>
            </a:r>
            <a:br>
              <a:rPr lang="en-US" sz="2000" dirty="0"/>
            </a:br>
            <a:r>
              <a:rPr lang="en-US" sz="2000" dirty="0"/>
              <a:t>by all team members?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Are team rewards adequate? Management believes teams are important?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Is there a career path for successful project managers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Does the team have discretionary authority to manage </a:t>
            </a:r>
            <a:br>
              <a:rPr lang="en-US" sz="2000" dirty="0"/>
            </a:br>
            <a:r>
              <a:rPr lang="en-US" sz="2000" dirty="0"/>
              <a:t>short-term difficulties?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Is there a high level of trust within the organization culture?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Are there criteria beyond time, cost, and specifications?</a:t>
            </a:r>
          </a:p>
        </p:txBody>
      </p:sp>
    </p:spTree>
    <p:extLst>
      <p:ext uri="{BB962C8B-B14F-4D97-AF65-F5344CB8AC3E}">
        <p14:creationId xmlns:p14="http://schemas.microsoft.com/office/powerpoint/2010/main" val="267665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theme/theme1.xml><?xml version="1.0" encoding="utf-8"?>
<a:theme xmlns:a="http://schemas.openxmlformats.org/drawingml/2006/main" name="Project Management 6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3083</Words>
  <Application>Microsoft Office PowerPoint</Application>
  <PresentationFormat>On-screen Show (4:3)</PresentationFormat>
  <Paragraphs>368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Project Management 6e. - Gray and Larson</vt:lpstr>
      <vt:lpstr>PowerPoint Presentation</vt:lpstr>
      <vt:lpstr>Where We Are Now</vt:lpstr>
      <vt:lpstr>Project Closure and Review Deliverables</vt:lpstr>
      <vt:lpstr>Project Closure</vt:lpstr>
      <vt:lpstr>Wrap-up Closure Checklist</vt:lpstr>
      <vt:lpstr>Implementing Project Closedown</vt:lpstr>
      <vt:lpstr>Creating the Final Report</vt:lpstr>
      <vt:lpstr>Project Performance Evaluations</vt:lpstr>
      <vt:lpstr>Pre-Implementation Conditions: Team</vt:lpstr>
      <vt:lpstr>Sample Team Evaluation and Feedback Survey</vt:lpstr>
      <vt:lpstr>Project Performance Evaluation: Individual</vt:lpstr>
      <vt:lpstr>Conducting Performance Reviews</vt:lpstr>
      <vt:lpstr>Individual Performance Assessment</vt:lpstr>
      <vt:lpstr>Retrospectives</vt:lpstr>
      <vt:lpstr>Retrospectives (cont’d)</vt:lpstr>
      <vt:lpstr>The Value of Retrospective Analyses</vt:lpstr>
      <vt:lpstr>Characteristics of a Closure Facilitator</vt:lpstr>
      <vt:lpstr>Initiating the Retrospective Review</vt:lpstr>
      <vt:lpstr>The Retrospectives Process</vt:lpstr>
      <vt:lpstr>Conducting a Retrospective Analysis</vt:lpstr>
      <vt:lpstr>Project Process Review Questionnaire</vt:lpstr>
      <vt:lpstr>Organizational Culture Review Questionnaire</vt:lpstr>
      <vt:lpstr>Archiving Retrospectives</vt:lpstr>
      <vt:lpstr>Key Terms</vt:lpstr>
      <vt:lpstr>PowerPoint Presentation</vt:lpstr>
      <vt:lpstr>Project Closeout Checklist</vt:lpstr>
      <vt:lpstr>PowerPoint Presentation</vt:lpstr>
      <vt:lpstr>Euro Conversion—Project Closure Checklist</vt:lpstr>
    </vt:vector>
  </TitlesOfParts>
  <Manager>Wanda Zeman</Manager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6e</dc:title>
  <dc:subject>Chapter 14</dc:subject>
  <dc:creator>Charlie Cook - ccook@uwa.edu</dc:creator>
  <cp:lastModifiedBy>Zeman, Wanda</cp:lastModifiedBy>
  <cp:revision>59</cp:revision>
  <cp:lastPrinted>1601-01-01T00:00:00Z</cp:lastPrinted>
  <dcterms:created xsi:type="dcterms:W3CDTF">1901-01-01T06:00:00Z</dcterms:created>
  <dcterms:modified xsi:type="dcterms:W3CDTF">2013-11-25T22:53:22Z</dcterms:modified>
</cp:coreProperties>
</file>