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3"/>
  </p:notesMasterIdLst>
  <p:handoutMasterIdLst>
    <p:handoutMasterId r:id="rId44"/>
  </p:handoutMasterIdLst>
  <p:sldIdLst>
    <p:sldId id="500" r:id="rId3"/>
    <p:sldId id="541" r:id="rId4"/>
    <p:sldId id="782" r:id="rId5"/>
    <p:sldId id="863" r:id="rId6"/>
    <p:sldId id="835" r:id="rId7"/>
    <p:sldId id="836" r:id="rId8"/>
    <p:sldId id="837" r:id="rId9"/>
    <p:sldId id="838" r:id="rId10"/>
    <p:sldId id="839" r:id="rId11"/>
    <p:sldId id="840" r:id="rId12"/>
    <p:sldId id="841" r:id="rId13"/>
    <p:sldId id="842" r:id="rId14"/>
    <p:sldId id="843" r:id="rId15"/>
    <p:sldId id="844" r:id="rId16"/>
    <p:sldId id="866" r:id="rId17"/>
    <p:sldId id="845" r:id="rId18"/>
    <p:sldId id="846" r:id="rId19"/>
    <p:sldId id="847" r:id="rId20"/>
    <p:sldId id="848" r:id="rId21"/>
    <p:sldId id="849" r:id="rId22"/>
    <p:sldId id="850" r:id="rId23"/>
    <p:sldId id="864" r:id="rId24"/>
    <p:sldId id="851" r:id="rId25"/>
    <p:sldId id="852" r:id="rId26"/>
    <p:sldId id="853" r:id="rId27"/>
    <p:sldId id="854" r:id="rId28"/>
    <p:sldId id="867" r:id="rId29"/>
    <p:sldId id="868" r:id="rId30"/>
    <p:sldId id="869" r:id="rId31"/>
    <p:sldId id="855" r:id="rId32"/>
    <p:sldId id="856" r:id="rId33"/>
    <p:sldId id="857" r:id="rId34"/>
    <p:sldId id="865" r:id="rId35"/>
    <p:sldId id="858" r:id="rId36"/>
    <p:sldId id="859" r:id="rId37"/>
    <p:sldId id="860" r:id="rId38"/>
    <p:sldId id="861" r:id="rId39"/>
    <p:sldId id="862" r:id="rId40"/>
    <p:sldId id="783" r:id="rId41"/>
    <p:sldId id="681"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5" clrIdx="0"/>
  <p:cmAuthor id="1" name="carykell"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4254" autoAdjust="0"/>
  </p:normalViewPr>
  <p:slideViewPr>
    <p:cSldViewPr snapToGrid="0">
      <p:cViewPr varScale="1">
        <p:scale>
          <a:sx n="62" d="100"/>
          <a:sy n="62" d="100"/>
        </p:scale>
        <p:origin x="1368"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563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eaLnBrk="1" hangingPunct="1">
              <a:buFontTx/>
              <a:buNone/>
            </a:pPr>
            <a:r>
              <a:rPr lang="en-US" b="0" dirty="0" smtClean="0"/>
              <a:t>Connecting Networks</a:t>
            </a:r>
          </a:p>
          <a:p>
            <a:pPr>
              <a:buFontTx/>
              <a:buNone/>
            </a:pPr>
            <a:r>
              <a:rPr lang="en-US" sz="1300" b="0" dirty="0" smtClean="0"/>
              <a:t>Chapter 4: </a:t>
            </a:r>
            <a:r>
              <a:rPr lang="en-US" sz="1400" b="0" i="0" u="none" strike="noStrike" baseline="0" dirty="0" smtClean="0">
                <a:solidFill>
                  <a:srgbClr val="FFFFFF"/>
                </a:solidFill>
                <a:latin typeface="Arial"/>
              </a:rPr>
              <a:t>Frame Relay</a:t>
            </a:r>
            <a:endParaRPr lang="en-GB" b="0" dirty="0" smtClean="0"/>
          </a:p>
        </p:txBody>
      </p:sp>
    </p:spTree>
    <p:extLst>
      <p:ext uri="{BB962C8B-B14F-4D97-AF65-F5344CB8AC3E}">
        <p14:creationId xmlns:p14="http://schemas.microsoft.com/office/powerpoint/2010/main" val="2699041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4.1.2.2 Multiple Virtual Circuits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4.1.2.3 Frame Relay Encapsulation</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4.1.2.4 Frame Relay Topologies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4.1.2.5 Frame Relay Topologies (Cont.)</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4.1.2.6 Frame Relay Address Mapping</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4.1.2.7 Local Management Interface (LMI)</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4.1.2.7 Local Management Interface (LMI)</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15</a:t>
            </a:fld>
            <a:endParaRPr lang="en-US" dirty="0"/>
          </a:p>
        </p:txBody>
      </p:sp>
    </p:spTree>
    <p:extLst>
      <p:ext uri="{BB962C8B-B14F-4D97-AF65-F5344CB8AC3E}">
        <p14:creationId xmlns:p14="http://schemas.microsoft.com/office/powerpoint/2010/main" val="94606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4.1.2.8 LMI Extensions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4.1.2.9 Using LMI and Inverse ARP to Map Addresses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4.1.3.1 Access Rate and Committed Information Rate</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4.1.3.2 Frame Relay Example</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0" dirty="0" smtClean="0"/>
              <a:t>Chapter 4</a:t>
            </a:r>
          </a:p>
        </p:txBody>
      </p:sp>
    </p:spTree>
    <p:extLst>
      <p:ext uri="{BB962C8B-B14F-4D97-AF65-F5344CB8AC3E}">
        <p14:creationId xmlns:p14="http://schemas.microsoft.com/office/powerpoint/2010/main" val="2745566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is-IS" sz="1200" kern="1200" dirty="0" smtClean="0">
                <a:solidFill>
                  <a:schemeClr val="tx1"/>
                </a:solidFill>
                <a:latin typeface="Arial" charset="0"/>
                <a:ea typeface="+mn-ea"/>
                <a:cs typeface="+mn-cs"/>
              </a:rPr>
              <a:t>4.1.3.3 Bursting</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4.1.3.4 Frame Relay Flow Control</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 Networks</a:t>
            </a:r>
            <a:endParaRPr lang="en-US" sz="1300" b="0" baseline="0" dirty="0" smtClean="0"/>
          </a:p>
          <a:p>
            <a:pPr>
              <a:buFontTx/>
              <a:buNone/>
            </a:pPr>
            <a:r>
              <a:rPr lang="en-US" sz="1300" b="0" dirty="0" smtClean="0"/>
              <a:t>Chapter 4: Frame</a:t>
            </a:r>
            <a:r>
              <a:rPr lang="en-US" sz="1300" b="0" baseline="0" dirty="0" smtClean="0"/>
              <a:t> Relay</a:t>
            </a:r>
            <a:endParaRPr lang="en-GB" b="0" dirty="0" smtClean="0"/>
          </a:p>
        </p:txBody>
      </p:sp>
    </p:spTree>
    <p:extLst>
      <p:ext uri="{BB962C8B-B14F-4D97-AF65-F5344CB8AC3E}">
        <p14:creationId xmlns:p14="http://schemas.microsoft.com/office/powerpoint/2010/main" val="230466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4.2.1.1 Basic Frame Relay Configuration Commands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4.2.1.2 Configuring a Static Frame Relay Map</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4.2.1.3 Verify a Static Frame Relay Map</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4.2.2.1 Reachability Issues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4.2.2.1 Reachability Issues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27</a:t>
            </a:fld>
            <a:endParaRPr lang="en-US" dirty="0"/>
          </a:p>
        </p:txBody>
      </p:sp>
    </p:spTree>
    <p:extLst>
      <p:ext uri="{BB962C8B-B14F-4D97-AF65-F5344CB8AC3E}">
        <p14:creationId xmlns:p14="http://schemas.microsoft.com/office/powerpoint/2010/main" val="76855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4.2.2.1 Reachability Issues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28</a:t>
            </a:fld>
            <a:endParaRPr lang="en-US" dirty="0"/>
          </a:p>
        </p:txBody>
      </p:sp>
    </p:spTree>
    <p:extLst>
      <p:ext uri="{BB962C8B-B14F-4D97-AF65-F5344CB8AC3E}">
        <p14:creationId xmlns:p14="http://schemas.microsoft.com/office/powerpoint/2010/main" val="276205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4.2.2.1 Reachability Issues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72312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0" dirty="0" smtClean="0"/>
              <a:t>Chapter 4: Objectives</a:t>
            </a:r>
          </a:p>
        </p:txBody>
      </p:sp>
    </p:spTree>
    <p:extLst>
      <p:ext uri="{BB962C8B-B14F-4D97-AF65-F5344CB8AC3E}">
        <p14:creationId xmlns:p14="http://schemas.microsoft.com/office/powerpoint/2010/main" val="1482815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4.2.2.2 Solving Reachability Issues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4.2.2.3 Configuring Point-to-Point </a:t>
            </a:r>
            <a:r>
              <a:rPr lang="en-US" sz="1200" kern="1200" dirty="0" err="1" smtClean="0">
                <a:solidFill>
                  <a:schemeClr val="tx1"/>
                </a:solidFill>
                <a:latin typeface="Arial" charset="0"/>
                <a:ea typeface="+mn-ea"/>
                <a:cs typeface="+mn-cs"/>
              </a:rPr>
              <a:t>Subinterfaces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4.2.2.4 Example: Configuring Point-to-Point </a:t>
            </a:r>
            <a:r>
              <a:rPr lang="en-US" sz="1200" kern="1200" dirty="0" err="1" smtClean="0">
                <a:solidFill>
                  <a:schemeClr val="tx1"/>
                </a:solidFill>
                <a:latin typeface="Arial" charset="0"/>
                <a:ea typeface="+mn-ea"/>
                <a:cs typeface="+mn-cs"/>
              </a:rPr>
              <a:t>Subinterfaces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 Networks</a:t>
            </a:r>
            <a:endParaRPr lang="en-US" sz="1300" b="0" baseline="0" dirty="0" smtClean="0"/>
          </a:p>
          <a:p>
            <a:pPr>
              <a:buFontTx/>
              <a:buNone/>
            </a:pPr>
            <a:r>
              <a:rPr lang="en-US" sz="1300" b="0" dirty="0" smtClean="0"/>
              <a:t>Chapter 4: Frame</a:t>
            </a:r>
            <a:r>
              <a:rPr lang="en-US" sz="1300" b="0" baseline="0" dirty="0" smtClean="0"/>
              <a:t> Relay</a:t>
            </a:r>
            <a:endParaRPr lang="en-GB" b="0" dirty="0" smtClean="0"/>
          </a:p>
        </p:txBody>
      </p:sp>
    </p:spTree>
    <p:extLst>
      <p:ext uri="{BB962C8B-B14F-4D97-AF65-F5344CB8AC3E}">
        <p14:creationId xmlns:p14="http://schemas.microsoft.com/office/powerpoint/2010/main" val="3166305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4.3.1.1 Verifying Frame Relay Operation: Frame Relay Interface</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4.3.1.2 Verifying Frame Relay Operation: LMI Operations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4.3.1.3 Verifying Frame Relay Operation: PVC Status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4.3.1.4 Verifying Frame Relay Operation: Inverse ARP</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4.3.1.5 Troubleshooting Frame Relay Operation</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39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0" dirty="0" smtClean="0"/>
              <a:t>Chapter 4 Summary</a:t>
            </a:r>
          </a:p>
        </p:txBody>
      </p:sp>
    </p:spTree>
    <p:extLst>
      <p:ext uri="{BB962C8B-B14F-4D97-AF65-F5344CB8AC3E}">
        <p14:creationId xmlns:p14="http://schemas.microsoft.com/office/powerpoint/2010/main" val="311325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 Networks</a:t>
            </a:r>
            <a:endParaRPr lang="en-US" sz="1300" b="0" baseline="0" dirty="0" smtClean="0"/>
          </a:p>
          <a:p>
            <a:pPr>
              <a:buFontTx/>
              <a:buNone/>
            </a:pPr>
            <a:r>
              <a:rPr lang="en-US" sz="1300" b="0" dirty="0" smtClean="0"/>
              <a:t>Chapter 4: Frame</a:t>
            </a:r>
            <a:r>
              <a:rPr lang="en-US" sz="1300" b="0" baseline="0" dirty="0" smtClean="0"/>
              <a:t> Relay</a:t>
            </a:r>
            <a:endParaRPr lang="en-GB" b="0" dirty="0" smtClean="0"/>
          </a:p>
        </p:txBody>
      </p:sp>
    </p:spTree>
    <p:extLst>
      <p:ext uri="{BB962C8B-B14F-4D97-AF65-F5344CB8AC3E}">
        <p14:creationId xmlns:p14="http://schemas.microsoft.com/office/powerpoint/2010/main" val="396930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4.1.1.1 Introducing Frame Relay</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4.1.1.2 Benefits of Frame Relay WAN Technology</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4.1.1.3 Dedicated Line Requirements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4.1.1.4 Cost Effectiveness and Flexibility of Frame Relay</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kern="1200" dirty="0" smtClean="0">
                <a:solidFill>
                  <a:schemeClr val="tx1"/>
                </a:solidFill>
                <a:latin typeface="Arial" charset="0"/>
                <a:ea typeface="+mn-ea"/>
                <a:cs typeface="+mn-cs"/>
              </a:rPr>
              <a:t>4.1.2.1 Virtual Circuits</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9</a:t>
            </a:fld>
            <a:endParaRPr lang="en-US" dirty="0"/>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MY" altLang="en-US" sz="2800" dirty="0">
                <a:cs typeface="Times New Roman" panose="02020603050405020304" pitchFamily="18" charset="0"/>
              </a:rPr>
              <a:t>WRES2203 Advanced Network </a:t>
            </a:r>
            <a:r>
              <a:rPr lang="en-MY" altLang="en-US" sz="2800" dirty="0" smtClean="0">
                <a:cs typeface="Times New Roman" panose="02020603050405020304" pitchFamily="18" charset="0"/>
              </a:rPr>
              <a:t>Technology</a:t>
            </a:r>
            <a:br>
              <a:rPr lang="en-MY" altLang="en-US" sz="2800" dirty="0" smtClean="0">
                <a:cs typeface="Times New Roman" panose="02020603050405020304" pitchFamily="18" charset="0"/>
              </a:rPr>
            </a:br>
            <a:r>
              <a:rPr lang="en-US" sz="2800" smtClean="0"/>
              <a:t>Chapter 9: </a:t>
            </a:r>
            <a:r>
              <a:rPr lang="en-US" sz="2800" dirty="0" smtClean="0"/>
              <a:t>Frame Relay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Multiple Virtual Circuits</a:t>
            </a:r>
          </a:p>
        </p:txBody>
      </p:sp>
      <p:pic>
        <p:nvPicPr>
          <p:cNvPr id="4" name="Content Placeholder 3"/>
          <p:cNvPicPr>
            <a:picLocks noGrp="1" noChangeAspect="1"/>
          </p:cNvPicPr>
          <p:nvPr>
            <p:ph idx="1"/>
          </p:nvPr>
        </p:nvPicPr>
        <p:blipFill>
          <a:blip r:embed="rId3"/>
          <a:srcRect l="-21077" r="-21077"/>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281980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Frame Relay Encapsulation</a:t>
            </a:r>
          </a:p>
        </p:txBody>
      </p:sp>
      <p:pic>
        <p:nvPicPr>
          <p:cNvPr id="4" name="Content Placeholder 3"/>
          <p:cNvPicPr>
            <a:picLocks noGrp="1" noChangeAspect="1"/>
          </p:cNvPicPr>
          <p:nvPr>
            <p:ph idx="1"/>
          </p:nvPr>
        </p:nvPicPr>
        <p:blipFill>
          <a:blip r:embed="rId3"/>
          <a:srcRect l="-1118" r="-1118"/>
          <a:stretch>
            <a:fillRect/>
          </a:stretch>
        </p:blipFill>
        <p:spPr>
          <a:xfrm>
            <a:off x="655638" y="1751013"/>
            <a:ext cx="7940675" cy="4310062"/>
          </a:xfrm>
          <a:ln>
            <a:solidFill>
              <a:schemeClr val="tx1"/>
            </a:solidFill>
            <a:bevel/>
          </a:ln>
        </p:spPr>
      </p:pic>
      <p:sp>
        <p:nvSpPr>
          <p:cNvPr id="3" name="TextBox 2"/>
          <p:cNvSpPr txBox="1"/>
          <p:nvPr/>
        </p:nvSpPr>
        <p:spPr>
          <a:xfrm>
            <a:off x="494415" y="6175375"/>
            <a:ext cx="8101898" cy="757130"/>
          </a:xfrm>
          <a:prstGeom prst="rect">
            <a:avLst/>
          </a:prstGeom>
          <a:noFill/>
        </p:spPr>
        <p:txBody>
          <a:bodyPr wrap="none" rtlCol="0">
            <a:spAutoFit/>
          </a:bodyPr>
          <a:lstStyle/>
          <a:p>
            <a:pPr algn="l"/>
            <a:r>
              <a:rPr lang="en-MY" sz="1200" b="1" dirty="0"/>
              <a:t>Extended Address (EA) </a:t>
            </a:r>
            <a:r>
              <a:rPr lang="en-MY" sz="1200" dirty="0"/>
              <a:t>- If the value of the EA field is 1, the current byte is determined to be the last DLCI octet. </a:t>
            </a:r>
            <a:endParaRPr lang="en-MY" sz="1200" dirty="0" smtClean="0"/>
          </a:p>
          <a:p>
            <a:pPr algn="l"/>
            <a:r>
              <a:rPr lang="en-MY" sz="1200" dirty="0" smtClean="0"/>
              <a:t>Although </a:t>
            </a:r>
            <a:r>
              <a:rPr lang="en-MY" sz="1200" dirty="0"/>
              <a:t>current Frame Relay implementations all use a two-octet DLCI, </a:t>
            </a:r>
            <a:endParaRPr lang="en-MY" sz="1200" dirty="0" smtClean="0"/>
          </a:p>
          <a:p>
            <a:pPr algn="l"/>
            <a:r>
              <a:rPr lang="en-MY" sz="1200" dirty="0" smtClean="0"/>
              <a:t>this </a:t>
            </a:r>
            <a:r>
              <a:rPr lang="en-MY" sz="1200" dirty="0"/>
              <a:t>capability does allow longer DLCIs in the future. The eighth bit of each byte of the Address field indicates the EA.</a:t>
            </a:r>
          </a:p>
          <a:p>
            <a:pPr algn="l"/>
            <a:endParaRPr lang="en-MY" sz="1200" dirty="0"/>
          </a:p>
        </p:txBody>
      </p:sp>
    </p:spTree>
    <p:extLst>
      <p:ext uri="{BB962C8B-B14F-4D97-AF65-F5344CB8AC3E}">
        <p14:creationId xmlns:p14="http://schemas.microsoft.com/office/powerpoint/2010/main" val="396274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Frame Relay Topologies</a:t>
            </a:r>
          </a:p>
        </p:txBody>
      </p:sp>
      <p:pic>
        <p:nvPicPr>
          <p:cNvPr id="5" name="Picture 4"/>
          <p:cNvPicPr>
            <a:picLocks noChangeAspect="1"/>
          </p:cNvPicPr>
          <p:nvPr/>
        </p:nvPicPr>
        <p:blipFill>
          <a:blip r:embed="rId3"/>
          <a:stretch>
            <a:fillRect/>
          </a:stretch>
        </p:blipFill>
        <p:spPr>
          <a:xfrm>
            <a:off x="4718625" y="2047716"/>
            <a:ext cx="4098206" cy="3438433"/>
          </a:xfrm>
          <a:prstGeom prst="rect">
            <a:avLst/>
          </a:prstGeom>
        </p:spPr>
      </p:pic>
      <p:pic>
        <p:nvPicPr>
          <p:cNvPr id="4" name="Content Placeholder 3"/>
          <p:cNvPicPr>
            <a:picLocks noGrp="1" noChangeAspect="1"/>
          </p:cNvPicPr>
          <p:nvPr>
            <p:ph idx="1"/>
          </p:nvPr>
        </p:nvPicPr>
        <p:blipFill>
          <a:blip r:embed="rId4"/>
          <a:srcRect l="-15682" r="-15682"/>
          <a:stretch>
            <a:fillRect/>
          </a:stretch>
        </p:blipFill>
        <p:spPr>
          <a:xfrm>
            <a:off x="174171" y="2498140"/>
            <a:ext cx="5424763" cy="2944468"/>
          </a:xfrm>
        </p:spPr>
      </p:pic>
      <p:sp>
        <p:nvSpPr>
          <p:cNvPr id="3" name="TextBox 2"/>
          <p:cNvSpPr txBox="1"/>
          <p:nvPr/>
        </p:nvSpPr>
        <p:spPr>
          <a:xfrm>
            <a:off x="711200" y="1872343"/>
            <a:ext cx="8105631" cy="374871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73019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Frame Relay Address Mapping</a:t>
            </a:r>
          </a:p>
        </p:txBody>
      </p:sp>
      <p:pic>
        <p:nvPicPr>
          <p:cNvPr id="4" name="Content Placeholder 3"/>
          <p:cNvPicPr>
            <a:picLocks noGrp="1" noChangeAspect="1"/>
          </p:cNvPicPr>
          <p:nvPr>
            <p:ph idx="1"/>
          </p:nvPr>
        </p:nvPicPr>
        <p:blipFill>
          <a:blip r:embed="rId3"/>
          <a:srcRect t="-12546" b="-12546"/>
          <a:stretch>
            <a:fillRect/>
          </a:stretch>
        </p:blipFill>
        <p:spPr>
          <a:xfrm>
            <a:off x="694119" y="1770257"/>
            <a:ext cx="5097242" cy="2766695"/>
          </a:xfrm>
        </p:spPr>
      </p:pic>
      <p:pic>
        <p:nvPicPr>
          <p:cNvPr id="5" name="Picture 4"/>
          <p:cNvPicPr>
            <a:picLocks noChangeAspect="1"/>
          </p:cNvPicPr>
          <p:nvPr/>
        </p:nvPicPr>
        <p:blipFill>
          <a:blip r:embed="rId4"/>
          <a:stretch>
            <a:fillRect/>
          </a:stretch>
        </p:blipFill>
        <p:spPr>
          <a:xfrm>
            <a:off x="2866819" y="4544975"/>
            <a:ext cx="5932757" cy="1521881"/>
          </a:xfrm>
          <a:prstGeom prst="rect">
            <a:avLst/>
          </a:prstGeom>
        </p:spPr>
      </p:pic>
    </p:spTree>
    <p:extLst>
      <p:ext uri="{BB962C8B-B14F-4D97-AF65-F5344CB8AC3E}">
        <p14:creationId xmlns:p14="http://schemas.microsoft.com/office/powerpoint/2010/main" val="2742852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Local Management Interface (LMI)</a:t>
            </a:r>
          </a:p>
        </p:txBody>
      </p:sp>
      <p:sp>
        <p:nvSpPr>
          <p:cNvPr id="3" name="Content Placeholder 2"/>
          <p:cNvSpPr>
            <a:spLocks noGrp="1"/>
          </p:cNvSpPr>
          <p:nvPr>
            <p:ph idx="1"/>
          </p:nvPr>
        </p:nvSpPr>
        <p:spPr/>
        <p:txBody>
          <a:bodyPr/>
          <a:lstStyle/>
          <a:p>
            <a:r>
              <a:rPr lang="en-MY" sz="1800" dirty="0"/>
              <a:t>Basically, the LMI is a </a:t>
            </a:r>
            <a:r>
              <a:rPr lang="en-MY" sz="1800" dirty="0" err="1"/>
              <a:t>keepalive</a:t>
            </a:r>
            <a:r>
              <a:rPr lang="en-MY" sz="1800" dirty="0"/>
              <a:t> mechanism that provides status information about Frame Relay connections between the router (DTE) and the Frame Relay switch (DCE).</a:t>
            </a:r>
            <a:endParaRPr lang="en-MY" sz="1800" dirty="0" smtClean="0"/>
          </a:p>
          <a:p>
            <a:r>
              <a:rPr lang="en-MY" sz="1800" dirty="0" smtClean="0"/>
              <a:t>Every </a:t>
            </a:r>
            <a:r>
              <a:rPr lang="en-MY" sz="1800" dirty="0"/>
              <a:t>10 seconds or so, the end device polls the network, either requesting a dumb sequenced response or channel status information. If the network does not respond with the requested information, the user device may consider the connection to be down. </a:t>
            </a:r>
            <a:endParaRPr lang="en-MY" sz="1800" dirty="0" smtClean="0"/>
          </a:p>
          <a:p>
            <a:r>
              <a:rPr lang="en-MY" sz="1800" dirty="0" smtClean="0"/>
              <a:t>When </a:t>
            </a:r>
            <a:r>
              <a:rPr lang="en-MY" sz="1800" dirty="0"/>
              <a:t>the network responds with a FULL STATUS response, it includes status information about DLCIs that are allocated to that line. The end device can use this information to determine whether the logical connections are able to pass data.</a:t>
            </a:r>
          </a:p>
        </p:txBody>
      </p:sp>
    </p:spTree>
    <p:extLst>
      <p:ext uri="{BB962C8B-B14F-4D97-AF65-F5344CB8AC3E}">
        <p14:creationId xmlns:p14="http://schemas.microsoft.com/office/powerpoint/2010/main" val="1273008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Local Management Interface (LMI)</a:t>
            </a:r>
          </a:p>
        </p:txBody>
      </p:sp>
      <p:pic>
        <p:nvPicPr>
          <p:cNvPr id="4" name="Content Placeholder 3"/>
          <p:cNvPicPr>
            <a:picLocks noGrp="1" noChangeAspect="1"/>
          </p:cNvPicPr>
          <p:nvPr>
            <p:ph idx="1"/>
          </p:nvPr>
        </p:nvPicPr>
        <p:blipFill>
          <a:blip r:embed="rId3"/>
          <a:srcRect t="-5233" b="-5233"/>
          <a:stretch>
            <a:fillRect/>
          </a:stretch>
        </p:blipFill>
        <p:spPr>
          <a:xfrm>
            <a:off x="655638" y="1751013"/>
            <a:ext cx="7940675" cy="4310062"/>
          </a:xfrm>
        </p:spPr>
      </p:pic>
    </p:spTree>
    <p:extLst>
      <p:ext uri="{BB962C8B-B14F-4D97-AF65-F5344CB8AC3E}">
        <p14:creationId xmlns:p14="http://schemas.microsoft.com/office/powerpoint/2010/main" val="3221686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a:t>LMI Extensions</a:t>
            </a:r>
          </a:p>
        </p:txBody>
      </p:sp>
      <p:sp>
        <p:nvSpPr>
          <p:cNvPr id="3" name="Content Placeholder 2"/>
          <p:cNvSpPr>
            <a:spLocks noGrp="1"/>
          </p:cNvSpPr>
          <p:nvPr>
            <p:ph idx="1"/>
          </p:nvPr>
        </p:nvSpPr>
        <p:spPr>
          <a:xfrm>
            <a:off x="655638" y="1751183"/>
            <a:ext cx="7940675" cy="4310605"/>
          </a:xfrm>
        </p:spPr>
        <p:txBody>
          <a:bodyPr/>
          <a:lstStyle/>
          <a:p>
            <a:r>
              <a:rPr lang="en-US" sz="2000" dirty="0"/>
              <a:t>VC status </a:t>
            </a:r>
            <a:r>
              <a:rPr lang="en-US" sz="2000" dirty="0" smtClean="0"/>
              <a:t>messages</a:t>
            </a:r>
            <a:endParaRPr lang="en-US" sz="2000" dirty="0"/>
          </a:p>
          <a:p>
            <a:r>
              <a:rPr lang="en-US" sz="2000" dirty="0"/>
              <a:t>Multicasting </a:t>
            </a:r>
          </a:p>
          <a:p>
            <a:r>
              <a:rPr lang="en-US" sz="2000" dirty="0"/>
              <a:t>Global addressing </a:t>
            </a:r>
          </a:p>
          <a:p>
            <a:r>
              <a:rPr lang="en-US" sz="2000" dirty="0" smtClean="0"/>
              <a:t>Simple </a:t>
            </a:r>
            <a:r>
              <a:rPr lang="en-US" sz="2000" dirty="0"/>
              <a:t>flow control</a:t>
            </a:r>
          </a:p>
        </p:txBody>
      </p:sp>
      <p:pic>
        <p:nvPicPr>
          <p:cNvPr id="4" name="Picture 3"/>
          <p:cNvPicPr>
            <a:picLocks noChangeAspect="1"/>
          </p:cNvPicPr>
          <p:nvPr/>
        </p:nvPicPr>
        <p:blipFill>
          <a:blip r:embed="rId3"/>
          <a:stretch>
            <a:fillRect/>
          </a:stretch>
        </p:blipFill>
        <p:spPr>
          <a:xfrm>
            <a:off x="1346828" y="3551656"/>
            <a:ext cx="6479552" cy="2146840"/>
          </a:xfrm>
          <a:prstGeom prst="rect">
            <a:avLst/>
          </a:prstGeom>
        </p:spPr>
      </p:pic>
    </p:spTree>
    <p:extLst>
      <p:ext uri="{BB962C8B-B14F-4D97-AF65-F5344CB8AC3E}">
        <p14:creationId xmlns:p14="http://schemas.microsoft.com/office/powerpoint/2010/main" val="1582907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198" y="644561"/>
            <a:ext cx="8145462" cy="838200"/>
          </a:xfrm>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sz="2800" dirty="0"/>
              <a:t>Using LMI and Inverse ARP to Map Addresses</a:t>
            </a:r>
          </a:p>
        </p:txBody>
      </p:sp>
      <p:sp>
        <p:nvSpPr>
          <p:cNvPr id="3" name="Content Placeholder 2"/>
          <p:cNvSpPr>
            <a:spLocks noGrp="1"/>
          </p:cNvSpPr>
          <p:nvPr>
            <p:ph idx="1"/>
          </p:nvPr>
        </p:nvSpPr>
        <p:spPr>
          <a:xfrm>
            <a:off x="655638" y="1649585"/>
            <a:ext cx="7940675" cy="4310605"/>
          </a:xfrm>
        </p:spPr>
        <p:txBody>
          <a:bodyPr/>
          <a:lstStyle/>
          <a:p>
            <a:pPr marL="457200" indent="-457200">
              <a:buFont typeface="+mj-lt"/>
              <a:buAutoNum type="arabicPeriod"/>
            </a:pPr>
            <a:r>
              <a:rPr lang="en-US" sz="2000" dirty="0"/>
              <a:t>The Inverse ARP request includes the source hardware, source Layer 3 protocol </a:t>
            </a:r>
            <a:r>
              <a:rPr lang="en-US" sz="2000" dirty="0" smtClean="0"/>
              <a:t>address, </a:t>
            </a:r>
            <a:r>
              <a:rPr lang="en-US" sz="2000" dirty="0"/>
              <a:t>and the known target hardware address. </a:t>
            </a:r>
            <a:endParaRPr lang="en-US" sz="2000" dirty="0" smtClean="0"/>
          </a:p>
          <a:p>
            <a:pPr marL="457200" indent="-457200">
              <a:buFont typeface="+mj-lt"/>
              <a:buAutoNum type="arabicPeriod"/>
            </a:pPr>
            <a:r>
              <a:rPr lang="en-US" sz="2000" dirty="0" smtClean="0"/>
              <a:t>The Inverse ARP </a:t>
            </a:r>
            <a:r>
              <a:rPr lang="en-US" sz="2000" dirty="0" smtClean="0">
                <a:solidFill>
                  <a:srgbClr val="FF0000"/>
                </a:solidFill>
              </a:rPr>
              <a:t>request fills </a:t>
            </a:r>
            <a:r>
              <a:rPr lang="en-US" sz="2000" dirty="0">
                <a:solidFill>
                  <a:srgbClr val="FF0000"/>
                </a:solidFill>
              </a:rPr>
              <a:t>the target Layer 3 protocol address field with all zeroes</a:t>
            </a:r>
            <a:r>
              <a:rPr lang="en-US" sz="2000" dirty="0"/>
              <a:t>. It encapsulates the packet for the specific network and sends it directly to the destination device using the VC.</a:t>
            </a:r>
          </a:p>
          <a:p>
            <a:pPr marL="457200" indent="-457200">
              <a:buFont typeface="+mj-lt"/>
              <a:buAutoNum type="arabicPeriod"/>
            </a:pPr>
            <a:r>
              <a:rPr lang="en-US" sz="2000" dirty="0" smtClean="0"/>
              <a:t>Upon </a:t>
            </a:r>
            <a:r>
              <a:rPr lang="en-US" sz="2000" dirty="0"/>
              <a:t>receiving an Inverse ARP request, the destination device </a:t>
            </a:r>
            <a:r>
              <a:rPr lang="en-US" sz="2000" dirty="0" smtClean="0"/>
              <a:t>uses </a:t>
            </a:r>
            <a:r>
              <a:rPr lang="en-US" sz="2000" dirty="0"/>
              <a:t>the </a:t>
            </a:r>
            <a:r>
              <a:rPr lang="en-US" sz="2000" dirty="0" smtClean="0"/>
              <a:t>source device’s address to </a:t>
            </a:r>
            <a:r>
              <a:rPr lang="en-US" sz="2000" dirty="0"/>
              <a:t>create its own </a:t>
            </a:r>
            <a:r>
              <a:rPr lang="en-US" sz="2000" dirty="0" smtClean="0"/>
              <a:t>DLCI-to-Layer 3 </a:t>
            </a:r>
            <a:r>
              <a:rPr lang="en-US" sz="2000" dirty="0"/>
              <a:t>map. </a:t>
            </a:r>
            <a:endParaRPr lang="en-US" sz="2000" dirty="0" smtClean="0"/>
          </a:p>
          <a:p>
            <a:pPr marL="457200" indent="-457200">
              <a:buFont typeface="+mj-lt"/>
              <a:buAutoNum type="arabicPeriod"/>
            </a:pPr>
            <a:r>
              <a:rPr lang="en-US" sz="2000" dirty="0" smtClean="0"/>
              <a:t>It then sends </a:t>
            </a:r>
            <a:r>
              <a:rPr lang="en-US" sz="2000" dirty="0"/>
              <a:t>an Inverse ARP response that includes its Layer 3 address information. </a:t>
            </a:r>
            <a:endParaRPr lang="en-US" sz="2000" dirty="0" smtClean="0"/>
          </a:p>
          <a:p>
            <a:pPr marL="457200" indent="-457200">
              <a:buFont typeface="+mj-lt"/>
              <a:buAutoNum type="arabicPeriod"/>
            </a:pPr>
            <a:r>
              <a:rPr lang="en-US" sz="2000" dirty="0" smtClean="0"/>
              <a:t>When </a:t>
            </a:r>
            <a:r>
              <a:rPr lang="en-US" sz="2000" dirty="0"/>
              <a:t>the source device receives the Inverse ARP response, it completes the DLCI-to-Layer 3 map using the provided information.</a:t>
            </a:r>
          </a:p>
        </p:txBody>
      </p:sp>
    </p:spTree>
    <p:extLst>
      <p:ext uri="{BB962C8B-B14F-4D97-AF65-F5344CB8AC3E}">
        <p14:creationId xmlns:p14="http://schemas.microsoft.com/office/powerpoint/2010/main" val="2023275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t="-93335" b="-93335"/>
          <a:stretch>
            <a:fillRect/>
          </a:stretch>
        </p:blipFill>
        <p:spPr>
          <a:xfrm>
            <a:off x="655638" y="750325"/>
            <a:ext cx="7940675" cy="4310062"/>
          </a:xfrm>
        </p:spPr>
      </p:pic>
      <p:sp>
        <p:nvSpPr>
          <p:cNvPr id="2" name="Title 1"/>
          <p:cNvSpPr>
            <a:spLocks noGrp="1"/>
          </p:cNvSpPr>
          <p:nvPr>
            <p:ph type="title"/>
          </p:nvPr>
        </p:nvSpPr>
        <p:spPr/>
        <p:txBody>
          <a:bodyPr/>
          <a:lstStyle/>
          <a:p>
            <a:r>
              <a:rPr lang="en-US" sz="1800" dirty="0"/>
              <a:t>Advanced Frame Relay </a:t>
            </a:r>
            <a:r>
              <a:rPr lang="en-US" sz="1800" dirty="0" smtClean="0"/>
              <a:t>Concepts</a:t>
            </a:r>
            <a:br>
              <a:rPr lang="en-US" sz="1800" dirty="0" smtClean="0"/>
            </a:br>
            <a:r>
              <a:rPr lang="en-US" sz="2800" dirty="0"/>
              <a:t>Access Rate and Committed Information Rate</a:t>
            </a:r>
          </a:p>
        </p:txBody>
      </p:sp>
    </p:spTree>
    <p:extLst>
      <p:ext uri="{BB962C8B-B14F-4D97-AF65-F5344CB8AC3E}">
        <p14:creationId xmlns:p14="http://schemas.microsoft.com/office/powerpoint/2010/main" val="3204215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Advanced Frame Relay </a:t>
            </a:r>
            <a:r>
              <a:rPr lang="en-US" sz="1800" dirty="0" smtClean="0"/>
              <a:t>Concepts</a:t>
            </a:r>
            <a:br>
              <a:rPr lang="en-US" sz="1800" dirty="0" smtClean="0"/>
            </a:br>
            <a:r>
              <a:rPr lang="en-US" dirty="0"/>
              <a:t>Frame Relay Example</a:t>
            </a:r>
          </a:p>
        </p:txBody>
      </p:sp>
      <p:pic>
        <p:nvPicPr>
          <p:cNvPr id="4" name="Content Placeholder 3"/>
          <p:cNvPicPr>
            <a:picLocks noGrp="1" noChangeAspect="1"/>
          </p:cNvPicPr>
          <p:nvPr>
            <p:ph idx="1"/>
          </p:nvPr>
        </p:nvPicPr>
        <p:blipFill>
          <a:blip r:embed="rId3"/>
          <a:srcRect l="-24723" r="-24723"/>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160878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4</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z="2000" dirty="0">
                <a:cs typeface="Arial" charset="0"/>
              </a:rPr>
              <a:t>4</a:t>
            </a:r>
            <a:r>
              <a:rPr lang="en-US" sz="2000" dirty="0" smtClean="0">
                <a:cs typeface="Arial" charset="0"/>
              </a:rPr>
              <a:t>.0 Introduction</a:t>
            </a:r>
          </a:p>
          <a:p>
            <a:pPr marL="0" indent="0" eaLnBrk="1" hangingPunct="1">
              <a:buFont typeface="Wingdings" pitchFamily="2" charset="2"/>
              <a:buNone/>
            </a:pPr>
            <a:r>
              <a:rPr lang="en-US" sz="2000" dirty="0" smtClean="0">
                <a:cs typeface="Arial" charset="0"/>
              </a:rPr>
              <a:t>4.1 Introduction to Frame Relay</a:t>
            </a:r>
          </a:p>
          <a:p>
            <a:pPr marL="0" indent="0" eaLnBrk="1" hangingPunct="1">
              <a:buFont typeface="Wingdings" pitchFamily="2" charset="2"/>
              <a:buNone/>
            </a:pPr>
            <a:r>
              <a:rPr lang="en-US" sz="2000" dirty="0">
                <a:cs typeface="Arial" charset="0"/>
              </a:rPr>
              <a:t>4</a:t>
            </a:r>
            <a:r>
              <a:rPr lang="en-US" sz="2000" dirty="0" smtClean="0">
                <a:cs typeface="Arial" charset="0"/>
              </a:rPr>
              <a:t>.2 Configuring Frame Relay</a:t>
            </a:r>
          </a:p>
          <a:p>
            <a:pPr marL="0" indent="0" eaLnBrk="1" hangingPunct="1">
              <a:buFont typeface="Wingdings" pitchFamily="2" charset="2"/>
              <a:buNone/>
            </a:pPr>
            <a:r>
              <a:rPr lang="en-US" sz="2000" dirty="0">
                <a:cs typeface="Arial" charset="0"/>
              </a:rPr>
              <a:t>4</a:t>
            </a:r>
            <a:r>
              <a:rPr lang="en-US" sz="2000" dirty="0" smtClean="0">
                <a:cs typeface="Arial" charset="0"/>
              </a:rPr>
              <a:t>.3 Troubleshooting Connectivity</a:t>
            </a:r>
          </a:p>
          <a:p>
            <a:pPr marL="0" indent="0" eaLnBrk="1" hangingPunct="1">
              <a:buFont typeface="Wingdings" pitchFamily="2" charset="2"/>
              <a:buNone/>
            </a:pPr>
            <a:r>
              <a:rPr lang="en-US" sz="2000" dirty="0" smtClean="0">
                <a:cs typeface="Arial" charset="0"/>
              </a:rPr>
              <a:t>4.4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Advanced Frame Relay </a:t>
            </a:r>
            <a:r>
              <a:rPr lang="en-US" sz="1800" dirty="0" smtClean="0"/>
              <a:t>Concepts</a:t>
            </a:r>
            <a:br>
              <a:rPr lang="en-US" sz="1800" dirty="0" smtClean="0"/>
            </a:br>
            <a:r>
              <a:rPr lang="en-US" dirty="0"/>
              <a:t>Bursting</a:t>
            </a:r>
          </a:p>
        </p:txBody>
      </p:sp>
      <p:pic>
        <p:nvPicPr>
          <p:cNvPr id="4" name="Content Placeholder 3"/>
          <p:cNvPicPr>
            <a:picLocks noGrp="1" noChangeAspect="1"/>
          </p:cNvPicPr>
          <p:nvPr>
            <p:ph idx="1"/>
          </p:nvPr>
        </p:nvPicPr>
        <p:blipFill>
          <a:blip r:embed="rId3"/>
          <a:srcRect t="-411" b="-411"/>
          <a:stretch>
            <a:fillRect/>
          </a:stretch>
        </p:blipFill>
        <p:spPr>
          <a:xfrm>
            <a:off x="1352361" y="1605782"/>
            <a:ext cx="6752015" cy="3664878"/>
          </a:xfrm>
          <a:ln>
            <a:solidFill>
              <a:schemeClr val="tx1"/>
            </a:solidFill>
            <a:bevel/>
          </a:ln>
        </p:spPr>
      </p:pic>
      <p:sp>
        <p:nvSpPr>
          <p:cNvPr id="3" name="TextBox 2"/>
          <p:cNvSpPr txBox="1"/>
          <p:nvPr/>
        </p:nvSpPr>
        <p:spPr>
          <a:xfrm>
            <a:off x="393116" y="5547014"/>
            <a:ext cx="8670504" cy="1061829"/>
          </a:xfrm>
          <a:prstGeom prst="rect">
            <a:avLst/>
          </a:prstGeom>
          <a:noFill/>
        </p:spPr>
        <p:txBody>
          <a:bodyPr wrap="square" rtlCol="0">
            <a:spAutoFit/>
          </a:bodyPr>
          <a:lstStyle/>
          <a:p>
            <a:pPr algn="l"/>
            <a:r>
              <a:rPr lang="en-MY" sz="1400" dirty="0"/>
              <a:t>Committed Information Rate (CIR). The average rate (in bit/s) at which the network guarantees to transfer information units over a measurement interval T. This T interval is defined as: T = </a:t>
            </a:r>
            <a:r>
              <a:rPr lang="en-MY" sz="1400" dirty="0" err="1"/>
              <a:t>Bc</a:t>
            </a:r>
            <a:r>
              <a:rPr lang="en-MY" sz="1400" dirty="0"/>
              <a:t>/CIR.</a:t>
            </a:r>
          </a:p>
          <a:p>
            <a:pPr algn="l"/>
            <a:r>
              <a:rPr lang="en-MY" sz="1400" dirty="0"/>
              <a:t>Committed Burst Size (BC). The maximum number of information units transmittable during the interval T.</a:t>
            </a:r>
          </a:p>
          <a:p>
            <a:pPr algn="l"/>
            <a:r>
              <a:rPr lang="en-MY" sz="1400" dirty="0"/>
              <a:t>Excess Burst Size (BE). The maximum number of uncommitted information units (in bits) that the network will attempt to carry during the interval.</a:t>
            </a:r>
          </a:p>
        </p:txBody>
      </p:sp>
    </p:spTree>
    <p:extLst>
      <p:ext uri="{BB962C8B-B14F-4D97-AF65-F5344CB8AC3E}">
        <p14:creationId xmlns:p14="http://schemas.microsoft.com/office/powerpoint/2010/main" val="586997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Advanced Frame Relay </a:t>
            </a:r>
            <a:r>
              <a:rPr lang="en-US" sz="1800" dirty="0" smtClean="0"/>
              <a:t>Concepts</a:t>
            </a:r>
            <a:br>
              <a:rPr lang="en-US" sz="1800" dirty="0" smtClean="0"/>
            </a:br>
            <a:r>
              <a:rPr lang="en-US" dirty="0"/>
              <a:t>Frame Relay Flow Control</a:t>
            </a:r>
          </a:p>
        </p:txBody>
      </p:sp>
      <p:sp>
        <p:nvSpPr>
          <p:cNvPr id="3" name="Content Placeholder 2"/>
          <p:cNvSpPr>
            <a:spLocks noGrp="1"/>
          </p:cNvSpPr>
          <p:nvPr>
            <p:ph idx="1"/>
          </p:nvPr>
        </p:nvSpPr>
        <p:spPr>
          <a:xfrm>
            <a:off x="655638" y="1751183"/>
            <a:ext cx="7940675" cy="4310605"/>
          </a:xfrm>
        </p:spPr>
        <p:txBody>
          <a:bodyPr/>
          <a:lstStyle/>
          <a:p>
            <a:r>
              <a:rPr lang="en-US" sz="2000" dirty="0" smtClean="0"/>
              <a:t>When </a:t>
            </a:r>
            <a:r>
              <a:rPr lang="en-US" sz="2000" dirty="0"/>
              <a:t>the DCE sets the BECN bit to 1, it notifies devices in the direction of the source (upstream) that there is congestion on the network. </a:t>
            </a:r>
            <a:endParaRPr lang="en-US" sz="2000" dirty="0" smtClean="0"/>
          </a:p>
          <a:p>
            <a:r>
              <a:rPr lang="en-US" sz="2000" dirty="0" smtClean="0"/>
              <a:t>When </a:t>
            </a:r>
            <a:r>
              <a:rPr lang="en-US" sz="2000" dirty="0"/>
              <a:t>the DCE sets the FECN bit to 1, it notifies devices in the direction of the destination (downstream) that there is congestion on the network.</a:t>
            </a:r>
          </a:p>
          <a:p>
            <a:r>
              <a:rPr lang="en-US" sz="2000" dirty="0" smtClean="0"/>
              <a:t>DTE </a:t>
            </a:r>
            <a:r>
              <a:rPr lang="en-US" sz="2000" dirty="0"/>
              <a:t>devices can set the value of the DE bit to 1 to indicate that the frame has lower importance than other frames. When the network becomes congested, DCE devices discard the frames with the DE bit set to 1 before discarding those that do </a:t>
            </a:r>
            <a:r>
              <a:rPr lang="en-US" sz="2000" dirty="0" smtClean="0"/>
              <a:t>not.</a:t>
            </a:r>
            <a:endParaRPr lang="en-US" sz="2000" dirty="0"/>
          </a:p>
        </p:txBody>
      </p:sp>
      <p:sp>
        <p:nvSpPr>
          <p:cNvPr id="4" name="TextBox 3"/>
          <p:cNvSpPr txBox="1"/>
          <p:nvPr/>
        </p:nvSpPr>
        <p:spPr>
          <a:xfrm>
            <a:off x="859543" y="5572423"/>
            <a:ext cx="4926349" cy="978729"/>
          </a:xfrm>
          <a:prstGeom prst="rect">
            <a:avLst/>
          </a:prstGeom>
          <a:noFill/>
        </p:spPr>
        <p:txBody>
          <a:bodyPr wrap="none" rtlCol="0">
            <a:spAutoFit/>
          </a:bodyPr>
          <a:lstStyle/>
          <a:p>
            <a:pPr algn="l"/>
            <a:r>
              <a:rPr lang="en-MY" sz="1600" b="1" dirty="0"/>
              <a:t>FECN</a:t>
            </a:r>
            <a:r>
              <a:rPr lang="en-MY" sz="1600" dirty="0"/>
              <a:t>=Forward Explicit Congestion Notification bit</a:t>
            </a:r>
          </a:p>
          <a:p>
            <a:pPr algn="l"/>
            <a:r>
              <a:rPr lang="en-MY" sz="1600" b="1" dirty="0"/>
              <a:t>BECN</a:t>
            </a:r>
            <a:r>
              <a:rPr lang="en-MY" sz="1600" dirty="0"/>
              <a:t>=Backward Explicit Congestion Notification bit</a:t>
            </a:r>
          </a:p>
          <a:p>
            <a:pPr algn="l"/>
            <a:r>
              <a:rPr lang="en-MY" sz="1600" b="1" dirty="0"/>
              <a:t>DE</a:t>
            </a:r>
            <a:r>
              <a:rPr lang="en-MY" sz="1600" dirty="0"/>
              <a:t>=Discard Eligibility bit</a:t>
            </a:r>
          </a:p>
          <a:p>
            <a:pPr algn="l"/>
            <a:endParaRPr lang="en-MY" sz="1600" dirty="0"/>
          </a:p>
        </p:txBody>
      </p:sp>
    </p:spTree>
    <p:extLst>
      <p:ext uri="{BB962C8B-B14F-4D97-AF65-F5344CB8AC3E}">
        <p14:creationId xmlns:p14="http://schemas.microsoft.com/office/powerpoint/2010/main" val="2184930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4683" y="2263775"/>
            <a:ext cx="4386811" cy="1481138"/>
          </a:xfrm>
        </p:spPr>
        <p:txBody>
          <a:bodyPr/>
          <a:lstStyle/>
          <a:p>
            <a:pPr eaLnBrk="1" hangingPunct="1"/>
            <a:r>
              <a:rPr lang="en-US" sz="2300" dirty="0"/>
              <a:t>4.2 Configuring Frame Relay</a:t>
            </a:r>
          </a:p>
        </p:txBody>
      </p:sp>
    </p:spTree>
    <p:extLst>
      <p:ext uri="{BB962C8B-B14F-4D97-AF65-F5344CB8AC3E}">
        <p14:creationId xmlns:p14="http://schemas.microsoft.com/office/powerpoint/2010/main" val="4143069163"/>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Basic Frame </a:t>
            </a:r>
            <a:r>
              <a:rPr lang="en-US" sz="1800" dirty="0" smtClean="0"/>
              <a:t>Relay</a:t>
            </a:r>
            <a:br>
              <a:rPr lang="en-US" sz="1800" dirty="0" smtClean="0"/>
            </a:br>
            <a:r>
              <a:rPr lang="en-US" dirty="0"/>
              <a:t>Basic Frame Relay Configuration </a:t>
            </a:r>
            <a:r>
              <a:rPr lang="en-US" dirty="0" smtClean="0"/>
              <a:t>Steps</a:t>
            </a:r>
            <a:endParaRPr lang="en-US" dirty="0"/>
          </a:p>
        </p:txBody>
      </p:sp>
      <p:pic>
        <p:nvPicPr>
          <p:cNvPr id="4" name="Content Placeholder 3"/>
          <p:cNvPicPr>
            <a:picLocks noGrp="1" noChangeAspect="1"/>
          </p:cNvPicPr>
          <p:nvPr>
            <p:ph idx="1"/>
          </p:nvPr>
        </p:nvPicPr>
        <p:blipFill>
          <a:blip r:embed="rId3"/>
          <a:srcRect l="-32947" r="-32947"/>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3042392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Basic Frame </a:t>
            </a:r>
            <a:r>
              <a:rPr lang="en-US" sz="1800" dirty="0" smtClean="0"/>
              <a:t>Relay</a:t>
            </a:r>
            <a:br>
              <a:rPr lang="en-US" sz="1800" dirty="0" smtClean="0"/>
            </a:br>
            <a:r>
              <a:rPr lang="en-US" dirty="0"/>
              <a:t>Configuring a Static Frame Relay Map</a:t>
            </a:r>
          </a:p>
        </p:txBody>
      </p:sp>
      <p:pic>
        <p:nvPicPr>
          <p:cNvPr id="4" name="Content Placeholder 3"/>
          <p:cNvPicPr>
            <a:picLocks noGrp="1" noChangeAspect="1"/>
          </p:cNvPicPr>
          <p:nvPr>
            <p:ph idx="1"/>
          </p:nvPr>
        </p:nvPicPr>
        <p:blipFill>
          <a:blip r:embed="rId3"/>
          <a:srcRect l="-8386" r="-8386"/>
          <a:stretch>
            <a:fillRect/>
          </a:stretch>
        </p:blipFill>
        <p:spPr>
          <a:xfrm>
            <a:off x="655638" y="1751013"/>
            <a:ext cx="7940675" cy="4310062"/>
          </a:xfrm>
        </p:spPr>
      </p:pic>
    </p:spTree>
    <p:extLst>
      <p:ext uri="{BB962C8B-B14F-4D97-AF65-F5344CB8AC3E}">
        <p14:creationId xmlns:p14="http://schemas.microsoft.com/office/powerpoint/2010/main" val="2529825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Basic Frame </a:t>
            </a:r>
            <a:r>
              <a:rPr lang="en-US" sz="1800" dirty="0" smtClean="0"/>
              <a:t>Relay</a:t>
            </a:r>
            <a:br>
              <a:rPr lang="en-US" sz="1800" dirty="0" smtClean="0"/>
            </a:br>
            <a:r>
              <a:rPr lang="en-US" dirty="0" smtClean="0"/>
              <a:t>Verifying </a:t>
            </a:r>
            <a:r>
              <a:rPr lang="en-US" dirty="0"/>
              <a:t>a Static Frame Relay Map</a:t>
            </a:r>
          </a:p>
        </p:txBody>
      </p:sp>
      <p:pic>
        <p:nvPicPr>
          <p:cNvPr id="4" name="Content Placeholder 3"/>
          <p:cNvPicPr>
            <a:picLocks noGrp="1" noChangeAspect="1"/>
          </p:cNvPicPr>
          <p:nvPr>
            <p:ph idx="1"/>
          </p:nvPr>
        </p:nvPicPr>
        <p:blipFill>
          <a:blip r:embed="rId3"/>
          <a:srcRect l="-10271" r="-10271"/>
          <a:stretch>
            <a:fillRect/>
          </a:stretch>
        </p:blipFill>
        <p:spPr>
          <a:xfrm>
            <a:off x="655638" y="1751013"/>
            <a:ext cx="7940675" cy="4310062"/>
          </a:xfrm>
        </p:spPr>
      </p:pic>
    </p:spTree>
    <p:extLst>
      <p:ext uri="{BB962C8B-B14F-4D97-AF65-F5344CB8AC3E}">
        <p14:creationId xmlns:p14="http://schemas.microsoft.com/office/powerpoint/2010/main" val="2383363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dirty="0"/>
              <a:t>Reachability Issues</a:t>
            </a:r>
          </a:p>
        </p:txBody>
      </p:sp>
      <p:sp>
        <p:nvSpPr>
          <p:cNvPr id="3" name="Content Placeholder 2"/>
          <p:cNvSpPr>
            <a:spLocks noGrp="1"/>
          </p:cNvSpPr>
          <p:nvPr>
            <p:ph idx="1"/>
          </p:nvPr>
        </p:nvSpPr>
        <p:spPr>
          <a:xfrm>
            <a:off x="655638" y="1751183"/>
            <a:ext cx="7940675" cy="4310605"/>
          </a:xfrm>
        </p:spPr>
        <p:txBody>
          <a:bodyPr/>
          <a:lstStyle/>
          <a:p>
            <a:pPr marL="0" indent="0">
              <a:buNone/>
            </a:pPr>
            <a:r>
              <a:rPr lang="en-US" sz="2000" dirty="0"/>
              <a:t>Frame Relay networks provide NBMA connectivity, using a hub-and-spoke topology, between remote sites. In an NBMA Frame Relay topology, when a single multipoint interface must be used to interconnect multiple sites, routing update reachability issues may result. </a:t>
            </a:r>
            <a:endParaRPr lang="en-US" sz="2000" dirty="0" smtClean="0"/>
          </a:p>
          <a:p>
            <a:pPr marL="0" indent="0">
              <a:buNone/>
            </a:pPr>
            <a:r>
              <a:rPr lang="en-US" sz="2000" dirty="0" smtClean="0"/>
              <a:t>Reachability Issues:</a:t>
            </a:r>
          </a:p>
          <a:p>
            <a:r>
              <a:rPr lang="en-US" sz="2000" dirty="0" smtClean="0"/>
              <a:t>Split horizon</a:t>
            </a:r>
          </a:p>
          <a:p>
            <a:r>
              <a:rPr lang="en-US" sz="2000" dirty="0" smtClean="0"/>
              <a:t>Broadcast/multicast replication</a:t>
            </a:r>
          </a:p>
          <a:p>
            <a:r>
              <a:rPr lang="en-US" sz="2000" dirty="0" smtClean="0"/>
              <a:t>Neighbor Discovery: DR and BDR</a:t>
            </a:r>
            <a:endParaRPr lang="en-US" sz="2000" dirty="0"/>
          </a:p>
        </p:txBody>
      </p:sp>
    </p:spTree>
    <p:extLst>
      <p:ext uri="{BB962C8B-B14F-4D97-AF65-F5344CB8AC3E}">
        <p14:creationId xmlns:p14="http://schemas.microsoft.com/office/powerpoint/2010/main" val="2585410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dirty="0"/>
              <a:t>Split </a:t>
            </a:r>
            <a:r>
              <a:rPr lang="en-US" dirty="0" smtClean="0"/>
              <a:t>horizon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227" y="1811253"/>
            <a:ext cx="6540284" cy="4632939"/>
          </a:xfrm>
        </p:spPr>
      </p:pic>
    </p:spTree>
    <p:extLst>
      <p:ext uri="{BB962C8B-B14F-4D97-AF65-F5344CB8AC3E}">
        <p14:creationId xmlns:p14="http://schemas.microsoft.com/office/powerpoint/2010/main" val="4051823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dirty="0"/>
              <a:t>Multicast and Broadcast Replication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1620" y="1636713"/>
            <a:ext cx="6833498" cy="4620220"/>
          </a:xfrm>
        </p:spPr>
      </p:pic>
      <p:sp>
        <p:nvSpPr>
          <p:cNvPr id="6" name="TextBox 5"/>
          <p:cNvSpPr txBox="1"/>
          <p:nvPr/>
        </p:nvSpPr>
        <p:spPr>
          <a:xfrm>
            <a:off x="0" y="6256933"/>
            <a:ext cx="9303636" cy="313932"/>
          </a:xfrm>
          <a:prstGeom prst="rect">
            <a:avLst/>
          </a:prstGeom>
          <a:noFill/>
        </p:spPr>
        <p:txBody>
          <a:bodyPr wrap="none" rtlCol="0">
            <a:spAutoFit/>
          </a:bodyPr>
          <a:lstStyle/>
          <a:p>
            <a:pPr algn="l"/>
            <a:r>
              <a:rPr lang="en-MY" sz="1600" dirty="0"/>
              <a:t>These replicated packets consume bandwidth and cause significant latency variations in user traffic. </a:t>
            </a:r>
          </a:p>
        </p:txBody>
      </p:sp>
    </p:spTree>
    <p:extLst>
      <p:ext uri="{BB962C8B-B14F-4D97-AF65-F5344CB8AC3E}">
        <p14:creationId xmlns:p14="http://schemas.microsoft.com/office/powerpoint/2010/main" val="4226011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MY" dirty="0" err="1"/>
              <a:t>Neighbor</a:t>
            </a:r>
            <a:r>
              <a:rPr lang="en-MY" dirty="0"/>
              <a:t> Discovery: DR and BDR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725" y="2014538"/>
            <a:ext cx="6586500" cy="3571875"/>
          </a:xfrm>
        </p:spPr>
      </p:pic>
      <p:sp>
        <p:nvSpPr>
          <p:cNvPr id="7" name="TextBox 6"/>
          <p:cNvSpPr txBox="1"/>
          <p:nvPr/>
        </p:nvSpPr>
        <p:spPr>
          <a:xfrm>
            <a:off x="480391" y="5668772"/>
            <a:ext cx="8383577" cy="923330"/>
          </a:xfrm>
          <a:prstGeom prst="rect">
            <a:avLst/>
          </a:prstGeom>
          <a:noFill/>
        </p:spPr>
        <p:txBody>
          <a:bodyPr wrap="none" rtlCol="0">
            <a:spAutoFit/>
          </a:bodyPr>
          <a:lstStyle/>
          <a:p>
            <a:pPr algn="l"/>
            <a:r>
              <a:rPr lang="en-MY" sz="1200" dirty="0"/>
              <a:t>OSPF over NBMA networks works in non-broadcast network mode, by default, and </a:t>
            </a:r>
            <a:r>
              <a:rPr lang="en-MY" sz="1200" dirty="0" err="1"/>
              <a:t>neighbors</a:t>
            </a:r>
            <a:r>
              <a:rPr lang="en-MY" sz="1200" dirty="0"/>
              <a:t> are not </a:t>
            </a:r>
            <a:r>
              <a:rPr lang="en-MY" sz="1200" dirty="0" smtClean="0"/>
              <a:t>automatically </a:t>
            </a:r>
          </a:p>
          <a:p>
            <a:pPr algn="l"/>
            <a:r>
              <a:rPr lang="en-MY" sz="1200" dirty="0" smtClean="0"/>
              <a:t>discovered</a:t>
            </a:r>
            <a:r>
              <a:rPr lang="en-MY" sz="1200" dirty="0"/>
              <a:t>. </a:t>
            </a:r>
            <a:r>
              <a:rPr lang="en-MY" sz="1200" dirty="0" err="1"/>
              <a:t>Neighbors</a:t>
            </a:r>
            <a:r>
              <a:rPr lang="en-MY" sz="1200" dirty="0"/>
              <a:t> can be statically configured. </a:t>
            </a:r>
            <a:r>
              <a:rPr lang="en-MY" sz="1200" dirty="0" smtClean="0"/>
              <a:t>Recall </a:t>
            </a:r>
            <a:r>
              <a:rPr lang="en-MY" sz="1200" dirty="0"/>
              <a:t>that a NBMA network behaves like Ethernet, and on Ethernet, </a:t>
            </a:r>
            <a:endParaRPr lang="en-MY" sz="1200" dirty="0" smtClean="0"/>
          </a:p>
          <a:p>
            <a:pPr algn="l"/>
            <a:r>
              <a:rPr lang="en-MY" sz="1200" dirty="0" smtClean="0"/>
              <a:t>a </a:t>
            </a:r>
            <a:r>
              <a:rPr lang="en-MY" sz="1200" dirty="0"/>
              <a:t>DR is needed to exchange routing information between all routers on a segment. Therefore, only the hub router can </a:t>
            </a:r>
            <a:endParaRPr lang="en-MY" sz="1200" dirty="0" smtClean="0"/>
          </a:p>
          <a:p>
            <a:pPr algn="l"/>
            <a:r>
              <a:rPr lang="en-MY" sz="1200" dirty="0" smtClean="0"/>
              <a:t>act </a:t>
            </a:r>
            <a:r>
              <a:rPr lang="en-MY" sz="1200" dirty="0"/>
              <a:t>as a DR, because it is the only router that has PVCs with all other routers</a:t>
            </a:r>
            <a:r>
              <a:rPr lang="en-MY" sz="1200" dirty="0" smtClean="0"/>
              <a:t>.</a:t>
            </a:r>
          </a:p>
          <a:p>
            <a:pPr algn="l"/>
            <a:r>
              <a:rPr lang="en-MY" sz="1200" dirty="0"/>
              <a:t>http://www.cisco.com/c/en/us/support/docs/ip/open-shortest-path-first-ospf/13690-18.html</a:t>
            </a:r>
          </a:p>
        </p:txBody>
      </p:sp>
    </p:spTree>
    <p:extLst>
      <p:ext uri="{BB962C8B-B14F-4D97-AF65-F5344CB8AC3E}">
        <p14:creationId xmlns:p14="http://schemas.microsoft.com/office/powerpoint/2010/main" val="155800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4: Objectives</a:t>
            </a:r>
          </a:p>
        </p:txBody>
      </p:sp>
      <p:sp>
        <p:nvSpPr>
          <p:cNvPr id="6147" name="Rectangle 3"/>
          <p:cNvSpPr>
            <a:spLocks noGrp="1" noChangeArrowheads="1"/>
          </p:cNvSpPr>
          <p:nvPr>
            <p:ph idx="1"/>
          </p:nvPr>
        </p:nvSpPr>
        <p:spPr>
          <a:xfrm>
            <a:off x="719138" y="1471613"/>
            <a:ext cx="8131175" cy="4437062"/>
          </a:xfrm>
        </p:spPr>
        <p:txBody>
          <a:bodyPr/>
          <a:lstStyle/>
          <a:p>
            <a:r>
              <a:rPr lang="en-US" sz="2000" dirty="0" smtClean="0"/>
              <a:t>Describe the fundamental concepts of Frame Relay technology, including operation, implementation requirements, maps, and Local Management Interface (LMI) operation.</a:t>
            </a:r>
          </a:p>
          <a:p>
            <a:r>
              <a:rPr lang="en-US" sz="2000" dirty="0" smtClean="0"/>
              <a:t>Configure a basic Frame Relay </a:t>
            </a:r>
            <a:r>
              <a:rPr lang="en-US" sz="2000" dirty="0"/>
              <a:t>permanent virtual circuit (PVC), </a:t>
            </a:r>
            <a:r>
              <a:rPr lang="en-US" sz="2000" dirty="0" smtClean="0"/>
              <a:t>including configuring and troubleshooting Frame Relay on a router serial interface and configuring a static Frame Relay map.</a:t>
            </a:r>
          </a:p>
          <a:p>
            <a:r>
              <a:rPr lang="en-US" sz="2000" dirty="0" smtClean="0"/>
              <a:t>Describe advanced concepts of Frame Relay technology, including subinterfaces, bandwidth, and flow control.</a:t>
            </a:r>
          </a:p>
          <a:p>
            <a:r>
              <a:rPr lang="en-US" sz="2000" dirty="0" smtClean="0"/>
              <a:t>Configure an advanced Frame Relay PVC, including solving reachability issues, configuring subinterfaces, and verifying and troubleshooting a Frame Relay configuration.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dirty="0"/>
              <a:t>Solving Reachability Issues</a:t>
            </a:r>
          </a:p>
        </p:txBody>
      </p:sp>
      <p:sp>
        <p:nvSpPr>
          <p:cNvPr id="3" name="Content Placeholder 2"/>
          <p:cNvSpPr>
            <a:spLocks noGrp="1"/>
          </p:cNvSpPr>
          <p:nvPr>
            <p:ph idx="1"/>
          </p:nvPr>
        </p:nvSpPr>
        <p:spPr>
          <a:xfrm>
            <a:off x="655638" y="1751183"/>
            <a:ext cx="7940675" cy="4310605"/>
          </a:xfrm>
        </p:spPr>
        <p:txBody>
          <a:bodyPr/>
          <a:lstStyle/>
          <a:p>
            <a:r>
              <a:rPr lang="en-US" sz="2000" b="1" dirty="0" smtClean="0"/>
              <a:t>Disable </a:t>
            </a:r>
            <a:r>
              <a:rPr lang="en-US" sz="2000" b="1" dirty="0"/>
              <a:t>split horizon </a:t>
            </a:r>
            <a:r>
              <a:rPr lang="en-US" sz="2000" dirty="0" smtClean="0"/>
              <a:t>– </a:t>
            </a:r>
            <a:r>
              <a:rPr lang="en-US" sz="2000" dirty="0"/>
              <a:t>One method for solving the reachability issues that are produced by split horizon may be to turn off split </a:t>
            </a:r>
            <a:r>
              <a:rPr lang="en-US" sz="2000" dirty="0" smtClean="0"/>
              <a:t>horizon; however</a:t>
            </a:r>
            <a:r>
              <a:rPr lang="en-US" sz="2000" dirty="0"/>
              <a:t>, disabling split horizon increases the chances of routing loops in your </a:t>
            </a:r>
            <a:r>
              <a:rPr lang="en-US" sz="2000" dirty="0" smtClean="0"/>
              <a:t>network.</a:t>
            </a:r>
          </a:p>
          <a:p>
            <a:r>
              <a:rPr lang="en-US" sz="2000" b="1" dirty="0" smtClean="0"/>
              <a:t>Full-meshed </a:t>
            </a:r>
            <a:r>
              <a:rPr lang="en-US" sz="2000" b="1" dirty="0"/>
              <a:t>topology </a:t>
            </a:r>
            <a:r>
              <a:rPr lang="en-US" sz="2000" dirty="0" smtClean="0"/>
              <a:t>– </a:t>
            </a:r>
            <a:r>
              <a:rPr lang="en-US" sz="2000" dirty="0"/>
              <a:t>Another method is to use a </a:t>
            </a:r>
            <a:r>
              <a:rPr lang="en-US" sz="2000" dirty="0" smtClean="0"/>
              <a:t>full-meshed topology; however</a:t>
            </a:r>
            <a:r>
              <a:rPr lang="en-US" sz="2000" dirty="0"/>
              <a:t>, this topology increases costs.</a:t>
            </a:r>
          </a:p>
          <a:p>
            <a:r>
              <a:rPr lang="en-US" sz="2000" b="1" dirty="0" smtClean="0"/>
              <a:t>Subinterfaces</a:t>
            </a:r>
            <a:r>
              <a:rPr lang="en-US" sz="2000" dirty="0" smtClean="0"/>
              <a:t> – </a:t>
            </a:r>
            <a:r>
              <a:rPr lang="en-US" sz="2000" dirty="0"/>
              <a:t>In a hub-and-spoke Frame Relay topology, the hub router can be configured with logically assigned interfaces called </a:t>
            </a:r>
            <a:r>
              <a:rPr lang="en-US" sz="2000" dirty="0" err="1"/>
              <a:t>subinterfaces</a:t>
            </a:r>
            <a:r>
              <a:rPr lang="en-US" sz="2000" dirty="0" smtClean="0"/>
              <a:t>.</a:t>
            </a:r>
          </a:p>
          <a:p>
            <a:endParaRPr lang="en-US" sz="2000" dirty="0"/>
          </a:p>
        </p:txBody>
      </p:sp>
      <p:pic>
        <p:nvPicPr>
          <p:cNvPr id="6" name="Picture 5"/>
          <p:cNvPicPr>
            <a:picLocks noChangeAspect="1"/>
          </p:cNvPicPr>
          <p:nvPr/>
        </p:nvPicPr>
        <p:blipFill>
          <a:blip r:embed="rId3"/>
          <a:stretch>
            <a:fillRect/>
          </a:stretch>
        </p:blipFill>
        <p:spPr>
          <a:xfrm>
            <a:off x="4625975" y="4461200"/>
            <a:ext cx="3834675" cy="2396800"/>
          </a:xfrm>
          <a:prstGeom prst="rect">
            <a:avLst/>
          </a:prstGeom>
        </p:spPr>
      </p:pic>
      <p:pic>
        <p:nvPicPr>
          <p:cNvPr id="7" name="Picture 6"/>
          <p:cNvPicPr>
            <a:picLocks noChangeAspect="1"/>
          </p:cNvPicPr>
          <p:nvPr/>
        </p:nvPicPr>
        <p:blipFill>
          <a:blip r:embed="rId4"/>
          <a:stretch>
            <a:fillRect/>
          </a:stretch>
        </p:blipFill>
        <p:spPr>
          <a:xfrm>
            <a:off x="934738" y="5268108"/>
            <a:ext cx="3609524" cy="590476"/>
          </a:xfrm>
          <a:prstGeom prst="rect">
            <a:avLst/>
          </a:prstGeom>
        </p:spPr>
      </p:pic>
    </p:spTree>
    <p:extLst>
      <p:ext uri="{BB962C8B-B14F-4D97-AF65-F5344CB8AC3E}">
        <p14:creationId xmlns:p14="http://schemas.microsoft.com/office/powerpoint/2010/main" val="1062676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dirty="0"/>
              <a:t>Configuring Point-to-Point Subinterfaces</a:t>
            </a:r>
          </a:p>
        </p:txBody>
      </p:sp>
      <p:pic>
        <p:nvPicPr>
          <p:cNvPr id="4" name="Content Placeholder 3"/>
          <p:cNvPicPr>
            <a:picLocks noGrp="1" noChangeAspect="1"/>
          </p:cNvPicPr>
          <p:nvPr>
            <p:ph idx="1"/>
          </p:nvPr>
        </p:nvPicPr>
        <p:blipFill>
          <a:blip r:embed="rId3"/>
          <a:srcRect t="-62918" b="-62918"/>
          <a:stretch>
            <a:fillRect/>
          </a:stretch>
        </p:blipFill>
        <p:spPr>
          <a:xfrm>
            <a:off x="617158" y="846558"/>
            <a:ext cx="7940675" cy="4310062"/>
          </a:xfrm>
        </p:spPr>
      </p:pic>
      <p:pic>
        <p:nvPicPr>
          <p:cNvPr id="5" name="Picture 4"/>
          <p:cNvPicPr>
            <a:picLocks noChangeAspect="1"/>
          </p:cNvPicPr>
          <p:nvPr/>
        </p:nvPicPr>
        <p:blipFill>
          <a:blip r:embed="rId4"/>
          <a:stretch>
            <a:fillRect/>
          </a:stretch>
        </p:blipFill>
        <p:spPr>
          <a:xfrm>
            <a:off x="612321" y="4267337"/>
            <a:ext cx="7891019" cy="1890674"/>
          </a:xfrm>
          <a:prstGeom prst="rect">
            <a:avLst/>
          </a:prstGeom>
        </p:spPr>
      </p:pic>
    </p:spTree>
    <p:extLst>
      <p:ext uri="{BB962C8B-B14F-4D97-AF65-F5344CB8AC3E}">
        <p14:creationId xmlns:p14="http://schemas.microsoft.com/office/powerpoint/2010/main" val="1878294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Configure Subinterfaces</a:t>
            </a:r>
            <a:r>
              <a:rPr lang="en-US" sz="1800" dirty="0" smtClean="0"/>
              <a:t/>
            </a:r>
            <a:br>
              <a:rPr lang="en-US" sz="1800" dirty="0" smtClean="0"/>
            </a:br>
            <a:r>
              <a:rPr lang="en-US" sz="2600" dirty="0"/>
              <a:t>Example: Configuring Point-to-Point Subinterfaces</a:t>
            </a:r>
          </a:p>
        </p:txBody>
      </p:sp>
      <p:pic>
        <p:nvPicPr>
          <p:cNvPr id="4" name="Content Placeholder 3"/>
          <p:cNvPicPr>
            <a:picLocks noGrp="1" noChangeAspect="1"/>
          </p:cNvPicPr>
          <p:nvPr>
            <p:ph idx="1"/>
          </p:nvPr>
        </p:nvPicPr>
        <p:blipFill>
          <a:blip r:embed="rId3"/>
          <a:srcRect l="-3672" r="-3672"/>
          <a:stretch>
            <a:fillRect/>
          </a:stretch>
        </p:blipFill>
        <p:spPr>
          <a:xfrm>
            <a:off x="655638" y="1751013"/>
            <a:ext cx="7940675" cy="4310062"/>
          </a:xfrm>
        </p:spPr>
      </p:pic>
    </p:spTree>
    <p:extLst>
      <p:ext uri="{BB962C8B-B14F-4D97-AF65-F5344CB8AC3E}">
        <p14:creationId xmlns:p14="http://schemas.microsoft.com/office/powerpoint/2010/main" val="3192858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4682" y="2263775"/>
            <a:ext cx="4502253" cy="1481138"/>
          </a:xfrm>
        </p:spPr>
        <p:txBody>
          <a:bodyPr/>
          <a:lstStyle/>
          <a:p>
            <a:pPr eaLnBrk="1" hangingPunct="1"/>
            <a:r>
              <a:rPr lang="en-US" sz="2300" dirty="0"/>
              <a:t>4.3 Troubleshooting Connectivity</a:t>
            </a:r>
          </a:p>
        </p:txBody>
      </p:sp>
    </p:spTree>
    <p:extLst>
      <p:ext uri="{BB962C8B-B14F-4D97-AF65-F5344CB8AC3E}">
        <p14:creationId xmlns:p14="http://schemas.microsoft.com/office/powerpoint/2010/main" val="1383111547"/>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Troubleshoot Frame </a:t>
            </a:r>
            <a:r>
              <a:rPr lang="en-US" sz="1800" dirty="0" smtClean="0"/>
              <a:t>Relay</a:t>
            </a:r>
            <a:br>
              <a:rPr lang="en-US" sz="1800" dirty="0" smtClean="0"/>
            </a:br>
            <a:r>
              <a:rPr lang="en-US" sz="2200" dirty="0" smtClean="0"/>
              <a:t>Verifying Frame Relay Operation: Frame Relay Interface</a:t>
            </a:r>
            <a:endParaRPr lang="en-US" sz="2200" dirty="0"/>
          </a:p>
        </p:txBody>
      </p:sp>
      <p:pic>
        <p:nvPicPr>
          <p:cNvPr id="4" name="Content Placeholder 3"/>
          <p:cNvPicPr>
            <a:picLocks noGrp="1" noChangeAspect="1"/>
          </p:cNvPicPr>
          <p:nvPr>
            <p:ph idx="1"/>
          </p:nvPr>
        </p:nvPicPr>
        <p:blipFill>
          <a:blip r:embed="rId3"/>
          <a:srcRect l="-12760" r="-12760"/>
          <a:stretch>
            <a:fillRect/>
          </a:stretch>
        </p:blipFill>
        <p:spPr>
          <a:xfrm>
            <a:off x="655638" y="1751013"/>
            <a:ext cx="7940675" cy="4310062"/>
          </a:xfrm>
        </p:spPr>
      </p:pic>
    </p:spTree>
    <p:extLst>
      <p:ext uri="{BB962C8B-B14F-4D97-AF65-F5344CB8AC3E}">
        <p14:creationId xmlns:p14="http://schemas.microsoft.com/office/powerpoint/2010/main" val="2276416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Troubleshoot Frame </a:t>
            </a:r>
            <a:r>
              <a:rPr lang="en-US" sz="1800" dirty="0" smtClean="0"/>
              <a:t>Relay</a:t>
            </a:r>
            <a:br>
              <a:rPr lang="en-US" sz="1800" dirty="0" smtClean="0"/>
            </a:br>
            <a:r>
              <a:rPr lang="en-US" sz="2600" dirty="0"/>
              <a:t>Verifying Frame Relay Operation: LMI Operations</a:t>
            </a:r>
          </a:p>
        </p:txBody>
      </p:sp>
      <p:pic>
        <p:nvPicPr>
          <p:cNvPr id="4" name="Content Placeholder 3"/>
          <p:cNvPicPr>
            <a:picLocks noGrp="1" noChangeAspect="1"/>
          </p:cNvPicPr>
          <p:nvPr>
            <p:ph idx="1"/>
          </p:nvPr>
        </p:nvPicPr>
        <p:blipFill>
          <a:blip r:embed="rId3"/>
          <a:srcRect t="-6083" b="-6083"/>
          <a:stretch>
            <a:fillRect/>
          </a:stretch>
        </p:blipFill>
        <p:spPr>
          <a:xfrm>
            <a:off x="655638" y="1751013"/>
            <a:ext cx="7940675" cy="4310062"/>
          </a:xfrm>
        </p:spPr>
      </p:pic>
    </p:spTree>
    <p:extLst>
      <p:ext uri="{BB962C8B-B14F-4D97-AF65-F5344CB8AC3E}">
        <p14:creationId xmlns:p14="http://schemas.microsoft.com/office/powerpoint/2010/main" val="1886494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Troubleshoot Frame </a:t>
            </a:r>
            <a:r>
              <a:rPr lang="en-US" sz="1800" dirty="0" smtClean="0"/>
              <a:t>Relay</a:t>
            </a:r>
            <a:br>
              <a:rPr lang="en-US" sz="1800" dirty="0" smtClean="0"/>
            </a:br>
            <a:r>
              <a:rPr lang="en-US" sz="2800" dirty="0"/>
              <a:t>Verifying Frame Relay Operation: PVC Status</a:t>
            </a:r>
          </a:p>
        </p:txBody>
      </p:sp>
      <p:pic>
        <p:nvPicPr>
          <p:cNvPr id="4" name="Content Placeholder 3"/>
          <p:cNvPicPr>
            <a:picLocks noGrp="1" noChangeAspect="1"/>
          </p:cNvPicPr>
          <p:nvPr>
            <p:ph idx="1"/>
          </p:nvPr>
        </p:nvPicPr>
        <p:blipFill>
          <a:blip r:embed="rId3"/>
          <a:srcRect l="-2827" r="-2827"/>
          <a:stretch>
            <a:fillRect/>
          </a:stretch>
        </p:blipFill>
        <p:spPr>
          <a:xfrm>
            <a:off x="655638" y="1751013"/>
            <a:ext cx="7940675" cy="4310062"/>
          </a:xfrm>
        </p:spPr>
      </p:pic>
    </p:spTree>
    <p:extLst>
      <p:ext uri="{BB962C8B-B14F-4D97-AF65-F5344CB8AC3E}">
        <p14:creationId xmlns:p14="http://schemas.microsoft.com/office/powerpoint/2010/main" val="1164604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Troubleshoot Frame </a:t>
            </a:r>
            <a:r>
              <a:rPr lang="en-US" sz="1800" dirty="0" smtClean="0"/>
              <a:t>Relay</a:t>
            </a:r>
            <a:br>
              <a:rPr lang="en-US" sz="1800" dirty="0" smtClean="0"/>
            </a:br>
            <a:r>
              <a:rPr lang="en-US" sz="2800" dirty="0"/>
              <a:t>Verifying Frame Relay Operation: Inverse ARP</a:t>
            </a:r>
          </a:p>
        </p:txBody>
      </p:sp>
      <p:pic>
        <p:nvPicPr>
          <p:cNvPr id="4" name="Content Placeholder 3"/>
          <p:cNvPicPr>
            <a:picLocks noGrp="1" noChangeAspect="1"/>
          </p:cNvPicPr>
          <p:nvPr>
            <p:ph idx="1"/>
          </p:nvPr>
        </p:nvPicPr>
        <p:blipFill>
          <a:blip r:embed="rId3"/>
          <a:srcRect l="-6472" r="-6472"/>
          <a:stretch>
            <a:fillRect/>
          </a:stretch>
        </p:blipFill>
        <p:spPr>
          <a:xfrm>
            <a:off x="1502216" y="1712526"/>
            <a:ext cx="6174704" cy="3351523"/>
          </a:xfrm>
        </p:spPr>
      </p:pic>
      <p:pic>
        <p:nvPicPr>
          <p:cNvPr id="5" name="Picture 4"/>
          <p:cNvPicPr>
            <a:picLocks noChangeAspect="1"/>
          </p:cNvPicPr>
          <p:nvPr/>
        </p:nvPicPr>
        <p:blipFill>
          <a:blip r:embed="rId4"/>
          <a:stretch>
            <a:fillRect/>
          </a:stretch>
        </p:blipFill>
        <p:spPr>
          <a:xfrm>
            <a:off x="1827837" y="5083006"/>
            <a:ext cx="5502755" cy="1145081"/>
          </a:xfrm>
          <a:prstGeom prst="rect">
            <a:avLst/>
          </a:prstGeom>
        </p:spPr>
      </p:pic>
    </p:spTree>
    <p:extLst>
      <p:ext uri="{BB962C8B-B14F-4D97-AF65-F5344CB8AC3E}">
        <p14:creationId xmlns:p14="http://schemas.microsoft.com/office/powerpoint/2010/main" val="3181622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Troubleshoot Frame </a:t>
            </a:r>
            <a:r>
              <a:rPr lang="en-US" sz="1800" dirty="0" smtClean="0"/>
              <a:t>Relay</a:t>
            </a:r>
            <a:br>
              <a:rPr lang="en-US" sz="1800" dirty="0" smtClean="0"/>
            </a:br>
            <a:r>
              <a:rPr lang="en-US" dirty="0"/>
              <a:t>Troubleshooting Frame Relay Operation</a:t>
            </a:r>
          </a:p>
        </p:txBody>
      </p:sp>
      <p:pic>
        <p:nvPicPr>
          <p:cNvPr id="4" name="Content Placeholder 3"/>
          <p:cNvPicPr>
            <a:picLocks noGrp="1" noChangeAspect="1"/>
          </p:cNvPicPr>
          <p:nvPr>
            <p:ph idx="1"/>
          </p:nvPr>
        </p:nvPicPr>
        <p:blipFill>
          <a:blip r:embed="rId3"/>
          <a:srcRect l="-6369" r="-6369"/>
          <a:stretch>
            <a:fillRect/>
          </a:stretch>
        </p:blipFill>
        <p:spPr>
          <a:xfrm>
            <a:off x="655638" y="1751013"/>
            <a:ext cx="7940675" cy="4310062"/>
          </a:xfrm>
        </p:spPr>
      </p:pic>
    </p:spTree>
    <p:extLst>
      <p:ext uri="{BB962C8B-B14F-4D97-AF65-F5344CB8AC3E}">
        <p14:creationId xmlns:p14="http://schemas.microsoft.com/office/powerpoint/2010/main" val="36805264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4: Summary</a:t>
            </a:r>
          </a:p>
        </p:txBody>
      </p:sp>
      <p:sp>
        <p:nvSpPr>
          <p:cNvPr id="6147" name="Rectangle 3"/>
          <p:cNvSpPr>
            <a:spLocks noGrp="1" noChangeArrowheads="1"/>
          </p:cNvSpPr>
          <p:nvPr>
            <p:ph idx="1"/>
          </p:nvPr>
        </p:nvSpPr>
        <p:spPr>
          <a:xfrm>
            <a:off x="719138" y="1471613"/>
            <a:ext cx="8131175" cy="4437062"/>
          </a:xfrm>
        </p:spPr>
        <p:txBody>
          <a:bodyPr/>
          <a:lstStyle/>
          <a:p>
            <a:pPr marL="0" indent="0">
              <a:buNone/>
            </a:pPr>
            <a:r>
              <a:rPr lang="en-US" sz="2000" dirty="0" smtClean="0"/>
              <a:t>This chapter described: </a:t>
            </a:r>
          </a:p>
          <a:p>
            <a:r>
              <a:rPr lang="en-US" sz="2000" dirty="0" smtClean="0"/>
              <a:t>The fundamental </a:t>
            </a:r>
            <a:r>
              <a:rPr lang="en-US" sz="2000" dirty="0"/>
              <a:t>concepts of Frame Relay technology, including operation, implementation requirements, maps, and Local Management Interface (LMI) </a:t>
            </a:r>
            <a:r>
              <a:rPr lang="en-US" sz="2000" dirty="0" smtClean="0">
                <a:cs typeface="Arial" charset="0"/>
              </a:rPr>
              <a:t>operation.</a:t>
            </a:r>
          </a:p>
          <a:p>
            <a:r>
              <a:rPr lang="en-US" sz="2000" dirty="0" smtClean="0"/>
              <a:t>How to configure a </a:t>
            </a:r>
            <a:r>
              <a:rPr lang="en-US" sz="2000" dirty="0"/>
              <a:t>basic Frame Relay permanent virtual circuit (PVC), including configuring and troubleshooting Frame Relay on a router serial interface and configuring a static Frame Relay map</a:t>
            </a:r>
            <a:r>
              <a:rPr lang="en-US" sz="2000" dirty="0" smtClean="0"/>
              <a:t>.</a:t>
            </a:r>
          </a:p>
          <a:p>
            <a:r>
              <a:rPr lang="en-US" sz="2000" dirty="0" smtClean="0"/>
              <a:t>Advanced </a:t>
            </a:r>
            <a:r>
              <a:rPr lang="en-US" sz="2000" dirty="0"/>
              <a:t>concepts of Frame Relay technology including subinterfaces, bandwidth and flow control</a:t>
            </a:r>
            <a:r>
              <a:rPr lang="en-US" sz="2000" dirty="0" smtClean="0"/>
              <a:t>.</a:t>
            </a:r>
          </a:p>
          <a:p>
            <a:r>
              <a:rPr lang="en-US" sz="2000" dirty="0" smtClean="0"/>
              <a:t>Advanced </a:t>
            </a:r>
            <a:r>
              <a:rPr lang="en-US" sz="2000" dirty="0"/>
              <a:t>Frame Relay </a:t>
            </a:r>
            <a:r>
              <a:rPr lang="en-US" sz="2000" dirty="0" err="1" smtClean="0"/>
              <a:t>PVCs</a:t>
            </a:r>
            <a:r>
              <a:rPr lang="en-US" sz="2000" dirty="0" smtClean="0"/>
              <a:t>, </a:t>
            </a:r>
            <a:r>
              <a:rPr lang="en-US" sz="2000" dirty="0"/>
              <a:t>including solving reachability issues, configuring subinterfaces, and verifying and troubleshooting a Frame Relay configuration.</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4683" y="2263775"/>
            <a:ext cx="4386811" cy="1481138"/>
          </a:xfrm>
        </p:spPr>
        <p:txBody>
          <a:bodyPr/>
          <a:lstStyle/>
          <a:p>
            <a:pPr eaLnBrk="1" hangingPunct="1"/>
            <a:r>
              <a:rPr lang="en-US" sz="2300" dirty="0"/>
              <a:t>4.1 Introduction to Frame Relay</a:t>
            </a:r>
          </a:p>
        </p:txBody>
      </p:sp>
    </p:spTree>
    <p:extLst>
      <p:ext uri="{BB962C8B-B14F-4D97-AF65-F5344CB8AC3E}">
        <p14:creationId xmlns:p14="http://schemas.microsoft.com/office/powerpoint/2010/main" val="2350536977"/>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Benefits of Frame Relay</a:t>
            </a:r>
            <a:r>
              <a:rPr lang="en-US" dirty="0">
                <a:ea typeface="ＭＳ Ｐゴシック" pitchFamily="34" charset="-128"/>
              </a:rPr>
              <a:t/>
            </a:r>
            <a:br>
              <a:rPr lang="en-US" dirty="0">
                <a:ea typeface="ＭＳ Ｐゴシック" pitchFamily="34" charset="-128"/>
              </a:rPr>
            </a:br>
            <a:r>
              <a:rPr lang="en-US" dirty="0" smtClean="0"/>
              <a:t>Introducing </a:t>
            </a:r>
            <a:r>
              <a:rPr lang="en-US" dirty="0"/>
              <a:t>Frame Relay</a:t>
            </a:r>
          </a:p>
        </p:txBody>
      </p:sp>
      <p:pic>
        <p:nvPicPr>
          <p:cNvPr id="4" name="Content Placeholder 3"/>
          <p:cNvPicPr>
            <a:picLocks noGrp="1" noChangeAspect="1"/>
          </p:cNvPicPr>
          <p:nvPr>
            <p:ph idx="1"/>
          </p:nvPr>
        </p:nvPicPr>
        <p:blipFill>
          <a:blip r:embed="rId3"/>
          <a:srcRect l="-19883" r="-19883"/>
          <a:stretch>
            <a:fillRect/>
          </a:stretch>
        </p:blipFill>
        <p:spPr>
          <a:xfrm>
            <a:off x="655638" y="1751013"/>
            <a:ext cx="7940675" cy="4310062"/>
          </a:xfrm>
          <a:noFill/>
          <a:ln>
            <a:solidFill>
              <a:schemeClr val="tx1"/>
            </a:solidFill>
            <a:bevel/>
          </a:ln>
        </p:spPr>
      </p:pic>
    </p:spTree>
    <p:extLst>
      <p:ext uri="{BB962C8B-B14F-4D97-AF65-F5344CB8AC3E}">
        <p14:creationId xmlns:p14="http://schemas.microsoft.com/office/powerpoint/2010/main" val="14217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Benefits of Frame Relay</a:t>
            </a:r>
            <a:r>
              <a:rPr lang="en-US" dirty="0">
                <a:ea typeface="ＭＳ Ｐゴシック" pitchFamily="34" charset="-128"/>
              </a:rPr>
              <a:t/>
            </a:r>
            <a:br>
              <a:rPr lang="en-US" dirty="0">
                <a:ea typeface="ＭＳ Ｐゴシック" pitchFamily="34" charset="-128"/>
              </a:rPr>
            </a:br>
            <a:r>
              <a:rPr lang="en-US" sz="3000" dirty="0"/>
              <a:t>Benefits of Frame Relay WAN Technology</a:t>
            </a:r>
          </a:p>
        </p:txBody>
      </p:sp>
      <p:pic>
        <p:nvPicPr>
          <p:cNvPr id="4" name="Content Placeholder 3"/>
          <p:cNvPicPr>
            <a:picLocks noGrp="1" noChangeAspect="1"/>
          </p:cNvPicPr>
          <p:nvPr>
            <p:ph idx="1"/>
          </p:nvPr>
        </p:nvPicPr>
        <p:blipFill>
          <a:blip r:embed="rId3"/>
          <a:srcRect l="-27480" r="-27480"/>
          <a:stretch>
            <a:fillRect/>
          </a:stretch>
        </p:blipFill>
        <p:spPr>
          <a:xfrm>
            <a:off x="655638" y="1751013"/>
            <a:ext cx="7940675" cy="4310062"/>
          </a:xfrm>
          <a:ln>
            <a:solidFill>
              <a:schemeClr val="tx1"/>
            </a:solidFill>
            <a:bevel/>
          </a:ln>
        </p:spPr>
      </p:pic>
      <p:sp>
        <p:nvSpPr>
          <p:cNvPr id="3" name="TextBox 2"/>
          <p:cNvSpPr txBox="1"/>
          <p:nvPr/>
        </p:nvSpPr>
        <p:spPr>
          <a:xfrm>
            <a:off x="655638" y="6099121"/>
            <a:ext cx="5442516" cy="424732"/>
          </a:xfrm>
          <a:prstGeom prst="rect">
            <a:avLst/>
          </a:prstGeom>
          <a:noFill/>
        </p:spPr>
        <p:txBody>
          <a:bodyPr wrap="none" rtlCol="0">
            <a:spAutoFit/>
          </a:bodyPr>
          <a:lstStyle/>
          <a:p>
            <a:r>
              <a:rPr lang="en-MY" dirty="0"/>
              <a:t>B</a:t>
            </a:r>
            <a:r>
              <a:rPr lang="en-MY" dirty="0" smtClean="0"/>
              <a:t>andwidth </a:t>
            </a:r>
            <a:r>
              <a:rPr lang="en-MY" dirty="0"/>
              <a:t>requirements </a:t>
            </a:r>
            <a:r>
              <a:rPr lang="en-MY" dirty="0" smtClean="0"/>
              <a:t>can be varied</a:t>
            </a:r>
            <a:endParaRPr lang="en-MY" dirty="0"/>
          </a:p>
        </p:txBody>
      </p:sp>
    </p:spTree>
    <p:extLst>
      <p:ext uri="{BB962C8B-B14F-4D97-AF65-F5344CB8AC3E}">
        <p14:creationId xmlns:p14="http://schemas.microsoft.com/office/powerpoint/2010/main" val="2789182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46" y="578594"/>
            <a:ext cx="8145462" cy="838200"/>
          </a:xfrm>
        </p:spPr>
        <p:txBody>
          <a:bodyPr/>
          <a:lstStyle/>
          <a:p>
            <a:r>
              <a:rPr lang="en-US" sz="1800" dirty="0"/>
              <a:t>Benefits of Frame Relay</a:t>
            </a:r>
            <a:r>
              <a:rPr lang="en-US" dirty="0">
                <a:ea typeface="ＭＳ Ｐゴシック" pitchFamily="34" charset="-128"/>
              </a:rPr>
              <a:t/>
            </a:r>
            <a:br>
              <a:rPr lang="en-US" dirty="0">
                <a:ea typeface="ＭＳ Ｐゴシック" pitchFamily="34" charset="-128"/>
              </a:rPr>
            </a:br>
            <a:r>
              <a:rPr lang="en-US" dirty="0"/>
              <a:t>Dedicated Line Requirements</a:t>
            </a:r>
          </a:p>
        </p:txBody>
      </p:sp>
      <p:pic>
        <p:nvPicPr>
          <p:cNvPr id="4" name="Content Placeholder 3"/>
          <p:cNvPicPr>
            <a:picLocks noGrp="1" noChangeAspect="1"/>
          </p:cNvPicPr>
          <p:nvPr>
            <p:ph idx="1"/>
          </p:nvPr>
        </p:nvPicPr>
        <p:blipFill>
          <a:blip r:embed="rId3"/>
          <a:srcRect l="-4194" r="-4194"/>
          <a:stretch>
            <a:fillRect/>
          </a:stretch>
        </p:blipFill>
        <p:spPr>
          <a:xfrm>
            <a:off x="655638" y="1751013"/>
            <a:ext cx="7940675" cy="4310062"/>
          </a:xfrm>
          <a:ln>
            <a:solidFill>
              <a:schemeClr val="tx1"/>
            </a:solidFill>
            <a:bevel/>
          </a:ln>
        </p:spPr>
      </p:pic>
      <p:sp>
        <p:nvSpPr>
          <p:cNvPr id="3" name="TextBox 2"/>
          <p:cNvSpPr txBox="1"/>
          <p:nvPr/>
        </p:nvSpPr>
        <p:spPr>
          <a:xfrm>
            <a:off x="655638" y="6182928"/>
            <a:ext cx="5477782" cy="424732"/>
          </a:xfrm>
          <a:prstGeom prst="rect">
            <a:avLst/>
          </a:prstGeom>
          <a:noFill/>
        </p:spPr>
        <p:txBody>
          <a:bodyPr wrap="none" rtlCol="0">
            <a:spAutoFit/>
          </a:bodyPr>
          <a:lstStyle/>
          <a:p>
            <a:pPr algn="l"/>
            <a:r>
              <a:rPr lang="en-MY" dirty="0" smtClean="0"/>
              <a:t>Leased line limitation: Fixed bandwidth</a:t>
            </a:r>
            <a:endParaRPr lang="en-MY" dirty="0"/>
          </a:p>
        </p:txBody>
      </p:sp>
    </p:spTree>
    <p:extLst>
      <p:ext uri="{BB962C8B-B14F-4D97-AF65-F5344CB8AC3E}">
        <p14:creationId xmlns:p14="http://schemas.microsoft.com/office/powerpoint/2010/main" val="321317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Benefits of Frame Relay</a:t>
            </a:r>
            <a:r>
              <a:rPr lang="en-US" dirty="0">
                <a:ea typeface="ＭＳ Ｐゴシック" pitchFamily="34" charset="-128"/>
              </a:rPr>
              <a:t/>
            </a:r>
            <a:br>
              <a:rPr lang="en-US" dirty="0">
                <a:ea typeface="ＭＳ Ｐゴシック" pitchFamily="34" charset="-128"/>
              </a:rPr>
            </a:br>
            <a:r>
              <a:rPr lang="en-US" sz="2800" dirty="0" smtClean="0">
                <a:ea typeface="ＭＳ Ｐゴシック" pitchFamily="34" charset="-128"/>
              </a:rPr>
              <a:t>Frame Relay </a:t>
            </a:r>
            <a:r>
              <a:rPr lang="en-US" sz="2800" dirty="0" smtClean="0"/>
              <a:t>Cost </a:t>
            </a:r>
            <a:r>
              <a:rPr lang="en-US" sz="2800" dirty="0"/>
              <a:t>Effectiveness and </a:t>
            </a:r>
            <a:r>
              <a:rPr lang="en-US" sz="2800" dirty="0" smtClean="0"/>
              <a:t>Flexibility</a:t>
            </a:r>
            <a:endParaRPr lang="en-US" sz="2800" dirty="0"/>
          </a:p>
        </p:txBody>
      </p:sp>
      <p:sp>
        <p:nvSpPr>
          <p:cNvPr id="3" name="Content Placeholder 2"/>
          <p:cNvSpPr>
            <a:spLocks noGrp="1"/>
          </p:cNvSpPr>
          <p:nvPr>
            <p:ph idx="1"/>
          </p:nvPr>
        </p:nvSpPr>
        <p:spPr>
          <a:xfrm>
            <a:off x="655638" y="1751183"/>
            <a:ext cx="7940675" cy="4310605"/>
          </a:xfrm>
        </p:spPr>
        <p:txBody>
          <a:bodyPr/>
          <a:lstStyle/>
          <a:p>
            <a:r>
              <a:rPr lang="en-US" sz="2000" dirty="0"/>
              <a:t>W</a:t>
            </a:r>
            <a:r>
              <a:rPr lang="en-US" sz="2000" dirty="0" smtClean="0"/>
              <a:t>ith </a:t>
            </a:r>
            <a:r>
              <a:rPr lang="en-US" sz="2000" dirty="0"/>
              <a:t>dedicated lines, customers pay for an end-to-end </a:t>
            </a:r>
            <a:r>
              <a:rPr lang="en-US" sz="2000" dirty="0" smtClean="0"/>
              <a:t>connection, which </a:t>
            </a:r>
            <a:r>
              <a:rPr lang="en-US" sz="2000" dirty="0"/>
              <a:t>includes the local loop and the network link. With Frame Relay, customers only pay for the local loop, and for the </a:t>
            </a:r>
            <a:r>
              <a:rPr lang="en-US" sz="2000" dirty="0" smtClean="0"/>
              <a:t>bandwidth, </a:t>
            </a:r>
            <a:r>
              <a:rPr lang="en-US" sz="2000" dirty="0"/>
              <a:t>they purchase from the network provider</a:t>
            </a:r>
            <a:r>
              <a:rPr lang="en-US" sz="2000" dirty="0" smtClean="0"/>
              <a:t>.</a:t>
            </a:r>
          </a:p>
          <a:p>
            <a:r>
              <a:rPr lang="en-US" sz="2000" dirty="0" smtClean="0"/>
              <a:t>Frame Relay </a:t>
            </a:r>
            <a:r>
              <a:rPr lang="en-US" sz="2000" dirty="0"/>
              <a:t>shares bandwidth across a larger base of </a:t>
            </a:r>
            <a:r>
              <a:rPr lang="en-US" sz="2000" dirty="0" smtClean="0"/>
              <a:t>customers. Typically</a:t>
            </a:r>
            <a:r>
              <a:rPr lang="en-US" sz="2000" dirty="0"/>
              <a:t>, a network provider can service 40 or more 56 kb/s customers over one T1 circuit. Using dedicated lines would require more CSU/DSUs (one for each line) and more complicated routing and switching.</a:t>
            </a:r>
          </a:p>
        </p:txBody>
      </p:sp>
    </p:spTree>
    <p:extLst>
      <p:ext uri="{BB962C8B-B14F-4D97-AF65-F5344CB8AC3E}">
        <p14:creationId xmlns:p14="http://schemas.microsoft.com/office/powerpoint/2010/main" val="747657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Frame Relay Operation</a:t>
            </a:r>
            <a:r>
              <a:rPr lang="en-US" dirty="0">
                <a:ea typeface="ＭＳ Ｐゴシック" pitchFamily="34" charset="-128"/>
              </a:rPr>
              <a:t/>
            </a:r>
            <a:br>
              <a:rPr lang="en-US" dirty="0">
                <a:ea typeface="ＭＳ Ｐゴシック" pitchFamily="34" charset="-128"/>
              </a:rPr>
            </a:br>
            <a:r>
              <a:rPr lang="en-US" dirty="0" smtClean="0"/>
              <a:t>Virtual Circuits</a:t>
            </a:r>
            <a:endParaRPr lang="en-US" dirty="0"/>
          </a:p>
        </p:txBody>
      </p:sp>
      <p:sp>
        <p:nvSpPr>
          <p:cNvPr id="3" name="Content Placeholder 2"/>
          <p:cNvSpPr>
            <a:spLocks noGrp="1"/>
          </p:cNvSpPr>
          <p:nvPr>
            <p:ph idx="1"/>
          </p:nvPr>
        </p:nvSpPr>
        <p:spPr>
          <a:xfrm>
            <a:off x="655638" y="1751183"/>
            <a:ext cx="7940675" cy="4310605"/>
          </a:xfrm>
        </p:spPr>
        <p:txBody>
          <a:bodyPr/>
          <a:lstStyle/>
          <a:p>
            <a:r>
              <a:rPr lang="en-US" sz="2000" b="1" dirty="0"/>
              <a:t>Switched </a:t>
            </a:r>
            <a:r>
              <a:rPr lang="en-US" sz="2000" b="1" dirty="0" smtClean="0"/>
              <a:t>virtual circuits </a:t>
            </a:r>
            <a:r>
              <a:rPr lang="en-US" sz="2000" b="1" dirty="0"/>
              <a:t>(SVC</a:t>
            </a:r>
            <a:r>
              <a:rPr lang="en-US" sz="2000" dirty="0"/>
              <a:t>) </a:t>
            </a:r>
            <a:r>
              <a:rPr lang="en-US" sz="2000" dirty="0" smtClean="0"/>
              <a:t>– Established </a:t>
            </a:r>
            <a:r>
              <a:rPr lang="en-US" sz="2000" dirty="0"/>
              <a:t>dynamically by sending signaling messages to the </a:t>
            </a:r>
            <a:r>
              <a:rPr lang="en-US" sz="2000" dirty="0" smtClean="0"/>
              <a:t>network.</a:t>
            </a:r>
            <a:endParaRPr lang="en-US" sz="2000" dirty="0"/>
          </a:p>
          <a:p>
            <a:r>
              <a:rPr lang="en-US" sz="2000" b="1" dirty="0"/>
              <a:t>Permanent </a:t>
            </a:r>
            <a:r>
              <a:rPr lang="en-US" sz="2000" b="1" dirty="0" smtClean="0"/>
              <a:t>virtual circuits </a:t>
            </a:r>
            <a:r>
              <a:rPr lang="en-US" sz="2000" b="1" dirty="0"/>
              <a:t>(PVCs) </a:t>
            </a:r>
            <a:r>
              <a:rPr lang="en-US" sz="2000" dirty="0" smtClean="0"/>
              <a:t>– </a:t>
            </a:r>
            <a:r>
              <a:rPr lang="en-US" sz="2000" dirty="0"/>
              <a:t>P</a:t>
            </a:r>
            <a:r>
              <a:rPr lang="en-US" sz="2000" dirty="0" smtClean="0"/>
              <a:t>reconfigured </a:t>
            </a:r>
            <a:r>
              <a:rPr lang="en-US" sz="2000" dirty="0"/>
              <a:t>by the carrier, and after they are set up, only operate in DATA TRANSFER and IDLE modes</a:t>
            </a:r>
            <a:r>
              <a:rPr lang="en-US" sz="2000" dirty="0" smtClean="0"/>
              <a:t>.</a:t>
            </a:r>
          </a:p>
          <a:p>
            <a:r>
              <a:rPr lang="en-US" sz="2000" dirty="0"/>
              <a:t>VCs are identified by </a:t>
            </a:r>
            <a:r>
              <a:rPr lang="en-US" sz="2000" dirty="0" smtClean="0"/>
              <a:t>DLCIs. </a:t>
            </a:r>
            <a:r>
              <a:rPr lang="en-US" sz="2000" dirty="0"/>
              <a:t>Frame Relay DLCIs have local significance, which means that the values </a:t>
            </a:r>
            <a:r>
              <a:rPr lang="en-US" sz="2000" dirty="0" smtClean="0"/>
              <a:t>are </a:t>
            </a:r>
            <a:r>
              <a:rPr lang="en-US" sz="2000" dirty="0"/>
              <a:t>not unique in the Frame Relay WAN. A DLCI identifies a VC to the equipment at an endpoint.</a:t>
            </a:r>
            <a:r>
              <a:rPr lang="en-US" sz="2000" b="1" dirty="0"/>
              <a:t> </a:t>
            </a:r>
            <a:endParaRPr lang="en-US" sz="2000" b="1" dirty="0" smtClean="0"/>
          </a:p>
          <a:p>
            <a:r>
              <a:rPr lang="en-US" sz="2000" dirty="0" smtClean="0"/>
              <a:t>A </a:t>
            </a:r>
            <a:r>
              <a:rPr lang="en-US" sz="2000" dirty="0"/>
              <a:t>DLCI has no significance beyond the single link. </a:t>
            </a:r>
          </a:p>
        </p:txBody>
      </p:sp>
    </p:spTree>
    <p:extLst>
      <p:ext uri="{BB962C8B-B14F-4D97-AF65-F5344CB8AC3E}">
        <p14:creationId xmlns:p14="http://schemas.microsoft.com/office/powerpoint/2010/main" val="293475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28211</TotalTime>
  <Pages>28</Pages>
  <Words>1497</Words>
  <Application>Microsoft Office PowerPoint</Application>
  <PresentationFormat>On-screen Show (4:3)</PresentationFormat>
  <Paragraphs>196</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ＭＳ Ｐゴシック</vt:lpstr>
      <vt:lpstr>Arial</vt:lpstr>
      <vt:lpstr>Times New Roman</vt:lpstr>
      <vt:lpstr>Wingdings</vt:lpstr>
      <vt:lpstr>PPT-TMPLT-WHT_C</vt:lpstr>
      <vt:lpstr>NetAcad-4F_PPT-WHT_060408</vt:lpstr>
      <vt:lpstr>WRES2203 Advanced Network Technology Chapter 9: Frame Relay</vt:lpstr>
      <vt:lpstr>Chapter 4</vt:lpstr>
      <vt:lpstr>Chapter 4: Objectives</vt:lpstr>
      <vt:lpstr>4.1 Introduction to Frame Relay</vt:lpstr>
      <vt:lpstr>Benefits of Frame Relay Introducing Frame Relay</vt:lpstr>
      <vt:lpstr>Benefits of Frame Relay Benefits of Frame Relay WAN Technology</vt:lpstr>
      <vt:lpstr>Benefits of Frame Relay Dedicated Line Requirements</vt:lpstr>
      <vt:lpstr>Benefits of Frame Relay Frame Relay Cost Effectiveness and Flexibility</vt:lpstr>
      <vt:lpstr>Frame Relay Operation Virtual Circuits</vt:lpstr>
      <vt:lpstr>Frame Relay Operation Multiple Virtual Circuits</vt:lpstr>
      <vt:lpstr>Frame Relay Operation Frame Relay Encapsulation</vt:lpstr>
      <vt:lpstr>Frame Relay Operation Frame Relay Topologies</vt:lpstr>
      <vt:lpstr>Frame Relay Operation Frame Relay Address Mapping</vt:lpstr>
      <vt:lpstr>Frame Relay Operation Local Management Interface (LMI)</vt:lpstr>
      <vt:lpstr>Frame Relay Operation Local Management Interface (LMI)</vt:lpstr>
      <vt:lpstr>Frame Relay Operation LMI Extensions</vt:lpstr>
      <vt:lpstr>Frame Relay Operation Using LMI and Inverse ARP to Map Addresses</vt:lpstr>
      <vt:lpstr>Advanced Frame Relay Concepts Access Rate and Committed Information Rate</vt:lpstr>
      <vt:lpstr>Advanced Frame Relay Concepts Frame Relay Example</vt:lpstr>
      <vt:lpstr>Advanced Frame Relay Concepts Bursting</vt:lpstr>
      <vt:lpstr>Advanced Frame Relay Concepts Frame Relay Flow Control</vt:lpstr>
      <vt:lpstr>4.2 Configuring Frame Relay</vt:lpstr>
      <vt:lpstr>Configure Basic Frame Relay Basic Frame Relay Configuration Steps</vt:lpstr>
      <vt:lpstr>Configure Basic Frame Relay Configuring a Static Frame Relay Map</vt:lpstr>
      <vt:lpstr>Configure Basic Frame Relay Verifying a Static Frame Relay Map</vt:lpstr>
      <vt:lpstr>Configure Subinterfaces Reachability Issues</vt:lpstr>
      <vt:lpstr>Configure Subinterfaces Split horizon</vt:lpstr>
      <vt:lpstr>Configure Subinterfaces Multicast and Broadcast Replication</vt:lpstr>
      <vt:lpstr>Configure Subinterfaces Neighbor Discovery: DR and BDR</vt:lpstr>
      <vt:lpstr>Configure Subinterfaces Solving Reachability Issues</vt:lpstr>
      <vt:lpstr>Configure Subinterfaces Configuring Point-to-Point Subinterfaces</vt:lpstr>
      <vt:lpstr>Configure Subinterfaces Example: Configuring Point-to-Point Subinterfaces</vt:lpstr>
      <vt:lpstr>4.3 Troubleshooting Connectivity</vt:lpstr>
      <vt:lpstr>Troubleshoot Frame Relay Verifying Frame Relay Operation: Frame Relay Interface</vt:lpstr>
      <vt:lpstr>Troubleshoot Frame Relay Verifying Frame Relay Operation: LMI Operations</vt:lpstr>
      <vt:lpstr>Troubleshoot Frame Relay Verifying Frame Relay Operation: PVC Status</vt:lpstr>
      <vt:lpstr>Troubleshoot Frame Relay Verifying Frame Relay Operation: Inverse ARP</vt:lpstr>
      <vt:lpstr>Troubleshoot Frame Relay Troubleshooting Frame Relay Operation</vt:lpstr>
      <vt:lpstr>Chapter 4: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TeckChaw Ling</cp:lastModifiedBy>
  <cp:revision>1241</cp:revision>
  <cp:lastPrinted>1999-01-27T00:54:54Z</cp:lastPrinted>
  <dcterms:created xsi:type="dcterms:W3CDTF">2006-10-23T15:07:30Z</dcterms:created>
  <dcterms:modified xsi:type="dcterms:W3CDTF">2016-04-27T04:20:41Z</dcterms:modified>
</cp:coreProperties>
</file>