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62" r:id="rId3"/>
    <p:sldId id="289" r:id="rId4"/>
    <p:sldId id="264" r:id="rId5"/>
    <p:sldId id="269" r:id="rId6"/>
    <p:sldId id="270" r:id="rId7"/>
    <p:sldId id="271" r:id="rId8"/>
    <p:sldId id="272" r:id="rId9"/>
    <p:sldId id="273" r:id="rId10"/>
    <p:sldId id="275" r:id="rId11"/>
    <p:sldId id="274" r:id="rId12"/>
    <p:sldId id="276" r:id="rId13"/>
    <p:sldId id="278" r:id="rId14"/>
    <p:sldId id="258" r:id="rId15"/>
    <p:sldId id="259" r:id="rId16"/>
    <p:sldId id="260" r:id="rId17"/>
    <p:sldId id="261" r:id="rId18"/>
    <p:sldId id="279" r:id="rId19"/>
    <p:sldId id="280" r:id="rId20"/>
    <p:sldId id="282" r:id="rId21"/>
    <p:sldId id="283" r:id="rId22"/>
    <p:sldId id="284" r:id="rId23"/>
    <p:sldId id="290" r:id="rId24"/>
    <p:sldId id="277" r:id="rId25"/>
    <p:sldId id="281" r:id="rId26"/>
    <p:sldId id="285" r:id="rId27"/>
    <p:sldId id="286" r:id="rId28"/>
    <p:sldId id="266" r:id="rId29"/>
    <p:sldId id="267" r:id="rId30"/>
    <p:sldId id="287" r:id="rId31"/>
    <p:sldId id="268" r:id="rId32"/>
    <p:sldId id="288" r:id="rId33"/>
    <p:sldId id="291" r:id="rId34"/>
    <p:sldId id="292"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3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CE881E-77B3-4C43-B990-8C853E46087A}" type="datetimeFigureOut">
              <a:rPr lang="en-US" smtClean="0"/>
              <a:pPr/>
              <a:t>2/20/2017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4E4234-F624-49CB-8F9F-6DE44326DE7E}" type="slidenum">
              <a:rPr lang="en-US" smtClean="0"/>
              <a:pPr/>
              <a:t>‹#›</a:t>
            </a:fld>
            <a:endParaRPr lang="en-US"/>
          </a:p>
        </p:txBody>
      </p:sp>
    </p:spTree>
    <p:extLst>
      <p:ext uri="{BB962C8B-B14F-4D97-AF65-F5344CB8AC3E}">
        <p14:creationId xmlns:p14="http://schemas.microsoft.com/office/powerpoint/2010/main" val="125647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1</a:t>
            </a:fld>
            <a:endParaRPr lang="en-US"/>
          </a:p>
        </p:txBody>
      </p:sp>
    </p:spTree>
    <p:extLst>
      <p:ext uri="{BB962C8B-B14F-4D97-AF65-F5344CB8AC3E}">
        <p14:creationId xmlns:p14="http://schemas.microsoft.com/office/powerpoint/2010/main" val="335112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10</a:t>
            </a:fld>
            <a:endParaRPr lang="en-US"/>
          </a:p>
        </p:txBody>
      </p:sp>
    </p:spTree>
    <p:extLst>
      <p:ext uri="{BB962C8B-B14F-4D97-AF65-F5344CB8AC3E}">
        <p14:creationId xmlns:p14="http://schemas.microsoft.com/office/powerpoint/2010/main" val="2348446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11</a:t>
            </a:fld>
            <a:endParaRPr lang="en-US"/>
          </a:p>
        </p:txBody>
      </p:sp>
    </p:spTree>
    <p:extLst>
      <p:ext uri="{BB962C8B-B14F-4D97-AF65-F5344CB8AC3E}">
        <p14:creationId xmlns:p14="http://schemas.microsoft.com/office/powerpoint/2010/main" val="201986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12</a:t>
            </a:fld>
            <a:endParaRPr lang="en-US"/>
          </a:p>
        </p:txBody>
      </p:sp>
    </p:spTree>
    <p:extLst>
      <p:ext uri="{BB962C8B-B14F-4D97-AF65-F5344CB8AC3E}">
        <p14:creationId xmlns:p14="http://schemas.microsoft.com/office/powerpoint/2010/main" val="3663283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13</a:t>
            </a:fld>
            <a:endParaRPr lang="en-US"/>
          </a:p>
        </p:txBody>
      </p:sp>
    </p:spTree>
    <p:extLst>
      <p:ext uri="{BB962C8B-B14F-4D97-AF65-F5344CB8AC3E}">
        <p14:creationId xmlns:p14="http://schemas.microsoft.com/office/powerpoint/2010/main" val="1300323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14</a:t>
            </a:fld>
            <a:endParaRPr lang="en-US"/>
          </a:p>
        </p:txBody>
      </p:sp>
    </p:spTree>
    <p:extLst>
      <p:ext uri="{BB962C8B-B14F-4D97-AF65-F5344CB8AC3E}">
        <p14:creationId xmlns:p14="http://schemas.microsoft.com/office/powerpoint/2010/main" val="20360785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15</a:t>
            </a:fld>
            <a:endParaRPr lang="en-US"/>
          </a:p>
        </p:txBody>
      </p:sp>
    </p:spTree>
    <p:extLst>
      <p:ext uri="{BB962C8B-B14F-4D97-AF65-F5344CB8AC3E}">
        <p14:creationId xmlns:p14="http://schemas.microsoft.com/office/powerpoint/2010/main" val="4288680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16</a:t>
            </a:fld>
            <a:endParaRPr lang="en-US"/>
          </a:p>
        </p:txBody>
      </p:sp>
    </p:spTree>
    <p:extLst>
      <p:ext uri="{BB962C8B-B14F-4D97-AF65-F5344CB8AC3E}">
        <p14:creationId xmlns:p14="http://schemas.microsoft.com/office/powerpoint/2010/main" val="5061522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17</a:t>
            </a:fld>
            <a:endParaRPr lang="en-US"/>
          </a:p>
        </p:txBody>
      </p:sp>
    </p:spTree>
    <p:extLst>
      <p:ext uri="{BB962C8B-B14F-4D97-AF65-F5344CB8AC3E}">
        <p14:creationId xmlns:p14="http://schemas.microsoft.com/office/powerpoint/2010/main" val="161721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18</a:t>
            </a:fld>
            <a:endParaRPr lang="en-US"/>
          </a:p>
        </p:txBody>
      </p:sp>
    </p:spTree>
    <p:extLst>
      <p:ext uri="{BB962C8B-B14F-4D97-AF65-F5344CB8AC3E}">
        <p14:creationId xmlns:p14="http://schemas.microsoft.com/office/powerpoint/2010/main" val="1259316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19</a:t>
            </a:fld>
            <a:endParaRPr lang="en-US"/>
          </a:p>
        </p:txBody>
      </p:sp>
    </p:spTree>
    <p:extLst>
      <p:ext uri="{BB962C8B-B14F-4D97-AF65-F5344CB8AC3E}">
        <p14:creationId xmlns:p14="http://schemas.microsoft.com/office/powerpoint/2010/main" val="3563389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2</a:t>
            </a:fld>
            <a:endParaRPr lang="en-US"/>
          </a:p>
        </p:txBody>
      </p:sp>
    </p:spTree>
    <p:extLst>
      <p:ext uri="{BB962C8B-B14F-4D97-AF65-F5344CB8AC3E}">
        <p14:creationId xmlns:p14="http://schemas.microsoft.com/office/powerpoint/2010/main" val="990201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20</a:t>
            </a:fld>
            <a:endParaRPr lang="en-US"/>
          </a:p>
        </p:txBody>
      </p:sp>
    </p:spTree>
    <p:extLst>
      <p:ext uri="{BB962C8B-B14F-4D97-AF65-F5344CB8AC3E}">
        <p14:creationId xmlns:p14="http://schemas.microsoft.com/office/powerpoint/2010/main" val="30999628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21</a:t>
            </a:fld>
            <a:endParaRPr lang="en-US"/>
          </a:p>
        </p:txBody>
      </p:sp>
    </p:spTree>
    <p:extLst>
      <p:ext uri="{BB962C8B-B14F-4D97-AF65-F5344CB8AC3E}">
        <p14:creationId xmlns:p14="http://schemas.microsoft.com/office/powerpoint/2010/main" val="36472242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22</a:t>
            </a:fld>
            <a:endParaRPr lang="en-US"/>
          </a:p>
        </p:txBody>
      </p:sp>
    </p:spTree>
    <p:extLst>
      <p:ext uri="{BB962C8B-B14F-4D97-AF65-F5344CB8AC3E}">
        <p14:creationId xmlns:p14="http://schemas.microsoft.com/office/powerpoint/2010/main" val="26239425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23</a:t>
            </a:fld>
            <a:endParaRPr lang="en-US"/>
          </a:p>
        </p:txBody>
      </p:sp>
    </p:spTree>
    <p:extLst>
      <p:ext uri="{BB962C8B-B14F-4D97-AF65-F5344CB8AC3E}">
        <p14:creationId xmlns:p14="http://schemas.microsoft.com/office/powerpoint/2010/main" val="29790657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24</a:t>
            </a:fld>
            <a:endParaRPr lang="en-US"/>
          </a:p>
        </p:txBody>
      </p:sp>
    </p:spTree>
    <p:extLst>
      <p:ext uri="{BB962C8B-B14F-4D97-AF65-F5344CB8AC3E}">
        <p14:creationId xmlns:p14="http://schemas.microsoft.com/office/powerpoint/2010/main" val="505531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25</a:t>
            </a:fld>
            <a:endParaRPr lang="en-US"/>
          </a:p>
        </p:txBody>
      </p:sp>
    </p:spTree>
    <p:extLst>
      <p:ext uri="{BB962C8B-B14F-4D97-AF65-F5344CB8AC3E}">
        <p14:creationId xmlns:p14="http://schemas.microsoft.com/office/powerpoint/2010/main" val="4127936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26</a:t>
            </a:fld>
            <a:endParaRPr lang="en-US"/>
          </a:p>
        </p:txBody>
      </p:sp>
    </p:spTree>
    <p:extLst>
      <p:ext uri="{BB962C8B-B14F-4D97-AF65-F5344CB8AC3E}">
        <p14:creationId xmlns:p14="http://schemas.microsoft.com/office/powerpoint/2010/main" val="3539685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27</a:t>
            </a:fld>
            <a:endParaRPr lang="en-US"/>
          </a:p>
        </p:txBody>
      </p:sp>
    </p:spTree>
    <p:extLst>
      <p:ext uri="{BB962C8B-B14F-4D97-AF65-F5344CB8AC3E}">
        <p14:creationId xmlns:p14="http://schemas.microsoft.com/office/powerpoint/2010/main" val="33022411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28</a:t>
            </a:fld>
            <a:endParaRPr lang="en-US"/>
          </a:p>
        </p:txBody>
      </p:sp>
    </p:spTree>
    <p:extLst>
      <p:ext uri="{BB962C8B-B14F-4D97-AF65-F5344CB8AC3E}">
        <p14:creationId xmlns:p14="http://schemas.microsoft.com/office/powerpoint/2010/main" val="35109332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29</a:t>
            </a:fld>
            <a:endParaRPr lang="en-US"/>
          </a:p>
        </p:txBody>
      </p:sp>
    </p:spTree>
    <p:extLst>
      <p:ext uri="{BB962C8B-B14F-4D97-AF65-F5344CB8AC3E}">
        <p14:creationId xmlns:p14="http://schemas.microsoft.com/office/powerpoint/2010/main" val="3230521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3</a:t>
            </a:fld>
            <a:endParaRPr lang="en-US"/>
          </a:p>
        </p:txBody>
      </p:sp>
    </p:spTree>
    <p:extLst>
      <p:ext uri="{BB962C8B-B14F-4D97-AF65-F5344CB8AC3E}">
        <p14:creationId xmlns:p14="http://schemas.microsoft.com/office/powerpoint/2010/main" val="42784966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30</a:t>
            </a:fld>
            <a:endParaRPr lang="en-US"/>
          </a:p>
        </p:txBody>
      </p:sp>
    </p:spTree>
    <p:extLst>
      <p:ext uri="{BB962C8B-B14F-4D97-AF65-F5344CB8AC3E}">
        <p14:creationId xmlns:p14="http://schemas.microsoft.com/office/powerpoint/2010/main" val="35894718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31</a:t>
            </a:fld>
            <a:endParaRPr lang="en-US"/>
          </a:p>
        </p:txBody>
      </p:sp>
    </p:spTree>
    <p:extLst>
      <p:ext uri="{BB962C8B-B14F-4D97-AF65-F5344CB8AC3E}">
        <p14:creationId xmlns:p14="http://schemas.microsoft.com/office/powerpoint/2010/main" val="177788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32</a:t>
            </a:fld>
            <a:endParaRPr lang="en-US"/>
          </a:p>
        </p:txBody>
      </p:sp>
    </p:spTree>
    <p:extLst>
      <p:ext uri="{BB962C8B-B14F-4D97-AF65-F5344CB8AC3E}">
        <p14:creationId xmlns:p14="http://schemas.microsoft.com/office/powerpoint/2010/main" val="41609481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33</a:t>
            </a:fld>
            <a:endParaRPr lang="en-US"/>
          </a:p>
        </p:txBody>
      </p:sp>
    </p:spTree>
    <p:extLst>
      <p:ext uri="{BB962C8B-B14F-4D97-AF65-F5344CB8AC3E}">
        <p14:creationId xmlns:p14="http://schemas.microsoft.com/office/powerpoint/2010/main" val="10757512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34</a:t>
            </a:fld>
            <a:endParaRPr lang="en-US"/>
          </a:p>
        </p:txBody>
      </p:sp>
    </p:spTree>
    <p:extLst>
      <p:ext uri="{BB962C8B-B14F-4D97-AF65-F5344CB8AC3E}">
        <p14:creationId xmlns:p14="http://schemas.microsoft.com/office/powerpoint/2010/main" val="3918792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4</a:t>
            </a:fld>
            <a:endParaRPr lang="en-US"/>
          </a:p>
        </p:txBody>
      </p:sp>
    </p:spTree>
    <p:extLst>
      <p:ext uri="{BB962C8B-B14F-4D97-AF65-F5344CB8AC3E}">
        <p14:creationId xmlns:p14="http://schemas.microsoft.com/office/powerpoint/2010/main" val="3924885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5</a:t>
            </a:fld>
            <a:endParaRPr lang="en-US"/>
          </a:p>
        </p:txBody>
      </p:sp>
    </p:spTree>
    <p:extLst>
      <p:ext uri="{BB962C8B-B14F-4D97-AF65-F5344CB8AC3E}">
        <p14:creationId xmlns:p14="http://schemas.microsoft.com/office/powerpoint/2010/main" val="1100128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6</a:t>
            </a:fld>
            <a:endParaRPr lang="en-US"/>
          </a:p>
        </p:txBody>
      </p:sp>
    </p:spTree>
    <p:extLst>
      <p:ext uri="{BB962C8B-B14F-4D97-AF65-F5344CB8AC3E}">
        <p14:creationId xmlns:p14="http://schemas.microsoft.com/office/powerpoint/2010/main" val="3616031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7</a:t>
            </a:fld>
            <a:endParaRPr lang="en-US"/>
          </a:p>
        </p:txBody>
      </p:sp>
    </p:spTree>
    <p:extLst>
      <p:ext uri="{BB962C8B-B14F-4D97-AF65-F5344CB8AC3E}">
        <p14:creationId xmlns:p14="http://schemas.microsoft.com/office/powerpoint/2010/main" val="1572183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8</a:t>
            </a:fld>
            <a:endParaRPr lang="en-US"/>
          </a:p>
        </p:txBody>
      </p:sp>
    </p:spTree>
    <p:extLst>
      <p:ext uri="{BB962C8B-B14F-4D97-AF65-F5344CB8AC3E}">
        <p14:creationId xmlns:p14="http://schemas.microsoft.com/office/powerpoint/2010/main" val="242006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9</a:t>
            </a:fld>
            <a:endParaRPr lang="en-US"/>
          </a:p>
        </p:txBody>
      </p:sp>
    </p:spTree>
    <p:extLst>
      <p:ext uri="{BB962C8B-B14F-4D97-AF65-F5344CB8AC3E}">
        <p14:creationId xmlns:p14="http://schemas.microsoft.com/office/powerpoint/2010/main" val="2829785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46316D35-19C1-47B9-ADBC-48869F3C884D}" type="datetimeFigureOut">
              <a:rPr lang="en-US" smtClean="0"/>
              <a:pPr/>
              <a:t>2/20/2017</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82E578FB-2047-4B75-9F07-3CCDCC49B1BC}"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6316D35-19C1-47B9-ADBC-48869F3C884D}" type="datetimeFigureOut">
              <a:rPr lang="en-US" smtClean="0"/>
              <a:pPr/>
              <a:t>2/20/2017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2E578FB-2047-4B75-9F07-3CCDCC49B1B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6316D35-19C1-47B9-ADBC-48869F3C884D}" type="datetimeFigureOut">
              <a:rPr lang="en-US" smtClean="0"/>
              <a:pPr/>
              <a:t>2/20/2017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2E578FB-2047-4B75-9F07-3CCDCC49B1B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6316D35-19C1-47B9-ADBC-48869F3C884D}" type="datetimeFigureOut">
              <a:rPr lang="en-US" smtClean="0"/>
              <a:pPr/>
              <a:t>2/20/2017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2E578FB-2047-4B75-9F07-3CCDCC49B1B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46316D35-19C1-47B9-ADBC-48869F3C884D}" type="datetimeFigureOut">
              <a:rPr lang="en-US" smtClean="0"/>
              <a:pPr/>
              <a:t>2/20/2017</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82E578FB-2047-4B75-9F07-3CCDCC49B1BC}"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6316D35-19C1-47B9-ADBC-48869F3C884D}" type="datetimeFigureOut">
              <a:rPr lang="en-US" smtClean="0"/>
              <a:pPr/>
              <a:t>2/20/2017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82E578FB-2047-4B75-9F07-3CCDCC49B1BC}"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6316D35-19C1-47B9-ADBC-48869F3C884D}" type="datetimeFigureOut">
              <a:rPr lang="en-US" smtClean="0"/>
              <a:pPr/>
              <a:t>2/20/2017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82E578FB-2047-4B75-9F07-3CCDCC49B1B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6316D35-19C1-47B9-ADBC-48869F3C884D}" type="datetimeFigureOut">
              <a:rPr lang="en-US" smtClean="0"/>
              <a:pPr/>
              <a:t>2/20/2017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2E578FB-2047-4B75-9F07-3CCDCC49B1BC}"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6316D35-19C1-47B9-ADBC-48869F3C884D}" type="datetimeFigureOut">
              <a:rPr lang="en-US" smtClean="0"/>
              <a:pPr/>
              <a:t>2/20/2017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2E578FB-2047-4B75-9F07-3CCDCC49B1B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46316D35-19C1-47B9-ADBC-48869F3C884D}" type="datetimeFigureOut">
              <a:rPr lang="en-US" smtClean="0"/>
              <a:pPr/>
              <a:t>2/20/2017</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82E578FB-2047-4B75-9F07-3CCDCC49B1BC}"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46316D35-19C1-47B9-ADBC-48869F3C884D}" type="datetimeFigureOut">
              <a:rPr lang="en-US" smtClean="0"/>
              <a:pPr/>
              <a:t>2/20/2017</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82E578FB-2047-4B75-9F07-3CCDCC49B1BC}"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46316D35-19C1-47B9-ADBC-48869F3C884D}" type="datetimeFigureOut">
              <a:rPr lang="en-US" smtClean="0"/>
              <a:pPr/>
              <a:t>2/20/2017</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82E578FB-2047-4B75-9F07-3CCDCC49B1BC}"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www.cypress.com/" TargetMode="External"/><Relationship Id="rId13" Type="http://schemas.openxmlformats.org/officeDocument/2006/relationships/hyperlink" Target="http://www.latticesemi.com/" TargetMode="External"/><Relationship Id="rId18" Type="http://schemas.openxmlformats.org/officeDocument/2006/relationships/hyperlink" Target="http://www.quicklogic.com/" TargetMode="External"/><Relationship Id="rId3" Type="http://schemas.openxmlformats.org/officeDocument/2006/relationships/hyperlink" Target="http://www.actel.com/" TargetMode="External"/><Relationship Id="rId21" Type="http://schemas.openxmlformats.org/officeDocument/2006/relationships/hyperlink" Target="http://www.xilinx.com/" TargetMode="External"/><Relationship Id="rId7" Type="http://schemas.openxmlformats.org/officeDocument/2006/relationships/hyperlink" Target="http://www.clear-logic.com/" TargetMode="External"/><Relationship Id="rId12" Type="http://schemas.openxmlformats.org/officeDocument/2006/relationships/hyperlink" Target="http://www.hammercores.com/" TargetMode="External"/><Relationship Id="rId17" Type="http://schemas.openxmlformats.org/officeDocument/2006/relationships/hyperlink" Target="http://www.orbitsemi.com/" TargetMode="External"/><Relationship Id="rId2" Type="http://schemas.openxmlformats.org/officeDocument/2006/relationships/notesSlide" Target="../notesSlides/notesSlide26.xml"/><Relationship Id="rId16" Type="http://schemas.openxmlformats.org/officeDocument/2006/relationships/hyperlink" Target="http://www.design-net.com/fpga/" TargetMode="External"/><Relationship Id="rId20" Type="http://schemas.openxmlformats.org/officeDocument/2006/relationships/hyperlink" Target="http://www.vantis.com/" TargetMode="External"/><Relationship Id="rId1" Type="http://schemas.openxmlformats.org/officeDocument/2006/relationships/slideLayout" Target="../slideLayouts/slideLayout2.xml"/><Relationship Id="rId6" Type="http://schemas.openxmlformats.org/officeDocument/2006/relationships/hyperlink" Target="http://www.chipexpress.com/" TargetMode="External"/><Relationship Id="rId11" Type="http://schemas.openxmlformats.org/officeDocument/2006/relationships/hyperlink" Target="http://www.gatefield.com/" TargetMode="External"/><Relationship Id="rId5" Type="http://schemas.openxmlformats.org/officeDocument/2006/relationships/hyperlink" Target="http://www.atmel.com/" TargetMode="External"/><Relationship Id="rId15" Type="http://schemas.openxmlformats.org/officeDocument/2006/relationships/hyperlink" Target="http://rk.gsfc.nasa.gov/richcontent/MAPLDCon00/MAPLDCon00.html" TargetMode="External"/><Relationship Id="rId10" Type="http://schemas.openxmlformats.org/officeDocument/2006/relationships/hyperlink" Target="http://www.fas.co.uk/" TargetMode="External"/><Relationship Id="rId19" Type="http://schemas.openxmlformats.org/officeDocument/2006/relationships/hyperlink" Target="http://www.quickturn.com/" TargetMode="External"/><Relationship Id="rId4" Type="http://schemas.openxmlformats.org/officeDocument/2006/relationships/hyperlink" Target="http://www.altera.com/" TargetMode="External"/><Relationship Id="rId9" Type="http://schemas.openxmlformats.org/officeDocument/2006/relationships/hyperlink" Target="http://www.dyna.com/" TargetMode="External"/><Relationship Id="rId14" Type="http://schemas.openxmlformats.org/officeDocument/2006/relationships/hyperlink" Target="http://www.lucent.com/"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PLD</a:t>
            </a:r>
            <a:endParaRPr lang="en-US" dirty="0"/>
          </a:p>
        </p:txBody>
      </p:sp>
      <p:sp>
        <p:nvSpPr>
          <p:cNvPr id="3" name="Subtitle 2"/>
          <p:cNvSpPr>
            <a:spLocks noGrp="1"/>
          </p:cNvSpPr>
          <p:nvPr>
            <p:ph type="subTitle" idx="1"/>
          </p:nvPr>
        </p:nvSpPr>
        <p:spPr/>
        <p:txBody>
          <a:bodyPr/>
          <a:lstStyle/>
          <a:p>
            <a:r>
              <a:rPr lang="en-US" dirty="0" smtClean="0"/>
              <a:t>Chapter2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cs typeface="Times New Roman" charset="0"/>
              </a:rPr>
              <a:t>FPGA (cont.)</a:t>
            </a:r>
            <a:endParaRPr lang="en-US" dirty="0"/>
          </a:p>
        </p:txBody>
      </p:sp>
      <p:sp>
        <p:nvSpPr>
          <p:cNvPr id="3" name="Content Placeholder 2"/>
          <p:cNvSpPr>
            <a:spLocks noGrp="1"/>
          </p:cNvSpPr>
          <p:nvPr>
            <p:ph idx="1"/>
          </p:nvPr>
        </p:nvSpPr>
        <p:spPr/>
        <p:txBody>
          <a:bodyPr>
            <a:normAutofit/>
          </a:bodyPr>
          <a:lstStyle/>
          <a:p>
            <a:pPr algn="just">
              <a:lnSpc>
                <a:spcPct val="90000"/>
              </a:lnSpc>
            </a:pPr>
            <a:r>
              <a:rPr lang="en-US" sz="2400" dirty="0" smtClean="0">
                <a:cs typeface="Times New Roman" charset="0"/>
              </a:rPr>
              <a:t>Most FPGAs do not provide 100% interconnection between their logic blocks because it would be prohibitively expensive. </a:t>
            </a:r>
          </a:p>
          <a:p>
            <a:pPr algn="just">
              <a:lnSpc>
                <a:spcPct val="90000"/>
              </a:lnSpc>
            </a:pPr>
            <a:r>
              <a:rPr lang="en-US" sz="2400" dirty="0" smtClean="0">
                <a:cs typeface="Times New Roman" charset="0"/>
              </a:rPr>
              <a:t>Instead, sophisticated software places and routes the logic on the device almost the same as a Printed Circuit Board (PCB) auto router would place and route components. </a:t>
            </a:r>
          </a:p>
          <a:p>
            <a:pPr algn="just">
              <a:lnSpc>
                <a:spcPct val="90000"/>
              </a:lnSpc>
            </a:pPr>
            <a:r>
              <a:rPr lang="en-US" sz="2400" dirty="0" smtClean="0">
                <a:cs typeface="Times New Roman" charset="0"/>
              </a:rPr>
              <a:t>FPGAs are typically programmed in languages like </a:t>
            </a:r>
            <a:r>
              <a:rPr lang="en-US" sz="2400" dirty="0" err="1" smtClean="0">
                <a:cs typeface="Times New Roman" charset="0"/>
              </a:rPr>
              <a:t>Verilog</a:t>
            </a:r>
            <a:r>
              <a:rPr lang="en-US" sz="2400" dirty="0" smtClean="0">
                <a:cs typeface="Times New Roman" charset="0"/>
              </a:rPr>
              <a:t> or VHDL using Electronic Device Automation (EDA) tools.</a:t>
            </a:r>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cs typeface="Times New Roman" charset="0"/>
              </a:rPr>
              <a:t>FPGA (cont.)</a:t>
            </a:r>
            <a:endParaRPr lang="en-US" dirty="0"/>
          </a:p>
        </p:txBody>
      </p:sp>
      <p:sp>
        <p:nvSpPr>
          <p:cNvPr id="3" name="Content Placeholder 2"/>
          <p:cNvSpPr>
            <a:spLocks noGrp="1"/>
          </p:cNvSpPr>
          <p:nvPr>
            <p:ph idx="1"/>
          </p:nvPr>
        </p:nvSpPr>
        <p:spPr/>
        <p:txBody>
          <a:bodyPr/>
          <a:lstStyle/>
          <a:p>
            <a:pPr algn="just">
              <a:lnSpc>
                <a:spcPct val="90000"/>
              </a:lnSpc>
            </a:pPr>
            <a:r>
              <a:rPr lang="en-US" sz="2400" dirty="0" smtClean="0">
                <a:cs typeface="Times New Roman" charset="0"/>
              </a:rPr>
              <a:t>There are two primary classes of FPGA architectures: </a:t>
            </a:r>
          </a:p>
          <a:p>
            <a:pPr lvl="1" algn="just">
              <a:lnSpc>
                <a:spcPct val="90000"/>
              </a:lnSpc>
            </a:pPr>
            <a:r>
              <a:rPr lang="en-US" sz="2400" dirty="0" smtClean="0">
                <a:cs typeface="Times New Roman" charset="0"/>
              </a:rPr>
              <a:t>coarse-grained and</a:t>
            </a:r>
          </a:p>
          <a:p>
            <a:pPr lvl="1" algn="just">
              <a:lnSpc>
                <a:spcPct val="90000"/>
              </a:lnSpc>
            </a:pPr>
            <a:r>
              <a:rPr lang="en-US" sz="2400" dirty="0" smtClean="0">
                <a:cs typeface="Times New Roman" charset="0"/>
              </a:rPr>
              <a:t>fine-grained</a:t>
            </a:r>
          </a:p>
          <a:p>
            <a:pPr algn="just">
              <a:lnSpc>
                <a:spcPct val="90000"/>
              </a:lnSpc>
              <a:buFontTx/>
              <a:buNone/>
            </a:pPr>
            <a:r>
              <a:rPr lang="en-US" sz="2400" dirty="0" smtClean="0">
                <a:cs typeface="Times New Roman" charset="0"/>
              </a:rPr>
              <a:t> </a:t>
            </a:r>
          </a:p>
          <a:p>
            <a:pPr algn="just">
              <a:lnSpc>
                <a:spcPct val="90000"/>
              </a:lnSpc>
            </a:pPr>
            <a:r>
              <a:rPr lang="en-US" sz="2400" dirty="0" smtClean="0">
                <a:cs typeface="Times New Roman" charset="0"/>
              </a:rPr>
              <a:t>Another difference in architectures is the underlying process technology used to manufacture the device. The common process technologies are:</a:t>
            </a:r>
          </a:p>
          <a:p>
            <a:pPr lvl="1" algn="just">
              <a:lnSpc>
                <a:spcPct val="90000"/>
              </a:lnSpc>
            </a:pPr>
            <a:r>
              <a:rPr lang="en-US" sz="2400" dirty="0" smtClean="0">
                <a:cs typeface="Times New Roman" charset="0"/>
              </a:rPr>
              <a:t>PROM/EPROM/EEPROM/FLASH based </a:t>
            </a:r>
            <a:endParaRPr lang="en-US" sz="2400" dirty="0" smtClean="0">
              <a:latin typeface="Times New Roman" charset="0"/>
              <a:cs typeface="Times New Roman" charset="0"/>
            </a:endParaRPr>
          </a:p>
          <a:p>
            <a:pPr lvl="1" algn="just">
              <a:lnSpc>
                <a:spcPct val="90000"/>
              </a:lnSpc>
            </a:pPr>
            <a:r>
              <a:rPr lang="en-US" sz="2400" dirty="0" smtClean="0">
                <a:cs typeface="Times New Roman" charset="0"/>
              </a:rPr>
              <a:t>Anti-fuse based</a:t>
            </a:r>
            <a:endParaRPr lang="en-US" sz="2400" dirty="0" smtClean="0">
              <a:latin typeface="Times New Roman" charset="0"/>
              <a:cs typeface="Times New Roman" charset="0"/>
            </a:endParaRPr>
          </a:p>
          <a:p>
            <a:pPr lvl="1" algn="just">
              <a:lnSpc>
                <a:spcPct val="90000"/>
              </a:lnSpc>
            </a:pPr>
            <a:r>
              <a:rPr lang="en-US" sz="2400" dirty="0" smtClean="0">
                <a:cs typeface="Times New Roman" charset="0"/>
              </a:rPr>
              <a:t>SRAM based</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cs typeface="Times New Roman" charset="0"/>
              </a:rPr>
              <a:t>FPGA architectures:</a:t>
            </a:r>
            <a:r>
              <a:rPr lang="en-US" b="1" dirty="0" smtClean="0">
                <a:cs typeface="Times New Roman" charset="0"/>
              </a:rPr>
              <a:t> </a:t>
            </a:r>
            <a:endParaRPr lang="en-US" dirty="0"/>
          </a:p>
        </p:txBody>
      </p:sp>
      <p:sp>
        <p:nvSpPr>
          <p:cNvPr id="3" name="Content Placeholder 2"/>
          <p:cNvSpPr>
            <a:spLocks noGrp="1"/>
          </p:cNvSpPr>
          <p:nvPr>
            <p:ph idx="1"/>
          </p:nvPr>
        </p:nvSpPr>
        <p:spPr/>
        <p:txBody>
          <a:bodyPr>
            <a:normAutofit/>
          </a:bodyPr>
          <a:lstStyle/>
          <a:p>
            <a:r>
              <a:rPr lang="en-US" dirty="0" smtClean="0">
                <a:cs typeface="Times New Roman" charset="0"/>
              </a:rPr>
              <a:t>Coarse-grained Architecture</a:t>
            </a:r>
          </a:p>
          <a:p>
            <a:pPr lvl="1" algn="just"/>
            <a:r>
              <a:rPr lang="en-US" sz="2400" dirty="0" smtClean="0">
                <a:cs typeface="Times New Roman" charset="0"/>
              </a:rPr>
              <a:t>Coarse-grained being made up of bigger macro cells.</a:t>
            </a:r>
          </a:p>
          <a:p>
            <a:pPr lvl="1" algn="just"/>
            <a:r>
              <a:rPr lang="en-US" sz="2400" dirty="0" smtClean="0">
                <a:cs typeface="Times New Roman" charset="0"/>
              </a:rPr>
              <a:t>The macro cells often made up of flip-flops and Look up Tables (LUTs) which makes up the combinatorial logic functions. </a:t>
            </a:r>
          </a:p>
          <a:p>
            <a:pPr lvl="1" algn="just"/>
            <a:r>
              <a:rPr lang="en-US" sz="2400" dirty="0" smtClean="0">
                <a:cs typeface="Times New Roman" charset="0"/>
              </a:rPr>
              <a:t>In a majority of these architectures, four-input look-up table (think of it as a 16x1 ROM) implements the actual logic. </a:t>
            </a:r>
          </a:p>
          <a:p>
            <a:pPr lvl="1" algn="just"/>
            <a:r>
              <a:rPr lang="en-US" sz="2400" dirty="0" smtClean="0">
                <a:cs typeface="Times New Roman" charset="0"/>
              </a:rPr>
              <a:t>The larger logic block usually corresponds to improved performance.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Times New Roman" charset="0"/>
              </a:rPr>
              <a:t>FPGA architectures:</a:t>
            </a:r>
            <a:r>
              <a:rPr lang="en-US" b="1" dirty="0" smtClean="0">
                <a:cs typeface="Times New Roman" charset="0"/>
              </a:rPr>
              <a:t> </a:t>
            </a:r>
            <a:endParaRPr lang="en-US" dirty="0"/>
          </a:p>
        </p:txBody>
      </p:sp>
      <p:sp>
        <p:nvSpPr>
          <p:cNvPr id="3" name="Content Placeholder 2"/>
          <p:cNvSpPr>
            <a:spLocks noGrp="1"/>
          </p:cNvSpPr>
          <p:nvPr>
            <p:ph idx="1"/>
          </p:nvPr>
        </p:nvSpPr>
        <p:spPr/>
        <p:txBody>
          <a:bodyPr/>
          <a:lstStyle/>
          <a:p>
            <a:r>
              <a:rPr lang="en-US" dirty="0" smtClean="0">
                <a:cs typeface="Times New Roman" charset="0"/>
              </a:rPr>
              <a:t>Fine-grained Architecture</a:t>
            </a:r>
          </a:p>
          <a:p>
            <a:pPr lvl="1" algn="just"/>
            <a:r>
              <a:rPr lang="en-US" sz="2800" dirty="0" smtClean="0">
                <a:cs typeface="Times New Roman" charset="0"/>
              </a:rPr>
              <a:t>Fine-grained made up of a sea of gates or transistors or small macro cells. </a:t>
            </a:r>
          </a:p>
          <a:p>
            <a:pPr lvl="1" algn="just"/>
            <a:r>
              <a:rPr lang="en-US" sz="2800" dirty="0" smtClean="0">
                <a:cs typeface="Times New Roman" charset="0"/>
              </a:rPr>
              <a:t>These devices are good at systolic functions and have some benefits for designs created by logic synthesis. </a:t>
            </a:r>
          </a:p>
          <a:p>
            <a:pPr lvl="1">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History of </a:t>
            </a:r>
            <a:r>
              <a:rPr lang="en-US" dirty="0" smtClean="0"/>
              <a:t>Semiconductor</a:t>
            </a:r>
            <a:r>
              <a:rPr lang="en-US" dirty="0" smtClean="0"/>
              <a:t> Technology</a:t>
            </a:r>
            <a:endParaRPr lang="en-US" dirty="0"/>
          </a:p>
        </p:txBody>
      </p:sp>
      <p:sp>
        <p:nvSpPr>
          <p:cNvPr id="3" name="Content Placeholder 2"/>
          <p:cNvSpPr>
            <a:spLocks noGrp="1"/>
          </p:cNvSpPr>
          <p:nvPr>
            <p:ph idx="1"/>
          </p:nvPr>
        </p:nvSpPr>
        <p:spPr/>
        <p:txBody>
          <a:bodyPr>
            <a:normAutofit/>
          </a:bodyPr>
          <a:lstStyle/>
          <a:p>
            <a:pPr algn="just"/>
            <a:r>
              <a:rPr lang="en-US" sz="2400" dirty="0" smtClean="0">
                <a:cs typeface="Times New Roman" charset="0"/>
              </a:rPr>
              <a:t>Vacuum tubes</a:t>
            </a:r>
          </a:p>
          <a:p>
            <a:pPr lvl="1" algn="just">
              <a:buFont typeface="Arial" pitchFamily="34" charset="0"/>
              <a:buChar char="•"/>
            </a:pPr>
            <a:r>
              <a:rPr lang="en-US" sz="1800" dirty="0" smtClean="0">
                <a:cs typeface="Times New Roman" charset="0"/>
              </a:rPr>
              <a:t>Made amplification possible </a:t>
            </a:r>
          </a:p>
          <a:p>
            <a:pPr lvl="1" algn="just">
              <a:buFont typeface="Arial" pitchFamily="34" charset="0"/>
              <a:buChar char="•"/>
            </a:pPr>
            <a:r>
              <a:rPr lang="en-US" sz="1800" dirty="0" smtClean="0">
                <a:cs typeface="Times New Roman" charset="0"/>
              </a:rPr>
              <a:t>But </a:t>
            </a:r>
          </a:p>
          <a:p>
            <a:pPr lvl="2" algn="just">
              <a:buFont typeface="Arial" pitchFamily="34" charset="0"/>
              <a:buChar char="•"/>
            </a:pPr>
            <a:r>
              <a:rPr lang="en-US" sz="1700" dirty="0" smtClean="0">
                <a:cs typeface="Times New Roman" charset="0"/>
              </a:rPr>
              <a:t>Unreliable</a:t>
            </a:r>
          </a:p>
          <a:p>
            <a:pPr lvl="2" algn="just">
              <a:buFont typeface="Arial" pitchFamily="34" charset="0"/>
              <a:buChar char="•"/>
            </a:pPr>
            <a:r>
              <a:rPr lang="en-US" sz="1700" dirty="0" smtClean="0">
                <a:cs typeface="Times New Roman" charset="0"/>
              </a:rPr>
              <a:t>Used too much power </a:t>
            </a:r>
          </a:p>
          <a:p>
            <a:pPr lvl="2" algn="just">
              <a:buFont typeface="Arial" pitchFamily="34" charset="0"/>
              <a:buChar char="•"/>
            </a:pPr>
            <a:r>
              <a:rPr lang="en-US" sz="1700" dirty="0" smtClean="0">
                <a:cs typeface="Times New Roman" charset="0"/>
              </a:rPr>
              <a:t>Produced too much heat</a:t>
            </a:r>
          </a:p>
          <a:p>
            <a:pPr lvl="1" algn="just">
              <a:buFontTx/>
              <a:buChar char="-"/>
            </a:pPr>
            <a:endParaRPr lang="en-US" sz="2000" dirty="0" smtClean="0">
              <a:cs typeface="Times New Roman" charset="0"/>
            </a:endParaRPr>
          </a:p>
          <a:p>
            <a:pPr algn="just"/>
            <a:r>
              <a:rPr lang="en-US" sz="2400" dirty="0" smtClean="0">
                <a:cs typeface="Times New Roman" charset="0"/>
              </a:rPr>
              <a:t>Bell labs, AT&amp;T</a:t>
            </a:r>
          </a:p>
          <a:p>
            <a:pPr lvl="1" algn="just">
              <a:buFont typeface="Arial" pitchFamily="34" charset="0"/>
              <a:buChar char="•"/>
            </a:pPr>
            <a:r>
              <a:rPr lang="en-US" sz="1800" dirty="0" smtClean="0">
                <a:cs typeface="Times New Roman" charset="0"/>
              </a:rPr>
              <a:t>Try to solve vacuum tubes problems</a:t>
            </a:r>
          </a:p>
          <a:p>
            <a:pPr lvl="1" algn="just">
              <a:buFont typeface="Arial" pitchFamily="34" charset="0"/>
              <a:buChar char="•"/>
            </a:pPr>
            <a:r>
              <a:rPr lang="en-US" sz="1800" dirty="0" smtClean="0">
                <a:cs typeface="Times New Roman" charset="0"/>
              </a:rPr>
              <a:t>Form a group – </a:t>
            </a:r>
            <a:r>
              <a:rPr lang="en-US" sz="1800" dirty="0" err="1" smtClean="0">
                <a:cs typeface="Times New Roman" charset="0"/>
              </a:rPr>
              <a:t>Sockley</a:t>
            </a:r>
            <a:r>
              <a:rPr lang="en-US" sz="1800" dirty="0" smtClean="0">
                <a:cs typeface="Times New Roman" charset="0"/>
              </a:rPr>
              <a:t>, Brattain, Bardeen</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smtClean="0"/>
              <a:t>Cont.)</a:t>
            </a:r>
            <a:endParaRPr lang="en-US" dirty="0"/>
          </a:p>
        </p:txBody>
      </p:sp>
      <p:sp>
        <p:nvSpPr>
          <p:cNvPr id="3" name="Content Placeholder 2"/>
          <p:cNvSpPr>
            <a:spLocks noGrp="1"/>
          </p:cNvSpPr>
          <p:nvPr>
            <p:ph idx="1"/>
          </p:nvPr>
        </p:nvSpPr>
        <p:spPr/>
        <p:txBody>
          <a:bodyPr>
            <a:normAutofit/>
          </a:bodyPr>
          <a:lstStyle/>
          <a:p>
            <a:pPr algn="just"/>
            <a:r>
              <a:rPr lang="en-US" sz="2400" dirty="0" smtClean="0">
                <a:cs typeface="Times New Roman" charset="0"/>
              </a:rPr>
              <a:t>Bill </a:t>
            </a:r>
            <a:r>
              <a:rPr lang="en-US" sz="2400" dirty="0" err="1" smtClean="0">
                <a:cs typeface="Times New Roman" charset="0"/>
              </a:rPr>
              <a:t>Sockley</a:t>
            </a:r>
            <a:endParaRPr lang="en-US" sz="2400" dirty="0" smtClean="0">
              <a:cs typeface="Times New Roman" charset="0"/>
            </a:endParaRPr>
          </a:p>
          <a:p>
            <a:pPr lvl="1" algn="just">
              <a:buFont typeface="Arial" pitchFamily="34" charset="0"/>
              <a:buChar char="•"/>
            </a:pPr>
            <a:r>
              <a:rPr lang="en-US" sz="1800" dirty="0" smtClean="0">
                <a:cs typeface="Times New Roman" charset="0"/>
              </a:rPr>
              <a:t>Team leader</a:t>
            </a:r>
          </a:p>
          <a:p>
            <a:pPr lvl="1" algn="just">
              <a:buFont typeface="Arial" pitchFamily="34" charset="0"/>
              <a:buChar char="•"/>
            </a:pPr>
            <a:r>
              <a:rPr lang="en-US" sz="1800" dirty="0" smtClean="0">
                <a:cs typeface="Times New Roman" charset="0"/>
              </a:rPr>
              <a:t>Theoretician</a:t>
            </a:r>
          </a:p>
          <a:p>
            <a:pPr lvl="1" algn="just">
              <a:buFont typeface="Arial" pitchFamily="34" charset="0"/>
              <a:buChar char="•"/>
            </a:pPr>
            <a:r>
              <a:rPr lang="en-US" sz="1800" dirty="0" smtClean="0">
                <a:cs typeface="Times New Roman" charset="0"/>
              </a:rPr>
              <a:t>Designed “field-effect”’ - did not work</a:t>
            </a:r>
          </a:p>
          <a:p>
            <a:pPr lvl="1" algn="just">
              <a:buFont typeface="Arial" pitchFamily="34" charset="0"/>
              <a:buChar char="•"/>
            </a:pPr>
            <a:r>
              <a:rPr lang="en-US" sz="1800" dirty="0" smtClean="0">
                <a:cs typeface="Times New Roman" charset="0"/>
              </a:rPr>
              <a:t>Develop junction (sandwich) transistor </a:t>
            </a:r>
          </a:p>
          <a:p>
            <a:pPr lvl="1" algn="just">
              <a:buFont typeface="Arial" pitchFamily="34" charset="0"/>
              <a:buChar char="•"/>
            </a:pPr>
            <a:r>
              <a:rPr lang="en-US" sz="1800" dirty="0" smtClean="0">
                <a:cs typeface="Times New Roman" charset="0"/>
              </a:rPr>
              <a:t>Found Shockley Semiconductor (beginning of Silicon Valley</a:t>
            </a:r>
          </a:p>
          <a:p>
            <a:pPr algn="just">
              <a:buFontTx/>
              <a:buChar char="-"/>
            </a:pPr>
            <a:endParaRPr lang="en-US" sz="2800" dirty="0" smtClean="0">
              <a:cs typeface="Times New Roman" charset="0"/>
            </a:endParaRPr>
          </a:p>
          <a:p>
            <a:pPr algn="just"/>
            <a:r>
              <a:rPr lang="en-US" sz="2400" dirty="0" smtClean="0">
                <a:cs typeface="Times New Roman" charset="0"/>
              </a:rPr>
              <a:t>Walter Brattain</a:t>
            </a:r>
          </a:p>
          <a:p>
            <a:pPr lvl="1" algn="just">
              <a:buFont typeface="Arial" pitchFamily="34" charset="0"/>
              <a:buChar char="•"/>
            </a:pPr>
            <a:r>
              <a:rPr lang="en-US" sz="1800" dirty="0" smtClean="0">
                <a:cs typeface="Times New Roman" charset="0"/>
              </a:rPr>
              <a:t>Experimental physicist </a:t>
            </a:r>
          </a:p>
          <a:p>
            <a:pPr lvl="1" algn="just">
              <a:buFont typeface="Arial" pitchFamily="34" charset="0"/>
              <a:buChar char="•"/>
            </a:pPr>
            <a:r>
              <a:rPr lang="en-US" sz="1800" dirty="0" smtClean="0">
                <a:cs typeface="Times New Roman" charset="0"/>
              </a:rPr>
              <a:t>Built &amp; run experiments</a:t>
            </a:r>
          </a:p>
          <a:p>
            <a:pPr algn="just"/>
            <a:endParaRPr lang="en-US" dirty="0" smtClean="0">
              <a:cs typeface="Times New Roman" charset="0"/>
            </a:endParaRPr>
          </a:p>
          <a:p>
            <a:pPr algn="just"/>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t>(Cont.)</a:t>
            </a:r>
            <a:endParaRPr lang="en-US" dirty="0"/>
          </a:p>
        </p:txBody>
      </p:sp>
      <p:sp>
        <p:nvSpPr>
          <p:cNvPr id="3" name="Content Placeholder 2"/>
          <p:cNvSpPr>
            <a:spLocks noGrp="1"/>
          </p:cNvSpPr>
          <p:nvPr>
            <p:ph idx="1"/>
          </p:nvPr>
        </p:nvSpPr>
        <p:spPr>
          <a:xfrm>
            <a:off x="457200" y="1646236"/>
            <a:ext cx="8229600" cy="4983163"/>
          </a:xfrm>
        </p:spPr>
        <p:txBody>
          <a:bodyPr>
            <a:normAutofit fontScale="92500" lnSpcReduction="20000"/>
          </a:bodyPr>
          <a:lstStyle/>
          <a:p>
            <a:pPr algn="just">
              <a:lnSpc>
                <a:spcPct val="90000"/>
              </a:lnSpc>
            </a:pPr>
            <a:r>
              <a:rPr lang="en-US" sz="2600" dirty="0" smtClean="0">
                <a:cs typeface="Times New Roman" charset="0"/>
              </a:rPr>
              <a:t>John Bardeen</a:t>
            </a:r>
          </a:p>
          <a:p>
            <a:pPr lvl="1" algn="just">
              <a:lnSpc>
                <a:spcPct val="90000"/>
              </a:lnSpc>
              <a:buFont typeface="Arial" pitchFamily="34" charset="0"/>
              <a:buChar char="•"/>
            </a:pPr>
            <a:r>
              <a:rPr lang="en-US" sz="1900" dirty="0" smtClean="0">
                <a:cs typeface="Times New Roman" charset="0"/>
              </a:rPr>
              <a:t>Theoretical physicist</a:t>
            </a:r>
          </a:p>
          <a:p>
            <a:pPr lvl="1" algn="just">
              <a:lnSpc>
                <a:spcPct val="90000"/>
              </a:lnSpc>
              <a:buFont typeface="Arial" pitchFamily="34" charset="0"/>
              <a:buChar char="•"/>
            </a:pPr>
            <a:r>
              <a:rPr lang="en-US" sz="1900" dirty="0" smtClean="0">
                <a:cs typeface="Times New Roman" charset="0"/>
              </a:rPr>
              <a:t>Suggest experiment &amp; interpret result</a:t>
            </a:r>
          </a:p>
          <a:p>
            <a:pPr lvl="1" algn="just">
              <a:lnSpc>
                <a:spcPct val="90000"/>
              </a:lnSpc>
              <a:buFont typeface="Arial" pitchFamily="34" charset="0"/>
              <a:buChar char="•"/>
            </a:pPr>
            <a:r>
              <a:rPr lang="en-US" sz="1900" dirty="0" smtClean="0">
                <a:cs typeface="Times New Roman" charset="0"/>
              </a:rPr>
              <a:t>develop point contact resistor with Brattain </a:t>
            </a:r>
          </a:p>
          <a:p>
            <a:pPr algn="just">
              <a:lnSpc>
                <a:spcPct val="90000"/>
              </a:lnSpc>
              <a:buFontTx/>
              <a:buChar char="-"/>
            </a:pPr>
            <a:endParaRPr lang="en-US" sz="2000" dirty="0" smtClean="0">
              <a:cs typeface="Times New Roman" charset="0"/>
            </a:endParaRPr>
          </a:p>
          <a:p>
            <a:pPr algn="just">
              <a:lnSpc>
                <a:spcPct val="90000"/>
              </a:lnSpc>
            </a:pPr>
            <a:endParaRPr lang="en-US" sz="2600" dirty="0" smtClean="0">
              <a:cs typeface="Times New Roman" charset="0"/>
            </a:endParaRPr>
          </a:p>
          <a:p>
            <a:pPr algn="just">
              <a:lnSpc>
                <a:spcPct val="90000"/>
              </a:lnSpc>
            </a:pPr>
            <a:r>
              <a:rPr lang="en-US" sz="2600" dirty="0" smtClean="0">
                <a:cs typeface="Times New Roman" charset="0"/>
              </a:rPr>
              <a:t>Fairchild Semiconductor</a:t>
            </a:r>
          </a:p>
          <a:p>
            <a:pPr lvl="1" algn="just">
              <a:lnSpc>
                <a:spcPct val="90000"/>
              </a:lnSpc>
              <a:buFont typeface="Arial" pitchFamily="34" charset="0"/>
              <a:buChar char="•"/>
            </a:pPr>
            <a:r>
              <a:rPr lang="en-US" sz="1900" dirty="0" smtClean="0">
                <a:cs typeface="Times New Roman" charset="0"/>
              </a:rPr>
              <a:t>Formed by “traitorous eight” from Shockley Semiconductor</a:t>
            </a:r>
          </a:p>
          <a:p>
            <a:pPr algn="just">
              <a:lnSpc>
                <a:spcPct val="90000"/>
              </a:lnSpc>
              <a:buFontTx/>
              <a:buChar char="-"/>
            </a:pPr>
            <a:endParaRPr lang="en-US" sz="2000" dirty="0" smtClean="0">
              <a:cs typeface="Times New Roman" charset="0"/>
            </a:endParaRPr>
          </a:p>
          <a:p>
            <a:pPr algn="just">
              <a:lnSpc>
                <a:spcPct val="90000"/>
              </a:lnSpc>
            </a:pPr>
            <a:endParaRPr lang="en-US" sz="2600" dirty="0" smtClean="0">
              <a:cs typeface="Times New Roman" charset="0"/>
            </a:endParaRPr>
          </a:p>
          <a:p>
            <a:pPr algn="just">
              <a:lnSpc>
                <a:spcPct val="90000"/>
              </a:lnSpc>
            </a:pPr>
            <a:r>
              <a:rPr lang="en-US" sz="2600" dirty="0" smtClean="0">
                <a:cs typeface="Times New Roman" charset="0"/>
              </a:rPr>
              <a:t>Intel Corporation</a:t>
            </a:r>
          </a:p>
          <a:p>
            <a:pPr lvl="1" algn="just">
              <a:lnSpc>
                <a:spcPct val="90000"/>
              </a:lnSpc>
              <a:buFont typeface="Arial" pitchFamily="34" charset="0"/>
              <a:buChar char="•"/>
            </a:pPr>
            <a:r>
              <a:rPr lang="en-US" sz="1900" dirty="0" smtClean="0">
                <a:cs typeface="Times New Roman" charset="0"/>
              </a:rPr>
              <a:t>Bob </a:t>
            </a:r>
            <a:r>
              <a:rPr lang="en-US" sz="1900" dirty="0" err="1" smtClean="0">
                <a:cs typeface="Times New Roman" charset="0"/>
              </a:rPr>
              <a:t>Noyce</a:t>
            </a:r>
            <a:r>
              <a:rPr lang="en-US" sz="1900" dirty="0" smtClean="0">
                <a:cs typeface="Times New Roman" charset="0"/>
              </a:rPr>
              <a:t> and Gordon Moore (also from Shockley Semiconductor)</a:t>
            </a:r>
          </a:p>
          <a:p>
            <a:pPr algn="just">
              <a:buNone/>
            </a:pPr>
            <a:endParaRPr lang="en-US" sz="2400" dirty="0" smtClean="0">
              <a:cs typeface="Times New Roman" charset="0"/>
            </a:endParaRPr>
          </a:p>
          <a:p>
            <a:pPr algn="just"/>
            <a:r>
              <a:rPr lang="en-US" sz="2600" dirty="0" smtClean="0">
                <a:cs typeface="Times New Roman" charset="0"/>
              </a:rPr>
              <a:t>Sony</a:t>
            </a:r>
          </a:p>
          <a:p>
            <a:pPr lvl="1" algn="just">
              <a:buFont typeface="Arial" pitchFamily="34" charset="0"/>
              <a:buChar char="•"/>
            </a:pPr>
            <a:r>
              <a:rPr lang="en-US" sz="1900" dirty="0" smtClean="0">
                <a:cs typeface="Times New Roman" charset="0"/>
              </a:rPr>
              <a:t>US company focus on military market in producing transistor product</a:t>
            </a:r>
          </a:p>
          <a:p>
            <a:pPr lvl="1" algn="just">
              <a:buFont typeface="Arial" pitchFamily="34" charset="0"/>
              <a:buChar char="•"/>
            </a:pPr>
            <a:r>
              <a:rPr lang="en-US" sz="1900" dirty="0" smtClean="0">
                <a:cs typeface="Times New Roman" charset="0"/>
              </a:rPr>
              <a:t>Left door wide open for Japanese engineers</a:t>
            </a:r>
          </a:p>
          <a:p>
            <a:pPr lvl="1" algn="just">
              <a:buFont typeface="Arial" pitchFamily="34" charset="0"/>
              <a:buChar char="•"/>
            </a:pPr>
            <a:r>
              <a:rPr lang="en-US" sz="1900" dirty="0" smtClean="0">
                <a:cs typeface="Times New Roman" charset="0"/>
              </a:rPr>
              <a:t>Masaru </a:t>
            </a:r>
            <a:r>
              <a:rPr lang="en-US" sz="1900" dirty="0" err="1" smtClean="0">
                <a:cs typeface="Times New Roman" charset="0"/>
              </a:rPr>
              <a:t>Ibuko</a:t>
            </a:r>
            <a:r>
              <a:rPr lang="en-US" sz="1900" dirty="0" smtClean="0">
                <a:cs typeface="Times New Roman" charset="0"/>
              </a:rPr>
              <a:t> and Akio </a:t>
            </a:r>
            <a:r>
              <a:rPr lang="en-US" sz="1900" dirty="0" err="1" smtClean="0">
                <a:cs typeface="Times New Roman" charset="0"/>
              </a:rPr>
              <a:t>Mirota</a:t>
            </a:r>
            <a:r>
              <a:rPr lang="en-US" sz="1900" dirty="0" smtClean="0">
                <a:cs typeface="Times New Roman" charset="0"/>
              </a:rPr>
              <a:t> – (founder of Sony)</a:t>
            </a:r>
          </a:p>
          <a:p>
            <a:pPr lvl="1" algn="just">
              <a:buFont typeface="Arial" pitchFamily="34" charset="0"/>
              <a:buChar char="•"/>
            </a:pPr>
            <a:r>
              <a:rPr lang="en-US" sz="1900" dirty="0" smtClean="0">
                <a:cs typeface="Times New Roman" charset="0"/>
              </a:rPr>
              <a:t>Mass produced tiny transistorized radio</a:t>
            </a:r>
          </a:p>
          <a:p>
            <a:pPr lvl="1" algn="just">
              <a:lnSpc>
                <a:spcPct val="90000"/>
              </a:lnSpc>
              <a:buNone/>
            </a:pPr>
            <a:endParaRPr lang="en-US" sz="1800" dirty="0">
              <a:cs typeface="Times New Roman"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Transistor in Chip</a:t>
            </a:r>
            <a:endParaRPr lang="en-US" dirty="0"/>
          </a:p>
        </p:txBody>
      </p:sp>
      <p:sp>
        <p:nvSpPr>
          <p:cNvPr id="3" name="Content Placeholder 2"/>
          <p:cNvSpPr>
            <a:spLocks noGrp="1"/>
          </p:cNvSpPr>
          <p:nvPr>
            <p:ph idx="1"/>
          </p:nvPr>
        </p:nvSpPr>
        <p:spPr>
          <a:xfrm>
            <a:off x="457200" y="1646237"/>
            <a:ext cx="8229600" cy="715963"/>
          </a:xfrm>
        </p:spPr>
        <p:txBody>
          <a:bodyPr>
            <a:normAutofit/>
          </a:bodyPr>
          <a:lstStyle/>
          <a:p>
            <a:pPr>
              <a:buNone/>
            </a:pPr>
            <a:endParaRPr lang="en-US" sz="2800" dirty="0" smtClean="0">
              <a:cs typeface="Times New Roman" charset="0"/>
            </a:endParaRPr>
          </a:p>
          <a:p>
            <a:pPr>
              <a:buNone/>
            </a:pPr>
            <a:endParaRPr lang="en-US" sz="2800" dirty="0" smtClean="0">
              <a:cs typeface="Arial" charset="0"/>
            </a:endParaRPr>
          </a:p>
        </p:txBody>
      </p:sp>
      <p:pic>
        <p:nvPicPr>
          <p:cNvPr id="1026" name="Picture 2" descr="File:Transistor Count and Moore's Law - 2011.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412" y="1372652"/>
            <a:ext cx="6353175" cy="57054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68587" y="4953000"/>
            <a:ext cx="4572000" cy="646331"/>
          </a:xfrm>
          <a:prstGeom prst="rect">
            <a:avLst/>
          </a:prstGeom>
        </p:spPr>
        <p:txBody>
          <a:bodyPr>
            <a:spAutoFit/>
          </a:bodyPr>
          <a:lstStyle/>
          <a:p>
            <a:r>
              <a:rPr lang="en-MY" dirty="0"/>
              <a:t>https://en.wikipedia.org/wiki/Transistor_count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cs typeface="Times New Roman" charset="0"/>
              </a:rPr>
              <a:t>FPGA Process Technology</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cs typeface="Times New Roman" charset="0"/>
              </a:rPr>
              <a:t>PROM/EPROM/EEPROM/FLASH based:</a:t>
            </a:r>
          </a:p>
          <a:p>
            <a:pPr lvl="1" algn="just">
              <a:lnSpc>
                <a:spcPct val="90000"/>
              </a:lnSpc>
            </a:pPr>
            <a:r>
              <a:rPr lang="en-US" dirty="0" smtClean="0">
                <a:cs typeface="Times New Roman" charset="0"/>
              </a:rPr>
              <a:t>These technologies implementation are typically programmed out of circuit and can or cannot be reprogrammed. </a:t>
            </a:r>
          </a:p>
          <a:p>
            <a:pPr lvl="1" algn="just">
              <a:lnSpc>
                <a:spcPct val="90000"/>
              </a:lnSpc>
            </a:pPr>
            <a:r>
              <a:rPr lang="en-US" dirty="0" smtClean="0">
                <a:cs typeface="Times New Roman" charset="0"/>
              </a:rPr>
              <a:t>PROM is one time programmable (OTP) device can only be programmed once. Once programmed, it cannot be reprogrammed.</a:t>
            </a:r>
          </a:p>
          <a:p>
            <a:pPr lvl="1" algn="just">
              <a:lnSpc>
                <a:spcPct val="90000"/>
              </a:lnSpc>
            </a:pPr>
            <a:r>
              <a:rPr lang="en-US" dirty="0" smtClean="0">
                <a:cs typeface="Times New Roman" charset="0"/>
              </a:rPr>
              <a:t>EPROM cells are electrically programmed in a device programmer. Some EPROM-based devices are erasable using ultra-violet (UV) lights if they are in a windowed package. However, most EPROM is in low-cost plastic packaging for production. Plastic packages cannot be UV erased. </a:t>
            </a:r>
          </a:p>
          <a:p>
            <a:pPr lvl="1"/>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cs typeface="Times New Roman" charset="0"/>
                <a:sym typeface="Wingdings" pitchFamily="2" charset="2"/>
              </a:rPr>
              <a:t>(Cont.)</a:t>
            </a:r>
            <a:endParaRPr lang="en-US" sz="3600" dirty="0"/>
          </a:p>
        </p:txBody>
      </p:sp>
      <p:sp>
        <p:nvSpPr>
          <p:cNvPr id="3" name="Content Placeholder 2"/>
          <p:cNvSpPr>
            <a:spLocks noGrp="1"/>
          </p:cNvSpPr>
          <p:nvPr>
            <p:ph idx="1"/>
          </p:nvPr>
        </p:nvSpPr>
        <p:spPr/>
        <p:txBody>
          <a:bodyPr>
            <a:normAutofit/>
          </a:bodyPr>
          <a:lstStyle/>
          <a:p>
            <a:pPr lvl="1">
              <a:lnSpc>
                <a:spcPct val="90000"/>
              </a:lnSpc>
            </a:pPr>
            <a:r>
              <a:rPr lang="en-US" sz="1800" dirty="0" smtClean="0">
                <a:cs typeface="Times New Roman" charset="0"/>
              </a:rPr>
              <a:t>An Electrically-Erasable-Programmable-Read-Only-Memory (EEPROM) memory cell is physically larger than an EPROM cell but offers the advantage of being erased electrically with no special UV erasers require. Plus, EEPROM devices can be erased, even in low-cost plastic packaging. </a:t>
            </a:r>
          </a:p>
          <a:p>
            <a:pPr lvl="1" algn="just">
              <a:lnSpc>
                <a:spcPct val="90000"/>
              </a:lnSpc>
            </a:pPr>
            <a:endParaRPr lang="en-US" sz="1800" dirty="0" smtClean="0">
              <a:cs typeface="Times New Roman" charset="0"/>
            </a:endParaRPr>
          </a:p>
          <a:p>
            <a:pPr lvl="1" algn="just">
              <a:lnSpc>
                <a:spcPct val="90000"/>
              </a:lnSpc>
            </a:pPr>
            <a:r>
              <a:rPr lang="en-US" sz="1800" dirty="0" smtClean="0">
                <a:cs typeface="Times New Roman" charset="0"/>
              </a:rPr>
              <a:t>FLASH-erased (or bulk erased) electrically erasable programmable read-only memory. FLASH has the electrically erasable benefits of EEPROM but the small, economical cell size of EPROM technology.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cs typeface="Times New Roman" charset="0"/>
              </a:rPr>
              <a:t>Programmable Logic Device</a:t>
            </a:r>
            <a:r>
              <a:rPr lang="en-US" dirty="0" smtClean="0"/>
              <a:t> </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sz="2600" dirty="0" smtClean="0">
                <a:cs typeface="Times New Roman" charset="0"/>
              </a:rPr>
              <a:t>A programmable logic device is a device whose logic characteristics can be changed and manipulated or stored through programming. </a:t>
            </a:r>
          </a:p>
          <a:p>
            <a:pPr algn="just"/>
            <a:r>
              <a:rPr lang="en-US" sz="2600" dirty="0" smtClean="0">
                <a:cs typeface="Times New Roman" charset="0"/>
              </a:rPr>
              <a:t>It has configurable logic and flip-flops linked together with programmable interconnect.</a:t>
            </a:r>
          </a:p>
          <a:p>
            <a:pPr algn="just"/>
            <a:r>
              <a:rPr lang="en-US" sz="2600" dirty="0" smtClean="0">
                <a:cs typeface="Times New Roman" charset="0"/>
              </a:rPr>
              <a:t>Memory cells control and define the function that the logic performs and how the various logic functions are interconnected. </a:t>
            </a:r>
          </a:p>
          <a:p>
            <a:pPr algn="just"/>
            <a:r>
              <a:rPr lang="en-US" sz="2600" dirty="0" smtClean="0">
                <a:cs typeface="Times New Roman" charset="0"/>
              </a:rPr>
              <a:t>Though various devices use different architectures, all are based on this fundamental idea. </a:t>
            </a:r>
          </a:p>
          <a:p>
            <a:pPr algn="just"/>
            <a:endParaRPr lang="en-US" sz="2600" dirty="0" smtClean="0">
              <a:cs typeface="Times New Roman" charset="0"/>
            </a:endParaRPr>
          </a:p>
          <a:p>
            <a:pPr algn="just"/>
            <a:r>
              <a:rPr lang="en-US" sz="2800" dirty="0" smtClean="0">
                <a:cs typeface="Times New Roman" charset="0"/>
              </a:rPr>
              <a:t>The major programmable logic architecture available today are:</a:t>
            </a:r>
          </a:p>
          <a:p>
            <a:pPr lvl="1" algn="just"/>
            <a:r>
              <a:rPr lang="en-US" sz="2200" dirty="0" smtClean="0">
                <a:cs typeface="Times New Roman" charset="0"/>
              </a:rPr>
              <a:t>Simple Programmable Logic Devices  (SPLDs), </a:t>
            </a:r>
          </a:p>
          <a:p>
            <a:pPr lvl="1" algn="just"/>
            <a:r>
              <a:rPr lang="en-US" sz="2200" dirty="0" smtClean="0">
                <a:cs typeface="Times New Roman" charset="0"/>
              </a:rPr>
              <a:t>Complex Programmable Logic Devices (CPLDs), and </a:t>
            </a:r>
          </a:p>
          <a:p>
            <a:pPr lvl="1" algn="just"/>
            <a:r>
              <a:rPr lang="en-US" sz="2200" dirty="0" smtClean="0">
                <a:cs typeface="Times New Roman" charset="0"/>
              </a:rPr>
              <a:t>Field Programmable Gate Arrays (FPGAs) </a:t>
            </a:r>
          </a:p>
          <a:p>
            <a:pPr algn="just"/>
            <a:endParaRPr lang="en-US" sz="2600" dirty="0" smtClean="0">
              <a:cs typeface="Times New Roman" charset="0"/>
            </a:endParaRPr>
          </a:p>
          <a:p>
            <a:pPr algn="just"/>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cs typeface="Times New Roman" charset="0"/>
              </a:rPr>
              <a:t>FPGA Process Technology</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cs typeface="Times New Roman" charset="0"/>
              </a:rPr>
              <a:t>Anti-fuse based:</a:t>
            </a:r>
          </a:p>
          <a:p>
            <a:pPr lvl="1" algn="just"/>
            <a:r>
              <a:rPr lang="en-US" dirty="0" smtClean="0">
                <a:cs typeface="Times New Roman" charset="0"/>
              </a:rPr>
              <a:t>Anti-fuse is a one-time programmable (OTP).</a:t>
            </a:r>
          </a:p>
          <a:p>
            <a:pPr lvl="1" algn="just"/>
            <a:r>
              <a:rPr lang="en-US" dirty="0" smtClean="0">
                <a:cs typeface="Times New Roman" charset="0"/>
              </a:rPr>
              <a:t>Fuses are permanently put in place. </a:t>
            </a:r>
          </a:p>
          <a:p>
            <a:pPr lvl="1" algn="just"/>
            <a:r>
              <a:rPr lang="en-US" dirty="0" smtClean="0">
                <a:cs typeface="Times New Roman" charset="0"/>
              </a:rPr>
              <a:t>The anti-part of anti-fuse comes from its programming method. </a:t>
            </a:r>
          </a:p>
          <a:p>
            <a:pPr lvl="1" algn="just"/>
            <a:r>
              <a:rPr lang="en-US" dirty="0" smtClean="0">
                <a:cs typeface="Times New Roman" charset="0"/>
              </a:rPr>
              <a:t>Instead of breaking a metal connection by passing current through it, a link is grown to make a connection. </a:t>
            </a:r>
          </a:p>
          <a:p>
            <a:pPr lvl="1" algn="just"/>
            <a:r>
              <a:rPr lang="en-US" dirty="0" smtClean="0">
                <a:cs typeface="Times New Roman" charset="0"/>
              </a:rPr>
              <a:t>Anti-fuses are either amorphous silicon or metal-to-metal connections. </a:t>
            </a:r>
          </a:p>
          <a:p>
            <a:pPr lvl="1" algn="just"/>
            <a:r>
              <a:rPr lang="en-US" dirty="0" smtClean="0">
                <a:cs typeface="Times New Roman" charset="0"/>
              </a:rPr>
              <a:t>The advantages of anti fuse are usually physically quite small and have low on resistance. </a:t>
            </a:r>
          </a:p>
          <a:p>
            <a:pPr lvl="1" algn="just"/>
            <a:r>
              <a:rPr lang="en-US" dirty="0" smtClean="0">
                <a:cs typeface="Times New Roman" charset="0"/>
              </a:rPr>
              <a:t>However, they require large programming transistors on the device and another obvious disadvantage is that it can not be reuse. </a:t>
            </a:r>
          </a:p>
          <a:p>
            <a:pPr lvl="1"/>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cs typeface="Times New Roman" charset="0"/>
              </a:rPr>
              <a:t>FPGA Process Technology</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cs typeface="Times New Roman" charset="0"/>
              </a:rPr>
              <a:t>SRAM based :</a:t>
            </a:r>
          </a:p>
          <a:p>
            <a:pPr lvl="1" algn="just"/>
            <a:r>
              <a:rPr lang="en-US" sz="3100" dirty="0" smtClean="0">
                <a:cs typeface="Times New Roman" charset="0"/>
              </a:rPr>
              <a:t>SRAM cells are implemented as function generators to simulate combinatorial logic and also are used to control multiplexors and routing resources. These are by far the most popular process technology. This method is similar to the technology used in static RAM devices but with a few modifications. The RAM cells in a memory device are designed for fastest possible read/write performance. The RAM cells in a programmable device are usually designed for stability instead of read/write performance. Consequently, RAM cells in a programmable device have a low-impedance connect to VCC and ground to provide maximum stability over voltage fluctuations.</a:t>
            </a:r>
          </a:p>
          <a:p>
            <a:pPr lvl="1" algn="just"/>
            <a:r>
              <a:rPr lang="en-US" sz="3200" dirty="0" smtClean="0">
                <a:cs typeface="Times New Roman" charset="0"/>
              </a:rPr>
              <a:t>Because static memory is volatile (the contents disappear when the power is turned off), SRAM-based devices are "booted" after power-on. This makes them in-system programmable and re-programmable, even in real-time. As a result, SRAM-based FPGAs are common in reconfigure computing applications where the device's function is dynamically changed. </a:t>
            </a:r>
          </a:p>
          <a:p>
            <a:pPr lvl="1" algn="just"/>
            <a:endParaRPr lang="en-US" sz="3100" dirty="0" smtClean="0">
              <a:cs typeface="Times New Roman" charset="0"/>
            </a:endParaRPr>
          </a:p>
          <a:p>
            <a:pPr lvl="1"/>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cs typeface="Times New Roman" charset="0"/>
                <a:sym typeface="Wingdings" pitchFamily="2" charset="2"/>
              </a:rPr>
              <a:t>(Cont.)</a:t>
            </a:r>
            <a:endParaRPr lang="en-US" sz="3600" dirty="0"/>
          </a:p>
        </p:txBody>
      </p:sp>
      <p:sp>
        <p:nvSpPr>
          <p:cNvPr id="3" name="Content Placeholder 2"/>
          <p:cNvSpPr>
            <a:spLocks noGrp="1"/>
          </p:cNvSpPr>
          <p:nvPr>
            <p:ph idx="1"/>
          </p:nvPr>
        </p:nvSpPr>
        <p:spPr/>
        <p:txBody>
          <a:bodyPr>
            <a:normAutofit/>
          </a:bodyPr>
          <a:lstStyle/>
          <a:p>
            <a:pPr lvl="1" algn="just"/>
            <a:r>
              <a:rPr lang="en-US" sz="1800" dirty="0" smtClean="0">
                <a:cs typeface="Times New Roman" charset="0"/>
              </a:rPr>
              <a:t>The configuration process typically requires only a few hundred milliseconds at most. Most SRAM-based devices can boot themselves automatically at power-on much like a microprocessor. Furthermore, most SRAM-based devices are designed to work with either standard byte-wide PROMs or with sequential-access serial PROMs. </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CPLDs and FPGAs</a:t>
            </a:r>
            <a:endParaRPr lang="en-US" dirty="0"/>
          </a:p>
        </p:txBody>
      </p:sp>
      <p:graphicFrame>
        <p:nvGraphicFramePr>
          <p:cNvPr id="4" name="Table 3"/>
          <p:cNvGraphicFramePr>
            <a:graphicFrameLocks noGrp="1"/>
          </p:cNvGraphicFramePr>
          <p:nvPr/>
        </p:nvGraphicFramePr>
        <p:xfrm>
          <a:off x="685800" y="1600200"/>
          <a:ext cx="8001000" cy="4876799"/>
        </p:xfrm>
        <a:graphic>
          <a:graphicData uri="http://schemas.openxmlformats.org/drawingml/2006/table">
            <a:tbl>
              <a:tblPr firstRow="1" bandRow="1">
                <a:tableStyleId>{284E427A-3D55-4303-BF80-6455036E1DE7}</a:tableStyleId>
              </a:tblPr>
              <a:tblGrid>
                <a:gridCol w="1752600"/>
                <a:gridCol w="2819400"/>
                <a:gridCol w="3429000"/>
              </a:tblGrid>
              <a:tr h="468429">
                <a:tc>
                  <a:txBody>
                    <a:bodyPr/>
                    <a:lstStyle/>
                    <a:p>
                      <a:endParaRPr lang="en-US" dirty="0"/>
                    </a:p>
                  </a:txBody>
                  <a:tcPr/>
                </a:tc>
                <a:tc>
                  <a:txBody>
                    <a:bodyPr/>
                    <a:lstStyle/>
                    <a:p>
                      <a:pPr algn="ctr"/>
                      <a:r>
                        <a:rPr lang="en-US" dirty="0" smtClean="0"/>
                        <a:t>CPLD</a:t>
                      </a:r>
                      <a:endParaRPr lang="en-US" dirty="0"/>
                    </a:p>
                  </a:txBody>
                  <a:tcPr/>
                </a:tc>
                <a:tc>
                  <a:txBody>
                    <a:bodyPr/>
                    <a:lstStyle/>
                    <a:p>
                      <a:pPr algn="ctr"/>
                      <a:r>
                        <a:rPr lang="en-US" dirty="0" smtClean="0"/>
                        <a:t>FPGA</a:t>
                      </a:r>
                      <a:endParaRPr lang="en-US" dirty="0"/>
                    </a:p>
                  </a:txBody>
                  <a:tcPr/>
                </a:tc>
              </a:tr>
              <a:tr h="23228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Architecture</a:t>
                      </a:r>
                    </a:p>
                    <a:p>
                      <a:endParaRPr lang="en-US" dirty="0"/>
                    </a:p>
                  </a:txBody>
                  <a:tcPr/>
                </a:tc>
                <a:tc>
                  <a:txBody>
                    <a:bodyPr/>
                    <a:lstStyle/>
                    <a:p>
                      <a:pPr algn="ctr"/>
                      <a:endParaRPr lang="en-US" dirty="0" smtClean="0"/>
                    </a:p>
                    <a:p>
                      <a:pPr algn="ctr"/>
                      <a:endParaRPr lang="en-US" dirty="0" smtClean="0"/>
                    </a:p>
                    <a:p>
                      <a:pPr algn="ctr"/>
                      <a:endParaRPr lang="en-US" dirty="0" smtClean="0"/>
                    </a:p>
                    <a:p>
                      <a:pPr algn="ctr"/>
                      <a:endParaRPr lang="en-US" dirty="0" smtClean="0"/>
                    </a:p>
                    <a:p>
                      <a:pPr algn="ctr"/>
                      <a:endParaRPr kumimoji="0" lang="en-US" sz="1800" b="1" kern="1200" baseline="0" dirty="0" smtClean="0">
                        <a:solidFill>
                          <a:schemeClr val="dk1"/>
                        </a:solidFill>
                        <a:latin typeface="+mn-lt"/>
                        <a:ea typeface="+mn-ea"/>
                        <a:cs typeface="+mn-cs"/>
                      </a:endParaRPr>
                    </a:p>
                    <a:p>
                      <a:pPr algn="ctr"/>
                      <a:endParaRPr kumimoji="0" lang="en-US" sz="1800" b="1" kern="1200" baseline="0" dirty="0" smtClean="0">
                        <a:solidFill>
                          <a:schemeClr val="dk1"/>
                        </a:solidFill>
                        <a:latin typeface="+mn-lt"/>
                        <a:ea typeface="+mn-ea"/>
                        <a:cs typeface="+mn-cs"/>
                      </a:endParaRPr>
                    </a:p>
                    <a:p>
                      <a:pPr algn="ctr"/>
                      <a:r>
                        <a:rPr kumimoji="0" lang="en-US" sz="1800" b="1" kern="1200" baseline="0" dirty="0" smtClean="0">
                          <a:solidFill>
                            <a:schemeClr val="dk1"/>
                          </a:solidFill>
                          <a:latin typeface="+mn-lt"/>
                          <a:ea typeface="+mn-ea"/>
                          <a:cs typeface="+mn-cs"/>
                        </a:rPr>
                        <a:t>PAL-like</a:t>
                      </a:r>
                    </a:p>
                    <a:p>
                      <a:pPr algn="ctr"/>
                      <a:r>
                        <a:rPr kumimoji="0" lang="en-US" sz="1800" b="1" kern="1200" baseline="0" dirty="0" smtClean="0">
                          <a:solidFill>
                            <a:schemeClr val="dk1"/>
                          </a:solidFill>
                          <a:latin typeface="+mn-lt"/>
                          <a:ea typeface="+mn-ea"/>
                          <a:cs typeface="+mn-cs"/>
                        </a:rPr>
                        <a:t>More Combinational</a:t>
                      </a:r>
                      <a:endParaRPr lang="en-US" dirty="0" smtClean="0"/>
                    </a:p>
                  </a:txBody>
                  <a:tcPr/>
                </a:tc>
                <a:tc>
                  <a:txBody>
                    <a:bodyPr/>
                    <a:lstStyle/>
                    <a:p>
                      <a:pPr algn="ctr"/>
                      <a:endParaRPr lang="en-US" dirty="0" smtClean="0"/>
                    </a:p>
                    <a:p>
                      <a:pPr algn="ctr"/>
                      <a:endParaRPr lang="en-US" dirty="0" smtClean="0"/>
                    </a:p>
                    <a:p>
                      <a:pPr algn="ctr"/>
                      <a:endParaRPr lang="en-US" dirty="0" smtClean="0"/>
                    </a:p>
                    <a:p>
                      <a:pPr algn="ctr"/>
                      <a:endParaRPr kumimoji="0" lang="en-US" sz="1800" b="1" kern="1200" baseline="0" dirty="0" smtClean="0">
                        <a:solidFill>
                          <a:schemeClr val="dk1"/>
                        </a:solidFill>
                        <a:latin typeface="+mn-lt"/>
                        <a:ea typeface="+mn-ea"/>
                        <a:cs typeface="+mn-cs"/>
                      </a:endParaRPr>
                    </a:p>
                    <a:p>
                      <a:pPr algn="ctr"/>
                      <a:endParaRPr kumimoji="0" lang="en-US" sz="1800" b="1" kern="1200" baseline="0" dirty="0" smtClean="0">
                        <a:solidFill>
                          <a:schemeClr val="dk1"/>
                        </a:solidFill>
                        <a:latin typeface="+mn-lt"/>
                        <a:ea typeface="+mn-ea"/>
                        <a:cs typeface="+mn-cs"/>
                      </a:endParaRPr>
                    </a:p>
                    <a:p>
                      <a:pPr algn="ctr"/>
                      <a:endParaRPr kumimoji="0" lang="en-US" sz="1800" b="1" kern="1200" baseline="0" dirty="0" smtClean="0">
                        <a:solidFill>
                          <a:schemeClr val="dk1"/>
                        </a:solidFill>
                        <a:latin typeface="+mn-lt"/>
                        <a:ea typeface="+mn-ea"/>
                        <a:cs typeface="+mn-cs"/>
                      </a:endParaRPr>
                    </a:p>
                    <a:p>
                      <a:pPr algn="ctr"/>
                      <a:r>
                        <a:rPr kumimoji="0" lang="en-US" sz="1800" b="1" kern="1200" baseline="0" dirty="0" smtClean="0">
                          <a:solidFill>
                            <a:schemeClr val="dk1"/>
                          </a:solidFill>
                          <a:latin typeface="+mn-lt"/>
                          <a:ea typeface="+mn-ea"/>
                          <a:cs typeface="+mn-cs"/>
                        </a:rPr>
                        <a:t>Gate array-like</a:t>
                      </a:r>
                    </a:p>
                    <a:p>
                      <a:pPr algn="ctr"/>
                      <a:r>
                        <a:rPr kumimoji="0" lang="en-US" sz="1800" b="1" kern="1200" baseline="0" dirty="0" smtClean="0">
                          <a:solidFill>
                            <a:schemeClr val="dk1"/>
                          </a:solidFill>
                          <a:latin typeface="+mn-lt"/>
                          <a:ea typeface="+mn-ea"/>
                          <a:cs typeface="+mn-cs"/>
                        </a:rPr>
                        <a:t>More Registers + RAM</a:t>
                      </a:r>
                      <a:endParaRPr lang="en-US" dirty="0"/>
                    </a:p>
                  </a:txBody>
                  <a:tcPr/>
                </a:tc>
              </a:tr>
              <a:tr h="808522">
                <a:tc>
                  <a:txBody>
                    <a:bodyPr/>
                    <a:lstStyle/>
                    <a:p>
                      <a:r>
                        <a:rPr lang="en-US" dirty="0" smtClean="0"/>
                        <a:t>Density</a:t>
                      </a:r>
                      <a:endParaRPr lang="en-US" dirty="0"/>
                    </a:p>
                  </a:txBody>
                  <a:tcPr/>
                </a:tc>
                <a:tc>
                  <a:txBody>
                    <a:bodyPr/>
                    <a:lstStyle/>
                    <a:p>
                      <a:r>
                        <a:rPr kumimoji="0" lang="en-US" sz="1800" b="1" kern="1200" baseline="0" dirty="0" smtClean="0">
                          <a:solidFill>
                            <a:schemeClr val="dk1"/>
                          </a:solidFill>
                          <a:latin typeface="+mn-lt"/>
                          <a:ea typeface="+mn-ea"/>
                          <a:cs typeface="+mn-cs"/>
                        </a:rPr>
                        <a:t>Low-to-medium</a:t>
                      </a:r>
                    </a:p>
                    <a:p>
                      <a:r>
                        <a:rPr kumimoji="0" lang="en-US" sz="1800" b="1" kern="1200" baseline="0" dirty="0" smtClean="0">
                          <a:solidFill>
                            <a:schemeClr val="dk1"/>
                          </a:solidFill>
                          <a:latin typeface="+mn-lt"/>
                          <a:ea typeface="+mn-ea"/>
                          <a:cs typeface="+mn-cs"/>
                        </a:rPr>
                        <a:t>0.5-10K logic gates</a:t>
                      </a:r>
                      <a:endParaRPr lang="en-US" dirty="0"/>
                    </a:p>
                  </a:txBody>
                  <a:tcPr/>
                </a:tc>
                <a:tc>
                  <a:txBody>
                    <a:bodyPr/>
                    <a:lstStyle/>
                    <a:p>
                      <a:pPr algn="ctr"/>
                      <a:r>
                        <a:rPr kumimoji="0" lang="en-US" sz="1800" b="1" kern="1200" baseline="0" dirty="0" smtClean="0">
                          <a:solidFill>
                            <a:schemeClr val="dk1"/>
                          </a:solidFill>
                          <a:latin typeface="+mn-lt"/>
                          <a:ea typeface="+mn-ea"/>
                          <a:cs typeface="+mn-cs"/>
                        </a:rPr>
                        <a:t>Medium-to-high</a:t>
                      </a:r>
                    </a:p>
                    <a:p>
                      <a:pPr algn="ctr"/>
                      <a:r>
                        <a:rPr kumimoji="0" lang="en-US" sz="1800" b="1" kern="1200" baseline="0" dirty="0" smtClean="0">
                          <a:solidFill>
                            <a:schemeClr val="dk1"/>
                          </a:solidFill>
                          <a:latin typeface="+mn-lt"/>
                          <a:ea typeface="+mn-ea"/>
                          <a:cs typeface="+mn-cs"/>
                        </a:rPr>
                        <a:t>1K to 500K system gates</a:t>
                      </a:r>
                      <a:endParaRPr lang="en-US" dirty="0"/>
                    </a:p>
                  </a:txBody>
                  <a:tcPr/>
                </a:tc>
              </a:tr>
              <a:tr h="808522">
                <a:tc>
                  <a:txBody>
                    <a:bodyPr/>
                    <a:lstStyle/>
                    <a:p>
                      <a:r>
                        <a:rPr lang="en-US" dirty="0" smtClean="0"/>
                        <a:t>Performance</a:t>
                      </a:r>
                      <a:endParaRPr lang="en-US" dirty="0"/>
                    </a:p>
                  </a:txBody>
                  <a:tcPr/>
                </a:tc>
                <a:tc>
                  <a:txBody>
                    <a:bodyPr/>
                    <a:lstStyle/>
                    <a:p>
                      <a:r>
                        <a:rPr kumimoji="0" lang="en-US" sz="1800" b="1" kern="1200" baseline="0" dirty="0" smtClean="0">
                          <a:solidFill>
                            <a:schemeClr val="dk1"/>
                          </a:solidFill>
                          <a:latin typeface="+mn-lt"/>
                          <a:ea typeface="+mn-ea"/>
                          <a:cs typeface="+mn-cs"/>
                        </a:rPr>
                        <a:t>Predictable timing</a:t>
                      </a:r>
                    </a:p>
                    <a:p>
                      <a:r>
                        <a:rPr kumimoji="0" lang="en-US" sz="1800" b="1" kern="1200" baseline="0" dirty="0" smtClean="0">
                          <a:solidFill>
                            <a:schemeClr val="dk1"/>
                          </a:solidFill>
                          <a:latin typeface="+mn-lt"/>
                          <a:ea typeface="+mn-ea"/>
                          <a:cs typeface="+mn-cs"/>
                        </a:rPr>
                        <a:t>Up to 200 MHz today</a:t>
                      </a:r>
                      <a:endParaRPr lang="en-US" dirty="0"/>
                    </a:p>
                  </a:txBody>
                  <a:tcPr/>
                </a:tc>
                <a:tc>
                  <a:txBody>
                    <a:bodyPr/>
                    <a:lstStyle/>
                    <a:p>
                      <a:pPr algn="ctr"/>
                      <a:r>
                        <a:rPr kumimoji="0" lang="en-US" sz="1800" b="1" kern="1200" baseline="0" dirty="0" smtClean="0">
                          <a:solidFill>
                            <a:schemeClr val="dk1"/>
                          </a:solidFill>
                          <a:latin typeface="+mn-lt"/>
                          <a:ea typeface="+mn-ea"/>
                          <a:cs typeface="+mn-cs"/>
                        </a:rPr>
                        <a:t>Application dependent</a:t>
                      </a:r>
                    </a:p>
                    <a:p>
                      <a:pPr algn="ctr"/>
                      <a:r>
                        <a:rPr kumimoji="0" lang="en-US" sz="1800" b="1" kern="1200" baseline="0" dirty="0" smtClean="0">
                          <a:solidFill>
                            <a:schemeClr val="dk1"/>
                          </a:solidFill>
                          <a:latin typeface="+mn-lt"/>
                          <a:ea typeface="+mn-ea"/>
                          <a:cs typeface="+mn-cs"/>
                        </a:rPr>
                        <a:t>Up to 135MHz today</a:t>
                      </a:r>
                      <a:endParaRPr lang="en-US" dirty="0"/>
                    </a:p>
                  </a:txBody>
                  <a:tcPr/>
                </a:tc>
              </a:tr>
              <a:tr h="468429">
                <a:tc>
                  <a:txBody>
                    <a:bodyPr/>
                    <a:lstStyle/>
                    <a:p>
                      <a:r>
                        <a:rPr lang="en-US" dirty="0" smtClean="0"/>
                        <a:t>Interconnect</a:t>
                      </a:r>
                      <a:endParaRPr lang="en-US" dirty="0"/>
                    </a:p>
                  </a:txBody>
                  <a:tcPr/>
                </a:tc>
                <a:tc>
                  <a:txBody>
                    <a:bodyPr/>
                    <a:lstStyle/>
                    <a:p>
                      <a:pPr algn="ctr"/>
                      <a:r>
                        <a:rPr kumimoji="0" lang="en-US" sz="1800" b="1" kern="1200" baseline="0" dirty="0" smtClean="0">
                          <a:solidFill>
                            <a:schemeClr val="dk1"/>
                          </a:solidFill>
                          <a:latin typeface="+mn-lt"/>
                          <a:ea typeface="+mn-ea"/>
                          <a:cs typeface="+mn-cs"/>
                        </a:rPr>
                        <a:t>“Crossbar”</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b="1" kern="1200" baseline="0" dirty="0" smtClean="0">
                          <a:solidFill>
                            <a:schemeClr val="dk1"/>
                          </a:solidFill>
                          <a:latin typeface="+mn-lt"/>
                          <a:ea typeface="+mn-ea"/>
                          <a:cs typeface="+mn-cs"/>
                        </a:rPr>
                        <a:t>Incremental</a:t>
                      </a:r>
                      <a:endParaRPr lang="en-US" dirty="0" smtClean="0"/>
                    </a:p>
                  </a:txBody>
                  <a:tcPr/>
                </a:tc>
              </a:tr>
            </a:tbl>
          </a:graphicData>
        </a:graphic>
      </p:graphicFrame>
      <p:pic>
        <p:nvPicPr>
          <p:cNvPr id="4098" name="Picture 2"/>
          <p:cNvPicPr>
            <a:picLocks noChangeAspect="1" noChangeArrowheads="1"/>
          </p:cNvPicPr>
          <p:nvPr/>
        </p:nvPicPr>
        <p:blipFill>
          <a:blip r:embed="rId3" cstate="print"/>
          <a:srcRect/>
          <a:stretch>
            <a:fillRect/>
          </a:stretch>
        </p:blipFill>
        <p:spPr bwMode="auto">
          <a:xfrm>
            <a:off x="3276600" y="2209800"/>
            <a:ext cx="1143000" cy="1472712"/>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cstate="print"/>
          <a:srcRect/>
          <a:stretch>
            <a:fillRect/>
          </a:stretch>
        </p:blipFill>
        <p:spPr bwMode="auto">
          <a:xfrm>
            <a:off x="6096000" y="2209800"/>
            <a:ext cx="1828800" cy="1476671"/>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chemeClr val="tx2"/>
                </a:solidFill>
                <a:cs typeface="Times New Roman" charset="0"/>
              </a:rPr>
              <a:t>CPLD or FPGA?</a:t>
            </a:r>
            <a:r>
              <a:rPr lang="en-US" sz="4800" dirty="0" smtClean="0">
                <a:solidFill>
                  <a:schemeClr val="tx2"/>
                </a:solidFill>
              </a:rPr>
              <a:t> </a:t>
            </a:r>
            <a:endParaRPr lang="en-US" dirty="0"/>
          </a:p>
        </p:txBody>
      </p:sp>
      <p:graphicFrame>
        <p:nvGraphicFramePr>
          <p:cNvPr id="4" name="Content Placeholder 3"/>
          <p:cNvGraphicFramePr>
            <a:graphicFrameLocks noGrp="1"/>
          </p:cNvGraphicFramePr>
          <p:nvPr>
            <p:ph idx="1"/>
          </p:nvPr>
        </p:nvGraphicFramePr>
        <p:xfrm>
          <a:off x="457200" y="1646238"/>
          <a:ext cx="8229600" cy="3616960"/>
        </p:xfrm>
        <a:graphic>
          <a:graphicData uri="http://schemas.openxmlformats.org/drawingml/2006/table">
            <a:tbl>
              <a:tblPr firstRow="1" bandRow="1">
                <a:tableStyleId>{5C22544A-7EE6-4342-B048-85BDC9FD1C3A}</a:tableStyleId>
              </a:tblPr>
              <a:tblGrid>
                <a:gridCol w="3657600"/>
                <a:gridCol w="4572000"/>
              </a:tblGrid>
              <a:tr h="370840">
                <a:tc>
                  <a:txBody>
                    <a:bodyPr/>
                    <a:lstStyle/>
                    <a:p>
                      <a:pPr algn="ctr"/>
                      <a:r>
                        <a:rPr lang="en-US" sz="1800" b="1" dirty="0" smtClean="0">
                          <a:latin typeface="Arial" charset="0"/>
                        </a:rPr>
                        <a:t>CPLD</a:t>
                      </a:r>
                      <a:endParaRPr lang="en-US" dirty="0"/>
                    </a:p>
                  </a:txBody>
                  <a:tcPr/>
                </a:tc>
                <a:tc>
                  <a:txBody>
                    <a:bodyPr/>
                    <a:lstStyle/>
                    <a:p>
                      <a:pPr algn="ctr"/>
                      <a:r>
                        <a:rPr lang="en-US" dirty="0" smtClean="0"/>
                        <a:t>FPGA</a:t>
                      </a:r>
                      <a:endParaRPr lang="en-US" dirty="0"/>
                    </a:p>
                  </a:txBody>
                  <a:tcPr/>
                </a:tc>
              </a:tr>
              <a:tr h="370840">
                <a:tc>
                  <a:txBody>
                    <a:bodyPr/>
                    <a:lstStyle/>
                    <a:p>
                      <a:pPr>
                        <a:spcBef>
                          <a:spcPct val="50000"/>
                        </a:spcBef>
                        <a:buFont typeface="Arial" pitchFamily="34" charset="0"/>
                        <a:buChar char="•"/>
                      </a:pPr>
                      <a:r>
                        <a:rPr lang="en-US" sz="1800" dirty="0" smtClean="0">
                          <a:latin typeface="Arial" charset="0"/>
                        </a:rPr>
                        <a:t> Non-volatile</a:t>
                      </a:r>
                    </a:p>
                    <a:p>
                      <a:pPr>
                        <a:spcBef>
                          <a:spcPct val="50000"/>
                        </a:spcBef>
                      </a:pPr>
                      <a:r>
                        <a:rPr lang="en-US" sz="1800" dirty="0" smtClean="0">
                          <a:latin typeface="Arial" charset="0"/>
                        </a:rPr>
                        <a:t>• Wide fan-in</a:t>
                      </a:r>
                    </a:p>
                    <a:p>
                      <a:pPr>
                        <a:spcBef>
                          <a:spcPct val="50000"/>
                        </a:spcBef>
                      </a:pPr>
                      <a:r>
                        <a:rPr lang="en-US" sz="1800" dirty="0" smtClean="0">
                          <a:latin typeface="Arial" charset="0"/>
                        </a:rPr>
                        <a:t>• Fast counters, </a:t>
                      </a:r>
                    </a:p>
                    <a:p>
                      <a:pPr>
                        <a:spcBef>
                          <a:spcPct val="50000"/>
                        </a:spcBef>
                        <a:buFontTx/>
                        <a:buChar char="•"/>
                      </a:pPr>
                      <a:r>
                        <a:rPr lang="en-US" sz="1800" dirty="0" smtClean="0">
                          <a:latin typeface="Arial" charset="0"/>
                        </a:rPr>
                        <a:t> state machines</a:t>
                      </a:r>
                    </a:p>
                    <a:p>
                      <a:pPr>
                        <a:spcBef>
                          <a:spcPct val="50000"/>
                        </a:spcBef>
                      </a:pPr>
                      <a:r>
                        <a:rPr lang="en-US" sz="1800" dirty="0" smtClean="0">
                          <a:latin typeface="Arial" charset="0"/>
                        </a:rPr>
                        <a:t>• Combinational Logic</a:t>
                      </a:r>
                    </a:p>
                    <a:p>
                      <a:pPr>
                        <a:spcBef>
                          <a:spcPct val="50000"/>
                        </a:spcBef>
                      </a:pPr>
                      <a:r>
                        <a:rPr lang="en-US" sz="1800" dirty="0" smtClean="0">
                          <a:latin typeface="Arial" charset="0"/>
                        </a:rPr>
                        <a:t>• Small student projects </a:t>
                      </a:r>
                    </a:p>
                    <a:p>
                      <a:pPr>
                        <a:spcBef>
                          <a:spcPct val="50000"/>
                        </a:spcBef>
                        <a:buFontTx/>
                        <a:buChar char="•"/>
                      </a:pPr>
                      <a:r>
                        <a:rPr lang="en-US" sz="1800" dirty="0" smtClean="0">
                          <a:latin typeface="Arial" charset="0"/>
                        </a:rPr>
                        <a:t> lower level courses</a:t>
                      </a:r>
                    </a:p>
                    <a:p>
                      <a:pPr>
                        <a:spcBef>
                          <a:spcPct val="50000"/>
                        </a:spcBef>
                      </a:pPr>
                      <a:r>
                        <a:rPr lang="en-US" sz="1800" dirty="0" smtClean="0">
                          <a:latin typeface="Arial" charset="0"/>
                        </a:rPr>
                        <a:t>• Control Logic</a:t>
                      </a:r>
                      <a:endParaRPr lang="en-US" dirty="0"/>
                    </a:p>
                  </a:txBody>
                  <a:tcPr/>
                </a:tc>
                <a:tc>
                  <a:txBody>
                    <a:bodyPr/>
                    <a:lstStyle/>
                    <a:p>
                      <a:pPr>
                        <a:spcBef>
                          <a:spcPct val="50000"/>
                        </a:spcBef>
                        <a:buFont typeface="Arial" pitchFamily="34" charset="0"/>
                        <a:buChar char="•"/>
                      </a:pPr>
                      <a:r>
                        <a:rPr lang="en-US" sz="1800" dirty="0" smtClean="0">
                          <a:latin typeface="Arial" charset="0"/>
                        </a:rPr>
                        <a:t> SRAM reconfiguration</a:t>
                      </a:r>
                    </a:p>
                    <a:p>
                      <a:pPr>
                        <a:spcBef>
                          <a:spcPct val="50000"/>
                        </a:spcBef>
                      </a:pPr>
                      <a:r>
                        <a:rPr lang="en-US" sz="1800" dirty="0" smtClean="0">
                          <a:latin typeface="Arial" charset="0"/>
                        </a:rPr>
                        <a:t>• Excellent for computer architecture, DSP,</a:t>
                      </a:r>
                    </a:p>
                    <a:p>
                      <a:pPr>
                        <a:spcBef>
                          <a:spcPct val="50000"/>
                        </a:spcBef>
                      </a:pPr>
                      <a:r>
                        <a:rPr lang="en-US" sz="1800" dirty="0" smtClean="0">
                          <a:latin typeface="Arial" charset="0"/>
                        </a:rPr>
                        <a:t>  registered designs</a:t>
                      </a:r>
                    </a:p>
                    <a:p>
                      <a:pPr>
                        <a:spcBef>
                          <a:spcPct val="50000"/>
                        </a:spcBef>
                      </a:pPr>
                      <a:r>
                        <a:rPr lang="en-US" sz="1800" dirty="0" smtClean="0">
                          <a:latin typeface="Arial" charset="0"/>
                        </a:rPr>
                        <a:t>• ASIC like design flow</a:t>
                      </a:r>
                    </a:p>
                    <a:p>
                      <a:pPr>
                        <a:spcBef>
                          <a:spcPct val="50000"/>
                        </a:spcBef>
                      </a:pPr>
                      <a:r>
                        <a:rPr lang="en-US" sz="1800" dirty="0" smtClean="0">
                          <a:latin typeface="Arial" charset="0"/>
                        </a:rPr>
                        <a:t>• Great for first year to graduate work</a:t>
                      </a:r>
                    </a:p>
                    <a:p>
                      <a:pPr>
                        <a:spcBef>
                          <a:spcPct val="50000"/>
                        </a:spcBef>
                      </a:pPr>
                      <a:r>
                        <a:rPr lang="en-US" sz="1800" dirty="0" smtClean="0">
                          <a:latin typeface="Arial" charset="0"/>
                        </a:rPr>
                        <a:t>• More common in schools</a:t>
                      </a:r>
                    </a:p>
                    <a:p>
                      <a:pPr>
                        <a:spcBef>
                          <a:spcPct val="50000"/>
                        </a:spcBef>
                      </a:pPr>
                      <a:r>
                        <a:rPr lang="en-US" sz="1800" dirty="0" smtClean="0">
                          <a:latin typeface="Arial" charset="0"/>
                        </a:rPr>
                        <a:t>• PROM required for non-volatile operation</a:t>
                      </a:r>
                    </a:p>
                    <a:p>
                      <a:endParaRPr lang="en-US" dirty="0"/>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cs typeface="Times New Roman" charset="0"/>
              </a:rPr>
              <a:t>The Advantages of FPGA</a:t>
            </a:r>
            <a:endParaRPr lang="en-US" dirty="0"/>
          </a:p>
        </p:txBody>
      </p:sp>
      <p:sp>
        <p:nvSpPr>
          <p:cNvPr id="3" name="Content Placeholder 2"/>
          <p:cNvSpPr>
            <a:spLocks noGrp="1"/>
          </p:cNvSpPr>
          <p:nvPr>
            <p:ph idx="1"/>
          </p:nvPr>
        </p:nvSpPr>
        <p:spPr/>
        <p:txBody>
          <a:bodyPr>
            <a:normAutofit fontScale="92500" lnSpcReduction="20000"/>
          </a:bodyPr>
          <a:lstStyle/>
          <a:p>
            <a:r>
              <a:rPr lang="en-US" sz="2000" dirty="0" smtClean="0">
                <a:cs typeface="Times New Roman" charset="0"/>
              </a:rPr>
              <a:t>The FPGA is one of the fast growing components invented and have revolutionized the way many systems are designed. That’s why many designers and companies have chosen it.  Some of FPGA advantages are listed below:</a:t>
            </a:r>
          </a:p>
          <a:p>
            <a:pPr lvl="1" algn="just"/>
            <a:r>
              <a:rPr lang="en-US" sz="2000" dirty="0" smtClean="0">
                <a:cs typeface="Times New Roman" charset="0"/>
              </a:rPr>
              <a:t>Low-cost</a:t>
            </a:r>
          </a:p>
          <a:p>
            <a:pPr lvl="1" algn="just"/>
            <a:r>
              <a:rPr lang="en-US" sz="2000" dirty="0" smtClean="0">
                <a:cs typeface="Times New Roman" charset="0"/>
              </a:rPr>
              <a:t>Fast-turnaround implementation alternative</a:t>
            </a:r>
          </a:p>
          <a:p>
            <a:pPr lvl="1" algn="just"/>
            <a:r>
              <a:rPr lang="en-US" sz="2000" dirty="0" smtClean="0">
                <a:cs typeface="Times New Roman" charset="0"/>
              </a:rPr>
              <a:t>Supported by CAD/EDA tools </a:t>
            </a:r>
          </a:p>
          <a:p>
            <a:pPr lvl="1" algn="just"/>
            <a:r>
              <a:rPr lang="en-US" sz="2000" dirty="0" smtClean="0">
                <a:cs typeface="Times New Roman" charset="0"/>
              </a:rPr>
              <a:t>High density </a:t>
            </a:r>
          </a:p>
          <a:p>
            <a:pPr lvl="1" algn="just"/>
            <a:r>
              <a:rPr lang="en-US" sz="2000" dirty="0" smtClean="0">
                <a:cs typeface="Times New Roman" charset="0"/>
              </a:rPr>
              <a:t>High speed </a:t>
            </a:r>
          </a:p>
          <a:p>
            <a:pPr lvl="1" algn="just"/>
            <a:r>
              <a:rPr lang="en-US" sz="2000" dirty="0" smtClean="0">
                <a:cs typeface="Times New Roman" charset="0"/>
              </a:rPr>
              <a:t>Programmable and versatile</a:t>
            </a:r>
          </a:p>
          <a:p>
            <a:pPr lvl="1" algn="just"/>
            <a:r>
              <a:rPr lang="en-US" sz="2000" dirty="0" smtClean="0">
                <a:cs typeface="Times New Roman" charset="0"/>
              </a:rPr>
              <a:t>Flexible</a:t>
            </a:r>
          </a:p>
          <a:p>
            <a:pPr lvl="1" algn="just"/>
            <a:r>
              <a:rPr lang="en-US" sz="2000" dirty="0" smtClean="0">
                <a:cs typeface="Times New Roman" charset="0"/>
              </a:rPr>
              <a:t>Reusability</a:t>
            </a:r>
          </a:p>
          <a:p>
            <a:pPr lvl="1" algn="just"/>
            <a:r>
              <a:rPr lang="en-US" sz="2000" dirty="0" smtClean="0">
                <a:cs typeface="Times New Roman" charset="0"/>
              </a:rPr>
              <a:t>Large amounts of logic gates, registers, RAM and routing resources</a:t>
            </a:r>
          </a:p>
          <a:p>
            <a:pPr lvl="1" algn="just"/>
            <a:r>
              <a:rPr lang="en-US" sz="2000" dirty="0" smtClean="0">
                <a:cs typeface="Times New Roman" charset="0"/>
              </a:rPr>
              <a:t>Quick time-to-market</a:t>
            </a:r>
          </a:p>
          <a:p>
            <a:pPr lvl="1" algn="just"/>
            <a:r>
              <a:rPr lang="en-US" sz="2000" dirty="0" smtClean="0">
                <a:cs typeface="Times New Roman" charset="0"/>
              </a:rPr>
              <a:t>SRAM FPGA provide the benefits of custom CMOS</a:t>
            </a:r>
            <a:endParaRPr 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Times New Roman" charset="0"/>
              </a:rPr>
              <a:t>FPGA</a:t>
            </a:r>
            <a:r>
              <a:rPr lang="en-US" dirty="0" smtClean="0"/>
              <a:t> Vendors</a:t>
            </a:r>
            <a:endParaRPr lang="en-US" dirty="0"/>
          </a:p>
        </p:txBody>
      </p:sp>
      <p:sp>
        <p:nvSpPr>
          <p:cNvPr id="3" name="Content Placeholder 2"/>
          <p:cNvSpPr>
            <a:spLocks noGrp="1"/>
          </p:cNvSpPr>
          <p:nvPr>
            <p:ph idx="1"/>
          </p:nvPr>
        </p:nvSpPr>
        <p:spPr>
          <a:xfrm>
            <a:off x="0" y="1645920"/>
            <a:ext cx="4267200" cy="4526280"/>
          </a:xfrm>
        </p:spPr>
        <p:txBody>
          <a:bodyPr>
            <a:normAutofit lnSpcReduction="10000"/>
          </a:bodyPr>
          <a:lstStyle/>
          <a:p>
            <a:pPr lvl="1"/>
            <a:r>
              <a:rPr lang="en-US" sz="2200" dirty="0" err="1" smtClean="0">
                <a:solidFill>
                  <a:schemeClr val="bg1"/>
                </a:solidFill>
                <a:cs typeface="Times New Roman" charset="0"/>
                <a:hlinkClick r:id="rId3"/>
              </a:rPr>
              <a:t>Actel</a:t>
            </a:r>
            <a:r>
              <a:rPr lang="en-US" sz="2200" dirty="0" smtClean="0">
                <a:solidFill>
                  <a:schemeClr val="bg1"/>
                </a:solidFill>
                <a:cs typeface="Times New Roman" charset="0"/>
              </a:rPr>
              <a:t> </a:t>
            </a:r>
          </a:p>
          <a:p>
            <a:pPr lvl="1"/>
            <a:r>
              <a:rPr lang="en-US" sz="2200" dirty="0" err="1" smtClean="0">
                <a:solidFill>
                  <a:schemeClr val="bg1"/>
                </a:solidFill>
                <a:cs typeface="Times New Roman" charset="0"/>
                <a:hlinkClick r:id="rId4"/>
              </a:rPr>
              <a:t>Altera</a:t>
            </a:r>
            <a:r>
              <a:rPr lang="en-US" sz="2200" dirty="0" smtClean="0">
                <a:solidFill>
                  <a:schemeClr val="bg1"/>
                </a:solidFill>
                <a:cs typeface="Times New Roman" charset="0"/>
              </a:rPr>
              <a:t> </a:t>
            </a:r>
          </a:p>
          <a:p>
            <a:pPr lvl="1"/>
            <a:r>
              <a:rPr lang="en-US" sz="2200" dirty="0" smtClean="0">
                <a:solidFill>
                  <a:schemeClr val="bg1"/>
                </a:solidFill>
                <a:cs typeface="Times New Roman" charset="0"/>
                <a:hlinkClick r:id="rId5"/>
              </a:rPr>
              <a:t>Atmel</a:t>
            </a:r>
            <a:r>
              <a:rPr lang="en-US" sz="2200" dirty="0" smtClean="0">
                <a:solidFill>
                  <a:schemeClr val="bg1"/>
                </a:solidFill>
                <a:cs typeface="Times New Roman" charset="0"/>
              </a:rPr>
              <a:t> </a:t>
            </a:r>
          </a:p>
          <a:p>
            <a:pPr lvl="1"/>
            <a:r>
              <a:rPr lang="en-US" sz="2200" dirty="0" smtClean="0">
                <a:solidFill>
                  <a:schemeClr val="bg1"/>
                </a:solidFill>
                <a:cs typeface="Times New Roman" charset="0"/>
                <a:hlinkClick r:id="rId6"/>
              </a:rPr>
              <a:t>Chip Express</a:t>
            </a:r>
            <a:r>
              <a:rPr lang="en-US" sz="2200" dirty="0" smtClean="0">
                <a:solidFill>
                  <a:schemeClr val="bg1"/>
                </a:solidFill>
                <a:cs typeface="Times New Roman" charset="0"/>
              </a:rPr>
              <a:t> </a:t>
            </a:r>
          </a:p>
          <a:p>
            <a:pPr lvl="1"/>
            <a:r>
              <a:rPr lang="en-US" sz="2200" dirty="0" smtClean="0">
                <a:solidFill>
                  <a:schemeClr val="bg1"/>
                </a:solidFill>
                <a:cs typeface="Times New Roman" charset="0"/>
                <a:hlinkClick r:id="rId7"/>
              </a:rPr>
              <a:t>Clear Logic</a:t>
            </a:r>
            <a:r>
              <a:rPr lang="en-US" sz="2200" dirty="0" smtClean="0">
                <a:solidFill>
                  <a:schemeClr val="bg1"/>
                </a:solidFill>
                <a:cs typeface="Times New Roman" charset="0"/>
              </a:rPr>
              <a:t> </a:t>
            </a:r>
          </a:p>
          <a:p>
            <a:pPr lvl="1"/>
            <a:r>
              <a:rPr lang="en-US" sz="2200" dirty="0" smtClean="0">
                <a:solidFill>
                  <a:schemeClr val="bg1"/>
                </a:solidFill>
                <a:cs typeface="Times New Roman" charset="0"/>
                <a:hlinkClick r:id="rId8"/>
              </a:rPr>
              <a:t>Cypress</a:t>
            </a:r>
            <a:r>
              <a:rPr lang="en-US" sz="2200" dirty="0" smtClean="0">
                <a:solidFill>
                  <a:schemeClr val="bg1"/>
                </a:solidFill>
                <a:cs typeface="Times New Roman" charset="0"/>
              </a:rPr>
              <a:t> </a:t>
            </a:r>
          </a:p>
          <a:p>
            <a:pPr lvl="1"/>
            <a:r>
              <a:rPr lang="en-US" sz="2200" dirty="0" err="1" smtClean="0">
                <a:solidFill>
                  <a:schemeClr val="bg1"/>
                </a:solidFill>
                <a:cs typeface="Times New Roman" charset="0"/>
                <a:hlinkClick r:id="rId9"/>
              </a:rPr>
              <a:t>DynaChip</a:t>
            </a:r>
            <a:r>
              <a:rPr lang="en-US" sz="2200" dirty="0" smtClean="0">
                <a:solidFill>
                  <a:schemeClr val="bg1"/>
                </a:solidFill>
                <a:cs typeface="Times New Roman" charset="0"/>
              </a:rPr>
              <a:t> </a:t>
            </a:r>
          </a:p>
          <a:p>
            <a:pPr lvl="1"/>
            <a:r>
              <a:rPr lang="en-US" sz="2200" dirty="0" smtClean="0">
                <a:solidFill>
                  <a:schemeClr val="bg1"/>
                </a:solidFill>
                <a:cs typeface="Times New Roman" charset="0"/>
                <a:hlinkClick r:id="rId10"/>
              </a:rPr>
              <a:t>Fast Analog Solutions Ltd</a:t>
            </a:r>
            <a:r>
              <a:rPr lang="en-US" sz="2200" dirty="0" smtClean="0">
                <a:solidFill>
                  <a:schemeClr val="bg1"/>
                </a:solidFill>
                <a:cs typeface="Times New Roman" charset="0"/>
              </a:rPr>
              <a:t> </a:t>
            </a:r>
          </a:p>
          <a:p>
            <a:pPr lvl="1"/>
            <a:r>
              <a:rPr lang="en-US" sz="2200" dirty="0" err="1" smtClean="0">
                <a:solidFill>
                  <a:schemeClr val="bg1"/>
                </a:solidFill>
                <a:cs typeface="Times New Roman" charset="0"/>
                <a:hlinkClick r:id="rId11"/>
              </a:rPr>
              <a:t>Gatefield</a:t>
            </a:r>
            <a:endParaRPr lang="en-US" sz="2200" dirty="0" smtClean="0">
              <a:solidFill>
                <a:schemeClr val="bg1"/>
              </a:solidFill>
              <a:cs typeface="Times New Roman" charset="0"/>
            </a:endParaRPr>
          </a:p>
          <a:p>
            <a:pPr lvl="1">
              <a:lnSpc>
                <a:spcPct val="90000"/>
              </a:lnSpc>
              <a:spcBef>
                <a:spcPct val="50000"/>
              </a:spcBef>
            </a:pPr>
            <a:r>
              <a:rPr lang="en-US" sz="2200" dirty="0" err="1" smtClean="0">
                <a:solidFill>
                  <a:schemeClr val="bg1"/>
                </a:solidFill>
                <a:cs typeface="Times New Roman" charset="0"/>
                <a:hlinkClick r:id="rId12"/>
              </a:rPr>
              <a:t>HammerCores</a:t>
            </a:r>
            <a:r>
              <a:rPr lang="en-US" sz="2200" dirty="0" smtClean="0">
                <a:solidFill>
                  <a:schemeClr val="bg1"/>
                </a:solidFill>
                <a:cs typeface="Times New Roman" charset="0"/>
              </a:rPr>
              <a:t> </a:t>
            </a:r>
          </a:p>
          <a:p>
            <a:pPr lvl="1">
              <a:lnSpc>
                <a:spcPct val="90000"/>
              </a:lnSpc>
              <a:spcBef>
                <a:spcPct val="50000"/>
              </a:spcBef>
            </a:pPr>
            <a:r>
              <a:rPr lang="en-US" sz="2200" dirty="0" smtClean="0">
                <a:solidFill>
                  <a:schemeClr val="bg1"/>
                </a:solidFill>
                <a:cs typeface="Times New Roman" charset="0"/>
                <a:hlinkClick r:id="rId13"/>
              </a:rPr>
              <a:t>Lattice</a:t>
            </a:r>
            <a:r>
              <a:rPr lang="en-US" sz="2200" dirty="0" smtClean="0">
                <a:solidFill>
                  <a:schemeClr val="bg1"/>
                </a:solidFill>
                <a:cs typeface="Times New Roman" charset="0"/>
              </a:rPr>
              <a:t> </a:t>
            </a:r>
          </a:p>
          <a:p>
            <a:pPr lvl="1">
              <a:lnSpc>
                <a:spcPct val="90000"/>
              </a:lnSpc>
              <a:spcBef>
                <a:spcPct val="50000"/>
              </a:spcBef>
            </a:pPr>
            <a:r>
              <a:rPr lang="en-US" sz="2200" dirty="0" smtClean="0">
                <a:solidFill>
                  <a:schemeClr val="bg1"/>
                </a:solidFill>
                <a:cs typeface="Times New Roman" charset="0"/>
                <a:hlinkClick r:id="rId14"/>
              </a:rPr>
              <a:t>Lucent Technologies</a:t>
            </a:r>
            <a:r>
              <a:rPr lang="en-US" sz="2200" dirty="0" smtClean="0">
                <a:solidFill>
                  <a:schemeClr val="bg1"/>
                </a:solidFill>
                <a:cs typeface="Times New Roman" charset="0"/>
              </a:rPr>
              <a:t> </a:t>
            </a:r>
          </a:p>
          <a:p>
            <a:endParaRPr lang="en-US" dirty="0"/>
          </a:p>
        </p:txBody>
      </p:sp>
      <p:sp>
        <p:nvSpPr>
          <p:cNvPr id="4" name="Content Placeholder 2"/>
          <p:cNvSpPr txBox="1">
            <a:spLocks/>
          </p:cNvSpPr>
          <p:nvPr/>
        </p:nvSpPr>
        <p:spPr>
          <a:xfrm>
            <a:off x="4191000" y="1600200"/>
            <a:ext cx="4495800" cy="4526280"/>
          </a:xfrm>
          <a:prstGeom prst="rect">
            <a:avLst/>
          </a:prstGeom>
        </p:spPr>
        <p:txBody>
          <a:bodyPr>
            <a:noAutofit/>
          </a:bodyPr>
          <a:lstStyle/>
          <a:p>
            <a:pPr>
              <a:lnSpc>
                <a:spcPct val="90000"/>
              </a:lnSpc>
              <a:spcBef>
                <a:spcPct val="50000"/>
              </a:spcBef>
              <a:buFontTx/>
              <a:buChar char="•"/>
            </a:pPr>
            <a:r>
              <a:rPr lang="en-US" sz="2200" dirty="0" smtClean="0">
                <a:latin typeface="Arial" charset="0"/>
                <a:cs typeface="Times New Roman" charset="0"/>
                <a:hlinkClick r:id="rId15"/>
              </a:rPr>
              <a:t> Military and Aerospace Applications of Programmable Devices and Technologies Conference (MAPLD) Sept. 26-28, 2000</a:t>
            </a:r>
            <a:r>
              <a:rPr lang="en-US" sz="2200" dirty="0" smtClean="0">
                <a:latin typeface="Arial" charset="0"/>
                <a:cs typeface="Times New Roman" charset="0"/>
              </a:rPr>
              <a:t> </a:t>
            </a:r>
          </a:p>
          <a:p>
            <a:pPr>
              <a:lnSpc>
                <a:spcPct val="90000"/>
              </a:lnSpc>
              <a:spcBef>
                <a:spcPct val="50000"/>
              </a:spcBef>
              <a:buFontTx/>
              <a:buChar char="•"/>
            </a:pPr>
            <a:r>
              <a:rPr lang="en-US" sz="2200" dirty="0" smtClean="0">
                <a:latin typeface="Arial" charset="0"/>
                <a:cs typeface="Times New Roman" charset="0"/>
                <a:hlinkClick r:id="rId16"/>
              </a:rPr>
              <a:t>Motorola</a:t>
            </a:r>
            <a:r>
              <a:rPr lang="en-US" sz="2200" dirty="0" smtClean="0">
                <a:latin typeface="Arial" charset="0"/>
                <a:cs typeface="Times New Roman" charset="0"/>
              </a:rPr>
              <a:t> </a:t>
            </a:r>
          </a:p>
          <a:p>
            <a:pPr>
              <a:lnSpc>
                <a:spcPct val="90000"/>
              </a:lnSpc>
              <a:spcBef>
                <a:spcPct val="50000"/>
              </a:spcBef>
              <a:buFontTx/>
              <a:buChar char="•"/>
            </a:pPr>
            <a:r>
              <a:rPr lang="en-US" sz="2200" dirty="0" smtClean="0">
                <a:latin typeface="Arial" charset="0"/>
                <a:cs typeface="Times New Roman" charset="0"/>
                <a:hlinkClick r:id="rId17"/>
              </a:rPr>
              <a:t>Orbit</a:t>
            </a:r>
            <a:r>
              <a:rPr lang="en-US" sz="2200" dirty="0" smtClean="0">
                <a:latin typeface="Arial" charset="0"/>
                <a:cs typeface="Times New Roman" charset="0"/>
              </a:rPr>
              <a:t> </a:t>
            </a:r>
          </a:p>
          <a:p>
            <a:pPr>
              <a:lnSpc>
                <a:spcPct val="90000"/>
              </a:lnSpc>
              <a:spcBef>
                <a:spcPct val="50000"/>
              </a:spcBef>
              <a:buFontTx/>
              <a:buChar char="•"/>
            </a:pPr>
            <a:r>
              <a:rPr lang="en-US" sz="2200" dirty="0" err="1" smtClean="0">
                <a:latin typeface="Arial" charset="0"/>
                <a:cs typeface="Times New Roman" charset="0"/>
                <a:hlinkClick r:id="rId18"/>
              </a:rPr>
              <a:t>QuickLogic</a:t>
            </a:r>
            <a:r>
              <a:rPr lang="en-US" sz="2200" dirty="0" smtClean="0">
                <a:latin typeface="Arial" charset="0"/>
                <a:cs typeface="Times New Roman" charset="0"/>
              </a:rPr>
              <a:t> </a:t>
            </a:r>
          </a:p>
          <a:p>
            <a:pPr>
              <a:lnSpc>
                <a:spcPct val="90000"/>
              </a:lnSpc>
              <a:spcBef>
                <a:spcPct val="50000"/>
              </a:spcBef>
              <a:buFontTx/>
              <a:buChar char="•"/>
            </a:pPr>
            <a:r>
              <a:rPr lang="en-US" sz="2200" dirty="0" err="1" smtClean="0">
                <a:latin typeface="Arial" charset="0"/>
                <a:cs typeface="Times New Roman" charset="0"/>
                <a:hlinkClick r:id="rId19"/>
              </a:rPr>
              <a:t>QuickTurn</a:t>
            </a:r>
            <a:r>
              <a:rPr lang="en-US" sz="2200" dirty="0" smtClean="0">
                <a:latin typeface="Arial" charset="0"/>
                <a:cs typeface="Times New Roman" charset="0"/>
              </a:rPr>
              <a:t> </a:t>
            </a:r>
          </a:p>
          <a:p>
            <a:pPr>
              <a:lnSpc>
                <a:spcPct val="90000"/>
              </a:lnSpc>
              <a:spcBef>
                <a:spcPct val="50000"/>
              </a:spcBef>
              <a:buFontTx/>
              <a:buChar char="•"/>
            </a:pPr>
            <a:r>
              <a:rPr lang="en-US" sz="2200" dirty="0" err="1" smtClean="0">
                <a:latin typeface="Arial" charset="0"/>
                <a:cs typeface="Times New Roman" charset="0"/>
                <a:hlinkClick r:id="rId20"/>
              </a:rPr>
              <a:t>Vantis</a:t>
            </a:r>
            <a:r>
              <a:rPr lang="en-US" sz="2200" dirty="0" smtClean="0">
                <a:latin typeface="Arial" charset="0"/>
                <a:cs typeface="Times New Roman" charset="0"/>
              </a:rPr>
              <a:t> </a:t>
            </a:r>
          </a:p>
          <a:p>
            <a:pPr>
              <a:lnSpc>
                <a:spcPct val="90000"/>
              </a:lnSpc>
              <a:spcBef>
                <a:spcPct val="50000"/>
              </a:spcBef>
              <a:buFontTx/>
              <a:buChar char="•"/>
            </a:pPr>
            <a:r>
              <a:rPr lang="en-US" sz="2200" dirty="0" smtClean="0">
                <a:latin typeface="Arial" charset="0"/>
                <a:cs typeface="Times New Roman" charset="0"/>
                <a:hlinkClick r:id="rId21"/>
              </a:rPr>
              <a:t>Xilinx</a:t>
            </a:r>
            <a:endParaRPr kumimoji="0" lang="en-US" sz="2200" b="0" i="0" u="none" strike="noStrike" kern="1200" cap="none" spc="0" normalizeH="0" baseline="0" noProof="0" dirty="0" smtClean="0">
              <a:ln>
                <a:noFill/>
              </a:ln>
              <a:solidFill>
                <a:schemeClr val="bg1"/>
              </a:solidFill>
              <a:effectLst/>
              <a:uLnTx/>
              <a:uFillTx/>
              <a:latin typeface="+mn-lt"/>
              <a:ea typeface="+mn-ea"/>
              <a:cs typeface="Times New Roman"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FPGA Customer Type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•Broadcast Communication</a:t>
            </a:r>
          </a:p>
          <a:p>
            <a:pPr lvl="1"/>
            <a:r>
              <a:rPr lang="en-US" dirty="0" smtClean="0"/>
              <a:t>Satellite Links, </a:t>
            </a:r>
            <a:r>
              <a:rPr lang="en-US" dirty="0" err="1" smtClean="0"/>
              <a:t>CATV:scrambler&amp;decoder</a:t>
            </a:r>
            <a:r>
              <a:rPr lang="en-US" dirty="0" smtClean="0"/>
              <a:t>...</a:t>
            </a:r>
          </a:p>
          <a:p>
            <a:r>
              <a:rPr lang="en-US" dirty="0" smtClean="0"/>
              <a:t>•Consumer</a:t>
            </a:r>
          </a:p>
          <a:p>
            <a:pPr lvl="1"/>
            <a:r>
              <a:rPr lang="pt-BR" dirty="0" smtClean="0"/>
              <a:t>Video Games, HDTV, Digital Audio Decoder…</a:t>
            </a:r>
          </a:p>
          <a:p>
            <a:r>
              <a:rPr lang="en-US" dirty="0" smtClean="0"/>
              <a:t>•Industrial</a:t>
            </a:r>
          </a:p>
          <a:p>
            <a:pPr lvl="1"/>
            <a:r>
              <a:rPr lang="en-US" dirty="0" err="1" smtClean="0"/>
              <a:t>Test&amp;Measurement</a:t>
            </a:r>
            <a:r>
              <a:rPr lang="en-US" dirty="0" smtClean="0"/>
              <a:t> Equipment, Robotic, Motor/Motion Control…</a:t>
            </a:r>
          </a:p>
          <a:p>
            <a:r>
              <a:rPr lang="en-US" dirty="0" smtClean="0"/>
              <a:t>•Data Communication</a:t>
            </a:r>
          </a:p>
          <a:p>
            <a:pPr lvl="1"/>
            <a:r>
              <a:rPr lang="en-US" dirty="0" smtClean="0"/>
              <a:t>Multiplexer, Router, Data Compression, Modem, HUB...</a:t>
            </a:r>
          </a:p>
          <a:p>
            <a:r>
              <a:rPr lang="en-US" dirty="0" smtClean="0"/>
              <a:t>•Telecommunication</a:t>
            </a:r>
          </a:p>
          <a:p>
            <a:pPr lvl="1"/>
            <a:r>
              <a:rPr lang="sv-SE" dirty="0" smtClean="0"/>
              <a:t>ATM, ISDN Interface, SONET Interface, PBX...</a:t>
            </a:r>
          </a:p>
          <a:p>
            <a:r>
              <a:rPr lang="en-US" dirty="0" smtClean="0"/>
              <a:t>•Military</a:t>
            </a:r>
          </a:p>
          <a:p>
            <a:pPr lvl="1"/>
            <a:r>
              <a:rPr lang="en-US" dirty="0" smtClean="0"/>
              <a:t>Missile Guidance Avionics, Fire Control, Communication system...</a:t>
            </a:r>
          </a:p>
          <a:p>
            <a:r>
              <a:rPr lang="en-US" dirty="0" smtClean="0"/>
              <a:t>•Computer</a:t>
            </a:r>
          </a:p>
          <a:p>
            <a:pPr lvl="1"/>
            <a:r>
              <a:rPr lang="it-IT" dirty="0" smtClean="0"/>
              <a:t>Memory Interface, DMA controller, Multi-Media, Co-processors...</a:t>
            </a:r>
          </a:p>
          <a:p>
            <a:r>
              <a:rPr lang="en-US" dirty="0" smtClean="0"/>
              <a:t>•Peripherals</a:t>
            </a:r>
          </a:p>
          <a:p>
            <a:pPr lvl="1"/>
            <a:r>
              <a:rPr lang="en-US" dirty="0" smtClean="0"/>
              <a:t>Disk Controller, Barcode Reader, Modem, Data Acquisition Cards...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Contributor</a:t>
            </a:r>
            <a:endParaRPr lang="en-US" dirty="0"/>
          </a:p>
        </p:txBody>
      </p:sp>
      <p:sp>
        <p:nvSpPr>
          <p:cNvPr id="3" name="Content Placeholder 2"/>
          <p:cNvSpPr>
            <a:spLocks noGrp="1"/>
          </p:cNvSpPr>
          <p:nvPr>
            <p:ph idx="1"/>
          </p:nvPr>
        </p:nvSpPr>
        <p:spPr/>
        <p:txBody>
          <a:bodyPr/>
          <a:lstStyle/>
          <a:p>
            <a:r>
              <a:rPr lang="en-US" sz="2400" dirty="0" smtClean="0">
                <a:cs typeface="Times New Roman" charset="0"/>
              </a:rPr>
              <a:t>Example of two World leading FPGA contributor:</a:t>
            </a:r>
          </a:p>
          <a:p>
            <a:pPr lvl="1"/>
            <a:r>
              <a:rPr lang="en-US" sz="1800" dirty="0" smtClean="0">
                <a:cs typeface="Times New Roman" charset="0"/>
              </a:rPr>
              <a:t>Xilinx</a:t>
            </a:r>
          </a:p>
          <a:p>
            <a:pPr lvl="1"/>
            <a:r>
              <a:rPr lang="en-US" sz="1800" smtClean="0">
                <a:cs typeface="Times New Roman" charset="0"/>
              </a:rPr>
              <a:t>Altera – Intel FPGA</a:t>
            </a:r>
            <a:endParaRPr lang="en-US" sz="1800" dirty="0" smtClean="0">
              <a:cs typeface="Times New Roman" charset="0"/>
            </a:endParaRP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Xilinx</a:t>
            </a:r>
            <a:endParaRPr lang="en-US" dirty="0"/>
          </a:p>
        </p:txBody>
      </p:sp>
      <p:sp>
        <p:nvSpPr>
          <p:cNvPr id="3" name="Content Placeholder 2"/>
          <p:cNvSpPr>
            <a:spLocks noGrp="1"/>
          </p:cNvSpPr>
          <p:nvPr>
            <p:ph idx="1"/>
          </p:nvPr>
        </p:nvSpPr>
        <p:spPr/>
        <p:txBody>
          <a:bodyPr>
            <a:normAutofit lnSpcReduction="10000"/>
          </a:bodyPr>
          <a:lstStyle/>
          <a:p>
            <a:pPr>
              <a:lnSpc>
                <a:spcPct val="90000"/>
              </a:lnSpc>
            </a:pPr>
            <a:r>
              <a:rPr lang="en-US" sz="2400" dirty="0" smtClean="0">
                <a:cs typeface="Times New Roman" charset="0"/>
              </a:rPr>
              <a:t>KEYWORDS: </a:t>
            </a:r>
          </a:p>
          <a:p>
            <a:pPr lvl="1">
              <a:lnSpc>
                <a:spcPct val="90000"/>
              </a:lnSpc>
            </a:pPr>
            <a:r>
              <a:rPr lang="en-US" sz="2000" dirty="0" err="1" smtClean="0">
                <a:cs typeface="Times New Roman" charset="0"/>
              </a:rPr>
              <a:t>Virtex</a:t>
            </a:r>
            <a:r>
              <a:rPr lang="en-US" sz="2000" dirty="0" smtClean="0">
                <a:cs typeface="Times New Roman" charset="0"/>
              </a:rPr>
              <a:t> FPGAs</a:t>
            </a:r>
          </a:p>
          <a:p>
            <a:pPr lvl="1">
              <a:lnSpc>
                <a:spcPct val="90000"/>
              </a:lnSpc>
            </a:pPr>
            <a:r>
              <a:rPr lang="en-US" sz="2000" dirty="0" smtClean="0">
                <a:cs typeface="Times New Roman" charset="0"/>
              </a:rPr>
              <a:t>XC4000X Series FPGAs</a:t>
            </a:r>
          </a:p>
          <a:p>
            <a:pPr lvl="1">
              <a:lnSpc>
                <a:spcPct val="90000"/>
              </a:lnSpc>
            </a:pPr>
            <a:r>
              <a:rPr lang="en-US" sz="2000" dirty="0" smtClean="0">
                <a:cs typeface="Times New Roman" charset="0"/>
              </a:rPr>
              <a:t>Spartan Series FPGAs </a:t>
            </a:r>
          </a:p>
          <a:p>
            <a:pPr lvl="1">
              <a:lnSpc>
                <a:spcPct val="90000"/>
              </a:lnSpc>
            </a:pPr>
            <a:r>
              <a:rPr lang="en-US" sz="2000" dirty="0" smtClean="0">
                <a:cs typeface="Times New Roman" charset="0"/>
              </a:rPr>
              <a:t>XC9500 Series CPLDs</a:t>
            </a:r>
          </a:p>
          <a:p>
            <a:pPr lvl="1">
              <a:lnSpc>
                <a:spcPct val="90000"/>
              </a:lnSpc>
            </a:pPr>
            <a:r>
              <a:rPr lang="en-US" sz="2000" dirty="0" smtClean="0">
                <a:cs typeface="Times New Roman" charset="0"/>
              </a:rPr>
              <a:t>Foundation/Alliance Software </a:t>
            </a:r>
          </a:p>
          <a:p>
            <a:pPr lvl="1">
              <a:lnSpc>
                <a:spcPct val="90000"/>
              </a:lnSpc>
            </a:pPr>
            <a:endParaRPr lang="en-US" sz="2000" dirty="0" smtClean="0">
              <a:cs typeface="Times New Roman" charset="0"/>
            </a:endParaRPr>
          </a:p>
          <a:p>
            <a:pPr>
              <a:lnSpc>
                <a:spcPct val="90000"/>
              </a:lnSpc>
            </a:pPr>
            <a:r>
              <a:rPr lang="en-US" sz="2400" dirty="0" smtClean="0">
                <a:cs typeface="Times New Roman" charset="0"/>
              </a:rPr>
              <a:t>Location</a:t>
            </a:r>
            <a:br>
              <a:rPr lang="en-US" sz="2400" dirty="0" smtClean="0">
                <a:cs typeface="Times New Roman" charset="0"/>
              </a:rPr>
            </a:br>
            <a:r>
              <a:rPr lang="en-US" sz="2400" dirty="0" smtClean="0">
                <a:cs typeface="Times New Roman" charset="0"/>
              </a:rPr>
              <a:t>San Jose, California</a:t>
            </a:r>
          </a:p>
          <a:p>
            <a:pPr>
              <a:lnSpc>
                <a:spcPct val="90000"/>
              </a:lnSpc>
            </a:pPr>
            <a:endParaRPr lang="en-US" sz="2400" dirty="0" smtClean="0">
              <a:cs typeface="Times New Roman" charset="0"/>
            </a:endParaRPr>
          </a:p>
          <a:p>
            <a:pPr>
              <a:lnSpc>
                <a:spcPct val="90000"/>
              </a:lnSpc>
            </a:pPr>
            <a:r>
              <a:rPr lang="en-US" sz="2400" dirty="0" smtClean="0">
                <a:cs typeface="Times New Roman" charset="0"/>
              </a:rPr>
              <a:t>Comments:</a:t>
            </a:r>
            <a:br>
              <a:rPr lang="en-US" sz="2400" dirty="0" smtClean="0">
                <a:cs typeface="Times New Roman" charset="0"/>
              </a:rPr>
            </a:br>
            <a:r>
              <a:rPr lang="en-US" sz="2400" dirty="0" smtClean="0">
                <a:cs typeface="Times New Roman" charset="0"/>
              </a:rPr>
              <a:t>Xilinx is a leading innovator of complete programmable logic solutions, including advanced integrated circuits, software design tools, predefined system functions delivered as cores.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PLD Families</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1752600" y="1600200"/>
            <a:ext cx="5286276" cy="3124200"/>
          </a:xfrm>
          <a:prstGeom prst="rect">
            <a:avLst/>
          </a:prstGeom>
          <a:noFill/>
          <a:ln w="9525">
            <a:noFill/>
            <a:miter lim="800000"/>
            <a:headEnd/>
            <a:tailEnd/>
          </a:ln>
          <a:effectLst/>
        </p:spPr>
      </p:pic>
      <p:sp>
        <p:nvSpPr>
          <p:cNvPr id="5" name="TextBox 4"/>
          <p:cNvSpPr txBox="1"/>
          <p:nvPr/>
        </p:nvSpPr>
        <p:spPr>
          <a:xfrm>
            <a:off x="533400" y="4800600"/>
            <a:ext cx="4343400" cy="1692771"/>
          </a:xfrm>
          <a:prstGeom prst="rect">
            <a:avLst/>
          </a:prstGeom>
          <a:noFill/>
        </p:spPr>
        <p:txBody>
          <a:bodyPr wrap="square" rtlCol="0">
            <a:spAutoFit/>
          </a:bodyPr>
          <a:lstStyle/>
          <a:p>
            <a:r>
              <a:rPr lang="en-US" b="1" u="sng" dirty="0" smtClean="0"/>
              <a:t>Common Resources</a:t>
            </a:r>
          </a:p>
          <a:p>
            <a:r>
              <a:rPr lang="en-US" sz="2000" dirty="0" smtClean="0"/>
              <a:t>Logic Blocks (LB)</a:t>
            </a:r>
          </a:p>
          <a:p>
            <a:r>
              <a:rPr lang="en-US" sz="1600" dirty="0" smtClean="0"/>
              <a:t>– Memory Look-Up Table</a:t>
            </a:r>
          </a:p>
          <a:p>
            <a:r>
              <a:rPr lang="en-US" sz="1600" dirty="0" smtClean="0"/>
              <a:t>– AND-OR planes</a:t>
            </a:r>
          </a:p>
          <a:p>
            <a:r>
              <a:rPr lang="en-US" sz="1600" dirty="0" smtClean="0"/>
              <a:t>– Simple gates</a:t>
            </a:r>
          </a:p>
          <a:p>
            <a:endParaRPr lang="en-US" dirty="0"/>
          </a:p>
        </p:txBody>
      </p:sp>
      <p:sp>
        <p:nvSpPr>
          <p:cNvPr id="6" name="TextBox 5"/>
          <p:cNvSpPr txBox="1"/>
          <p:nvPr/>
        </p:nvSpPr>
        <p:spPr>
          <a:xfrm>
            <a:off x="4419600" y="5029200"/>
            <a:ext cx="4343400" cy="1446550"/>
          </a:xfrm>
          <a:prstGeom prst="rect">
            <a:avLst/>
          </a:prstGeom>
          <a:noFill/>
        </p:spPr>
        <p:txBody>
          <a:bodyPr wrap="square" rtlCol="0">
            <a:spAutoFit/>
          </a:bodyPr>
          <a:lstStyle/>
          <a:p>
            <a:r>
              <a:rPr lang="en-US" sz="2000" dirty="0" smtClean="0"/>
              <a:t>Input / Output Blocks (IOB)</a:t>
            </a:r>
          </a:p>
          <a:p>
            <a:r>
              <a:rPr lang="en-US" sz="1600" dirty="0" smtClean="0"/>
              <a:t>– Bidirectional, latches, inverters,</a:t>
            </a:r>
          </a:p>
          <a:p>
            <a:r>
              <a:rPr lang="en-US" sz="1600" dirty="0" smtClean="0"/>
              <a:t>– </a:t>
            </a:r>
            <a:r>
              <a:rPr lang="en-US" sz="1600" dirty="0" err="1" smtClean="0"/>
              <a:t>pullup</a:t>
            </a:r>
            <a:r>
              <a:rPr lang="en-US" sz="1600" dirty="0" smtClean="0"/>
              <a:t>/</a:t>
            </a:r>
            <a:r>
              <a:rPr lang="en-US" sz="1600" dirty="0" err="1" smtClean="0"/>
              <a:t>pulldowns</a:t>
            </a:r>
            <a:endParaRPr lang="en-US" sz="1600" dirty="0" smtClean="0"/>
          </a:p>
          <a:p>
            <a:r>
              <a:rPr lang="en-US" sz="2000" dirty="0" smtClean="0"/>
              <a:t>Interconnect or Routing</a:t>
            </a:r>
          </a:p>
          <a:p>
            <a:r>
              <a:rPr lang="en-US" sz="1600" dirty="0" smtClean="0"/>
              <a:t>– Local, internal feedback, and global</a:t>
            </a:r>
            <a:endParaRPr lang="en-US" sz="1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Flow (Xilinx)</a:t>
            </a:r>
            <a:endParaRPr lang="en-US" dirty="0"/>
          </a:p>
        </p:txBody>
      </p:sp>
      <p:sp>
        <p:nvSpPr>
          <p:cNvPr id="4" name="TextBox 3"/>
          <p:cNvSpPr txBox="1"/>
          <p:nvPr/>
        </p:nvSpPr>
        <p:spPr>
          <a:xfrm>
            <a:off x="685800" y="1676400"/>
            <a:ext cx="5791200" cy="1200329"/>
          </a:xfrm>
          <a:prstGeom prst="rect">
            <a:avLst/>
          </a:prstGeom>
          <a:noFill/>
        </p:spPr>
        <p:txBody>
          <a:bodyPr wrap="square" rtlCol="0">
            <a:spAutoFit/>
          </a:bodyPr>
          <a:lstStyle/>
          <a:p>
            <a:pPr marL="342900" indent="-342900">
              <a:buAutoNum type="arabicPeriod"/>
            </a:pPr>
            <a:r>
              <a:rPr lang="en-US" b="1" dirty="0" smtClean="0"/>
              <a:t>Design Entry in schematic, ABEL, VHDL, </a:t>
            </a:r>
            <a:r>
              <a:rPr lang="en-US" dirty="0" smtClean="0"/>
              <a:t>and/or </a:t>
            </a:r>
            <a:r>
              <a:rPr lang="en-US" dirty="0" err="1" smtClean="0"/>
              <a:t>Verilog</a:t>
            </a:r>
            <a:r>
              <a:rPr lang="en-US" dirty="0" smtClean="0"/>
              <a:t>. Vendors include Synopsys, </a:t>
            </a:r>
          </a:p>
          <a:p>
            <a:pPr marL="342900" indent="-342900"/>
            <a:r>
              <a:rPr lang="en-US" dirty="0" smtClean="0"/>
              <a:t>      </a:t>
            </a:r>
            <a:r>
              <a:rPr lang="en-US" dirty="0" err="1" smtClean="0"/>
              <a:t>Aldec</a:t>
            </a:r>
            <a:r>
              <a:rPr lang="en-US" dirty="0" smtClean="0"/>
              <a:t> (Xilinx Foundation), Mentor, Cadence, </a:t>
            </a:r>
            <a:r>
              <a:rPr lang="en-US" dirty="0" err="1" smtClean="0"/>
              <a:t>Viewlogic</a:t>
            </a:r>
            <a:r>
              <a:rPr lang="en-US" dirty="0" smtClean="0"/>
              <a:t>, and others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6248400" y="1676400"/>
            <a:ext cx="2571750" cy="1343025"/>
          </a:xfrm>
          <a:prstGeom prst="rect">
            <a:avLst/>
          </a:prstGeom>
          <a:noFill/>
          <a:ln w="9525">
            <a:noFill/>
            <a:miter lim="800000"/>
            <a:headEnd/>
            <a:tailEnd/>
          </a:ln>
          <a:effectLst/>
        </p:spPr>
      </p:pic>
      <p:sp>
        <p:nvSpPr>
          <p:cNvPr id="6" name="TextBox 5"/>
          <p:cNvSpPr txBox="1"/>
          <p:nvPr/>
        </p:nvSpPr>
        <p:spPr>
          <a:xfrm>
            <a:off x="2971800" y="3200400"/>
            <a:ext cx="5791200" cy="1200329"/>
          </a:xfrm>
          <a:prstGeom prst="rect">
            <a:avLst/>
          </a:prstGeom>
          <a:noFill/>
        </p:spPr>
        <p:txBody>
          <a:bodyPr wrap="square" rtlCol="0">
            <a:spAutoFit/>
          </a:bodyPr>
          <a:lstStyle/>
          <a:p>
            <a:r>
              <a:rPr lang="en-US" b="1" dirty="0" smtClean="0"/>
              <a:t>2.  Implementation includes Placement &amp;</a:t>
            </a:r>
          </a:p>
          <a:p>
            <a:r>
              <a:rPr lang="en-US" dirty="0" smtClean="0"/>
              <a:t>      Routing and </a:t>
            </a:r>
            <a:r>
              <a:rPr lang="en-US" dirty="0" err="1" smtClean="0"/>
              <a:t>bitstream</a:t>
            </a:r>
            <a:r>
              <a:rPr lang="en-US" dirty="0" smtClean="0"/>
              <a:t> generation using</a:t>
            </a:r>
          </a:p>
          <a:p>
            <a:r>
              <a:rPr lang="en-US" dirty="0" smtClean="0"/>
              <a:t>      Xilinx’s M1 Technology. Also, analyze timing,</a:t>
            </a:r>
          </a:p>
          <a:p>
            <a:r>
              <a:rPr lang="en-US" dirty="0" smtClean="0"/>
              <a:t>      view layout, and more.</a:t>
            </a:r>
            <a:endParaRPr lang="en-US" dirty="0"/>
          </a:p>
        </p:txBody>
      </p:sp>
      <p:pic>
        <p:nvPicPr>
          <p:cNvPr id="1027" name="Picture 3"/>
          <p:cNvPicPr>
            <a:picLocks noChangeAspect="1" noChangeArrowheads="1"/>
          </p:cNvPicPr>
          <p:nvPr/>
        </p:nvPicPr>
        <p:blipFill>
          <a:blip r:embed="rId4" cstate="print"/>
          <a:srcRect/>
          <a:stretch>
            <a:fillRect/>
          </a:stretch>
        </p:blipFill>
        <p:spPr bwMode="auto">
          <a:xfrm>
            <a:off x="1447800" y="3276600"/>
            <a:ext cx="1066800" cy="1095375"/>
          </a:xfrm>
          <a:prstGeom prst="rect">
            <a:avLst/>
          </a:prstGeom>
          <a:noFill/>
          <a:ln w="9525">
            <a:noFill/>
            <a:miter lim="800000"/>
            <a:headEnd/>
            <a:tailEnd/>
          </a:ln>
          <a:effectLst/>
        </p:spPr>
      </p:pic>
      <p:sp>
        <p:nvSpPr>
          <p:cNvPr id="8" name="TextBox 7"/>
          <p:cNvSpPr txBox="1"/>
          <p:nvPr/>
        </p:nvSpPr>
        <p:spPr>
          <a:xfrm>
            <a:off x="609600" y="5029200"/>
            <a:ext cx="4648200" cy="923330"/>
          </a:xfrm>
          <a:prstGeom prst="rect">
            <a:avLst/>
          </a:prstGeom>
          <a:noFill/>
        </p:spPr>
        <p:txBody>
          <a:bodyPr wrap="square" rtlCol="0">
            <a:spAutoFit/>
          </a:bodyPr>
          <a:lstStyle/>
          <a:p>
            <a:r>
              <a:rPr lang="en-US" b="1" dirty="0" smtClean="0"/>
              <a:t>2. Download directly to the Xilinx</a:t>
            </a:r>
          </a:p>
          <a:p>
            <a:r>
              <a:rPr lang="en-US" dirty="0" smtClean="0"/>
              <a:t>     hardware device(s) with</a:t>
            </a:r>
          </a:p>
          <a:p>
            <a:r>
              <a:rPr lang="en-US" dirty="0" smtClean="0"/>
              <a:t>    unlimited reconfigurations* !!</a:t>
            </a:r>
            <a:endParaRPr lang="en-US" dirty="0"/>
          </a:p>
        </p:txBody>
      </p:sp>
      <p:pic>
        <p:nvPicPr>
          <p:cNvPr id="1028" name="Picture 4"/>
          <p:cNvPicPr>
            <a:picLocks noChangeAspect="1" noChangeArrowheads="1"/>
          </p:cNvPicPr>
          <p:nvPr/>
        </p:nvPicPr>
        <p:blipFill>
          <a:blip r:embed="rId5" cstate="print"/>
          <a:srcRect/>
          <a:stretch>
            <a:fillRect/>
          </a:stretch>
        </p:blipFill>
        <p:spPr bwMode="auto">
          <a:xfrm>
            <a:off x="5029200" y="4648200"/>
            <a:ext cx="3200400" cy="1762125"/>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Altera</a:t>
            </a:r>
            <a:endParaRPr lang="en-US" dirty="0"/>
          </a:p>
        </p:txBody>
      </p:sp>
      <p:sp>
        <p:nvSpPr>
          <p:cNvPr id="3" name="Content Placeholder 2"/>
          <p:cNvSpPr>
            <a:spLocks noGrp="1"/>
          </p:cNvSpPr>
          <p:nvPr>
            <p:ph idx="1"/>
          </p:nvPr>
        </p:nvSpPr>
        <p:spPr/>
        <p:txBody>
          <a:bodyPr>
            <a:normAutofit lnSpcReduction="10000"/>
          </a:bodyPr>
          <a:lstStyle/>
          <a:p>
            <a:pPr>
              <a:lnSpc>
                <a:spcPct val="90000"/>
              </a:lnSpc>
            </a:pPr>
            <a:r>
              <a:rPr lang="en-US" sz="2000" dirty="0" smtClean="0">
                <a:cs typeface="Times New Roman" charset="0"/>
              </a:rPr>
              <a:t>KEYWORDS: </a:t>
            </a:r>
          </a:p>
          <a:p>
            <a:pPr lvl="1">
              <a:lnSpc>
                <a:spcPct val="90000"/>
              </a:lnSpc>
            </a:pPr>
            <a:r>
              <a:rPr lang="en-US" sz="1800" dirty="0" err="1" smtClean="0">
                <a:cs typeface="Times New Roman" charset="0"/>
              </a:rPr>
              <a:t>max+PLUSII</a:t>
            </a:r>
            <a:endParaRPr lang="en-US" sz="1800" dirty="0" smtClean="0">
              <a:cs typeface="Times New Roman" charset="0"/>
            </a:endParaRPr>
          </a:p>
          <a:p>
            <a:pPr lvl="1">
              <a:lnSpc>
                <a:spcPct val="90000"/>
              </a:lnSpc>
            </a:pPr>
            <a:r>
              <a:rPr lang="en-US" sz="1800" dirty="0" smtClean="0">
                <a:cs typeface="Times New Roman" charset="0"/>
              </a:rPr>
              <a:t>FLEX </a:t>
            </a:r>
          </a:p>
          <a:p>
            <a:pPr lvl="1">
              <a:lnSpc>
                <a:spcPct val="90000"/>
              </a:lnSpc>
            </a:pPr>
            <a:r>
              <a:rPr lang="en-US" sz="1800" dirty="0" smtClean="0">
                <a:cs typeface="Times New Roman" charset="0"/>
              </a:rPr>
              <a:t>MAX </a:t>
            </a:r>
          </a:p>
          <a:p>
            <a:pPr lvl="1">
              <a:lnSpc>
                <a:spcPct val="90000"/>
              </a:lnSpc>
            </a:pPr>
            <a:r>
              <a:rPr lang="en-US" sz="1800" dirty="0" smtClean="0">
                <a:cs typeface="Times New Roman" charset="0"/>
              </a:rPr>
              <a:t>APEX </a:t>
            </a:r>
          </a:p>
          <a:p>
            <a:pPr lvl="1">
              <a:lnSpc>
                <a:spcPct val="90000"/>
              </a:lnSpc>
            </a:pPr>
            <a:r>
              <a:rPr lang="en-US" sz="1800" dirty="0" smtClean="0">
                <a:cs typeface="Times New Roman" charset="0"/>
              </a:rPr>
              <a:t>CPLD </a:t>
            </a:r>
          </a:p>
          <a:p>
            <a:pPr lvl="1">
              <a:lnSpc>
                <a:spcPct val="90000"/>
              </a:lnSpc>
            </a:pPr>
            <a:r>
              <a:rPr lang="en-US" sz="1800" dirty="0" err="1" smtClean="0">
                <a:cs typeface="Times New Roman" charset="0"/>
              </a:rPr>
              <a:t>Quartus</a:t>
            </a:r>
            <a:r>
              <a:rPr lang="en-US" sz="1800" dirty="0" smtClean="0">
                <a:cs typeface="Times New Roman" charset="0"/>
              </a:rPr>
              <a:t> </a:t>
            </a:r>
          </a:p>
          <a:p>
            <a:pPr lvl="1">
              <a:lnSpc>
                <a:spcPct val="90000"/>
              </a:lnSpc>
            </a:pPr>
            <a:r>
              <a:rPr lang="en-US" sz="1800" dirty="0" smtClean="0">
                <a:cs typeface="Times New Roman" charset="0"/>
              </a:rPr>
              <a:t>IP solutions </a:t>
            </a:r>
          </a:p>
          <a:p>
            <a:pPr lvl="1">
              <a:lnSpc>
                <a:spcPct val="90000"/>
              </a:lnSpc>
            </a:pPr>
            <a:r>
              <a:rPr lang="en-US" sz="1800" dirty="0" smtClean="0">
                <a:cs typeface="Times New Roman" charset="0"/>
              </a:rPr>
              <a:t>PCI solutions </a:t>
            </a:r>
          </a:p>
          <a:p>
            <a:pPr lvl="1">
              <a:lnSpc>
                <a:spcPct val="90000"/>
              </a:lnSpc>
            </a:pPr>
            <a:endParaRPr lang="en-US" sz="1800" dirty="0" smtClean="0">
              <a:cs typeface="Times New Roman" charset="0"/>
            </a:endParaRPr>
          </a:p>
          <a:p>
            <a:pPr>
              <a:lnSpc>
                <a:spcPct val="90000"/>
              </a:lnSpc>
            </a:pPr>
            <a:r>
              <a:rPr lang="en-US" sz="2000" dirty="0" smtClean="0">
                <a:cs typeface="Times New Roman" charset="0"/>
              </a:rPr>
              <a:t>Location</a:t>
            </a:r>
            <a:br>
              <a:rPr lang="en-US" sz="2000" dirty="0" smtClean="0">
                <a:cs typeface="Times New Roman" charset="0"/>
              </a:rPr>
            </a:br>
            <a:r>
              <a:rPr lang="en-US" sz="2000" dirty="0" smtClean="0">
                <a:cs typeface="Times New Roman" charset="0"/>
              </a:rPr>
              <a:t>San Jose, California</a:t>
            </a:r>
          </a:p>
          <a:p>
            <a:pPr>
              <a:lnSpc>
                <a:spcPct val="90000"/>
              </a:lnSpc>
            </a:pPr>
            <a:endParaRPr lang="en-US" sz="2000" dirty="0" smtClean="0">
              <a:cs typeface="Times New Roman" charset="0"/>
            </a:endParaRPr>
          </a:p>
          <a:p>
            <a:pPr>
              <a:lnSpc>
                <a:spcPct val="90000"/>
              </a:lnSpc>
            </a:pPr>
            <a:r>
              <a:rPr lang="en-US" sz="2000" dirty="0" smtClean="0">
                <a:cs typeface="Times New Roman" charset="0"/>
              </a:rPr>
              <a:t>Comments:</a:t>
            </a:r>
            <a:br>
              <a:rPr lang="en-US" sz="2000" dirty="0" smtClean="0">
                <a:cs typeface="Times New Roman" charset="0"/>
              </a:rPr>
            </a:br>
            <a:r>
              <a:rPr lang="en-US" sz="2000" dirty="0" err="1" smtClean="0">
                <a:cs typeface="Times New Roman" charset="0"/>
              </a:rPr>
              <a:t>Altera</a:t>
            </a:r>
            <a:r>
              <a:rPr lang="en-US" sz="2000" dirty="0" smtClean="0">
                <a:cs typeface="Times New Roman" charset="0"/>
              </a:rPr>
              <a:t> is a manufacturer of high-performance, high-density programmable logic devices and associated computer-aided engineering (CAE) tools.</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Flow (</a:t>
            </a:r>
            <a:r>
              <a:rPr lang="en-US" dirty="0" err="1" smtClean="0"/>
              <a:t>Altera</a:t>
            </a:r>
            <a:r>
              <a:rPr lang="en-US" dirty="0" smtClean="0"/>
              <a:t>)</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685800" y="1524000"/>
            <a:ext cx="7772400" cy="4920247"/>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Altera</a:t>
            </a:r>
            <a:r>
              <a:rPr lang="en-US" dirty="0" smtClean="0"/>
              <a:t> FPGAs Device</a:t>
            </a:r>
            <a:endParaRPr lang="en-US" dirty="0"/>
          </a:p>
        </p:txBody>
      </p:sp>
      <p:sp>
        <p:nvSpPr>
          <p:cNvPr id="3" name="Content Placeholder 2"/>
          <p:cNvSpPr>
            <a:spLocks noGrp="1"/>
          </p:cNvSpPr>
          <p:nvPr>
            <p:ph idx="1"/>
          </p:nvPr>
        </p:nvSpPr>
        <p:spPr>
          <a:xfrm>
            <a:off x="304800" y="1646237"/>
            <a:ext cx="4343400" cy="4526280"/>
          </a:xfrm>
        </p:spPr>
        <p:txBody>
          <a:bodyPr>
            <a:normAutofit/>
          </a:bodyPr>
          <a:lstStyle/>
          <a:p>
            <a:r>
              <a:rPr lang="en-US" sz="2000" dirty="0" smtClean="0"/>
              <a:t>High-End FPGAs</a:t>
            </a:r>
          </a:p>
          <a:p>
            <a:pPr lvl="1"/>
            <a:r>
              <a:rPr lang="en-US" sz="2000" dirty="0" err="1" smtClean="0"/>
              <a:t>Stratix</a:t>
            </a:r>
            <a:r>
              <a:rPr lang="en-US" sz="2000" dirty="0" smtClean="0"/>
              <a:t> V (E,GX, GS, GT)</a:t>
            </a:r>
          </a:p>
          <a:p>
            <a:pPr lvl="1"/>
            <a:r>
              <a:rPr lang="en-US" sz="2000" dirty="0" err="1" smtClean="0"/>
              <a:t>Stratic</a:t>
            </a:r>
            <a:r>
              <a:rPr lang="en-US" sz="2000" dirty="0" smtClean="0"/>
              <a:t> IV (E, GX, GT)</a:t>
            </a:r>
          </a:p>
          <a:p>
            <a:pPr lvl="1"/>
            <a:r>
              <a:rPr lang="en-US" sz="2000" dirty="0" err="1" smtClean="0"/>
              <a:t>Stratix</a:t>
            </a:r>
            <a:r>
              <a:rPr lang="en-US" sz="2000" dirty="0" smtClean="0"/>
              <a:t> III (L and E)</a:t>
            </a:r>
          </a:p>
          <a:p>
            <a:pPr lvl="1"/>
            <a:r>
              <a:rPr lang="en-US" sz="2000" dirty="0" err="1" smtClean="0"/>
              <a:t>Stratix</a:t>
            </a:r>
            <a:r>
              <a:rPr lang="en-US" sz="2000" dirty="0" smtClean="0"/>
              <a:t> II (and GX)</a:t>
            </a:r>
          </a:p>
          <a:p>
            <a:pPr lvl="1"/>
            <a:r>
              <a:rPr lang="en-US" sz="2000" dirty="0" err="1" smtClean="0"/>
              <a:t>Stratix</a:t>
            </a:r>
            <a:r>
              <a:rPr lang="en-US" sz="2000" dirty="0" smtClean="0"/>
              <a:t> (and GX)</a:t>
            </a:r>
          </a:p>
          <a:p>
            <a:pPr lvl="1">
              <a:buNone/>
            </a:pPr>
            <a:endParaRPr lang="en-US" sz="2000" dirty="0" smtClean="0"/>
          </a:p>
          <a:p>
            <a:r>
              <a:rPr lang="en-US" sz="2000" dirty="0" smtClean="0"/>
              <a:t>Midrange FPGAs</a:t>
            </a:r>
          </a:p>
          <a:p>
            <a:pPr lvl="1"/>
            <a:r>
              <a:rPr lang="en-US" sz="2000" dirty="0" err="1" smtClean="0"/>
              <a:t>Arria</a:t>
            </a:r>
            <a:r>
              <a:rPr lang="en-US" sz="2000" dirty="0" smtClean="0"/>
              <a:t> V (GX, GT, GZ, SX, ST)</a:t>
            </a:r>
          </a:p>
          <a:p>
            <a:pPr lvl="1"/>
            <a:r>
              <a:rPr lang="en-US" sz="2000" dirty="0" err="1" smtClean="0"/>
              <a:t>Arria</a:t>
            </a:r>
            <a:r>
              <a:rPr lang="en-US" sz="2000" dirty="0" smtClean="0"/>
              <a:t> II (GX and GZ)</a:t>
            </a:r>
          </a:p>
          <a:p>
            <a:pPr lvl="1"/>
            <a:r>
              <a:rPr lang="en-US" sz="2000" dirty="0" err="1" smtClean="0"/>
              <a:t>Arria</a:t>
            </a:r>
            <a:r>
              <a:rPr lang="en-US" sz="2000" dirty="0" smtClean="0"/>
              <a:t> GX</a:t>
            </a:r>
          </a:p>
        </p:txBody>
      </p:sp>
      <p:sp>
        <p:nvSpPr>
          <p:cNvPr id="4" name="Content Placeholder 2"/>
          <p:cNvSpPr txBox="1">
            <a:spLocks/>
          </p:cNvSpPr>
          <p:nvPr/>
        </p:nvSpPr>
        <p:spPr>
          <a:xfrm>
            <a:off x="4419600" y="4084637"/>
            <a:ext cx="4800600" cy="2544763"/>
          </a:xfrm>
          <a:prstGeom prst="rect">
            <a:avLst/>
          </a:prstGeom>
        </p:spPr>
        <p:txBody>
          <a:bodyPr>
            <a:normAutofit/>
          </a:bodyPr>
          <a:lstStyle/>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Low-Cost FPGAs</a:t>
            </a:r>
          </a:p>
          <a:p>
            <a:pPr marL="640080" marR="0" lvl="1" indent="-228600" algn="l" defTabSz="914400" rtl="0" eaLnBrk="1" fontAlgn="auto" latinLnBrk="0" hangingPunct="1">
              <a:lnSpc>
                <a:spcPct val="100000"/>
              </a:lnSpc>
              <a:spcBef>
                <a:spcPts val="400"/>
              </a:spcBef>
              <a:spcAft>
                <a:spcPts val="0"/>
              </a:spcAft>
              <a:buClr>
                <a:schemeClr val="accent2"/>
              </a:buClr>
              <a:buSzPct val="90000"/>
              <a:buFontTx/>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Cyclone V (E, GX, GT, SE, SX, ST)</a:t>
            </a:r>
          </a:p>
          <a:p>
            <a:pPr marL="640080" marR="0" lvl="1" indent="-228600" algn="l" defTabSz="914400" rtl="0" eaLnBrk="1" fontAlgn="auto" latinLnBrk="0" hangingPunct="1">
              <a:lnSpc>
                <a:spcPct val="100000"/>
              </a:lnSpc>
              <a:spcBef>
                <a:spcPts val="400"/>
              </a:spcBef>
              <a:spcAft>
                <a:spcPts val="0"/>
              </a:spcAft>
              <a:buClr>
                <a:schemeClr val="accent2"/>
              </a:buClr>
              <a:buSzPct val="90000"/>
              <a:buFontTx/>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Cyclone IV (E and GX)</a:t>
            </a:r>
          </a:p>
          <a:p>
            <a:pPr marL="640080" marR="0" lvl="1" indent="-228600" algn="l" defTabSz="914400" rtl="0" eaLnBrk="1" fontAlgn="auto" latinLnBrk="0" hangingPunct="1">
              <a:lnSpc>
                <a:spcPct val="100000"/>
              </a:lnSpc>
              <a:spcBef>
                <a:spcPts val="400"/>
              </a:spcBef>
              <a:spcAft>
                <a:spcPts val="0"/>
              </a:spcAft>
              <a:buClr>
                <a:schemeClr val="accent2"/>
              </a:buClr>
              <a:buSzPct val="90000"/>
              <a:buFontTx/>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Cyclone III (LS)</a:t>
            </a:r>
          </a:p>
          <a:p>
            <a:pPr marL="640080" marR="0" lvl="1" indent="-228600" algn="l" defTabSz="914400" rtl="0" eaLnBrk="1" fontAlgn="auto" latinLnBrk="0" hangingPunct="1">
              <a:lnSpc>
                <a:spcPct val="100000"/>
              </a:lnSpc>
              <a:spcBef>
                <a:spcPts val="400"/>
              </a:spcBef>
              <a:spcAft>
                <a:spcPts val="0"/>
              </a:spcAft>
              <a:buClr>
                <a:schemeClr val="accent2"/>
              </a:buClr>
              <a:buSzPct val="90000"/>
              <a:buFontTx/>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Cyclone II</a:t>
            </a:r>
          </a:p>
          <a:p>
            <a:pPr marL="640080" marR="0" lvl="1" indent="-228600" algn="l" defTabSz="914400" rtl="0" eaLnBrk="1" fontAlgn="auto" latinLnBrk="0" hangingPunct="1">
              <a:lnSpc>
                <a:spcPct val="100000"/>
              </a:lnSpc>
              <a:spcBef>
                <a:spcPts val="400"/>
              </a:spcBef>
              <a:spcAft>
                <a:spcPts val="0"/>
              </a:spcAft>
              <a:buClr>
                <a:schemeClr val="accent2"/>
              </a:buClr>
              <a:buSzPct val="90000"/>
              <a:buFontTx/>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Cyclone</a:t>
            </a:r>
          </a:p>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Altera</a:t>
            </a:r>
            <a:r>
              <a:rPr lang="en-US" dirty="0" smtClean="0"/>
              <a:t> Cyclone FPGA Series</a:t>
            </a:r>
            <a:endParaRPr lang="en-US" dirty="0"/>
          </a:p>
        </p:txBody>
      </p:sp>
      <p:sp>
        <p:nvSpPr>
          <p:cNvPr id="5" name="TextBox 4"/>
          <p:cNvSpPr txBox="1"/>
          <p:nvPr/>
        </p:nvSpPr>
        <p:spPr>
          <a:xfrm>
            <a:off x="609600" y="1600200"/>
            <a:ext cx="8001000" cy="3693319"/>
          </a:xfrm>
          <a:prstGeom prst="rect">
            <a:avLst/>
          </a:prstGeom>
          <a:noFill/>
        </p:spPr>
        <p:txBody>
          <a:bodyPr wrap="square" rtlCol="0">
            <a:spAutoFit/>
          </a:bodyPr>
          <a:lstStyle/>
          <a:p>
            <a:r>
              <a:rPr lang="en-US" dirty="0" smtClean="0"/>
              <a:t>This FPGA Series provide market’s lowest cost, lowest power FPGAs and embedded with transceiver variant. Apart from that, ideal for high-volume and cost-sensitive application. It also offer up to 150,000 logic element (LEs) and consume up to 30% less total power.</a:t>
            </a:r>
          </a:p>
          <a:p>
            <a:endParaRPr lang="en-US" dirty="0" smtClean="0"/>
          </a:p>
          <a:p>
            <a:r>
              <a:rPr lang="en-US" dirty="0" smtClean="0"/>
              <a:t>The Cyclone FPGA series are categories as a low-cost FPGAs and compatible for:-</a:t>
            </a:r>
          </a:p>
          <a:p>
            <a:pPr lvl="1">
              <a:buFont typeface="Arial" pitchFamily="34" charset="0"/>
              <a:buChar char="•"/>
            </a:pPr>
            <a:r>
              <a:rPr lang="en-US" dirty="0" smtClean="0"/>
              <a:t> Broadcast</a:t>
            </a:r>
          </a:p>
          <a:p>
            <a:pPr lvl="1">
              <a:buFont typeface="Arial" pitchFamily="34" charset="0"/>
              <a:buChar char="•"/>
            </a:pPr>
            <a:r>
              <a:rPr lang="en-US" dirty="0" smtClean="0"/>
              <a:t> Consumer</a:t>
            </a:r>
          </a:p>
          <a:p>
            <a:pPr lvl="1">
              <a:buFont typeface="Arial" pitchFamily="34" charset="0"/>
              <a:buChar char="•"/>
            </a:pPr>
            <a:r>
              <a:rPr lang="en-US" dirty="0" smtClean="0"/>
              <a:t> Industrial</a:t>
            </a:r>
          </a:p>
          <a:p>
            <a:pPr lvl="1">
              <a:buFont typeface="Arial" pitchFamily="34" charset="0"/>
              <a:buChar char="•"/>
            </a:pPr>
            <a:r>
              <a:rPr lang="en-US" dirty="0" smtClean="0"/>
              <a:t> Wireless</a:t>
            </a:r>
          </a:p>
          <a:p>
            <a:pPr lvl="1">
              <a:buFont typeface="Arial" pitchFamily="34" charset="0"/>
              <a:buChar char="•"/>
            </a:pPr>
            <a:r>
              <a:rPr lang="en-US" dirty="0" smtClean="0"/>
              <a:t> </a:t>
            </a:r>
            <a:r>
              <a:rPr lang="en-US" dirty="0" err="1" smtClean="0"/>
              <a:t>Wireline</a:t>
            </a:r>
            <a:endParaRPr lang="en-US" dirty="0" smtClean="0"/>
          </a:p>
          <a:p>
            <a:pPr lvl="1">
              <a:buFont typeface="Arial" pitchFamily="34" charset="0"/>
              <a:buChar char="•"/>
            </a:pPr>
            <a:r>
              <a:rPr lang="en-US" dirty="0" smtClean="0"/>
              <a:t> Education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cs typeface="Times New Roman" charset="0"/>
              </a:rPr>
              <a:t>Simple Programmable Logic Devices (SPLD)</a:t>
            </a:r>
            <a:r>
              <a:rPr lang="en-US" dirty="0" smtClean="0"/>
              <a:t> </a:t>
            </a:r>
            <a:endParaRPr lang="en-US" dirty="0"/>
          </a:p>
        </p:txBody>
      </p:sp>
      <p:sp>
        <p:nvSpPr>
          <p:cNvPr id="90" name="TextBox 89"/>
          <p:cNvSpPr txBox="1"/>
          <p:nvPr/>
        </p:nvSpPr>
        <p:spPr>
          <a:xfrm>
            <a:off x="457200" y="5943600"/>
            <a:ext cx="8077200" cy="646331"/>
          </a:xfrm>
          <a:prstGeom prst="rect">
            <a:avLst/>
          </a:prstGeom>
          <a:noFill/>
        </p:spPr>
        <p:txBody>
          <a:bodyPr wrap="square" rtlCol="0">
            <a:spAutoFit/>
          </a:bodyPr>
          <a:lstStyle/>
          <a:p>
            <a:pPr algn="ctr"/>
            <a:r>
              <a:rPr lang="en-US" dirty="0" smtClean="0">
                <a:cs typeface="Times New Roman" charset="0"/>
              </a:rPr>
              <a:t>Figure 1: Simple Programmable Logic Devices Architecture</a:t>
            </a:r>
          </a:p>
          <a:p>
            <a:pPr algn="ct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1752600" y="1600200"/>
            <a:ext cx="5181600" cy="4255527"/>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Times New Roman" charset="0"/>
              </a:rPr>
              <a:t>SPLD</a:t>
            </a:r>
            <a:r>
              <a:rPr lang="en-US" dirty="0" smtClean="0"/>
              <a:t> (cont.)</a:t>
            </a:r>
            <a:endParaRPr lang="en-US" dirty="0"/>
          </a:p>
        </p:txBody>
      </p:sp>
      <p:sp>
        <p:nvSpPr>
          <p:cNvPr id="3" name="Content Placeholder 2"/>
          <p:cNvSpPr>
            <a:spLocks noGrp="1"/>
          </p:cNvSpPr>
          <p:nvPr>
            <p:ph idx="1"/>
          </p:nvPr>
        </p:nvSpPr>
        <p:spPr/>
        <p:txBody>
          <a:bodyPr>
            <a:normAutofit/>
          </a:bodyPr>
          <a:lstStyle/>
          <a:p>
            <a:pPr algn="just"/>
            <a:r>
              <a:rPr lang="en-US" sz="2400" dirty="0" smtClean="0">
                <a:cs typeface="Times New Roman" charset="0"/>
              </a:rPr>
              <a:t>SPLD are the smallest and consequently the least-expensive form of programmable logic.</a:t>
            </a:r>
          </a:p>
          <a:p>
            <a:pPr algn="just"/>
            <a:r>
              <a:rPr lang="en-US" sz="2400" dirty="0" smtClean="0">
                <a:cs typeface="Times New Roman" charset="0"/>
              </a:rPr>
              <a:t>Programmable 'AND' array decodes the specific input pin combinations of interest and the programmable 'OR' arrays defines output for a few terms per logic cell. </a:t>
            </a:r>
          </a:p>
          <a:p>
            <a:pPr algn="just"/>
            <a:r>
              <a:rPr lang="en-US" sz="2400" dirty="0" smtClean="0">
                <a:cs typeface="Times New Roman" charset="0"/>
              </a:rPr>
              <a:t>A switch matrix selects which of the inputs will be connected to the AND inputs which are then connect to the OR matrix. </a:t>
            </a:r>
          </a:p>
          <a:p>
            <a:pPr algn="just"/>
            <a:r>
              <a:rPr lang="en-US" sz="2400" dirty="0" smtClean="0">
                <a:cs typeface="Times New Roman" charset="0"/>
              </a:rPr>
              <a:t>Signal routing can be changed by the logic equations. </a:t>
            </a:r>
          </a:p>
          <a:p>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cs typeface="Times New Roman" charset="0"/>
              </a:rPr>
              <a:t>Complex Programmable Logic Devices (CPLD)</a:t>
            </a:r>
            <a:endParaRPr lang="en-US" dirty="0"/>
          </a:p>
        </p:txBody>
      </p:sp>
      <p:sp>
        <p:nvSpPr>
          <p:cNvPr id="4" name="TextBox 3"/>
          <p:cNvSpPr txBox="1"/>
          <p:nvPr/>
        </p:nvSpPr>
        <p:spPr>
          <a:xfrm>
            <a:off x="457200" y="5943600"/>
            <a:ext cx="8077200" cy="369332"/>
          </a:xfrm>
          <a:prstGeom prst="rect">
            <a:avLst/>
          </a:prstGeom>
          <a:noFill/>
        </p:spPr>
        <p:txBody>
          <a:bodyPr wrap="square" rtlCol="0">
            <a:spAutoFit/>
          </a:bodyPr>
          <a:lstStyle/>
          <a:p>
            <a:pPr algn="ctr">
              <a:buFontTx/>
              <a:buNone/>
            </a:pPr>
            <a:r>
              <a:rPr lang="en-US" dirty="0" smtClean="0">
                <a:cs typeface="Times New Roman" charset="0"/>
              </a:rPr>
              <a:t>Figure 2: Complex Programmable Logic Devices Architecture</a:t>
            </a:r>
          </a:p>
        </p:txBody>
      </p:sp>
      <p:pic>
        <p:nvPicPr>
          <p:cNvPr id="4098" name="Picture 2"/>
          <p:cNvPicPr>
            <a:picLocks noChangeAspect="1" noChangeArrowheads="1"/>
          </p:cNvPicPr>
          <p:nvPr/>
        </p:nvPicPr>
        <p:blipFill>
          <a:blip r:embed="rId3" cstate="print"/>
          <a:srcRect/>
          <a:stretch>
            <a:fillRect/>
          </a:stretch>
        </p:blipFill>
        <p:spPr bwMode="auto">
          <a:xfrm>
            <a:off x="1676400" y="1600200"/>
            <a:ext cx="5514688" cy="42672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cs typeface="Times New Roman" charset="0"/>
              </a:rPr>
              <a:t>CPLD (cont.)</a:t>
            </a:r>
            <a:endParaRPr lang="en-US" dirty="0"/>
          </a:p>
        </p:txBody>
      </p:sp>
      <p:sp>
        <p:nvSpPr>
          <p:cNvPr id="3" name="Content Placeholder 2"/>
          <p:cNvSpPr>
            <a:spLocks noGrp="1"/>
          </p:cNvSpPr>
          <p:nvPr>
            <p:ph idx="1"/>
          </p:nvPr>
        </p:nvSpPr>
        <p:spPr/>
        <p:txBody>
          <a:bodyPr>
            <a:normAutofit/>
          </a:bodyPr>
          <a:lstStyle/>
          <a:p>
            <a:pPr algn="just"/>
            <a:r>
              <a:rPr lang="en-US" sz="2400" dirty="0" smtClean="0">
                <a:cs typeface="Times New Roman" charset="0"/>
              </a:rPr>
              <a:t>CPLD are similar to SPLD except that they are significantly higher capacity. </a:t>
            </a:r>
          </a:p>
          <a:p>
            <a:pPr algn="just"/>
            <a:r>
              <a:rPr lang="en-US" sz="2400" dirty="0" smtClean="0">
                <a:cs typeface="Times New Roman" charset="0"/>
              </a:rPr>
              <a:t>Figure 2  (CPLD) is equivalent to four of the devices in Figure 1 (SPLD) connected together. </a:t>
            </a:r>
          </a:p>
          <a:p>
            <a:pPr algn="just"/>
            <a:r>
              <a:rPr lang="en-US" sz="2400" dirty="0" smtClean="0">
                <a:cs typeface="Times New Roman" charset="0"/>
              </a:rPr>
              <a:t>The key feature of this architecture is the arrangement of logic cells on the periphery of a central shared routing resource. </a:t>
            </a:r>
          </a:p>
          <a:p>
            <a:pPr algn="just"/>
            <a:r>
              <a:rPr lang="en-US" sz="2400" dirty="0" smtClean="0">
                <a:cs typeface="Times New Roman" charset="0"/>
              </a:rPr>
              <a:t>CPLD are generally best for control-oriented designs, due in part to their fast pin-to-pin performance. </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cs typeface="Times New Roman" charset="0"/>
              </a:rPr>
              <a:t>Field Programmable Gate Arrays (FPGA)</a:t>
            </a: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1752600" y="1676400"/>
            <a:ext cx="5334000" cy="4167862"/>
          </a:xfrm>
          <a:prstGeom prst="rect">
            <a:avLst/>
          </a:prstGeom>
          <a:noFill/>
          <a:ln w="9525">
            <a:noFill/>
            <a:miter lim="800000"/>
            <a:headEnd/>
            <a:tailEnd/>
          </a:ln>
          <a:effectLst/>
        </p:spPr>
      </p:pic>
      <p:sp>
        <p:nvSpPr>
          <p:cNvPr id="5" name="TextBox 4"/>
          <p:cNvSpPr txBox="1"/>
          <p:nvPr/>
        </p:nvSpPr>
        <p:spPr>
          <a:xfrm>
            <a:off x="457200" y="5943600"/>
            <a:ext cx="8077200" cy="369332"/>
          </a:xfrm>
          <a:prstGeom prst="rect">
            <a:avLst/>
          </a:prstGeom>
          <a:noFill/>
        </p:spPr>
        <p:txBody>
          <a:bodyPr wrap="square" rtlCol="0">
            <a:spAutoFit/>
          </a:bodyPr>
          <a:lstStyle/>
          <a:p>
            <a:pPr algn="ctr">
              <a:buFontTx/>
              <a:buNone/>
            </a:pPr>
            <a:r>
              <a:rPr lang="en-US" dirty="0" smtClean="0">
                <a:cs typeface="Times New Roman" charset="0"/>
              </a:rPr>
              <a:t>Figure 3: Field Programmable Gate Arrays (FPGA)</a:t>
            </a:r>
            <a:endParaRPr lang="en-US" dirty="0">
              <a:cs typeface="Times New Roman"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cs typeface="Times New Roman" charset="0"/>
              </a:rPr>
              <a:t>FPGA (cont.)</a:t>
            </a:r>
            <a:endParaRPr lang="en-US" dirty="0"/>
          </a:p>
        </p:txBody>
      </p:sp>
      <p:sp>
        <p:nvSpPr>
          <p:cNvPr id="3" name="Content Placeholder 2"/>
          <p:cNvSpPr>
            <a:spLocks noGrp="1"/>
          </p:cNvSpPr>
          <p:nvPr>
            <p:ph idx="1"/>
          </p:nvPr>
        </p:nvSpPr>
        <p:spPr/>
        <p:txBody>
          <a:bodyPr>
            <a:normAutofit/>
          </a:bodyPr>
          <a:lstStyle/>
          <a:p>
            <a:r>
              <a:rPr lang="en-US" sz="2400" dirty="0" smtClean="0">
                <a:cs typeface="Times New Roman" charset="0"/>
              </a:rPr>
              <a:t>FPGA contain hundreds (or thousands) of configurable Logic Block (CLB). </a:t>
            </a:r>
          </a:p>
          <a:p>
            <a:r>
              <a:rPr lang="en-US" sz="2400" dirty="0" smtClean="0">
                <a:cs typeface="Times New Roman" charset="0"/>
              </a:rPr>
              <a:t>One CLB is a rectangular area on the chip that contains a lookup table (LUT), a flip-flop and routing. </a:t>
            </a:r>
          </a:p>
          <a:p>
            <a:pPr algn="just">
              <a:lnSpc>
                <a:spcPct val="90000"/>
              </a:lnSpc>
            </a:pPr>
            <a:r>
              <a:rPr lang="en-US" sz="2400" dirty="0" smtClean="0">
                <a:cs typeface="Times New Roman" charset="0"/>
              </a:rPr>
              <a:t>LUT are used to create a logic function such as AND, OR, XOR. </a:t>
            </a:r>
          </a:p>
          <a:p>
            <a:pPr algn="just">
              <a:lnSpc>
                <a:spcPct val="90000"/>
              </a:lnSpc>
            </a:pPr>
            <a:r>
              <a:rPr lang="en-US" sz="2400" dirty="0" smtClean="0">
                <a:cs typeface="Times New Roman" charset="0"/>
              </a:rPr>
              <a:t>The flip-flop allows synchronization (based on a clock signal) and the routing is just a lot of interconnection wiring between the CLB which can be linked together to form complex logic implementations. </a:t>
            </a:r>
          </a:p>
          <a:p>
            <a:pPr algn="just">
              <a:lnSpc>
                <a:spcPct val="90000"/>
              </a:lnSpc>
            </a:pPr>
            <a:r>
              <a:rPr lang="en-US" sz="2400" dirty="0" smtClean="0">
                <a:cs typeface="Times New Roman" charset="0"/>
              </a:rPr>
              <a:t>Array of logic blocks is surrounded by programmable I/O blocks and connected with programmable interconnection (Figure 3).</a:t>
            </a:r>
          </a:p>
          <a:p>
            <a:pPr algn="just">
              <a:lnSpc>
                <a:spcPct val="90000"/>
              </a:lnSpc>
            </a:pPr>
            <a:endParaRPr lang="en-US" sz="2400" dirty="0" smtClean="0">
              <a:cs typeface="Times New Roman" charset="0"/>
            </a:endParaRPr>
          </a:p>
          <a:p>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533</TotalTime>
  <Words>1987</Words>
  <Application>Microsoft Office PowerPoint</Application>
  <PresentationFormat>On-screen Show (4:3)</PresentationFormat>
  <Paragraphs>338</Paragraphs>
  <Slides>34</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Rockwell</vt:lpstr>
      <vt:lpstr>Times New Roman</vt:lpstr>
      <vt:lpstr>Wingdings</vt:lpstr>
      <vt:lpstr>Wingdings 2</vt:lpstr>
      <vt:lpstr>Foundry</vt:lpstr>
      <vt:lpstr>Introduction to PLD</vt:lpstr>
      <vt:lpstr>Programmable Logic Device </vt:lpstr>
      <vt:lpstr>PLD Families</vt:lpstr>
      <vt:lpstr>Simple Programmable Logic Devices (SPLD) </vt:lpstr>
      <vt:lpstr>SPLD (cont.)</vt:lpstr>
      <vt:lpstr>Complex Programmable Logic Devices (CPLD)</vt:lpstr>
      <vt:lpstr>CPLD (cont.)</vt:lpstr>
      <vt:lpstr>Field Programmable Gate Arrays (FPGA)</vt:lpstr>
      <vt:lpstr>FPGA (cont.)</vt:lpstr>
      <vt:lpstr>FPGA (cont.)</vt:lpstr>
      <vt:lpstr>FPGA (cont.)</vt:lpstr>
      <vt:lpstr>FPGA architectures: </vt:lpstr>
      <vt:lpstr>FPGA architectures: </vt:lpstr>
      <vt:lpstr>History of Semiconductor Technology</vt:lpstr>
      <vt:lpstr>(Cont.)</vt:lpstr>
      <vt:lpstr> (Cont.)</vt:lpstr>
      <vt:lpstr>Transistor in Chip</vt:lpstr>
      <vt:lpstr>FPGA Process Technology</vt:lpstr>
      <vt:lpstr>(Cont.)</vt:lpstr>
      <vt:lpstr>FPGA Process Technology</vt:lpstr>
      <vt:lpstr>FPGA Process Technology</vt:lpstr>
      <vt:lpstr>(Cont.)</vt:lpstr>
      <vt:lpstr>CPLDs and FPGAs</vt:lpstr>
      <vt:lpstr>CPLD or FPGA? </vt:lpstr>
      <vt:lpstr>The Advantages of FPGA</vt:lpstr>
      <vt:lpstr>FPGA Vendors</vt:lpstr>
      <vt:lpstr>FPGA Customer Type</vt:lpstr>
      <vt:lpstr>Contributor</vt:lpstr>
      <vt:lpstr>Xilinx</vt:lpstr>
      <vt:lpstr>Design Flow (Xilinx)</vt:lpstr>
      <vt:lpstr>Altera</vt:lpstr>
      <vt:lpstr>Design Flow (Altera)</vt:lpstr>
      <vt:lpstr>Altera FPGAs Device</vt:lpstr>
      <vt:lpstr>Altera Cyclone FPGA Series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VHDL</dc:title>
  <dc:creator>greenik</dc:creator>
  <cp:lastModifiedBy>myi2</cp:lastModifiedBy>
  <cp:revision>55</cp:revision>
  <dcterms:created xsi:type="dcterms:W3CDTF">2012-10-06T16:18:18Z</dcterms:created>
  <dcterms:modified xsi:type="dcterms:W3CDTF">2017-02-20T02:06:21Z</dcterms:modified>
</cp:coreProperties>
</file>