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77" r:id="rId3"/>
    <p:sldId id="278" r:id="rId4"/>
    <p:sldId id="282" r:id="rId5"/>
    <p:sldId id="283" r:id="rId6"/>
    <p:sldId id="284" r:id="rId7"/>
    <p:sldId id="285" r:id="rId8"/>
    <p:sldId id="286" r:id="rId9"/>
    <p:sldId id="287" r:id="rId10"/>
    <p:sldId id="297" r:id="rId11"/>
    <p:sldId id="298" r:id="rId12"/>
    <p:sldId id="288" r:id="rId13"/>
    <p:sldId id="300" r:id="rId14"/>
    <p:sldId id="289" r:id="rId15"/>
    <p:sldId id="296" r:id="rId16"/>
    <p:sldId id="292" r:id="rId17"/>
    <p:sldId id="299" r:id="rId18"/>
    <p:sldId id="291" r:id="rId19"/>
    <p:sldId id="290" r:id="rId20"/>
    <p:sldId id="259" r:id="rId21"/>
    <p:sldId id="260" r:id="rId22"/>
    <p:sldId id="294" r:id="rId23"/>
    <p:sldId id="261" r:id="rId24"/>
    <p:sldId id="262" r:id="rId25"/>
    <p:sldId id="265" r:id="rId26"/>
    <p:sldId id="266" r:id="rId27"/>
    <p:sldId id="267" r:id="rId28"/>
    <p:sldId id="26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E881E-77B3-4C43-B990-8C853E46087A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4234-F624-49CB-8F9F-6DE44326D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7BCEA-D212-4F44-AFC9-F7A00F1D522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7BCEA-D212-4F44-AFC9-F7A00F1D522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8F97A-7591-4ABB-BD5A-A6AB9BC5BFE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7BCEA-D212-4F44-AFC9-F7A00F1D522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7BCEA-D212-4F44-AFC9-F7A00F1D522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7BCEA-D212-4F44-AFC9-F7A00F1D522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7BCEA-D212-4F44-AFC9-F7A00F1D522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7BCEA-D212-4F44-AFC9-F7A00F1D522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7BCEA-D212-4F44-AFC9-F7A00F1D522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7BCEA-D212-4F44-AFC9-F7A00F1D522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7BCEA-D212-4F44-AFC9-F7A00F1D522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7BCEA-D212-4F44-AFC9-F7A00F1D522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7BCEA-D212-4F44-AFC9-F7A00F1D522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7BCEA-D212-4F44-AFC9-F7A00F1D522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7BCEA-D212-4F44-AFC9-F7A00F1D522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7BCEA-D212-4F44-AFC9-F7A00F1D522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7BCEA-D212-4F44-AFC9-F7A00F1D522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7BCEA-D212-4F44-AFC9-F7A00F1D522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E42924-F844-4E2F-96D1-2AC4BEBD8533}" type="slidenum">
              <a:rPr lang="en-US"/>
              <a:pPr/>
              <a:t>6</a:t>
            </a:fld>
            <a:endParaRPr lang="en-U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7BCEA-D212-4F44-AFC9-F7A00F1D522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7BCEA-D212-4F44-AFC9-F7A00F1D522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7BCEA-D212-4F44-AFC9-F7A00F1D522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6316D35-19C1-47B9-ADBC-48869F3C884D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316D35-19C1-47B9-ADBC-48869F3C884D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316D35-19C1-47B9-ADBC-48869F3C884D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316D35-19C1-47B9-ADBC-48869F3C884D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6316D35-19C1-47B9-ADBC-48869F3C884D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316D35-19C1-47B9-ADBC-48869F3C884D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316D35-19C1-47B9-ADBC-48869F3C884D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316D35-19C1-47B9-ADBC-48869F3C884D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316D35-19C1-47B9-ADBC-48869F3C884D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6316D35-19C1-47B9-ADBC-48869F3C884D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6316D35-19C1-47B9-ADBC-48869F3C884D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46316D35-19C1-47B9-ADBC-48869F3C884D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Chapter6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New Century Schoolbook" charset="0"/>
              </a:rPr>
              <a:t>Expressions and Operators</a:t>
            </a:r>
          </a:p>
        </p:txBody>
      </p:sp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685800" y="2438400"/>
            <a:ext cx="8153400" cy="3838575"/>
            <a:chOff x="32" y="0"/>
            <a:chExt cx="3392" cy="2418"/>
          </a:xfrm>
        </p:grpSpPr>
        <p:sp>
          <p:nvSpPr>
            <p:cNvPr id="201776" name="Rectangle 48"/>
            <p:cNvSpPr>
              <a:spLocks noChangeArrowheads="1"/>
            </p:cNvSpPr>
            <p:nvPr/>
          </p:nvSpPr>
          <p:spPr bwMode="auto">
            <a:xfrm>
              <a:off x="32" y="0"/>
              <a:ext cx="115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000">
                  <a:latin typeface="New Century Schoolbook" charset="0"/>
                  <a:cs typeface="Times New Roman" pitchFamily="18" charset="0"/>
                </a:rPr>
                <a:t>Highest precedence:</a:t>
              </a:r>
            </a:p>
            <a:p>
              <a:pPr eaLnBrk="0" hangingPunct="0"/>
              <a:endParaRPr lang="en-US" sz="2000"/>
            </a:p>
          </p:txBody>
        </p:sp>
        <p:sp>
          <p:nvSpPr>
            <p:cNvPr id="201777" name="Rectangle 49"/>
            <p:cNvSpPr>
              <a:spLocks noChangeArrowheads="1"/>
            </p:cNvSpPr>
            <p:nvPr/>
          </p:nvSpPr>
          <p:spPr bwMode="auto">
            <a:xfrm>
              <a:off x="1184" y="0"/>
              <a:ext cx="43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000">
                  <a:latin typeface="New Century Schoolbook" charset="0"/>
                  <a:cs typeface="Times New Roman" pitchFamily="18" charset="0"/>
                </a:rPr>
                <a:t>**</a:t>
              </a:r>
            </a:p>
            <a:p>
              <a:pPr eaLnBrk="0" hangingPunct="0"/>
              <a:endParaRPr lang="en-US" sz="2000"/>
            </a:p>
          </p:txBody>
        </p:sp>
        <p:sp>
          <p:nvSpPr>
            <p:cNvPr id="201778" name="Rectangle 50"/>
            <p:cNvSpPr>
              <a:spLocks noChangeArrowheads="1"/>
            </p:cNvSpPr>
            <p:nvPr/>
          </p:nvSpPr>
          <p:spPr bwMode="auto">
            <a:xfrm>
              <a:off x="1616" y="0"/>
              <a:ext cx="43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000" b="1">
                  <a:latin typeface="Helvetica" charset="0"/>
                  <a:cs typeface="Times New Roman" pitchFamily="18" charset="0"/>
                </a:rPr>
                <a:t>abs</a:t>
              </a:r>
              <a:endParaRPr lang="en-US" sz="2000">
                <a:latin typeface="New Century Schoolbook" charset="0"/>
                <a:cs typeface="Times New Roman" pitchFamily="18" charset="0"/>
              </a:endParaRPr>
            </a:p>
            <a:p>
              <a:pPr eaLnBrk="0" hangingPunct="0"/>
              <a:endParaRPr lang="en-US" sz="2000"/>
            </a:p>
          </p:txBody>
        </p:sp>
        <p:sp>
          <p:nvSpPr>
            <p:cNvPr id="201779" name="Rectangle 51"/>
            <p:cNvSpPr>
              <a:spLocks noChangeArrowheads="1"/>
            </p:cNvSpPr>
            <p:nvPr/>
          </p:nvSpPr>
          <p:spPr bwMode="auto">
            <a:xfrm>
              <a:off x="2048" y="0"/>
              <a:ext cx="344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000" b="1">
                  <a:latin typeface="Helvetica" charset="0"/>
                  <a:cs typeface="Times New Roman" pitchFamily="18" charset="0"/>
                </a:rPr>
                <a:t>not</a:t>
              </a:r>
              <a:endParaRPr lang="en-US" sz="2000">
                <a:latin typeface="New Century Schoolbook" charset="0"/>
                <a:cs typeface="Times New Roman" pitchFamily="18" charset="0"/>
              </a:endParaRPr>
            </a:p>
            <a:p>
              <a:pPr eaLnBrk="0" hangingPunct="0"/>
              <a:endParaRPr lang="en-US" sz="2000"/>
            </a:p>
          </p:txBody>
        </p:sp>
        <p:sp>
          <p:nvSpPr>
            <p:cNvPr id="201780" name="Rectangle 52"/>
            <p:cNvSpPr>
              <a:spLocks noChangeArrowheads="1"/>
            </p:cNvSpPr>
            <p:nvPr/>
          </p:nvSpPr>
          <p:spPr bwMode="auto">
            <a:xfrm>
              <a:off x="2392" y="0"/>
              <a:ext cx="344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000">
                  <a:latin typeface="New Century Schoolbook" charset="0"/>
                  <a:cs typeface="Times New Roman" pitchFamily="18" charset="0"/>
                </a:rPr>
                <a:t> </a:t>
              </a:r>
            </a:p>
            <a:p>
              <a:pPr eaLnBrk="0" hangingPunct="0"/>
              <a:endParaRPr lang="en-US" sz="2000"/>
            </a:p>
          </p:txBody>
        </p:sp>
        <p:sp>
          <p:nvSpPr>
            <p:cNvPr id="201781" name="Rectangle 53"/>
            <p:cNvSpPr>
              <a:spLocks noChangeArrowheads="1"/>
            </p:cNvSpPr>
            <p:nvPr/>
          </p:nvSpPr>
          <p:spPr bwMode="auto">
            <a:xfrm>
              <a:off x="2736" y="0"/>
              <a:ext cx="344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000">
                  <a:latin typeface="New Century Schoolbook" charset="0"/>
                  <a:cs typeface="Times New Roman" pitchFamily="18" charset="0"/>
                </a:rPr>
                <a:t> </a:t>
              </a:r>
            </a:p>
            <a:p>
              <a:pPr eaLnBrk="0" hangingPunct="0"/>
              <a:endParaRPr lang="en-US" sz="2000"/>
            </a:p>
          </p:txBody>
        </p:sp>
        <p:sp>
          <p:nvSpPr>
            <p:cNvPr id="201782" name="Rectangle 54"/>
            <p:cNvSpPr>
              <a:spLocks noChangeArrowheads="1"/>
            </p:cNvSpPr>
            <p:nvPr/>
          </p:nvSpPr>
          <p:spPr bwMode="auto">
            <a:xfrm>
              <a:off x="3080" y="0"/>
              <a:ext cx="344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000">
                  <a:latin typeface="New Century Schoolbook" charset="0"/>
                  <a:cs typeface="Times New Roman" pitchFamily="18" charset="0"/>
                </a:rPr>
                <a:t> </a:t>
              </a:r>
            </a:p>
            <a:p>
              <a:pPr eaLnBrk="0" hangingPunct="0"/>
              <a:endParaRPr lang="en-US" sz="2000"/>
            </a:p>
          </p:txBody>
        </p:sp>
        <p:sp>
          <p:nvSpPr>
            <p:cNvPr id="201783" name="Rectangle 55"/>
            <p:cNvSpPr>
              <a:spLocks noChangeArrowheads="1"/>
            </p:cNvSpPr>
            <p:nvPr/>
          </p:nvSpPr>
          <p:spPr bwMode="auto">
            <a:xfrm>
              <a:off x="32" y="403"/>
              <a:ext cx="115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000">
                  <a:latin typeface="New Century Schoolbook" charset="0"/>
                  <a:cs typeface="Times New Roman" pitchFamily="18" charset="0"/>
                </a:rPr>
                <a:t> </a:t>
              </a:r>
            </a:p>
            <a:p>
              <a:pPr eaLnBrk="0" hangingPunct="0"/>
              <a:endParaRPr lang="en-US" sz="2000"/>
            </a:p>
          </p:txBody>
        </p:sp>
        <p:sp>
          <p:nvSpPr>
            <p:cNvPr id="201784" name="Rectangle 56"/>
            <p:cNvSpPr>
              <a:spLocks noChangeArrowheads="1"/>
            </p:cNvSpPr>
            <p:nvPr/>
          </p:nvSpPr>
          <p:spPr bwMode="auto">
            <a:xfrm>
              <a:off x="1184" y="403"/>
              <a:ext cx="43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000">
                  <a:latin typeface="New Century Schoolbook" charset="0"/>
                  <a:cs typeface="Times New Roman" pitchFamily="18" charset="0"/>
                </a:rPr>
                <a:t>*</a:t>
              </a:r>
            </a:p>
            <a:p>
              <a:pPr eaLnBrk="0" hangingPunct="0"/>
              <a:endParaRPr lang="en-US" sz="2000"/>
            </a:p>
          </p:txBody>
        </p:sp>
        <p:sp>
          <p:nvSpPr>
            <p:cNvPr id="201785" name="Rectangle 57"/>
            <p:cNvSpPr>
              <a:spLocks noChangeArrowheads="1"/>
            </p:cNvSpPr>
            <p:nvPr/>
          </p:nvSpPr>
          <p:spPr bwMode="auto">
            <a:xfrm>
              <a:off x="1616" y="403"/>
              <a:ext cx="43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000">
                  <a:latin typeface="New Century Schoolbook" charset="0"/>
                  <a:cs typeface="Times New Roman" pitchFamily="18" charset="0"/>
                </a:rPr>
                <a:t>/</a:t>
              </a:r>
            </a:p>
            <a:p>
              <a:pPr eaLnBrk="0" hangingPunct="0"/>
              <a:endParaRPr lang="en-US" sz="2000"/>
            </a:p>
          </p:txBody>
        </p:sp>
        <p:sp>
          <p:nvSpPr>
            <p:cNvPr id="201786" name="Rectangle 58"/>
            <p:cNvSpPr>
              <a:spLocks noChangeArrowheads="1"/>
            </p:cNvSpPr>
            <p:nvPr/>
          </p:nvSpPr>
          <p:spPr bwMode="auto">
            <a:xfrm>
              <a:off x="2048" y="403"/>
              <a:ext cx="344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000" b="1">
                  <a:latin typeface="Helvetica" charset="0"/>
                  <a:cs typeface="Times New Roman" pitchFamily="18" charset="0"/>
                </a:rPr>
                <a:t>mod</a:t>
              </a:r>
              <a:endParaRPr lang="en-US" sz="2000">
                <a:latin typeface="New Century Schoolbook" charset="0"/>
                <a:cs typeface="Times New Roman" pitchFamily="18" charset="0"/>
              </a:endParaRPr>
            </a:p>
            <a:p>
              <a:pPr eaLnBrk="0" hangingPunct="0"/>
              <a:endParaRPr lang="en-US" sz="2000"/>
            </a:p>
          </p:txBody>
        </p:sp>
        <p:sp>
          <p:nvSpPr>
            <p:cNvPr id="201787" name="Rectangle 59"/>
            <p:cNvSpPr>
              <a:spLocks noChangeArrowheads="1"/>
            </p:cNvSpPr>
            <p:nvPr/>
          </p:nvSpPr>
          <p:spPr bwMode="auto">
            <a:xfrm>
              <a:off x="2392" y="403"/>
              <a:ext cx="344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000" b="1">
                  <a:latin typeface="Helvetica" charset="0"/>
                  <a:cs typeface="Times New Roman" pitchFamily="18" charset="0"/>
                </a:rPr>
                <a:t>rem</a:t>
              </a:r>
              <a:endParaRPr lang="en-US" sz="2000">
                <a:latin typeface="New Century Schoolbook" charset="0"/>
                <a:cs typeface="Times New Roman" pitchFamily="18" charset="0"/>
              </a:endParaRPr>
            </a:p>
            <a:p>
              <a:pPr eaLnBrk="0" hangingPunct="0"/>
              <a:endParaRPr lang="en-US" sz="2000"/>
            </a:p>
          </p:txBody>
        </p:sp>
        <p:sp>
          <p:nvSpPr>
            <p:cNvPr id="201788" name="Rectangle 60"/>
            <p:cNvSpPr>
              <a:spLocks noChangeArrowheads="1"/>
            </p:cNvSpPr>
            <p:nvPr/>
          </p:nvSpPr>
          <p:spPr bwMode="auto">
            <a:xfrm>
              <a:off x="2736" y="403"/>
              <a:ext cx="344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000">
                  <a:latin typeface="New Century Schoolbook" charset="0"/>
                  <a:cs typeface="Times New Roman" pitchFamily="18" charset="0"/>
                </a:rPr>
                <a:t> </a:t>
              </a:r>
            </a:p>
            <a:p>
              <a:pPr eaLnBrk="0" hangingPunct="0"/>
              <a:endParaRPr lang="en-US" sz="2000"/>
            </a:p>
          </p:txBody>
        </p:sp>
        <p:sp>
          <p:nvSpPr>
            <p:cNvPr id="201789" name="Rectangle 61"/>
            <p:cNvSpPr>
              <a:spLocks noChangeArrowheads="1"/>
            </p:cNvSpPr>
            <p:nvPr/>
          </p:nvSpPr>
          <p:spPr bwMode="auto">
            <a:xfrm>
              <a:off x="3080" y="403"/>
              <a:ext cx="344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000">
                  <a:latin typeface="New Century Schoolbook" charset="0"/>
                  <a:cs typeface="Times New Roman" pitchFamily="18" charset="0"/>
                </a:rPr>
                <a:t> </a:t>
              </a:r>
            </a:p>
            <a:p>
              <a:pPr eaLnBrk="0" hangingPunct="0"/>
              <a:endParaRPr lang="en-US" sz="2000"/>
            </a:p>
          </p:txBody>
        </p:sp>
        <p:sp>
          <p:nvSpPr>
            <p:cNvPr id="201790" name="Rectangle 62"/>
            <p:cNvSpPr>
              <a:spLocks noChangeArrowheads="1"/>
            </p:cNvSpPr>
            <p:nvPr/>
          </p:nvSpPr>
          <p:spPr bwMode="auto">
            <a:xfrm>
              <a:off x="32" y="806"/>
              <a:ext cx="115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000">
                  <a:latin typeface="New Century Schoolbook" charset="0"/>
                  <a:cs typeface="Times New Roman" pitchFamily="18" charset="0"/>
                </a:rPr>
                <a:t> </a:t>
              </a:r>
            </a:p>
            <a:p>
              <a:pPr eaLnBrk="0" hangingPunct="0"/>
              <a:endParaRPr lang="en-US" sz="2000"/>
            </a:p>
          </p:txBody>
        </p:sp>
        <p:sp>
          <p:nvSpPr>
            <p:cNvPr id="201791" name="Rectangle 63"/>
            <p:cNvSpPr>
              <a:spLocks noChangeArrowheads="1"/>
            </p:cNvSpPr>
            <p:nvPr/>
          </p:nvSpPr>
          <p:spPr bwMode="auto">
            <a:xfrm>
              <a:off x="1184" y="806"/>
              <a:ext cx="43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000">
                  <a:latin typeface="New Century Schoolbook" charset="0"/>
                  <a:cs typeface="Times New Roman" pitchFamily="18" charset="0"/>
                </a:rPr>
                <a:t>+ (sign)</a:t>
              </a:r>
            </a:p>
            <a:p>
              <a:pPr eaLnBrk="0" hangingPunct="0"/>
              <a:endParaRPr lang="en-US" sz="2000"/>
            </a:p>
          </p:txBody>
        </p:sp>
        <p:sp>
          <p:nvSpPr>
            <p:cNvPr id="201792" name="Rectangle 64"/>
            <p:cNvSpPr>
              <a:spLocks noChangeArrowheads="1"/>
            </p:cNvSpPr>
            <p:nvPr/>
          </p:nvSpPr>
          <p:spPr bwMode="auto">
            <a:xfrm>
              <a:off x="1616" y="806"/>
              <a:ext cx="43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000">
                  <a:latin typeface="New Century Schoolbook" charset="0"/>
                  <a:cs typeface="Times New Roman" pitchFamily="18" charset="0"/>
                </a:rPr>
                <a:t>– (sign)</a:t>
              </a:r>
            </a:p>
            <a:p>
              <a:pPr eaLnBrk="0" hangingPunct="0"/>
              <a:endParaRPr lang="en-US" sz="2000"/>
            </a:p>
          </p:txBody>
        </p:sp>
        <p:sp>
          <p:nvSpPr>
            <p:cNvPr id="201793" name="Rectangle 65"/>
            <p:cNvSpPr>
              <a:spLocks noChangeArrowheads="1"/>
            </p:cNvSpPr>
            <p:nvPr/>
          </p:nvSpPr>
          <p:spPr bwMode="auto">
            <a:xfrm>
              <a:off x="2048" y="806"/>
              <a:ext cx="344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000">
                  <a:latin typeface="New Century Schoolbook" charset="0"/>
                  <a:cs typeface="Times New Roman" pitchFamily="18" charset="0"/>
                </a:rPr>
                <a:t> </a:t>
              </a:r>
            </a:p>
            <a:p>
              <a:pPr eaLnBrk="0" hangingPunct="0"/>
              <a:endParaRPr lang="en-US" sz="2000"/>
            </a:p>
          </p:txBody>
        </p:sp>
        <p:sp>
          <p:nvSpPr>
            <p:cNvPr id="201794" name="Rectangle 66"/>
            <p:cNvSpPr>
              <a:spLocks noChangeArrowheads="1"/>
            </p:cNvSpPr>
            <p:nvPr/>
          </p:nvSpPr>
          <p:spPr bwMode="auto">
            <a:xfrm>
              <a:off x="2392" y="806"/>
              <a:ext cx="344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000">
                  <a:latin typeface="New Century Schoolbook" charset="0"/>
                  <a:cs typeface="Times New Roman" pitchFamily="18" charset="0"/>
                </a:rPr>
                <a:t> </a:t>
              </a:r>
            </a:p>
            <a:p>
              <a:pPr eaLnBrk="0" hangingPunct="0"/>
              <a:endParaRPr lang="en-US" sz="2000"/>
            </a:p>
          </p:txBody>
        </p:sp>
        <p:sp>
          <p:nvSpPr>
            <p:cNvPr id="201795" name="Rectangle 67"/>
            <p:cNvSpPr>
              <a:spLocks noChangeArrowheads="1"/>
            </p:cNvSpPr>
            <p:nvPr/>
          </p:nvSpPr>
          <p:spPr bwMode="auto">
            <a:xfrm>
              <a:off x="2736" y="806"/>
              <a:ext cx="344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000">
                  <a:latin typeface="New Century Schoolbook" charset="0"/>
                  <a:cs typeface="Times New Roman" pitchFamily="18" charset="0"/>
                </a:rPr>
                <a:t> </a:t>
              </a:r>
            </a:p>
            <a:p>
              <a:pPr eaLnBrk="0" hangingPunct="0"/>
              <a:endParaRPr lang="en-US" sz="2000"/>
            </a:p>
          </p:txBody>
        </p:sp>
        <p:sp>
          <p:nvSpPr>
            <p:cNvPr id="201796" name="Rectangle 68"/>
            <p:cNvSpPr>
              <a:spLocks noChangeArrowheads="1"/>
            </p:cNvSpPr>
            <p:nvPr/>
          </p:nvSpPr>
          <p:spPr bwMode="auto">
            <a:xfrm>
              <a:off x="3080" y="806"/>
              <a:ext cx="344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000">
                  <a:latin typeface="New Century Schoolbook" charset="0"/>
                  <a:cs typeface="Times New Roman" pitchFamily="18" charset="0"/>
                </a:rPr>
                <a:t> </a:t>
              </a:r>
            </a:p>
            <a:p>
              <a:pPr eaLnBrk="0" hangingPunct="0"/>
              <a:endParaRPr lang="en-US" sz="2000"/>
            </a:p>
          </p:txBody>
        </p:sp>
        <p:sp>
          <p:nvSpPr>
            <p:cNvPr id="201797" name="Rectangle 69"/>
            <p:cNvSpPr>
              <a:spLocks noChangeArrowheads="1"/>
            </p:cNvSpPr>
            <p:nvPr/>
          </p:nvSpPr>
          <p:spPr bwMode="auto">
            <a:xfrm>
              <a:off x="32" y="1209"/>
              <a:ext cx="115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000">
                  <a:latin typeface="New Century Schoolbook" charset="0"/>
                  <a:cs typeface="Times New Roman" pitchFamily="18" charset="0"/>
                </a:rPr>
                <a:t> </a:t>
              </a:r>
            </a:p>
            <a:p>
              <a:pPr eaLnBrk="0" hangingPunct="0"/>
              <a:endParaRPr lang="en-US" sz="2000"/>
            </a:p>
          </p:txBody>
        </p:sp>
        <p:sp>
          <p:nvSpPr>
            <p:cNvPr id="201798" name="Rectangle 70"/>
            <p:cNvSpPr>
              <a:spLocks noChangeArrowheads="1"/>
            </p:cNvSpPr>
            <p:nvPr/>
          </p:nvSpPr>
          <p:spPr bwMode="auto">
            <a:xfrm>
              <a:off x="1184" y="1209"/>
              <a:ext cx="43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000">
                  <a:latin typeface="New Century Schoolbook" charset="0"/>
                  <a:cs typeface="Times New Roman" pitchFamily="18" charset="0"/>
                </a:rPr>
                <a:t>+</a:t>
              </a:r>
            </a:p>
            <a:p>
              <a:pPr eaLnBrk="0" hangingPunct="0"/>
              <a:endParaRPr lang="en-US" sz="2000"/>
            </a:p>
          </p:txBody>
        </p:sp>
        <p:sp>
          <p:nvSpPr>
            <p:cNvPr id="201799" name="Rectangle 71"/>
            <p:cNvSpPr>
              <a:spLocks noChangeArrowheads="1"/>
            </p:cNvSpPr>
            <p:nvPr/>
          </p:nvSpPr>
          <p:spPr bwMode="auto">
            <a:xfrm>
              <a:off x="1616" y="1209"/>
              <a:ext cx="43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000">
                  <a:latin typeface="New Century Schoolbook" charset="0"/>
                  <a:cs typeface="Times New Roman" pitchFamily="18" charset="0"/>
                </a:rPr>
                <a:t>–</a:t>
              </a:r>
            </a:p>
            <a:p>
              <a:pPr eaLnBrk="0" hangingPunct="0"/>
              <a:endParaRPr lang="en-US" sz="2000"/>
            </a:p>
          </p:txBody>
        </p:sp>
        <p:sp>
          <p:nvSpPr>
            <p:cNvPr id="201800" name="Rectangle 72"/>
            <p:cNvSpPr>
              <a:spLocks noChangeArrowheads="1"/>
            </p:cNvSpPr>
            <p:nvPr/>
          </p:nvSpPr>
          <p:spPr bwMode="auto">
            <a:xfrm>
              <a:off x="2048" y="1209"/>
              <a:ext cx="344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000">
                  <a:latin typeface="New Century Schoolbook" charset="0"/>
                  <a:cs typeface="Times New Roman" pitchFamily="18" charset="0"/>
                </a:rPr>
                <a:t>&amp;</a:t>
              </a:r>
            </a:p>
            <a:p>
              <a:pPr eaLnBrk="0" hangingPunct="0"/>
              <a:endParaRPr lang="en-US" sz="2000"/>
            </a:p>
          </p:txBody>
        </p:sp>
        <p:sp>
          <p:nvSpPr>
            <p:cNvPr id="201801" name="Rectangle 73"/>
            <p:cNvSpPr>
              <a:spLocks noChangeArrowheads="1"/>
            </p:cNvSpPr>
            <p:nvPr/>
          </p:nvSpPr>
          <p:spPr bwMode="auto">
            <a:xfrm>
              <a:off x="2392" y="1209"/>
              <a:ext cx="344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000">
                  <a:latin typeface="New Century Schoolbook" charset="0"/>
                  <a:cs typeface="Times New Roman" pitchFamily="18" charset="0"/>
                </a:rPr>
                <a:t> </a:t>
              </a:r>
            </a:p>
            <a:p>
              <a:pPr eaLnBrk="0" hangingPunct="0"/>
              <a:endParaRPr lang="en-US" sz="2000"/>
            </a:p>
          </p:txBody>
        </p:sp>
        <p:sp>
          <p:nvSpPr>
            <p:cNvPr id="201802" name="Rectangle 74"/>
            <p:cNvSpPr>
              <a:spLocks noChangeArrowheads="1"/>
            </p:cNvSpPr>
            <p:nvPr/>
          </p:nvSpPr>
          <p:spPr bwMode="auto">
            <a:xfrm>
              <a:off x="2736" y="1209"/>
              <a:ext cx="344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000">
                  <a:latin typeface="New Century Schoolbook" charset="0"/>
                  <a:cs typeface="Times New Roman" pitchFamily="18" charset="0"/>
                </a:rPr>
                <a:t> </a:t>
              </a:r>
            </a:p>
            <a:p>
              <a:pPr eaLnBrk="0" hangingPunct="0"/>
              <a:endParaRPr lang="en-US" sz="2000"/>
            </a:p>
          </p:txBody>
        </p:sp>
        <p:sp>
          <p:nvSpPr>
            <p:cNvPr id="201803" name="Rectangle 75"/>
            <p:cNvSpPr>
              <a:spLocks noChangeArrowheads="1"/>
            </p:cNvSpPr>
            <p:nvPr/>
          </p:nvSpPr>
          <p:spPr bwMode="auto">
            <a:xfrm>
              <a:off x="3080" y="1209"/>
              <a:ext cx="344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000">
                  <a:latin typeface="New Century Schoolbook" charset="0"/>
                  <a:cs typeface="Times New Roman" pitchFamily="18" charset="0"/>
                </a:rPr>
                <a:t> </a:t>
              </a:r>
            </a:p>
            <a:p>
              <a:pPr eaLnBrk="0" hangingPunct="0"/>
              <a:endParaRPr lang="en-US" sz="2000"/>
            </a:p>
          </p:txBody>
        </p:sp>
        <p:sp>
          <p:nvSpPr>
            <p:cNvPr id="201804" name="Rectangle 76"/>
            <p:cNvSpPr>
              <a:spLocks noChangeArrowheads="1"/>
            </p:cNvSpPr>
            <p:nvPr/>
          </p:nvSpPr>
          <p:spPr bwMode="auto">
            <a:xfrm>
              <a:off x="32" y="1612"/>
              <a:ext cx="115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000">
                  <a:latin typeface="New Century Schoolbook" charset="0"/>
                  <a:cs typeface="Times New Roman" pitchFamily="18" charset="0"/>
                </a:rPr>
                <a:t> </a:t>
              </a:r>
            </a:p>
            <a:p>
              <a:pPr eaLnBrk="0" hangingPunct="0"/>
              <a:endParaRPr lang="en-US" sz="2000"/>
            </a:p>
          </p:txBody>
        </p:sp>
        <p:sp>
          <p:nvSpPr>
            <p:cNvPr id="201805" name="Rectangle 77"/>
            <p:cNvSpPr>
              <a:spLocks noChangeArrowheads="1"/>
            </p:cNvSpPr>
            <p:nvPr/>
          </p:nvSpPr>
          <p:spPr bwMode="auto">
            <a:xfrm>
              <a:off x="1184" y="1612"/>
              <a:ext cx="43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000">
                  <a:latin typeface="New Century Schoolbook" charset="0"/>
                  <a:cs typeface="Times New Roman" pitchFamily="18" charset="0"/>
                </a:rPr>
                <a:t>=</a:t>
              </a:r>
            </a:p>
            <a:p>
              <a:pPr eaLnBrk="0" hangingPunct="0"/>
              <a:endParaRPr lang="en-US" sz="2000"/>
            </a:p>
          </p:txBody>
        </p:sp>
        <p:sp>
          <p:nvSpPr>
            <p:cNvPr id="201806" name="Rectangle 78"/>
            <p:cNvSpPr>
              <a:spLocks noChangeArrowheads="1"/>
            </p:cNvSpPr>
            <p:nvPr/>
          </p:nvSpPr>
          <p:spPr bwMode="auto">
            <a:xfrm>
              <a:off x="1616" y="1612"/>
              <a:ext cx="43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000">
                  <a:latin typeface="New Century Schoolbook" charset="0"/>
                  <a:cs typeface="Times New Roman" pitchFamily="18" charset="0"/>
                </a:rPr>
                <a:t>/=</a:t>
              </a:r>
            </a:p>
            <a:p>
              <a:pPr eaLnBrk="0" hangingPunct="0"/>
              <a:endParaRPr lang="en-US" sz="2000"/>
            </a:p>
          </p:txBody>
        </p:sp>
        <p:sp>
          <p:nvSpPr>
            <p:cNvPr id="201807" name="Rectangle 79"/>
            <p:cNvSpPr>
              <a:spLocks noChangeArrowheads="1"/>
            </p:cNvSpPr>
            <p:nvPr/>
          </p:nvSpPr>
          <p:spPr bwMode="auto">
            <a:xfrm>
              <a:off x="2048" y="1612"/>
              <a:ext cx="344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000">
                  <a:latin typeface="New Century Schoolbook" charset="0"/>
                  <a:cs typeface="Times New Roman" pitchFamily="18" charset="0"/>
                </a:rPr>
                <a:t>&lt;</a:t>
              </a:r>
            </a:p>
            <a:p>
              <a:pPr eaLnBrk="0" hangingPunct="0"/>
              <a:endParaRPr lang="en-US" sz="2000"/>
            </a:p>
          </p:txBody>
        </p:sp>
        <p:sp>
          <p:nvSpPr>
            <p:cNvPr id="201808" name="Rectangle 80"/>
            <p:cNvSpPr>
              <a:spLocks noChangeArrowheads="1"/>
            </p:cNvSpPr>
            <p:nvPr/>
          </p:nvSpPr>
          <p:spPr bwMode="auto">
            <a:xfrm>
              <a:off x="2392" y="1612"/>
              <a:ext cx="344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000">
                  <a:latin typeface="New Century Schoolbook" charset="0"/>
                  <a:cs typeface="Times New Roman" pitchFamily="18" charset="0"/>
                </a:rPr>
                <a:t>&lt;=</a:t>
              </a:r>
            </a:p>
            <a:p>
              <a:pPr eaLnBrk="0" hangingPunct="0"/>
              <a:endParaRPr lang="en-US" sz="2000"/>
            </a:p>
          </p:txBody>
        </p:sp>
        <p:sp>
          <p:nvSpPr>
            <p:cNvPr id="201809" name="Rectangle 81"/>
            <p:cNvSpPr>
              <a:spLocks noChangeArrowheads="1"/>
            </p:cNvSpPr>
            <p:nvPr/>
          </p:nvSpPr>
          <p:spPr bwMode="auto">
            <a:xfrm>
              <a:off x="2736" y="1612"/>
              <a:ext cx="344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000">
                  <a:latin typeface="New Century Schoolbook" charset="0"/>
                  <a:cs typeface="Times New Roman" pitchFamily="18" charset="0"/>
                </a:rPr>
                <a:t>&gt;</a:t>
              </a:r>
            </a:p>
            <a:p>
              <a:pPr eaLnBrk="0" hangingPunct="0"/>
              <a:endParaRPr lang="en-US" sz="2000"/>
            </a:p>
          </p:txBody>
        </p:sp>
        <p:sp>
          <p:nvSpPr>
            <p:cNvPr id="201810" name="Rectangle 82"/>
            <p:cNvSpPr>
              <a:spLocks noChangeArrowheads="1"/>
            </p:cNvSpPr>
            <p:nvPr/>
          </p:nvSpPr>
          <p:spPr bwMode="auto">
            <a:xfrm>
              <a:off x="3080" y="1612"/>
              <a:ext cx="344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000">
                  <a:latin typeface="New Century Schoolbook" charset="0"/>
                  <a:cs typeface="Times New Roman" pitchFamily="18" charset="0"/>
                </a:rPr>
                <a:t>&gt;=</a:t>
              </a:r>
            </a:p>
            <a:p>
              <a:pPr eaLnBrk="0" hangingPunct="0"/>
              <a:endParaRPr lang="en-US" sz="2000"/>
            </a:p>
          </p:txBody>
        </p:sp>
        <p:sp>
          <p:nvSpPr>
            <p:cNvPr id="201811" name="Rectangle 83"/>
            <p:cNvSpPr>
              <a:spLocks noChangeArrowheads="1"/>
            </p:cNvSpPr>
            <p:nvPr/>
          </p:nvSpPr>
          <p:spPr bwMode="auto">
            <a:xfrm>
              <a:off x="32" y="2015"/>
              <a:ext cx="115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000">
                  <a:latin typeface="New Century Schoolbook" charset="0"/>
                  <a:cs typeface="Times New Roman" pitchFamily="18" charset="0"/>
                </a:rPr>
                <a:t>Lowest precedence:</a:t>
              </a:r>
            </a:p>
            <a:p>
              <a:pPr eaLnBrk="0" hangingPunct="0"/>
              <a:endParaRPr lang="en-US" sz="2000"/>
            </a:p>
          </p:txBody>
        </p:sp>
        <p:sp>
          <p:nvSpPr>
            <p:cNvPr id="201812" name="Rectangle 84"/>
            <p:cNvSpPr>
              <a:spLocks noChangeArrowheads="1"/>
            </p:cNvSpPr>
            <p:nvPr/>
          </p:nvSpPr>
          <p:spPr bwMode="auto">
            <a:xfrm>
              <a:off x="1184" y="2015"/>
              <a:ext cx="43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000" b="1">
                  <a:latin typeface="Helvetica" charset="0"/>
                  <a:cs typeface="Times New Roman" pitchFamily="18" charset="0"/>
                </a:rPr>
                <a:t>and</a:t>
              </a:r>
              <a:endParaRPr lang="en-US" sz="2000">
                <a:latin typeface="New Century Schoolbook" charset="0"/>
                <a:cs typeface="Times New Roman" pitchFamily="18" charset="0"/>
              </a:endParaRPr>
            </a:p>
            <a:p>
              <a:pPr eaLnBrk="0" hangingPunct="0"/>
              <a:endParaRPr lang="en-US" sz="2000"/>
            </a:p>
          </p:txBody>
        </p:sp>
        <p:sp>
          <p:nvSpPr>
            <p:cNvPr id="201813" name="Rectangle 85"/>
            <p:cNvSpPr>
              <a:spLocks noChangeArrowheads="1"/>
            </p:cNvSpPr>
            <p:nvPr/>
          </p:nvSpPr>
          <p:spPr bwMode="auto">
            <a:xfrm>
              <a:off x="1616" y="2015"/>
              <a:ext cx="43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000" b="1">
                  <a:latin typeface="Helvetica" charset="0"/>
                  <a:cs typeface="Times New Roman" pitchFamily="18" charset="0"/>
                </a:rPr>
                <a:t>or</a:t>
              </a:r>
              <a:endParaRPr lang="en-US" sz="2000">
                <a:latin typeface="New Century Schoolbook" charset="0"/>
                <a:cs typeface="Times New Roman" pitchFamily="18" charset="0"/>
              </a:endParaRPr>
            </a:p>
            <a:p>
              <a:pPr eaLnBrk="0" hangingPunct="0"/>
              <a:endParaRPr lang="en-US" sz="2000"/>
            </a:p>
          </p:txBody>
        </p:sp>
        <p:sp>
          <p:nvSpPr>
            <p:cNvPr id="201814" name="Rectangle 86"/>
            <p:cNvSpPr>
              <a:spLocks noChangeArrowheads="1"/>
            </p:cNvSpPr>
            <p:nvPr/>
          </p:nvSpPr>
          <p:spPr bwMode="auto">
            <a:xfrm>
              <a:off x="2048" y="2015"/>
              <a:ext cx="344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000" b="1">
                  <a:latin typeface="Helvetica" charset="0"/>
                  <a:cs typeface="Times New Roman" pitchFamily="18" charset="0"/>
                </a:rPr>
                <a:t>nand</a:t>
              </a:r>
              <a:endParaRPr lang="en-US" sz="2000">
                <a:latin typeface="New Century Schoolbook" charset="0"/>
                <a:cs typeface="Times New Roman" pitchFamily="18" charset="0"/>
              </a:endParaRPr>
            </a:p>
            <a:p>
              <a:pPr eaLnBrk="0" hangingPunct="0"/>
              <a:endParaRPr lang="en-US" sz="2000"/>
            </a:p>
          </p:txBody>
        </p:sp>
        <p:sp>
          <p:nvSpPr>
            <p:cNvPr id="201815" name="Rectangle 87"/>
            <p:cNvSpPr>
              <a:spLocks noChangeArrowheads="1"/>
            </p:cNvSpPr>
            <p:nvPr/>
          </p:nvSpPr>
          <p:spPr bwMode="auto">
            <a:xfrm>
              <a:off x="2392" y="2015"/>
              <a:ext cx="344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000" b="1">
                  <a:latin typeface="Helvetica" charset="0"/>
                  <a:cs typeface="Times New Roman" pitchFamily="18" charset="0"/>
                </a:rPr>
                <a:t>nor</a:t>
              </a:r>
              <a:endParaRPr lang="en-US" sz="2000">
                <a:latin typeface="New Century Schoolbook" charset="0"/>
                <a:cs typeface="Times New Roman" pitchFamily="18" charset="0"/>
              </a:endParaRPr>
            </a:p>
            <a:p>
              <a:pPr eaLnBrk="0" hangingPunct="0"/>
              <a:endParaRPr lang="en-US" sz="2000"/>
            </a:p>
          </p:txBody>
        </p:sp>
        <p:sp>
          <p:nvSpPr>
            <p:cNvPr id="201816" name="Rectangle 88"/>
            <p:cNvSpPr>
              <a:spLocks noChangeArrowheads="1"/>
            </p:cNvSpPr>
            <p:nvPr/>
          </p:nvSpPr>
          <p:spPr bwMode="auto">
            <a:xfrm>
              <a:off x="2736" y="2015"/>
              <a:ext cx="344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000" b="1">
                  <a:latin typeface="Helvetica" charset="0"/>
                  <a:cs typeface="Times New Roman" pitchFamily="18" charset="0"/>
                </a:rPr>
                <a:t>xor</a:t>
              </a:r>
              <a:endParaRPr lang="en-US" sz="2000">
                <a:latin typeface="New Century Schoolbook" charset="0"/>
                <a:cs typeface="Times New Roman" pitchFamily="18" charset="0"/>
              </a:endParaRPr>
            </a:p>
            <a:p>
              <a:pPr eaLnBrk="0" hangingPunct="0"/>
              <a:endParaRPr lang="en-US" sz="2000"/>
            </a:p>
          </p:txBody>
        </p:sp>
        <p:sp>
          <p:nvSpPr>
            <p:cNvPr id="201817" name="Rectangle 89"/>
            <p:cNvSpPr>
              <a:spLocks noChangeArrowheads="1"/>
            </p:cNvSpPr>
            <p:nvPr/>
          </p:nvSpPr>
          <p:spPr bwMode="auto">
            <a:xfrm>
              <a:off x="3080" y="2015"/>
              <a:ext cx="344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000">
                  <a:latin typeface="New Century Schoolbook" charset="0"/>
                  <a:cs typeface="Times New Roman" pitchFamily="18" charset="0"/>
                </a:rPr>
                <a:t> </a:t>
              </a:r>
            </a:p>
            <a:p>
              <a:pPr eaLnBrk="0" hangingPunct="0"/>
              <a:endParaRPr lang="en-US" sz="200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New Century Schoolbook" charset="0"/>
              </a:rPr>
              <a:t>Expressions and Operators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029575" cy="4033837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New Century Schoolbook" charset="0"/>
                <a:cs typeface="Times New Roman" pitchFamily="18" charset="0"/>
              </a:rPr>
              <a:t>The sign operators (+ and –) and the addition (+) and subtraction (–) operators have their usual meaning on numeric operands.  The concatenation operator (&amp;) operates on one-dimensional arrays to form a new array with the contents of the right operand following the contents of the left operand.  It can also concatenate a single new element to an array, or two individual elements to form an array.  The concatenation operator is most commonly used with strings.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New Century Schoolbook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New Century Schoolbook" charset="0"/>
                <a:cs typeface="Times New Roman" pitchFamily="18" charset="0"/>
              </a:rPr>
              <a:t>The multiplication (*) and division (/) operators work on integer, floating point and physical types </a:t>
            </a:r>
            <a:r>
              <a:rPr lang="en-US" sz="2000" dirty="0" err="1">
                <a:latin typeface="New Century Schoolbook" charset="0"/>
                <a:cs typeface="Times New Roman" pitchFamily="18" charset="0"/>
              </a:rPr>
              <a:t>types</a:t>
            </a:r>
            <a:r>
              <a:rPr lang="en-US" sz="2000" dirty="0">
                <a:latin typeface="New Century Schoolbook" charset="0"/>
                <a:cs typeface="Times New Roman" pitchFamily="18" charset="0"/>
              </a:rPr>
              <a:t>.  The modulus (</a:t>
            </a:r>
            <a:r>
              <a:rPr lang="en-US" sz="2000" b="1" dirty="0">
                <a:latin typeface="Helvetica" charset="0"/>
                <a:cs typeface="Times New Roman" pitchFamily="18" charset="0"/>
              </a:rPr>
              <a:t>mod</a:t>
            </a:r>
            <a:r>
              <a:rPr lang="en-US" sz="2000" dirty="0">
                <a:latin typeface="New Century Schoolbook" charset="0"/>
                <a:cs typeface="Times New Roman" pitchFamily="18" charset="0"/>
              </a:rPr>
              <a:t>) and remainder (</a:t>
            </a:r>
            <a:r>
              <a:rPr lang="en-US" sz="2000" b="1" dirty="0" err="1">
                <a:latin typeface="Helvetica" charset="0"/>
                <a:cs typeface="Times New Roman" pitchFamily="18" charset="0"/>
              </a:rPr>
              <a:t>rem</a:t>
            </a:r>
            <a:r>
              <a:rPr lang="en-US" sz="2000" dirty="0">
                <a:latin typeface="New Century Schoolbook" charset="0"/>
                <a:cs typeface="Times New Roman" pitchFamily="18" charset="0"/>
              </a:rPr>
              <a:t>) operators only work on integer types.  The absolute value (</a:t>
            </a:r>
            <a:r>
              <a:rPr lang="en-US" sz="2000" b="1" dirty="0">
                <a:latin typeface="Helvetica" charset="0"/>
                <a:cs typeface="Times New Roman" pitchFamily="18" charset="0"/>
              </a:rPr>
              <a:t>abs</a:t>
            </a:r>
            <a:r>
              <a:rPr lang="en-US" sz="2000" dirty="0">
                <a:latin typeface="New Century Schoolbook" charset="0"/>
                <a:cs typeface="Times New Roman" pitchFamily="18" charset="0"/>
              </a:rPr>
              <a:t>) operator works on any numeric type.  Finally, the exponentiation (**) operator can have an integer or floating point left operand, but must have an integer right operand.  A negative right operand is only allowed if the left operand is a floating point number.</a:t>
            </a: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object type can be categories into three:-</a:t>
            </a:r>
          </a:p>
          <a:p>
            <a:pPr lvl="1"/>
            <a:r>
              <a:rPr lang="en-US" sz="2400" dirty="0" smtClean="0"/>
              <a:t>Signal type</a:t>
            </a:r>
          </a:p>
          <a:p>
            <a:pPr lvl="1"/>
            <a:r>
              <a:rPr lang="en-US" sz="2400" dirty="0" smtClean="0"/>
              <a:t>Variable type</a:t>
            </a:r>
          </a:p>
          <a:p>
            <a:pPr lvl="1"/>
            <a:r>
              <a:rPr lang="en-US" sz="2400" dirty="0" smtClean="0"/>
              <a:t>Constant type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New Century Schoolbook" charset="0"/>
              </a:rPr>
              <a:t>Signal Declarations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latin typeface="New Century Schoolbook" charset="0"/>
                <a:cs typeface="Times New Roman" pitchFamily="18" charset="0"/>
              </a:rPr>
              <a:t>Signals are used to connect sub_modules in a design.  They are declared using the syntax:</a:t>
            </a:r>
          </a:p>
          <a:p>
            <a:r>
              <a:rPr lang="en-US" sz="2400">
                <a:latin typeface="New Century Schoolbook" charset="0"/>
                <a:cs typeface="Times New Roman" pitchFamily="18" charset="0"/>
              </a:rPr>
              <a:t>signal_declaration ::= </a:t>
            </a:r>
            <a:r>
              <a:rPr lang="en-US" sz="2400" b="1">
                <a:latin typeface="New Century Schoolbook" charset="0"/>
                <a:cs typeface="Times New Roman" pitchFamily="18" charset="0"/>
              </a:rPr>
              <a:t>signal </a:t>
            </a:r>
            <a:r>
              <a:rPr lang="en-US" sz="2400">
                <a:latin typeface="New Century Schoolbook" charset="0"/>
                <a:cs typeface="Times New Roman" pitchFamily="18" charset="0"/>
              </a:rPr>
              <a:t>identifier_list : subtype_indication [ signal_kind ] [ := expression ] ; </a:t>
            </a:r>
          </a:p>
          <a:p>
            <a:endParaRPr lang="en-US" sz="2400">
              <a:latin typeface="New Century Schoolbook" charset="0"/>
              <a:cs typeface="Times New Roman" pitchFamily="18" charset="0"/>
            </a:endParaRPr>
          </a:p>
          <a:p>
            <a:r>
              <a:rPr lang="en-US" sz="2400">
                <a:latin typeface="New Century Schoolbook" charset="0"/>
                <a:cs typeface="Times New Roman" pitchFamily="18" charset="0"/>
              </a:rPr>
              <a:t>signal_kind ::= </a:t>
            </a:r>
            <a:r>
              <a:rPr lang="en-US" sz="2400" b="1">
                <a:latin typeface="New Century Schoolbook" charset="0"/>
                <a:cs typeface="Times New Roman" pitchFamily="18" charset="0"/>
              </a:rPr>
              <a:t>register | bus.</a:t>
            </a:r>
          </a:p>
          <a:p>
            <a:pPr>
              <a:buFont typeface="Wingdings" pitchFamily="2" charset="2"/>
              <a:buNone/>
            </a:pPr>
            <a:endParaRPr lang="en-US" sz="2400">
              <a:latin typeface="New Century Schoolbook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>
                <a:latin typeface="New Century Schoolbook" charset="0"/>
                <a:cs typeface="Times New Roman" pitchFamily="18" charset="0"/>
              </a:rPr>
              <a:t>One important point to note is that ports of an object are treated exactly as signals within that object.</a:t>
            </a:r>
            <a:endParaRPr 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Object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5240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Signal is represents the interconnection wires between components and ports. Following is an example of signal declaration: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2209800"/>
            <a:ext cx="617220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architecture TB of </a:t>
            </a:r>
            <a:r>
              <a:rPr lang="en-US" sz="1500" dirty="0" err="1" smtClean="0"/>
              <a:t>lighttb</a:t>
            </a:r>
            <a:r>
              <a:rPr lang="en-US" sz="1500" dirty="0" smtClean="0"/>
              <a:t> is</a:t>
            </a:r>
          </a:p>
          <a:p>
            <a:r>
              <a:rPr lang="en-US" sz="1500" dirty="0" smtClean="0"/>
              <a:t>	component </a:t>
            </a:r>
            <a:r>
              <a:rPr lang="en-US" sz="1500" dirty="0" err="1" smtClean="0"/>
              <a:t>ledtst</a:t>
            </a:r>
            <a:r>
              <a:rPr lang="en-US" sz="1500" dirty="0" smtClean="0"/>
              <a:t> </a:t>
            </a:r>
          </a:p>
          <a:p>
            <a:r>
              <a:rPr lang="en-US" sz="1500" dirty="0" smtClean="0"/>
              <a:t>	PORT ( 	x1, x2 : IN STD_LOGIC ;f : OUT STD_LOGIC ) ;</a:t>
            </a:r>
          </a:p>
          <a:p>
            <a:r>
              <a:rPr lang="en-US" sz="1500" dirty="0" smtClean="0"/>
              <a:t>	end component;</a:t>
            </a:r>
          </a:p>
          <a:p>
            <a:endParaRPr lang="en-US" sz="1500" dirty="0" smtClean="0"/>
          </a:p>
          <a:p>
            <a:r>
              <a:rPr lang="en-US" sz="1500" dirty="0" smtClean="0"/>
              <a:t>    signal sx1: </a:t>
            </a:r>
            <a:r>
              <a:rPr lang="en-US" sz="1500" dirty="0" err="1" smtClean="0"/>
              <a:t>std_logic</a:t>
            </a:r>
            <a:r>
              <a:rPr lang="en-US" sz="1500" dirty="0" smtClean="0"/>
              <a:t>;</a:t>
            </a:r>
          </a:p>
          <a:p>
            <a:r>
              <a:rPr lang="en-US" sz="1500" dirty="0" smtClean="0"/>
              <a:t>    signal sx2: </a:t>
            </a:r>
            <a:r>
              <a:rPr lang="en-US" sz="1500" dirty="0" err="1" smtClean="0"/>
              <a:t>std_logic</a:t>
            </a:r>
            <a:r>
              <a:rPr lang="en-US" sz="1500" dirty="0" smtClean="0"/>
              <a:t>;</a:t>
            </a:r>
          </a:p>
          <a:p>
            <a:r>
              <a:rPr lang="en-US" sz="1500" dirty="0" smtClean="0"/>
              <a:t>    signal </a:t>
            </a:r>
            <a:r>
              <a:rPr lang="en-US" sz="1500" dirty="0" err="1" smtClean="0"/>
              <a:t>sf</a:t>
            </a:r>
            <a:r>
              <a:rPr lang="en-US" sz="1500" dirty="0" smtClean="0"/>
              <a:t>:	</a:t>
            </a:r>
            <a:r>
              <a:rPr lang="en-US" sz="1500" dirty="0" err="1" smtClean="0"/>
              <a:t>std_logic</a:t>
            </a:r>
            <a:r>
              <a:rPr lang="en-US" sz="1500" dirty="0" smtClean="0"/>
              <a:t>;</a:t>
            </a:r>
          </a:p>
          <a:p>
            <a:r>
              <a:rPr lang="en-US" sz="1500" dirty="0" smtClean="0"/>
              <a:t>    </a:t>
            </a:r>
          </a:p>
          <a:p>
            <a:r>
              <a:rPr lang="en-US" sz="1500" dirty="0" smtClean="0"/>
              <a:t>begin</a:t>
            </a:r>
          </a:p>
          <a:p>
            <a:r>
              <a:rPr lang="en-US" sz="1500" dirty="0" smtClean="0"/>
              <a:t>    </a:t>
            </a:r>
            <a:r>
              <a:rPr lang="en-US" sz="1500" dirty="0" err="1" smtClean="0"/>
              <a:t>U_shifter</a:t>
            </a:r>
            <a:r>
              <a:rPr lang="en-US" sz="1500" dirty="0" smtClean="0"/>
              <a:t>: </a:t>
            </a:r>
            <a:r>
              <a:rPr lang="en-US" sz="1500" dirty="0" err="1" smtClean="0"/>
              <a:t>ledtst</a:t>
            </a:r>
            <a:r>
              <a:rPr lang="en-US" sz="1500" dirty="0" smtClean="0"/>
              <a:t> port map (x1=&gt;sx1,x2=&gt;sx2,f=&gt;</a:t>
            </a:r>
            <a:r>
              <a:rPr lang="en-US" sz="1500" dirty="0" err="1" smtClean="0"/>
              <a:t>sf</a:t>
            </a:r>
            <a:r>
              <a:rPr lang="en-US" sz="1500" dirty="0" smtClean="0"/>
              <a:t>);</a:t>
            </a:r>
          </a:p>
          <a:p>
            <a:r>
              <a:rPr lang="en-US" sz="1500" dirty="0" smtClean="0"/>
              <a:t>           process</a:t>
            </a:r>
          </a:p>
          <a:p>
            <a:r>
              <a:rPr lang="en-US" sz="1500" dirty="0" smtClean="0"/>
              <a:t>   begin							</a:t>
            </a:r>
          </a:p>
          <a:p>
            <a:r>
              <a:rPr lang="en-US" sz="1500" dirty="0" smtClean="0"/>
              <a:t>	sx1&lt;= '0';			</a:t>
            </a:r>
          </a:p>
          <a:p>
            <a:r>
              <a:rPr lang="en-US" sz="1500" dirty="0" smtClean="0"/>
              <a:t>	sx2&lt;= '0';			</a:t>
            </a:r>
          </a:p>
          <a:p>
            <a:r>
              <a:rPr lang="en-US" sz="1500" dirty="0" smtClean="0"/>
              <a:t>	wait;</a:t>
            </a:r>
          </a:p>
          <a:p>
            <a:r>
              <a:rPr lang="en-US" sz="1500" dirty="0" smtClean="0"/>
              <a:t>    end process;</a:t>
            </a:r>
          </a:p>
          <a:p>
            <a:r>
              <a:rPr lang="en-US" sz="1500" dirty="0" smtClean="0"/>
              <a:t>end TB; </a:t>
            </a:r>
            <a:endParaRPr lang="en-US" sz="1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New Century Schoolbook" charset="0"/>
              </a:rPr>
              <a:t>Variable Declarations</a:t>
            </a:r>
            <a:endParaRPr lang="en-US" b="1" dirty="0">
              <a:latin typeface="New Century Schoolbook" charset="0"/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958138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 dirty="0">
                <a:latin typeface="New Century Schoolbook" charset="0"/>
                <a:cs typeface="Times New Roman" pitchFamily="18" charset="0"/>
              </a:rPr>
              <a:t>A variable</a:t>
            </a:r>
            <a:r>
              <a:rPr lang="en-US" sz="2000" dirty="0">
                <a:latin typeface="New Century Schoolbook" charset="0"/>
                <a:cs typeface="Times New Roman" pitchFamily="18" charset="0"/>
              </a:rPr>
              <a:t> is an object whose value may be changed after it is created. Some examples of variable declarations:</a:t>
            </a:r>
          </a:p>
          <a:p>
            <a:pPr lvl="2">
              <a:lnSpc>
                <a:spcPct val="80000"/>
              </a:lnSpc>
            </a:pPr>
            <a:r>
              <a:rPr lang="en-US" sz="2000" b="1" dirty="0">
                <a:latin typeface="Helvetica" charset="0"/>
                <a:cs typeface="Times New Roman" pitchFamily="18" charset="0"/>
              </a:rPr>
              <a:t>variable</a:t>
            </a:r>
            <a:r>
              <a:rPr lang="en-US" sz="2000" dirty="0">
                <a:latin typeface="Helvetica" charset="0"/>
                <a:cs typeface="Times New Roman" pitchFamily="18" charset="0"/>
              </a:rPr>
              <a:t> count : natural := 0;</a:t>
            </a:r>
          </a:p>
          <a:p>
            <a:pPr lvl="2">
              <a:lnSpc>
                <a:spcPct val="80000"/>
              </a:lnSpc>
            </a:pPr>
            <a:r>
              <a:rPr lang="en-US" sz="2000" b="1" dirty="0">
                <a:latin typeface="Helvetica" charset="0"/>
                <a:cs typeface="Times New Roman" pitchFamily="18" charset="0"/>
              </a:rPr>
              <a:t>variable</a:t>
            </a:r>
            <a:r>
              <a:rPr lang="en-US" sz="2000" dirty="0">
                <a:latin typeface="Helvetica" charset="0"/>
                <a:cs typeface="Times New Roman" pitchFamily="18" charset="0"/>
              </a:rPr>
              <a:t> trace : </a:t>
            </a:r>
            <a:r>
              <a:rPr lang="en-US" sz="2000" dirty="0" err="1">
                <a:latin typeface="Helvetica" charset="0"/>
                <a:cs typeface="Times New Roman" pitchFamily="18" charset="0"/>
              </a:rPr>
              <a:t>trace_array</a:t>
            </a:r>
            <a:r>
              <a:rPr lang="en-US" sz="2000" dirty="0">
                <a:latin typeface="Helvetica" charset="0"/>
                <a:cs typeface="Times New Roman" pitchFamily="18" charset="0"/>
              </a:rPr>
              <a:t>;</a:t>
            </a:r>
          </a:p>
          <a:p>
            <a:pPr lvl="2">
              <a:lnSpc>
                <a:spcPct val="80000"/>
              </a:lnSpc>
            </a:pPr>
            <a:r>
              <a:rPr lang="en-US" sz="2000" b="1" dirty="0">
                <a:latin typeface="Helvetica" charset="0"/>
                <a:cs typeface="Times New Roman" pitchFamily="18" charset="0"/>
              </a:rPr>
              <a:t>variable</a:t>
            </a:r>
            <a:r>
              <a:rPr lang="en-US" sz="2000" dirty="0">
                <a:latin typeface="Helvetica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Helvetica" charset="0"/>
                <a:cs typeface="Times New Roman" pitchFamily="18" charset="0"/>
              </a:rPr>
              <a:t>instr</a:t>
            </a:r>
            <a:r>
              <a:rPr lang="en-US" sz="2000" dirty="0">
                <a:latin typeface="Helvetica" charset="0"/>
                <a:cs typeface="Times New Roman" pitchFamily="18" charset="0"/>
              </a:rPr>
              <a:t> : </a:t>
            </a:r>
            <a:r>
              <a:rPr lang="en-US" sz="2000" dirty="0" err="1">
                <a:latin typeface="Helvetica" charset="0"/>
                <a:cs typeface="Times New Roman" pitchFamily="18" charset="0"/>
              </a:rPr>
              <a:t>bit_vector</a:t>
            </a:r>
            <a:r>
              <a:rPr lang="en-US" sz="2000" dirty="0">
                <a:latin typeface="Helvetica" charset="0"/>
                <a:cs typeface="Times New Roman" pitchFamily="18" charset="0"/>
              </a:rPr>
              <a:t>(31 </a:t>
            </a:r>
            <a:r>
              <a:rPr lang="en-US" sz="2000" b="1" dirty="0" err="1">
                <a:latin typeface="Helvetica" charset="0"/>
                <a:cs typeface="Times New Roman" pitchFamily="18" charset="0"/>
              </a:rPr>
              <a:t>downto</a:t>
            </a:r>
            <a:r>
              <a:rPr lang="en-US" sz="2000" dirty="0">
                <a:latin typeface="Helvetica" charset="0"/>
                <a:cs typeface="Times New Roman" pitchFamily="18" charset="0"/>
              </a:rPr>
              <a:t> 0);</a:t>
            </a:r>
          </a:p>
          <a:p>
            <a:pPr lvl="2">
              <a:lnSpc>
                <a:spcPct val="80000"/>
              </a:lnSpc>
            </a:pPr>
            <a:r>
              <a:rPr lang="en-US" sz="2000" b="1" dirty="0">
                <a:latin typeface="Helvetica" charset="0"/>
                <a:cs typeface="Times New Roman" pitchFamily="18" charset="0"/>
              </a:rPr>
              <a:t>alias</a:t>
            </a:r>
            <a:r>
              <a:rPr lang="en-US" sz="2000" dirty="0">
                <a:latin typeface="Helvetica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Helvetica" charset="0"/>
                <a:cs typeface="Times New Roman" pitchFamily="18" charset="0"/>
              </a:rPr>
              <a:t>op_code</a:t>
            </a:r>
            <a:r>
              <a:rPr lang="en-US" sz="2000" dirty="0">
                <a:latin typeface="Helvetica" charset="0"/>
                <a:cs typeface="Times New Roman" pitchFamily="18" charset="0"/>
              </a:rPr>
              <a:t> : </a:t>
            </a:r>
            <a:r>
              <a:rPr lang="en-US" sz="2000" dirty="0" err="1">
                <a:latin typeface="Helvetica" charset="0"/>
                <a:cs typeface="Times New Roman" pitchFamily="18" charset="0"/>
              </a:rPr>
              <a:t>bit_vector</a:t>
            </a:r>
            <a:r>
              <a:rPr lang="en-US" sz="2000" dirty="0">
                <a:latin typeface="Helvetica" charset="0"/>
                <a:cs typeface="Times New Roman" pitchFamily="18" charset="0"/>
              </a:rPr>
              <a:t>(7 </a:t>
            </a:r>
            <a:r>
              <a:rPr lang="en-US" sz="2000" b="1" dirty="0" err="1">
                <a:latin typeface="Helvetica" charset="0"/>
                <a:cs typeface="Times New Roman" pitchFamily="18" charset="0"/>
              </a:rPr>
              <a:t>downto</a:t>
            </a:r>
            <a:r>
              <a:rPr lang="en-US" sz="2000" dirty="0">
                <a:latin typeface="Helvetica" charset="0"/>
                <a:cs typeface="Times New Roman" pitchFamily="18" charset="0"/>
              </a:rPr>
              <a:t> 0) </a:t>
            </a:r>
            <a:r>
              <a:rPr lang="en-US" sz="2000" b="1" dirty="0">
                <a:latin typeface="Helvetica" charset="0"/>
                <a:cs typeface="Times New Roman" pitchFamily="18" charset="0"/>
              </a:rPr>
              <a:t>is</a:t>
            </a:r>
            <a:r>
              <a:rPr lang="en-US" sz="2000" dirty="0">
                <a:latin typeface="Helvetica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Helvetica" charset="0"/>
                <a:cs typeface="Times New Roman" pitchFamily="18" charset="0"/>
              </a:rPr>
              <a:t>instr</a:t>
            </a:r>
            <a:r>
              <a:rPr lang="en-US" sz="2000" dirty="0">
                <a:latin typeface="Helvetica" charset="0"/>
                <a:cs typeface="Times New Roman" pitchFamily="18" charset="0"/>
              </a:rPr>
              <a:t>(31 </a:t>
            </a:r>
            <a:r>
              <a:rPr lang="en-US" sz="2000" b="1" dirty="0" err="1">
                <a:latin typeface="Helvetica" charset="0"/>
                <a:cs typeface="Times New Roman" pitchFamily="18" charset="0"/>
              </a:rPr>
              <a:t>downto</a:t>
            </a:r>
            <a:r>
              <a:rPr lang="en-US" sz="2000" dirty="0">
                <a:latin typeface="Helvetica" charset="0"/>
                <a:cs typeface="Times New Roman" pitchFamily="18" charset="0"/>
              </a:rPr>
              <a:t> 24);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New Century Schoolbook" charset="0"/>
                <a:cs typeface="Times New Roman" pitchFamily="18" charset="0"/>
              </a:rPr>
              <a:t>declares the name </a:t>
            </a:r>
            <a:r>
              <a:rPr lang="en-US" sz="2000" dirty="0" err="1">
                <a:latin typeface="Helvetica" charset="0"/>
                <a:cs typeface="Times New Roman" pitchFamily="18" charset="0"/>
              </a:rPr>
              <a:t>op_code</a:t>
            </a:r>
            <a:r>
              <a:rPr lang="en-US" sz="2000" dirty="0">
                <a:latin typeface="New Century Schoolbook" charset="0"/>
                <a:cs typeface="Times New Roman" pitchFamily="18" charset="0"/>
              </a:rPr>
              <a:t> to be an alias for the left-most eight bits of </a:t>
            </a:r>
            <a:r>
              <a:rPr lang="en-US" sz="2000" dirty="0">
                <a:latin typeface="Helvetica" charset="0"/>
                <a:cs typeface="Times New Roman" pitchFamily="18" charset="0"/>
              </a:rPr>
              <a:t>instr</a:t>
            </a:r>
            <a:r>
              <a:rPr lang="en-US" sz="2000" dirty="0">
                <a:latin typeface="New Century Schoolbook" charset="0"/>
                <a:cs typeface="Times New Roman" pitchFamily="18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New Century Schoolbook" charset="0"/>
                <a:cs typeface="Times New Roman" pitchFamily="18" charset="0"/>
              </a:rPr>
              <a:t>A default value for scalar type is the leftmost value for the type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New Century Schoolbook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b="1" dirty="0">
                <a:latin typeface="New Century Schoolbook" charset="0"/>
                <a:cs typeface="Times New Roman" pitchFamily="18" charset="0"/>
              </a:rPr>
              <a:t>Alias: </a:t>
            </a:r>
            <a:r>
              <a:rPr lang="en-US" sz="2000" dirty="0">
                <a:latin typeface="New Century Schoolbook" charset="0"/>
                <a:cs typeface="Times New Roman" pitchFamily="18" charset="0"/>
              </a:rPr>
              <a:t>Used for giving alternate name to the object or part of it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New Century Schoolbook" charset="0"/>
                <a:cs typeface="Times New Roman" pitchFamily="18" charset="0"/>
              </a:rPr>
              <a:t>Example:</a:t>
            </a:r>
          </a:p>
          <a:p>
            <a:pPr lvl="1">
              <a:lnSpc>
                <a:spcPct val="80000"/>
              </a:lnSpc>
            </a:pPr>
            <a:r>
              <a:rPr lang="en-US" sz="1800" b="1" dirty="0">
                <a:latin typeface="Arial" pitchFamily="34" charset="0"/>
                <a:cs typeface="Times New Roman" pitchFamily="18" charset="0"/>
              </a:rPr>
              <a:t>variable 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instr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 : 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bit_vector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(31 </a:t>
            </a:r>
            <a:r>
              <a:rPr lang="en-US" sz="1800" b="1" dirty="0" err="1">
                <a:latin typeface="Arial" pitchFamily="34" charset="0"/>
                <a:cs typeface="Times New Roman" pitchFamily="18" charset="0"/>
              </a:rPr>
              <a:t>downto</a:t>
            </a:r>
            <a:r>
              <a:rPr lang="en-US" sz="1800" b="1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0);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Arial" pitchFamily="34" charset="0"/>
                <a:cs typeface="Times New Roman" pitchFamily="18" charset="0"/>
              </a:rPr>
              <a:t>	alias 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op_code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 : 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bit_vector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(7 </a:t>
            </a:r>
            <a:r>
              <a:rPr lang="en-US" sz="1800" b="1" dirty="0" err="1">
                <a:latin typeface="Arial" pitchFamily="34" charset="0"/>
                <a:cs typeface="Times New Roman" pitchFamily="18" charset="0"/>
              </a:rPr>
              <a:t>downto</a:t>
            </a:r>
            <a:r>
              <a:rPr lang="en-US" sz="1800" b="1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0) </a:t>
            </a:r>
            <a:r>
              <a:rPr lang="en-US" sz="1800" b="1" dirty="0">
                <a:latin typeface="Arial" pitchFamily="34" charset="0"/>
                <a:cs typeface="Times New Roman" pitchFamily="18" charset="0"/>
              </a:rPr>
              <a:t>is 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instr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(31 </a:t>
            </a:r>
            <a:r>
              <a:rPr lang="en-US" sz="1800" b="1" dirty="0" err="1">
                <a:latin typeface="Arial" pitchFamily="34" charset="0"/>
                <a:cs typeface="Times New Roman" pitchFamily="18" charset="0"/>
              </a:rPr>
              <a:t>downto</a:t>
            </a:r>
            <a:r>
              <a:rPr lang="en-US" sz="1800" b="1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24);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latin typeface="New Century Schoolbook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</a:t>
            </a:r>
            <a:r>
              <a:rPr lang="en-US" dirty="0" smtClean="0"/>
              <a:t>Object 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5240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 is used for local storage of temporary data. Its only be used inside a process. Following is an example of variable declaration: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2209800"/>
            <a:ext cx="617220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ENTITY and IS</a:t>
            </a:r>
          </a:p>
          <a:p>
            <a:r>
              <a:rPr lang="en-US" sz="1500" dirty="0" smtClean="0"/>
              <a:t>     PORT (a, b : IN </a:t>
            </a:r>
            <a:r>
              <a:rPr lang="en-US" sz="1500" dirty="0" err="1" smtClean="0"/>
              <a:t>std_logic</a:t>
            </a:r>
            <a:r>
              <a:rPr lang="en-US" sz="1500" dirty="0" smtClean="0"/>
              <a:t>;</a:t>
            </a:r>
          </a:p>
          <a:p>
            <a:r>
              <a:rPr lang="en-US" sz="1500" dirty="0" smtClean="0"/>
              <a:t>	q : OUT </a:t>
            </a:r>
            <a:r>
              <a:rPr lang="en-US" sz="1500" dirty="0" err="1" smtClean="0"/>
              <a:t>std_logic</a:t>
            </a:r>
            <a:r>
              <a:rPr lang="en-US" sz="1500" dirty="0" smtClean="0"/>
              <a:t>);</a:t>
            </a:r>
          </a:p>
          <a:p>
            <a:r>
              <a:rPr lang="en-US" sz="1500" dirty="0" smtClean="0"/>
              <a:t>     END and;</a:t>
            </a:r>
          </a:p>
          <a:p>
            <a:endParaRPr lang="en-US" sz="1500" dirty="0" smtClean="0"/>
          </a:p>
          <a:p>
            <a:r>
              <a:rPr lang="en-US" sz="1500" dirty="0" smtClean="0"/>
              <a:t>ARCHITECTURE function OF and IS</a:t>
            </a:r>
          </a:p>
          <a:p>
            <a:r>
              <a:rPr lang="en-US" sz="1500" dirty="0" smtClean="0"/>
              <a:t>BEGIN</a:t>
            </a:r>
          </a:p>
          <a:p>
            <a:r>
              <a:rPr lang="en-US" sz="1500" dirty="0" smtClean="0"/>
              <a:t>      PROCESS (a, b) </a:t>
            </a:r>
          </a:p>
          <a:p>
            <a:r>
              <a:rPr lang="en-US" sz="1500" dirty="0" smtClean="0"/>
              <a:t>    	VARIABLE state: </a:t>
            </a:r>
            <a:r>
              <a:rPr lang="en-US" sz="1500" dirty="0" err="1" smtClean="0"/>
              <a:t>std_logic</a:t>
            </a:r>
            <a:r>
              <a:rPr lang="en-US" sz="1500" dirty="0" smtClean="0"/>
              <a:t>;</a:t>
            </a:r>
          </a:p>
          <a:p>
            <a:r>
              <a:rPr lang="en-US" sz="1500" dirty="0" smtClean="0"/>
              <a:t>    	VARIABLE delay: </a:t>
            </a:r>
            <a:r>
              <a:rPr lang="en-US" sz="1500" dirty="0" err="1" smtClean="0"/>
              <a:t>std_logic</a:t>
            </a:r>
            <a:r>
              <a:rPr lang="en-US" sz="1500" dirty="0" smtClean="0"/>
              <a:t>;</a:t>
            </a:r>
          </a:p>
          <a:p>
            <a:endParaRPr lang="en-US" sz="1500" dirty="0" smtClean="0"/>
          </a:p>
          <a:p>
            <a:r>
              <a:rPr lang="en-US" sz="1500" dirty="0" smtClean="0"/>
              <a:t>	state := (a) AND (b) </a:t>
            </a:r>
          </a:p>
          <a:p>
            <a:r>
              <a:rPr lang="en-US" sz="1500" dirty="0" smtClean="0"/>
              <a:t>	IF state = ‘1’ THEN</a:t>
            </a:r>
          </a:p>
          <a:p>
            <a:r>
              <a:rPr lang="en-US" sz="1500" dirty="0" smtClean="0"/>
              <a:t>	      delay := 5 ns;</a:t>
            </a:r>
          </a:p>
          <a:p>
            <a:r>
              <a:rPr lang="en-US" sz="1500" dirty="0" smtClean="0"/>
              <a:t>	END IF;</a:t>
            </a:r>
          </a:p>
          <a:p>
            <a:r>
              <a:rPr lang="en-US" sz="1500" dirty="0" smtClean="0"/>
              <a:t>	q &lt;= state AFTER delay;</a:t>
            </a:r>
          </a:p>
          <a:p>
            <a:r>
              <a:rPr lang="en-US" sz="1500" dirty="0" smtClean="0"/>
              <a:t>      END PROCESS;</a:t>
            </a:r>
          </a:p>
          <a:p>
            <a:r>
              <a:rPr lang="en-US" sz="1500" dirty="0" smtClean="0"/>
              <a:t>END function;</a:t>
            </a:r>
          </a:p>
          <a:p>
            <a:r>
              <a:rPr lang="en-US" sz="1500" dirty="0" smtClean="0"/>
              <a:t> 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New Century Schoolbook" charset="0"/>
              </a:rPr>
              <a:t>Constant Object</a:t>
            </a:r>
            <a:endParaRPr lang="en-US" b="1" dirty="0">
              <a:latin typeface="New Century Schoolbook" charset="0"/>
            </a:endParaRP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958138" cy="4572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b="1" dirty="0" smtClean="0">
                <a:cs typeface="Times New Roman" pitchFamily="18" charset="0"/>
              </a:rPr>
              <a:t>A </a:t>
            </a:r>
            <a:r>
              <a:rPr lang="en-US" sz="2400" b="1" dirty="0">
                <a:cs typeface="Times New Roman" pitchFamily="18" charset="0"/>
              </a:rPr>
              <a:t>constant</a:t>
            </a:r>
            <a:r>
              <a:rPr lang="en-US" sz="2400" dirty="0">
                <a:cs typeface="Times New Roman" pitchFamily="18" charset="0"/>
              </a:rPr>
              <a:t> is an object which is initialized to a specified value when it is created, and which may not be subsequently modified.   Some examples:</a:t>
            </a:r>
          </a:p>
          <a:p>
            <a:pPr lvl="2">
              <a:lnSpc>
                <a:spcPct val="80000"/>
              </a:lnSpc>
            </a:pPr>
            <a:r>
              <a:rPr lang="en-US" sz="2400" b="1" dirty="0">
                <a:cs typeface="Times New Roman" pitchFamily="18" charset="0"/>
              </a:rPr>
              <a:t>constant</a:t>
            </a:r>
            <a:r>
              <a:rPr lang="en-US" sz="2400" dirty="0">
                <a:cs typeface="Times New Roman" pitchFamily="18" charset="0"/>
              </a:rPr>
              <a:t> e : real := 2.71828;</a:t>
            </a:r>
          </a:p>
          <a:p>
            <a:pPr lvl="2">
              <a:lnSpc>
                <a:spcPct val="80000"/>
              </a:lnSpc>
            </a:pPr>
            <a:r>
              <a:rPr lang="en-US" sz="2400" b="1" dirty="0">
                <a:cs typeface="Times New Roman" pitchFamily="18" charset="0"/>
              </a:rPr>
              <a:t>constant</a:t>
            </a:r>
            <a:r>
              <a:rPr lang="en-US" sz="2400" dirty="0">
                <a:cs typeface="Times New Roman" pitchFamily="18" charset="0"/>
              </a:rPr>
              <a:t> delay : Time := 5 ns;</a:t>
            </a:r>
          </a:p>
          <a:p>
            <a:pPr lvl="2">
              <a:lnSpc>
                <a:spcPct val="80000"/>
              </a:lnSpc>
            </a:pPr>
            <a:r>
              <a:rPr lang="en-US" sz="2400" b="1" dirty="0">
                <a:cs typeface="Times New Roman" pitchFamily="18" charset="0"/>
              </a:rPr>
              <a:t>constant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max_size</a:t>
            </a:r>
            <a:r>
              <a:rPr lang="en-US" sz="2400" dirty="0">
                <a:cs typeface="Times New Roman" pitchFamily="18" charset="0"/>
              </a:rPr>
              <a:t> : natural;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endParaRPr lang="en-US" sz="2400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752600"/>
            <a:ext cx="769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</a:t>
            </a:r>
            <a:r>
              <a:rPr lang="en-US" sz="2400" dirty="0" smtClean="0"/>
              <a:t>Scalar types </a:t>
            </a:r>
            <a:r>
              <a:rPr lang="en-US" sz="2400" dirty="0" smtClean="0"/>
              <a:t>consists 4 categories are: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 </a:t>
            </a:r>
            <a:r>
              <a:rPr lang="en-US" sz="2400" dirty="0" smtClean="0"/>
              <a:t>Integer</a:t>
            </a:r>
            <a:r>
              <a:rPr lang="en-US" sz="2400" dirty="0" smtClean="0"/>
              <a:t> </a:t>
            </a:r>
            <a:r>
              <a:rPr lang="en-US" sz="2400" dirty="0" smtClean="0"/>
              <a:t>Types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 </a:t>
            </a:r>
            <a:r>
              <a:rPr lang="en-US" sz="2400" dirty="0" smtClean="0"/>
              <a:t>Real</a:t>
            </a:r>
            <a:r>
              <a:rPr lang="en-US" sz="2400" dirty="0" smtClean="0"/>
              <a:t> </a:t>
            </a:r>
            <a:r>
              <a:rPr lang="en-US" sz="2400" dirty="0" smtClean="0"/>
              <a:t>Types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 </a:t>
            </a:r>
            <a:r>
              <a:rPr lang="en-US" sz="2400" dirty="0" smtClean="0"/>
              <a:t>Enumerated</a:t>
            </a:r>
            <a:r>
              <a:rPr lang="en-US" sz="2400" dirty="0" smtClean="0"/>
              <a:t> </a:t>
            </a:r>
            <a:r>
              <a:rPr lang="en-US" sz="2400" dirty="0" smtClean="0"/>
              <a:t>Types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 </a:t>
            </a:r>
            <a:r>
              <a:rPr lang="en-US" sz="2400" dirty="0" smtClean="0"/>
              <a:t>Physical</a:t>
            </a:r>
            <a:r>
              <a:rPr lang="en-US" sz="2400" dirty="0" smtClean="0"/>
              <a:t> </a:t>
            </a:r>
            <a:r>
              <a:rPr lang="en-US" sz="2400" dirty="0" smtClean="0"/>
              <a:t>Types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r>
              <a:rPr lang="en-US" sz="2400" dirty="0" smtClean="0"/>
              <a:t>This scalar types can illustrated using following diagram. 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524000"/>
            <a:ext cx="6400800" cy="4919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680A-DC0D-4B8E-A3F5-5D6CA9439B07}" type="slidenum">
              <a:rPr lang="en-US"/>
              <a:pPr/>
              <a:t>2</a:t>
            </a:fld>
            <a:endParaRPr lang="en-US"/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New Century Schoolbook" charset="0"/>
              </a:rPr>
              <a:t>Comments</a:t>
            </a:r>
            <a:r>
              <a:rPr lang="en-US" b="1" dirty="0">
                <a:latin typeface="New Century Schoolbook" charset="0"/>
              </a:rPr>
              <a:t>.</a:t>
            </a:r>
          </a:p>
          <a:p>
            <a:pPr lvl="2"/>
            <a:r>
              <a:rPr lang="en-US" dirty="0">
                <a:latin typeface="New Century Schoolbook" charset="0"/>
                <a:cs typeface="Times New Roman" pitchFamily="18" charset="0"/>
              </a:rPr>
              <a:t>Comments in VHDL start with two adjacent hyphens (‘--’) and extend to the end of the line.</a:t>
            </a:r>
          </a:p>
          <a:p>
            <a:pPr lvl="2">
              <a:buFont typeface="Wingdings" pitchFamily="2" charset="2"/>
              <a:buNone/>
            </a:pPr>
            <a:endParaRPr lang="en-US" dirty="0"/>
          </a:p>
          <a:p>
            <a:pPr lvl="2">
              <a:buFont typeface="Wingdings" pitchFamily="2" charset="2"/>
              <a:buNone/>
            </a:pPr>
            <a:r>
              <a:rPr lang="en-US" sz="2000" i="1" dirty="0"/>
              <a:t>.. a line of VHDL description…   </a:t>
            </a:r>
            <a:r>
              <a:rPr lang="en-US" sz="2000" dirty="0"/>
              <a:t>-- a descriptive comment</a:t>
            </a:r>
          </a:p>
          <a:p>
            <a:pPr lvl="2">
              <a:buFont typeface="Wingdings" pitchFamily="2" charset="2"/>
              <a:buNone/>
            </a:pPr>
            <a:r>
              <a:rPr lang="en-US" sz="2000" dirty="0"/>
              <a:t>-- The following code models</a:t>
            </a:r>
          </a:p>
          <a:p>
            <a:pPr lvl="2">
              <a:buFont typeface="Wingdings" pitchFamily="2" charset="2"/>
              <a:buNone/>
            </a:pPr>
            <a:r>
              <a:rPr lang="en-US" sz="2000" dirty="0"/>
              <a:t>-- the control section of the system</a:t>
            </a:r>
          </a:p>
          <a:p>
            <a:pPr lvl="2">
              <a:buFont typeface="Wingdings" pitchFamily="2" charset="2"/>
              <a:buNone/>
            </a:pPr>
            <a:r>
              <a:rPr lang="en-US" sz="2000" i="1" dirty="0"/>
              <a:t>… some VHDL codes…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Element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w Century Schoolbook" charset="0"/>
                <a:cs typeface="Times New Roman" pitchFamily="18" charset="0"/>
              </a:rPr>
              <a:t>Integer Types</a:t>
            </a:r>
            <a:endParaRPr lang="en-US" dirty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877175" cy="3657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 dirty="0" smtClean="0">
                <a:latin typeface="New Century Schoolbook" charset="0"/>
              </a:rPr>
              <a:t>Integer </a:t>
            </a:r>
            <a:r>
              <a:rPr lang="en-US" sz="2000" b="1" dirty="0">
                <a:latin typeface="New Century Schoolbook" charset="0"/>
              </a:rPr>
              <a:t>Types </a:t>
            </a:r>
            <a:r>
              <a:rPr lang="en-US" sz="2000" dirty="0">
                <a:latin typeface="New Century Schoolbook" charset="0"/>
                <a:cs typeface="Times New Roman" pitchFamily="18" charset="0"/>
              </a:rPr>
              <a:t>Some examples of integer type declarations:</a:t>
            </a:r>
          </a:p>
          <a:p>
            <a:pPr lvl="3">
              <a:lnSpc>
                <a:spcPct val="80000"/>
              </a:lnSpc>
            </a:pPr>
            <a:r>
              <a:rPr lang="en-US" b="1" dirty="0">
                <a:latin typeface="Helvetica" charset="0"/>
                <a:cs typeface="Times New Roman" pitchFamily="18" charset="0"/>
              </a:rPr>
              <a:t>type</a:t>
            </a:r>
            <a:r>
              <a:rPr lang="en-US" dirty="0">
                <a:latin typeface="Helvetica" charset="0"/>
                <a:cs typeface="Times New Roman" pitchFamily="18" charset="0"/>
              </a:rPr>
              <a:t> </a:t>
            </a:r>
            <a:r>
              <a:rPr lang="en-US" dirty="0" err="1">
                <a:latin typeface="Helvetica" charset="0"/>
                <a:cs typeface="Times New Roman" pitchFamily="18" charset="0"/>
              </a:rPr>
              <a:t>byte_int</a:t>
            </a:r>
            <a:r>
              <a:rPr lang="en-US" dirty="0">
                <a:latin typeface="Helvetica" charset="0"/>
                <a:cs typeface="Times New Roman" pitchFamily="18" charset="0"/>
              </a:rPr>
              <a:t> </a:t>
            </a:r>
            <a:r>
              <a:rPr lang="en-US" b="1" dirty="0">
                <a:latin typeface="Helvetica" charset="0"/>
                <a:cs typeface="Times New Roman" pitchFamily="18" charset="0"/>
              </a:rPr>
              <a:t>is</a:t>
            </a:r>
            <a:r>
              <a:rPr lang="en-US" dirty="0">
                <a:latin typeface="Helvetica" charset="0"/>
                <a:cs typeface="Times New Roman" pitchFamily="18" charset="0"/>
              </a:rPr>
              <a:t> </a:t>
            </a:r>
            <a:r>
              <a:rPr lang="en-US" b="1" dirty="0">
                <a:latin typeface="Helvetica" charset="0"/>
                <a:cs typeface="Times New Roman" pitchFamily="18" charset="0"/>
              </a:rPr>
              <a:t>range</a:t>
            </a:r>
            <a:r>
              <a:rPr lang="en-US" dirty="0">
                <a:latin typeface="Helvetica" charset="0"/>
                <a:cs typeface="Times New Roman" pitchFamily="18" charset="0"/>
              </a:rPr>
              <a:t> 0 </a:t>
            </a:r>
            <a:r>
              <a:rPr lang="en-US" b="1" dirty="0">
                <a:latin typeface="Helvetica" charset="0"/>
                <a:cs typeface="Times New Roman" pitchFamily="18" charset="0"/>
              </a:rPr>
              <a:t>to</a:t>
            </a:r>
            <a:r>
              <a:rPr lang="en-US" dirty="0">
                <a:latin typeface="Helvetica" charset="0"/>
                <a:cs typeface="Times New Roman" pitchFamily="18" charset="0"/>
              </a:rPr>
              <a:t> 255;</a:t>
            </a:r>
          </a:p>
          <a:p>
            <a:pPr lvl="3">
              <a:lnSpc>
                <a:spcPct val="80000"/>
              </a:lnSpc>
            </a:pPr>
            <a:r>
              <a:rPr lang="en-US" b="1" dirty="0">
                <a:latin typeface="Helvetica" charset="0"/>
                <a:cs typeface="Times New Roman" pitchFamily="18" charset="0"/>
              </a:rPr>
              <a:t>type</a:t>
            </a:r>
            <a:r>
              <a:rPr lang="en-US" dirty="0">
                <a:latin typeface="Helvetica" charset="0"/>
                <a:cs typeface="Times New Roman" pitchFamily="18" charset="0"/>
              </a:rPr>
              <a:t> </a:t>
            </a:r>
            <a:r>
              <a:rPr lang="en-US" dirty="0" err="1">
                <a:latin typeface="Helvetica" charset="0"/>
                <a:cs typeface="Times New Roman" pitchFamily="18" charset="0"/>
              </a:rPr>
              <a:t>signed_word_int</a:t>
            </a:r>
            <a:r>
              <a:rPr lang="en-US" dirty="0">
                <a:latin typeface="Helvetica" charset="0"/>
                <a:cs typeface="Times New Roman" pitchFamily="18" charset="0"/>
              </a:rPr>
              <a:t> </a:t>
            </a:r>
            <a:r>
              <a:rPr lang="en-US" b="1" dirty="0">
                <a:latin typeface="Helvetica" charset="0"/>
                <a:cs typeface="Times New Roman" pitchFamily="18" charset="0"/>
              </a:rPr>
              <a:t>is</a:t>
            </a:r>
            <a:r>
              <a:rPr lang="en-US" dirty="0">
                <a:latin typeface="Helvetica" charset="0"/>
                <a:cs typeface="Times New Roman" pitchFamily="18" charset="0"/>
              </a:rPr>
              <a:t> </a:t>
            </a:r>
            <a:r>
              <a:rPr lang="en-US" b="1" dirty="0">
                <a:latin typeface="Helvetica" charset="0"/>
                <a:cs typeface="Times New Roman" pitchFamily="18" charset="0"/>
              </a:rPr>
              <a:t>range</a:t>
            </a:r>
            <a:r>
              <a:rPr lang="en-US" dirty="0">
                <a:latin typeface="Helvetica" charset="0"/>
                <a:cs typeface="Times New Roman" pitchFamily="18" charset="0"/>
              </a:rPr>
              <a:t> –32768 </a:t>
            </a:r>
            <a:r>
              <a:rPr lang="en-US" b="1" dirty="0">
                <a:latin typeface="Helvetica" charset="0"/>
                <a:cs typeface="Times New Roman" pitchFamily="18" charset="0"/>
              </a:rPr>
              <a:t>to</a:t>
            </a:r>
            <a:r>
              <a:rPr lang="en-US" dirty="0">
                <a:latin typeface="Helvetica" charset="0"/>
                <a:cs typeface="Times New Roman" pitchFamily="18" charset="0"/>
              </a:rPr>
              <a:t> 32767;</a:t>
            </a:r>
          </a:p>
          <a:p>
            <a:pPr lvl="3">
              <a:lnSpc>
                <a:spcPct val="80000"/>
              </a:lnSpc>
            </a:pPr>
            <a:r>
              <a:rPr lang="en-US" b="1" dirty="0">
                <a:latin typeface="Helvetica" charset="0"/>
                <a:cs typeface="Times New Roman" pitchFamily="18" charset="0"/>
              </a:rPr>
              <a:t>type</a:t>
            </a:r>
            <a:r>
              <a:rPr lang="en-US" dirty="0">
                <a:latin typeface="Helvetica" charset="0"/>
                <a:cs typeface="Times New Roman" pitchFamily="18" charset="0"/>
              </a:rPr>
              <a:t> </a:t>
            </a:r>
            <a:r>
              <a:rPr lang="en-US" dirty="0" err="1">
                <a:latin typeface="Helvetica" charset="0"/>
                <a:cs typeface="Times New Roman" pitchFamily="18" charset="0"/>
              </a:rPr>
              <a:t>bit_index</a:t>
            </a:r>
            <a:r>
              <a:rPr lang="en-US" dirty="0">
                <a:latin typeface="Helvetica" charset="0"/>
                <a:cs typeface="Times New Roman" pitchFamily="18" charset="0"/>
              </a:rPr>
              <a:t> </a:t>
            </a:r>
            <a:r>
              <a:rPr lang="en-US" b="1" dirty="0">
                <a:latin typeface="Helvetica" charset="0"/>
                <a:cs typeface="Times New Roman" pitchFamily="18" charset="0"/>
              </a:rPr>
              <a:t>is range</a:t>
            </a:r>
            <a:r>
              <a:rPr lang="en-US" dirty="0">
                <a:latin typeface="Helvetica" charset="0"/>
                <a:cs typeface="Times New Roman" pitchFamily="18" charset="0"/>
              </a:rPr>
              <a:t> 31 </a:t>
            </a:r>
            <a:r>
              <a:rPr lang="en-US" b="1" dirty="0" err="1">
                <a:latin typeface="Helvetica" charset="0"/>
                <a:cs typeface="Times New Roman" pitchFamily="18" charset="0"/>
              </a:rPr>
              <a:t>downto</a:t>
            </a:r>
            <a:r>
              <a:rPr lang="en-US" dirty="0">
                <a:latin typeface="Helvetica" charset="0"/>
                <a:cs typeface="Times New Roman" pitchFamily="18" charset="0"/>
              </a:rPr>
              <a:t> 0;</a:t>
            </a:r>
            <a:endParaRPr lang="en-US" sz="1400" dirty="0">
              <a:latin typeface="New Century Schoolbook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latin typeface="New Century Schoolbook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New Century Schoolbook" charset="0"/>
              </a:rPr>
              <a:t>The predefined integer type called integer (-2147483647 to +2147483647)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New Century Schoolbook" charset="0"/>
              </a:rPr>
              <a:t>		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w Century Schoolbook" charset="0"/>
                <a:cs typeface="Times New Roman" pitchFamily="18" charset="0"/>
              </a:rPr>
              <a:t>Real Types</a:t>
            </a:r>
            <a:endParaRPr lang="en-US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877175" cy="48006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800" b="1" dirty="0" smtClean="0"/>
              <a:t>Real types usually be used to represent number out of the range of integer values as well as fractional value.</a:t>
            </a:r>
          </a:p>
          <a:p>
            <a:pPr>
              <a:lnSpc>
                <a:spcPct val="80000"/>
              </a:lnSpc>
            </a:pPr>
            <a:endParaRPr lang="en-US" sz="1800" b="1" dirty="0" smtClean="0"/>
          </a:p>
          <a:p>
            <a:pPr>
              <a:lnSpc>
                <a:spcPct val="80000"/>
              </a:lnSpc>
            </a:pPr>
            <a:r>
              <a:rPr lang="en-US" sz="1800" b="1" dirty="0" smtClean="0"/>
              <a:t>Example</a:t>
            </a:r>
            <a:r>
              <a:rPr lang="en-US" sz="1800" b="1" dirty="0"/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/>
              <a:t>		type </a:t>
            </a:r>
            <a:r>
              <a:rPr lang="en-US" sz="1800" dirty="0" err="1"/>
              <a:t>day_of_month</a:t>
            </a:r>
            <a:r>
              <a:rPr lang="en-US" sz="1800" dirty="0"/>
              <a:t> </a:t>
            </a:r>
            <a:r>
              <a:rPr lang="en-US" sz="1800" b="1" dirty="0"/>
              <a:t>is range </a:t>
            </a:r>
            <a:r>
              <a:rPr lang="en-US" sz="1800" dirty="0"/>
              <a:t>0 </a:t>
            </a:r>
            <a:r>
              <a:rPr lang="en-US" sz="1800" b="1" dirty="0"/>
              <a:t>to </a:t>
            </a:r>
            <a:r>
              <a:rPr lang="en-US" sz="1800" dirty="0"/>
              <a:t>31;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/>
              <a:t>		type </a:t>
            </a:r>
            <a:r>
              <a:rPr lang="en-US" sz="1800" dirty="0"/>
              <a:t>year </a:t>
            </a:r>
            <a:r>
              <a:rPr lang="en-US" sz="1800" b="1" dirty="0"/>
              <a:t>is range </a:t>
            </a:r>
            <a:r>
              <a:rPr lang="en-US" sz="1800" dirty="0"/>
              <a:t>0 </a:t>
            </a:r>
            <a:r>
              <a:rPr lang="en-US" sz="1800" b="1" dirty="0"/>
              <a:t>to </a:t>
            </a:r>
            <a:r>
              <a:rPr lang="en-US" sz="1800" dirty="0"/>
              <a:t>2100;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	</a:t>
            </a:r>
            <a:r>
              <a:rPr lang="en-US" sz="1800" b="1" dirty="0"/>
              <a:t>variable </a:t>
            </a:r>
            <a:r>
              <a:rPr lang="en-US" sz="1800" dirty="0"/>
              <a:t>today : </a:t>
            </a:r>
            <a:r>
              <a:rPr lang="en-US" sz="1800" dirty="0" err="1"/>
              <a:t>day_of_month</a:t>
            </a:r>
            <a:r>
              <a:rPr lang="en-US" sz="1800" dirty="0"/>
              <a:t> := 9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	</a:t>
            </a:r>
            <a:r>
              <a:rPr lang="en-US" sz="1800" b="1" dirty="0"/>
              <a:t>variable </a:t>
            </a:r>
            <a:r>
              <a:rPr lang="en-US" sz="1800" dirty="0" err="1"/>
              <a:t>start_year</a:t>
            </a:r>
            <a:r>
              <a:rPr lang="en-US" sz="1800" dirty="0"/>
              <a:t>: year :=1987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It would be </a:t>
            </a:r>
            <a:r>
              <a:rPr lang="en-US" sz="1800" b="1" dirty="0"/>
              <a:t>illegal</a:t>
            </a:r>
            <a:r>
              <a:rPr lang="en-US" sz="1800" dirty="0"/>
              <a:t> to make the assignment: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	</a:t>
            </a:r>
            <a:r>
              <a:rPr lang="en-US" sz="1800" dirty="0" err="1"/>
              <a:t>start_year</a:t>
            </a:r>
            <a:r>
              <a:rPr lang="en-US" sz="1800" dirty="0"/>
              <a:t> := today	-- incompatible </a:t>
            </a:r>
            <a:endParaRPr lang="en-US" sz="18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/>
          </a:p>
          <a:p>
            <a:r>
              <a:rPr lang="en-US" sz="1800" dirty="0" smtClean="0">
                <a:cs typeface="Times New Roman" pitchFamily="18" charset="0"/>
              </a:rPr>
              <a:t> Some examples are:</a:t>
            </a:r>
          </a:p>
          <a:p>
            <a:pPr>
              <a:buFont typeface="Wingdings" pitchFamily="2" charset="2"/>
              <a:buNone/>
            </a:pPr>
            <a:r>
              <a:rPr lang="en-US" sz="1800" b="1" dirty="0" smtClean="0">
                <a:cs typeface="Times New Roman" pitchFamily="18" charset="0"/>
              </a:rPr>
              <a:t>		type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signal_level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b="1" dirty="0" smtClean="0">
                <a:cs typeface="Times New Roman" pitchFamily="18" charset="0"/>
              </a:rPr>
              <a:t>is range</a:t>
            </a:r>
            <a:r>
              <a:rPr lang="en-US" sz="1800" dirty="0" smtClean="0">
                <a:cs typeface="Times New Roman" pitchFamily="18" charset="0"/>
              </a:rPr>
              <a:t> –10.00 </a:t>
            </a:r>
            <a:r>
              <a:rPr lang="en-US" sz="1800" b="1" dirty="0" smtClean="0">
                <a:cs typeface="Times New Roman" pitchFamily="18" charset="0"/>
              </a:rPr>
              <a:t>to</a:t>
            </a:r>
            <a:r>
              <a:rPr lang="en-US" sz="1800" dirty="0" smtClean="0">
                <a:cs typeface="Times New Roman" pitchFamily="18" charset="0"/>
              </a:rPr>
              <a:t> +10.00;</a:t>
            </a:r>
          </a:p>
          <a:p>
            <a:pPr>
              <a:buFont typeface="Wingdings" pitchFamily="2" charset="2"/>
              <a:buNone/>
            </a:pPr>
            <a:r>
              <a:rPr lang="en-US" sz="1800" b="1" dirty="0" smtClean="0">
                <a:cs typeface="Times New Roman" pitchFamily="18" charset="0"/>
              </a:rPr>
              <a:t>		type</a:t>
            </a:r>
            <a:r>
              <a:rPr lang="en-US" sz="1800" dirty="0" smtClean="0">
                <a:cs typeface="Times New Roman" pitchFamily="18" charset="0"/>
              </a:rPr>
              <a:t> probability </a:t>
            </a:r>
            <a:r>
              <a:rPr lang="en-US" sz="1800" b="1" dirty="0" smtClean="0">
                <a:cs typeface="Times New Roman" pitchFamily="18" charset="0"/>
              </a:rPr>
              <a:t>is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b="1" dirty="0" smtClean="0">
                <a:cs typeface="Times New Roman" pitchFamily="18" charset="0"/>
              </a:rPr>
              <a:t>range</a:t>
            </a:r>
            <a:r>
              <a:rPr lang="en-US" sz="1800" dirty="0" smtClean="0">
                <a:cs typeface="Times New Roman" pitchFamily="18" charset="0"/>
              </a:rPr>
              <a:t> 0.0 </a:t>
            </a:r>
            <a:r>
              <a:rPr lang="en-US" sz="1800" b="1" dirty="0" smtClean="0">
                <a:cs typeface="Times New Roman" pitchFamily="18" charset="0"/>
              </a:rPr>
              <a:t>to</a:t>
            </a:r>
            <a:r>
              <a:rPr lang="en-US" sz="1800" dirty="0" smtClean="0">
                <a:cs typeface="Times New Roman" pitchFamily="18" charset="0"/>
              </a:rPr>
              <a:t> 1.0;</a:t>
            </a:r>
          </a:p>
          <a:p>
            <a:r>
              <a:rPr lang="en-US" sz="1800" dirty="0" smtClean="0">
                <a:cs typeface="Times New Roman" pitchFamily="18" charset="0"/>
              </a:rPr>
              <a:t> There is a predefined floating point type called </a:t>
            </a:r>
            <a:r>
              <a:rPr lang="en-US" sz="1800" b="1" dirty="0" smtClean="0">
                <a:cs typeface="Times New Roman" pitchFamily="18" charset="0"/>
              </a:rPr>
              <a:t>real</a:t>
            </a:r>
            <a:r>
              <a:rPr lang="en-US" sz="1800" dirty="0" smtClean="0">
                <a:cs typeface="Times New Roman" pitchFamily="18" charset="0"/>
              </a:rPr>
              <a:t>.  The range of this type is implementation defined, though it is guaranteed to include :</a:t>
            </a:r>
          </a:p>
          <a:p>
            <a:pPr>
              <a:buNone/>
            </a:pPr>
            <a:r>
              <a:rPr lang="en-US" sz="1800" dirty="0" smtClean="0">
                <a:cs typeface="Times New Roman" pitchFamily="18" charset="0"/>
              </a:rPr>
              <a:t>		–1.0E + 38 to +1.0E + 38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w Century Schoolbook" charset="0"/>
                <a:cs typeface="Times New Roman" pitchFamily="18" charset="0"/>
              </a:rPr>
              <a:t>Enumerated Types</a:t>
            </a:r>
            <a:endParaRPr lang="en-US" dirty="0">
              <a:latin typeface="New Century Schoolbook" charset="0"/>
              <a:cs typeface="Times New Roman" pitchFamily="18" charset="0"/>
            </a:endParaRP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029575" cy="388143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latin typeface="New Century Schoolbook" charset="0"/>
              </a:rPr>
              <a:t>Enumeration Types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New Century Schoolbook" charset="0"/>
              </a:rPr>
              <a:t>It is useful to use a set of names for the encoded values of some signals, rather than committing to a bit-level encoding straightaway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New Century Schoolbook" charset="0"/>
                <a:cs typeface="Times New Roman" pitchFamily="18" charset="0"/>
              </a:rPr>
              <a:t>Some examples are:</a:t>
            </a:r>
          </a:p>
          <a:p>
            <a:pPr lvl="3">
              <a:lnSpc>
                <a:spcPct val="90000"/>
              </a:lnSpc>
            </a:pPr>
            <a:r>
              <a:rPr lang="en-US" sz="1800" b="1" dirty="0">
                <a:latin typeface="Helvetica" charset="0"/>
                <a:cs typeface="Times New Roman" pitchFamily="18" charset="0"/>
              </a:rPr>
              <a:t>type</a:t>
            </a:r>
            <a:r>
              <a:rPr lang="en-US" sz="1800" dirty="0">
                <a:latin typeface="Helvetica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Helvetica" charset="0"/>
                <a:cs typeface="Times New Roman" pitchFamily="18" charset="0"/>
              </a:rPr>
              <a:t>logic_level</a:t>
            </a:r>
            <a:r>
              <a:rPr lang="en-US" sz="1800" dirty="0">
                <a:latin typeface="Helvetica" charset="0"/>
                <a:cs typeface="Times New Roman" pitchFamily="18" charset="0"/>
              </a:rPr>
              <a:t> </a:t>
            </a:r>
            <a:r>
              <a:rPr lang="en-US" sz="1800" b="1" dirty="0">
                <a:latin typeface="Helvetica" charset="0"/>
                <a:cs typeface="Times New Roman" pitchFamily="18" charset="0"/>
              </a:rPr>
              <a:t>is</a:t>
            </a:r>
            <a:r>
              <a:rPr lang="en-US" sz="1800" dirty="0">
                <a:latin typeface="Helvetica" charset="0"/>
                <a:cs typeface="Times New Roman" pitchFamily="18" charset="0"/>
              </a:rPr>
              <a:t> (unknown, low, </a:t>
            </a:r>
            <a:r>
              <a:rPr lang="en-US" sz="1800" dirty="0" err="1">
                <a:latin typeface="Helvetica" charset="0"/>
                <a:cs typeface="Times New Roman" pitchFamily="18" charset="0"/>
              </a:rPr>
              <a:t>undriven</a:t>
            </a:r>
            <a:r>
              <a:rPr lang="en-US" sz="1800" dirty="0">
                <a:latin typeface="Helvetica" charset="0"/>
                <a:cs typeface="Times New Roman" pitchFamily="18" charset="0"/>
              </a:rPr>
              <a:t>, high);</a:t>
            </a:r>
          </a:p>
          <a:p>
            <a:pPr lvl="3">
              <a:lnSpc>
                <a:spcPct val="90000"/>
              </a:lnSpc>
            </a:pPr>
            <a:r>
              <a:rPr lang="en-US" sz="1800" b="1" dirty="0">
                <a:latin typeface="Helvetica" charset="0"/>
                <a:cs typeface="Times New Roman" pitchFamily="18" charset="0"/>
              </a:rPr>
              <a:t>type</a:t>
            </a:r>
            <a:r>
              <a:rPr lang="en-US" sz="1800" dirty="0">
                <a:latin typeface="Helvetica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Helvetica" charset="0"/>
                <a:cs typeface="Times New Roman" pitchFamily="18" charset="0"/>
              </a:rPr>
              <a:t>alu_function</a:t>
            </a:r>
            <a:r>
              <a:rPr lang="en-US" sz="1800" dirty="0">
                <a:latin typeface="Helvetica" charset="0"/>
                <a:cs typeface="Times New Roman" pitchFamily="18" charset="0"/>
              </a:rPr>
              <a:t> </a:t>
            </a:r>
            <a:r>
              <a:rPr lang="en-US" sz="1800" b="1" dirty="0">
                <a:latin typeface="Helvetica" charset="0"/>
                <a:cs typeface="Times New Roman" pitchFamily="18" charset="0"/>
              </a:rPr>
              <a:t>is</a:t>
            </a:r>
            <a:r>
              <a:rPr lang="en-US" sz="1800" dirty="0">
                <a:latin typeface="Helvetica" charset="0"/>
                <a:cs typeface="Times New Roman" pitchFamily="18" charset="0"/>
              </a:rPr>
              <a:t> (disable, pass, add, subtract, multiply, divide);</a:t>
            </a:r>
          </a:p>
          <a:p>
            <a:pPr lvl="3">
              <a:lnSpc>
                <a:spcPct val="90000"/>
              </a:lnSpc>
            </a:pPr>
            <a:r>
              <a:rPr lang="en-US" sz="1800" b="1" dirty="0">
                <a:latin typeface="Helvetica" charset="0"/>
                <a:cs typeface="Times New Roman" pitchFamily="18" charset="0"/>
              </a:rPr>
              <a:t>type</a:t>
            </a:r>
            <a:r>
              <a:rPr lang="en-US" sz="1800" dirty="0">
                <a:latin typeface="Helvetica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Helvetica" charset="0"/>
                <a:cs typeface="Times New Roman" pitchFamily="18" charset="0"/>
              </a:rPr>
              <a:t>octal_digit</a:t>
            </a:r>
            <a:r>
              <a:rPr lang="en-US" sz="1800" dirty="0">
                <a:latin typeface="Helvetica" charset="0"/>
                <a:cs typeface="Times New Roman" pitchFamily="18" charset="0"/>
              </a:rPr>
              <a:t> </a:t>
            </a:r>
            <a:r>
              <a:rPr lang="en-US" sz="1800" b="1" dirty="0">
                <a:latin typeface="Helvetica" charset="0"/>
                <a:cs typeface="Times New Roman" pitchFamily="18" charset="0"/>
              </a:rPr>
              <a:t>is</a:t>
            </a:r>
            <a:r>
              <a:rPr lang="en-US" sz="1800" dirty="0">
                <a:latin typeface="Helvetica" charset="0"/>
                <a:cs typeface="Times New Roman" pitchFamily="18" charset="0"/>
              </a:rPr>
              <a:t> ('0', '1', '2', '3', '4', '5', '6', '7');</a:t>
            </a:r>
          </a:p>
          <a:p>
            <a:pPr lvl="3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New Century Schoolbook" charset="0"/>
                <a:cs typeface="Times New Roman" pitchFamily="18" charset="0"/>
              </a:rPr>
              <a:t>There are a number of predefined enumeration types, defined as follows:</a:t>
            </a:r>
          </a:p>
          <a:p>
            <a:pPr lvl="3">
              <a:lnSpc>
                <a:spcPct val="90000"/>
              </a:lnSpc>
            </a:pPr>
            <a:r>
              <a:rPr lang="en-US" sz="1800" b="1" dirty="0">
                <a:latin typeface="Helvetica" charset="0"/>
                <a:cs typeface="Times New Roman" pitchFamily="18" charset="0"/>
              </a:rPr>
              <a:t>type</a:t>
            </a:r>
            <a:r>
              <a:rPr lang="en-US" sz="1800" dirty="0">
                <a:latin typeface="Helvetica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Helvetica" charset="0"/>
                <a:cs typeface="Times New Roman" pitchFamily="18" charset="0"/>
              </a:rPr>
              <a:t>severity_level</a:t>
            </a:r>
            <a:r>
              <a:rPr lang="en-US" sz="1800" dirty="0">
                <a:latin typeface="Helvetica" charset="0"/>
                <a:cs typeface="Times New Roman" pitchFamily="18" charset="0"/>
              </a:rPr>
              <a:t> </a:t>
            </a:r>
            <a:r>
              <a:rPr lang="en-US" sz="1800" b="1" dirty="0">
                <a:latin typeface="Helvetica" charset="0"/>
                <a:cs typeface="Times New Roman" pitchFamily="18" charset="0"/>
              </a:rPr>
              <a:t>is</a:t>
            </a:r>
            <a:r>
              <a:rPr lang="en-US" sz="1800" dirty="0">
                <a:latin typeface="Helvetica" charset="0"/>
                <a:cs typeface="Times New Roman" pitchFamily="18" charset="0"/>
              </a:rPr>
              <a:t> (note, warning, error, failure);</a:t>
            </a:r>
          </a:p>
          <a:p>
            <a:pPr lvl="3">
              <a:lnSpc>
                <a:spcPct val="90000"/>
              </a:lnSpc>
            </a:pPr>
            <a:r>
              <a:rPr lang="en-US" sz="1800" b="1" dirty="0">
                <a:latin typeface="Helvetica" charset="0"/>
                <a:cs typeface="Times New Roman" pitchFamily="18" charset="0"/>
              </a:rPr>
              <a:t>type</a:t>
            </a:r>
            <a:r>
              <a:rPr lang="en-US" sz="1800" dirty="0">
                <a:latin typeface="Helvetica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Helvetica" charset="0"/>
                <a:cs typeface="Times New Roman" pitchFamily="18" charset="0"/>
              </a:rPr>
              <a:t>boolean</a:t>
            </a:r>
            <a:r>
              <a:rPr lang="en-US" sz="1800" dirty="0">
                <a:latin typeface="Helvetica" charset="0"/>
                <a:cs typeface="Times New Roman" pitchFamily="18" charset="0"/>
              </a:rPr>
              <a:t> </a:t>
            </a:r>
            <a:r>
              <a:rPr lang="en-US" sz="1800" b="1" dirty="0">
                <a:latin typeface="Helvetica" charset="0"/>
                <a:cs typeface="Times New Roman" pitchFamily="18" charset="0"/>
              </a:rPr>
              <a:t>is</a:t>
            </a:r>
            <a:r>
              <a:rPr lang="en-US" sz="1800" dirty="0">
                <a:latin typeface="Helvetica" charset="0"/>
                <a:cs typeface="Times New Roman" pitchFamily="18" charset="0"/>
              </a:rPr>
              <a:t> (false, true);</a:t>
            </a:r>
          </a:p>
          <a:p>
            <a:pPr lvl="3">
              <a:lnSpc>
                <a:spcPct val="90000"/>
              </a:lnSpc>
            </a:pPr>
            <a:r>
              <a:rPr lang="en-US" sz="1800" b="1" dirty="0">
                <a:latin typeface="Helvetica" charset="0"/>
                <a:cs typeface="Times New Roman" pitchFamily="18" charset="0"/>
              </a:rPr>
              <a:t>type</a:t>
            </a:r>
            <a:r>
              <a:rPr lang="en-US" sz="1800" dirty="0">
                <a:latin typeface="Helvetica" charset="0"/>
                <a:cs typeface="Times New Roman" pitchFamily="18" charset="0"/>
              </a:rPr>
              <a:t> bit </a:t>
            </a:r>
            <a:r>
              <a:rPr lang="en-US" sz="1800" b="1" dirty="0">
                <a:latin typeface="Helvetica" charset="0"/>
                <a:cs typeface="Times New Roman" pitchFamily="18" charset="0"/>
              </a:rPr>
              <a:t>is</a:t>
            </a:r>
            <a:r>
              <a:rPr lang="en-US" sz="1800" dirty="0">
                <a:latin typeface="Helvetica" charset="0"/>
                <a:cs typeface="Times New Roman" pitchFamily="18" charset="0"/>
              </a:rPr>
              <a:t> ('0', '1');</a:t>
            </a:r>
            <a:endParaRPr lang="en-US"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w Century Schoolbook" charset="0"/>
                <a:cs typeface="Times New Roman" pitchFamily="18" charset="0"/>
              </a:rPr>
              <a:t>Physical Types</a:t>
            </a:r>
            <a:endParaRPr lang="en-US" dirty="0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877175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 dirty="0">
                <a:latin typeface="New Century Schoolbook" charset="0"/>
                <a:cs typeface="Times New Roman" pitchFamily="18" charset="0"/>
              </a:rPr>
              <a:t>Physical Types  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New Century Schoolbook" charset="0"/>
                <a:cs typeface="Times New Roman" pitchFamily="18" charset="0"/>
              </a:rPr>
              <a:t>Numeric types for representing some physical quantity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New Century Schoolbook" charset="0"/>
                <a:cs typeface="Times New Roman" pitchFamily="18" charset="0"/>
              </a:rPr>
              <a:t>Some examples of physical type declarations:</a:t>
            </a:r>
          </a:p>
          <a:p>
            <a:pPr lvl="2">
              <a:lnSpc>
                <a:spcPct val="80000"/>
              </a:lnSpc>
            </a:pPr>
            <a:r>
              <a:rPr lang="en-US" sz="2000" b="1" dirty="0">
                <a:latin typeface="Helvetica" charset="0"/>
                <a:cs typeface="Times New Roman" pitchFamily="18" charset="0"/>
              </a:rPr>
              <a:t>type</a:t>
            </a:r>
            <a:r>
              <a:rPr lang="en-US" sz="2000" dirty="0">
                <a:latin typeface="Helvetica" charset="0"/>
                <a:cs typeface="Times New Roman" pitchFamily="18" charset="0"/>
              </a:rPr>
              <a:t> length </a:t>
            </a:r>
            <a:r>
              <a:rPr lang="en-US" sz="2000" b="1" dirty="0">
                <a:latin typeface="Helvetica" charset="0"/>
                <a:cs typeface="Times New Roman" pitchFamily="18" charset="0"/>
              </a:rPr>
              <a:t>is</a:t>
            </a:r>
            <a:r>
              <a:rPr lang="en-US" sz="2000" dirty="0">
                <a:latin typeface="Helvetica" charset="0"/>
                <a:cs typeface="Times New Roman" pitchFamily="18" charset="0"/>
              </a:rPr>
              <a:t> </a:t>
            </a:r>
            <a:r>
              <a:rPr lang="en-US" sz="2000" b="1" dirty="0">
                <a:latin typeface="Helvetica" charset="0"/>
                <a:cs typeface="Times New Roman" pitchFamily="18" charset="0"/>
              </a:rPr>
              <a:t>range</a:t>
            </a:r>
            <a:r>
              <a:rPr lang="en-US" sz="2000" dirty="0">
                <a:latin typeface="Helvetica" charset="0"/>
                <a:cs typeface="Times New Roman" pitchFamily="18" charset="0"/>
              </a:rPr>
              <a:t> 0 </a:t>
            </a:r>
            <a:r>
              <a:rPr lang="en-US" sz="2000" b="1" dirty="0">
                <a:latin typeface="Helvetica" charset="0"/>
                <a:cs typeface="Times New Roman" pitchFamily="18" charset="0"/>
              </a:rPr>
              <a:t>to</a:t>
            </a:r>
            <a:r>
              <a:rPr lang="en-US" sz="2000" dirty="0">
                <a:latin typeface="Helvetica" charset="0"/>
                <a:cs typeface="Times New Roman" pitchFamily="18" charset="0"/>
              </a:rPr>
              <a:t> 1E9</a:t>
            </a:r>
            <a:br>
              <a:rPr lang="en-US" sz="2000" dirty="0">
                <a:latin typeface="Helvetica" charset="0"/>
                <a:cs typeface="Times New Roman" pitchFamily="18" charset="0"/>
              </a:rPr>
            </a:br>
            <a:r>
              <a:rPr lang="en-US" sz="2000" dirty="0">
                <a:latin typeface="Helvetica" charset="0"/>
                <a:cs typeface="Times New Roman" pitchFamily="18" charset="0"/>
              </a:rPr>
              <a:t>	</a:t>
            </a:r>
            <a:r>
              <a:rPr lang="en-US" sz="2000" b="1" dirty="0">
                <a:latin typeface="Helvetica" charset="0"/>
                <a:cs typeface="Times New Roman" pitchFamily="18" charset="0"/>
              </a:rPr>
              <a:t>units</a:t>
            </a:r>
            <a:br>
              <a:rPr lang="en-US" sz="2000" b="1" dirty="0">
                <a:latin typeface="Helvetica" charset="0"/>
                <a:cs typeface="Times New Roman" pitchFamily="18" charset="0"/>
              </a:rPr>
            </a:br>
            <a:r>
              <a:rPr lang="en-US" sz="2000" dirty="0">
                <a:latin typeface="Helvetica" charset="0"/>
                <a:cs typeface="Times New Roman" pitchFamily="18" charset="0"/>
              </a:rPr>
              <a:t>		um;</a:t>
            </a:r>
            <a:br>
              <a:rPr lang="en-US" sz="2000" dirty="0">
                <a:latin typeface="Helvetica" charset="0"/>
                <a:cs typeface="Times New Roman" pitchFamily="18" charset="0"/>
              </a:rPr>
            </a:br>
            <a:r>
              <a:rPr lang="en-US" sz="2000" dirty="0">
                <a:latin typeface="Helvetica" charset="0"/>
                <a:cs typeface="Times New Roman" pitchFamily="18" charset="0"/>
              </a:rPr>
              <a:t>		mm = 1000 um;</a:t>
            </a:r>
            <a:br>
              <a:rPr lang="en-US" sz="2000" dirty="0">
                <a:latin typeface="Helvetica" charset="0"/>
                <a:cs typeface="Times New Roman" pitchFamily="18" charset="0"/>
              </a:rPr>
            </a:br>
            <a:r>
              <a:rPr lang="en-US" sz="2000" dirty="0">
                <a:latin typeface="Helvetica" charset="0"/>
                <a:cs typeface="Times New Roman" pitchFamily="18" charset="0"/>
              </a:rPr>
              <a:t>		cm = 10 mm;</a:t>
            </a:r>
            <a:br>
              <a:rPr lang="en-US" sz="2000" dirty="0">
                <a:latin typeface="Helvetica" charset="0"/>
                <a:cs typeface="Times New Roman" pitchFamily="18" charset="0"/>
              </a:rPr>
            </a:br>
            <a:r>
              <a:rPr lang="en-US" sz="2000" dirty="0">
                <a:latin typeface="Helvetica" charset="0"/>
                <a:cs typeface="Times New Roman" pitchFamily="18" charset="0"/>
              </a:rPr>
              <a:t>		m = 1000 mm;</a:t>
            </a:r>
            <a:br>
              <a:rPr lang="en-US" sz="2000" dirty="0">
                <a:latin typeface="Helvetica" charset="0"/>
                <a:cs typeface="Times New Roman" pitchFamily="18" charset="0"/>
              </a:rPr>
            </a:br>
            <a:r>
              <a:rPr lang="en-US" sz="2000" dirty="0">
                <a:latin typeface="Helvetica" charset="0"/>
                <a:cs typeface="Times New Roman" pitchFamily="18" charset="0"/>
              </a:rPr>
              <a:t>		in = 25.4 mm;</a:t>
            </a:r>
            <a:br>
              <a:rPr lang="en-US" sz="2000" dirty="0">
                <a:latin typeface="Helvetica" charset="0"/>
                <a:cs typeface="Times New Roman" pitchFamily="18" charset="0"/>
              </a:rPr>
            </a:br>
            <a:r>
              <a:rPr lang="en-US" sz="2000" dirty="0">
                <a:latin typeface="Helvetica" charset="0"/>
                <a:cs typeface="Times New Roman" pitchFamily="18" charset="0"/>
              </a:rPr>
              <a:t>		ft = 12 in;</a:t>
            </a:r>
            <a:br>
              <a:rPr lang="en-US" sz="2000" dirty="0">
                <a:latin typeface="Helvetica" charset="0"/>
                <a:cs typeface="Times New Roman" pitchFamily="18" charset="0"/>
              </a:rPr>
            </a:br>
            <a:r>
              <a:rPr lang="en-US" sz="2000" dirty="0">
                <a:latin typeface="Helvetica" charset="0"/>
                <a:cs typeface="Times New Roman" pitchFamily="18" charset="0"/>
              </a:rPr>
              <a:t>		yd = 3 ft;</a:t>
            </a:r>
            <a:br>
              <a:rPr lang="en-US" sz="2000" dirty="0">
                <a:latin typeface="Helvetica" charset="0"/>
                <a:cs typeface="Times New Roman" pitchFamily="18" charset="0"/>
              </a:rPr>
            </a:br>
            <a:r>
              <a:rPr lang="en-US" sz="2000" dirty="0">
                <a:latin typeface="Helvetica" charset="0"/>
                <a:cs typeface="Times New Roman" pitchFamily="18" charset="0"/>
              </a:rPr>
              <a:t>		rod = 198 in;</a:t>
            </a:r>
            <a:br>
              <a:rPr lang="en-US" sz="2000" dirty="0">
                <a:latin typeface="Helvetica" charset="0"/>
                <a:cs typeface="Times New Roman" pitchFamily="18" charset="0"/>
              </a:rPr>
            </a:br>
            <a:r>
              <a:rPr lang="en-US" sz="2000" dirty="0">
                <a:latin typeface="Helvetica" charset="0"/>
                <a:cs typeface="Times New Roman" pitchFamily="18" charset="0"/>
              </a:rPr>
              <a:t>		chain = 22 yd;</a:t>
            </a:r>
            <a:br>
              <a:rPr lang="en-US" sz="2000" dirty="0">
                <a:latin typeface="Helvetica" charset="0"/>
                <a:cs typeface="Times New Roman" pitchFamily="18" charset="0"/>
              </a:rPr>
            </a:br>
            <a:r>
              <a:rPr lang="en-US" sz="2000" dirty="0">
                <a:latin typeface="Helvetica" charset="0"/>
                <a:cs typeface="Times New Roman" pitchFamily="18" charset="0"/>
              </a:rPr>
              <a:t>		furlong = 10 chain;</a:t>
            </a:r>
            <a:br>
              <a:rPr lang="en-US" sz="2000" dirty="0">
                <a:latin typeface="Helvetica" charset="0"/>
                <a:cs typeface="Times New Roman" pitchFamily="18" charset="0"/>
              </a:rPr>
            </a:br>
            <a:r>
              <a:rPr lang="en-US" sz="2000" dirty="0">
                <a:latin typeface="Helvetica" charset="0"/>
                <a:cs typeface="Times New Roman" pitchFamily="18" charset="0"/>
              </a:rPr>
              <a:t>	</a:t>
            </a:r>
            <a:r>
              <a:rPr lang="en-US" sz="2000" b="1" dirty="0">
                <a:latin typeface="Helvetica" charset="0"/>
                <a:cs typeface="Times New Roman" pitchFamily="18" charset="0"/>
              </a:rPr>
              <a:t>end units;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latin typeface="New Century Schoolbook" charset="0"/>
                <a:cs typeface="Times New Roman" pitchFamily="18" charset="0"/>
              </a:rPr>
              <a:t>Physical Types..Con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958138" cy="4186237"/>
          </a:xfrm>
        </p:spPr>
        <p:txBody>
          <a:bodyPr/>
          <a:lstStyle/>
          <a:p>
            <a:pPr lvl="3">
              <a:lnSpc>
                <a:spcPct val="70000"/>
              </a:lnSpc>
            </a:pPr>
            <a:r>
              <a:rPr lang="en-US" sz="1800" b="1" dirty="0">
                <a:latin typeface="Helvetica" charset="0"/>
                <a:cs typeface="Times New Roman" pitchFamily="18" charset="0"/>
              </a:rPr>
              <a:t>type</a:t>
            </a:r>
            <a:r>
              <a:rPr lang="en-US" sz="1800" dirty="0">
                <a:latin typeface="Helvetica" charset="0"/>
                <a:cs typeface="Times New Roman" pitchFamily="18" charset="0"/>
              </a:rPr>
              <a:t> resistance </a:t>
            </a:r>
            <a:r>
              <a:rPr lang="en-US" sz="1800" b="1" dirty="0">
                <a:latin typeface="Helvetica" charset="0"/>
                <a:cs typeface="Times New Roman" pitchFamily="18" charset="0"/>
              </a:rPr>
              <a:t>is</a:t>
            </a:r>
            <a:r>
              <a:rPr lang="en-US" sz="1800" dirty="0">
                <a:latin typeface="Helvetica" charset="0"/>
                <a:cs typeface="Times New Roman" pitchFamily="18" charset="0"/>
              </a:rPr>
              <a:t> </a:t>
            </a:r>
            <a:r>
              <a:rPr lang="en-US" sz="1800" b="1" dirty="0">
                <a:latin typeface="Helvetica" charset="0"/>
                <a:cs typeface="Times New Roman" pitchFamily="18" charset="0"/>
              </a:rPr>
              <a:t>range</a:t>
            </a:r>
            <a:r>
              <a:rPr lang="en-US" sz="1800" dirty="0">
                <a:latin typeface="Helvetica" charset="0"/>
                <a:cs typeface="Times New Roman" pitchFamily="18" charset="0"/>
              </a:rPr>
              <a:t> 0 </a:t>
            </a:r>
            <a:r>
              <a:rPr lang="en-US" sz="1800" b="1" dirty="0">
                <a:latin typeface="Helvetica" charset="0"/>
                <a:cs typeface="Times New Roman" pitchFamily="18" charset="0"/>
              </a:rPr>
              <a:t>to</a:t>
            </a:r>
            <a:r>
              <a:rPr lang="en-US" sz="1800" dirty="0">
                <a:latin typeface="Helvetica" charset="0"/>
                <a:cs typeface="Times New Roman" pitchFamily="18" charset="0"/>
              </a:rPr>
              <a:t> 1E8</a:t>
            </a:r>
            <a:br>
              <a:rPr lang="en-US" sz="1800" dirty="0">
                <a:latin typeface="Helvetica" charset="0"/>
                <a:cs typeface="Times New Roman" pitchFamily="18" charset="0"/>
              </a:rPr>
            </a:br>
            <a:r>
              <a:rPr lang="en-US" sz="1800" dirty="0">
                <a:latin typeface="Helvetica" charset="0"/>
                <a:cs typeface="Times New Roman" pitchFamily="18" charset="0"/>
              </a:rPr>
              <a:t>	</a:t>
            </a:r>
            <a:r>
              <a:rPr lang="en-US" sz="1800" b="1" dirty="0">
                <a:latin typeface="Helvetica" charset="0"/>
                <a:cs typeface="Times New Roman" pitchFamily="18" charset="0"/>
              </a:rPr>
              <a:t>units</a:t>
            </a:r>
            <a:r>
              <a:rPr lang="en-US" sz="1800" dirty="0">
                <a:latin typeface="Helvetica" charset="0"/>
                <a:cs typeface="Times New Roman" pitchFamily="18" charset="0"/>
              </a:rPr>
              <a:t/>
            </a:r>
            <a:br>
              <a:rPr lang="en-US" sz="1800" dirty="0">
                <a:latin typeface="Helvetica" charset="0"/>
                <a:cs typeface="Times New Roman" pitchFamily="18" charset="0"/>
              </a:rPr>
            </a:br>
            <a:r>
              <a:rPr lang="en-US" sz="1800" dirty="0">
                <a:latin typeface="Helvetica" charset="0"/>
                <a:cs typeface="Times New Roman" pitchFamily="18" charset="0"/>
              </a:rPr>
              <a:t>		ohms;</a:t>
            </a:r>
            <a:br>
              <a:rPr lang="en-US" sz="1800" dirty="0">
                <a:latin typeface="Helvetica" charset="0"/>
                <a:cs typeface="Times New Roman" pitchFamily="18" charset="0"/>
              </a:rPr>
            </a:br>
            <a:r>
              <a:rPr lang="en-US" sz="1800" dirty="0">
                <a:latin typeface="Helvetica" charset="0"/>
                <a:cs typeface="Times New Roman" pitchFamily="18" charset="0"/>
              </a:rPr>
              <a:t>		</a:t>
            </a:r>
            <a:r>
              <a:rPr lang="en-US" sz="1800" dirty="0" err="1">
                <a:latin typeface="Helvetica" charset="0"/>
                <a:cs typeface="Times New Roman" pitchFamily="18" charset="0"/>
              </a:rPr>
              <a:t>kohms</a:t>
            </a:r>
            <a:r>
              <a:rPr lang="en-US" sz="1800" dirty="0">
                <a:latin typeface="Helvetica" charset="0"/>
                <a:cs typeface="Times New Roman" pitchFamily="18" charset="0"/>
              </a:rPr>
              <a:t> = 1000 ohms;</a:t>
            </a:r>
            <a:br>
              <a:rPr lang="en-US" sz="1800" dirty="0">
                <a:latin typeface="Helvetica" charset="0"/>
                <a:cs typeface="Times New Roman" pitchFamily="18" charset="0"/>
              </a:rPr>
            </a:br>
            <a:r>
              <a:rPr lang="en-US" sz="1800" dirty="0">
                <a:latin typeface="Helvetica" charset="0"/>
                <a:cs typeface="Times New Roman" pitchFamily="18" charset="0"/>
              </a:rPr>
              <a:t>		</a:t>
            </a:r>
            <a:r>
              <a:rPr lang="en-US" sz="1800" dirty="0" err="1">
                <a:latin typeface="Helvetica" charset="0"/>
                <a:cs typeface="Times New Roman" pitchFamily="18" charset="0"/>
              </a:rPr>
              <a:t>Mohms</a:t>
            </a:r>
            <a:r>
              <a:rPr lang="en-US" sz="1800" dirty="0">
                <a:latin typeface="Helvetica" charset="0"/>
                <a:cs typeface="Times New Roman" pitchFamily="18" charset="0"/>
              </a:rPr>
              <a:t> = 1E6 ohms;</a:t>
            </a:r>
            <a:br>
              <a:rPr lang="en-US" sz="1800" dirty="0">
                <a:latin typeface="Helvetica" charset="0"/>
                <a:cs typeface="Times New Roman" pitchFamily="18" charset="0"/>
              </a:rPr>
            </a:br>
            <a:r>
              <a:rPr lang="en-US" sz="1800" dirty="0">
                <a:latin typeface="Helvetica" charset="0"/>
                <a:cs typeface="Times New Roman" pitchFamily="18" charset="0"/>
              </a:rPr>
              <a:t>	</a:t>
            </a:r>
            <a:r>
              <a:rPr lang="en-US" sz="1800" b="1" dirty="0">
                <a:latin typeface="Helvetica" charset="0"/>
                <a:cs typeface="Times New Roman" pitchFamily="18" charset="0"/>
              </a:rPr>
              <a:t>end units</a:t>
            </a:r>
            <a:r>
              <a:rPr lang="en-US" sz="1800" dirty="0">
                <a:latin typeface="Helvetica" charset="0"/>
                <a:cs typeface="Times New Roman" pitchFamily="18" charset="0"/>
              </a:rPr>
              <a:t>;</a:t>
            </a:r>
          </a:p>
          <a:p>
            <a:pPr lvl="3">
              <a:lnSpc>
                <a:spcPct val="70000"/>
              </a:lnSpc>
            </a:pPr>
            <a:endParaRPr lang="en-US" sz="1800" dirty="0">
              <a:latin typeface="Helvetica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sz="1600" dirty="0">
                <a:latin typeface="New Century Schoolbook" charset="0"/>
                <a:cs typeface="Times New Roman" pitchFamily="18" charset="0"/>
              </a:rPr>
              <a:t>Predefined physical type time:</a:t>
            </a:r>
          </a:p>
          <a:p>
            <a:pPr lvl="1">
              <a:lnSpc>
                <a:spcPct val="80000"/>
              </a:lnSpc>
            </a:pPr>
            <a:endParaRPr lang="en-US" sz="1600" dirty="0">
              <a:latin typeface="New Century Schoolbook" charset="0"/>
              <a:cs typeface="Times New Roman" pitchFamily="18" charset="0"/>
            </a:endParaRPr>
          </a:p>
          <a:p>
            <a:pPr lvl="3">
              <a:lnSpc>
                <a:spcPct val="70000"/>
              </a:lnSpc>
            </a:pPr>
            <a:r>
              <a:rPr lang="en-US" sz="1800" b="1" dirty="0">
                <a:latin typeface="Helvetica" charset="0"/>
                <a:cs typeface="Times New Roman" pitchFamily="18" charset="0"/>
              </a:rPr>
              <a:t>type</a:t>
            </a:r>
            <a:r>
              <a:rPr lang="en-US" sz="1800" dirty="0">
                <a:latin typeface="Helvetica" charset="0"/>
                <a:cs typeface="Times New Roman" pitchFamily="18" charset="0"/>
              </a:rPr>
              <a:t> time </a:t>
            </a:r>
            <a:r>
              <a:rPr lang="en-US" sz="1800" b="1" dirty="0">
                <a:latin typeface="Helvetica" charset="0"/>
                <a:cs typeface="Times New Roman" pitchFamily="18" charset="0"/>
              </a:rPr>
              <a:t>is range</a:t>
            </a:r>
            <a:r>
              <a:rPr lang="en-US" sz="1800" dirty="0">
                <a:latin typeface="Helvetica" charset="0"/>
                <a:cs typeface="Times New Roman" pitchFamily="18" charset="0"/>
              </a:rPr>
              <a:t> </a:t>
            </a:r>
            <a:r>
              <a:rPr lang="en-US" sz="1800" i="1" dirty="0" err="1">
                <a:latin typeface="Helvetica" charset="0"/>
                <a:cs typeface="Times New Roman" pitchFamily="18" charset="0"/>
              </a:rPr>
              <a:t>implementation_defined</a:t>
            </a:r>
            <a:r>
              <a:rPr lang="en-US" sz="1800" dirty="0">
                <a:latin typeface="Helvetica" charset="0"/>
                <a:cs typeface="Times New Roman" pitchFamily="18" charset="0"/>
              </a:rPr>
              <a:t/>
            </a:r>
            <a:br>
              <a:rPr lang="en-US" sz="1800" dirty="0">
                <a:latin typeface="Helvetica" charset="0"/>
                <a:cs typeface="Times New Roman" pitchFamily="18" charset="0"/>
              </a:rPr>
            </a:br>
            <a:r>
              <a:rPr lang="en-US" sz="1800" dirty="0">
                <a:latin typeface="Helvetica" charset="0"/>
                <a:cs typeface="Times New Roman" pitchFamily="18" charset="0"/>
              </a:rPr>
              <a:t>	</a:t>
            </a:r>
            <a:r>
              <a:rPr lang="en-US" sz="1800" b="1" dirty="0">
                <a:latin typeface="Helvetica" charset="0"/>
                <a:cs typeface="Times New Roman" pitchFamily="18" charset="0"/>
              </a:rPr>
              <a:t>units</a:t>
            </a:r>
            <a:r>
              <a:rPr lang="en-US" sz="1800" dirty="0">
                <a:latin typeface="Helvetica" charset="0"/>
                <a:cs typeface="Times New Roman" pitchFamily="18" charset="0"/>
              </a:rPr>
              <a:t/>
            </a:r>
            <a:br>
              <a:rPr lang="en-US" sz="1800" dirty="0">
                <a:latin typeface="Helvetica" charset="0"/>
                <a:cs typeface="Times New Roman" pitchFamily="18" charset="0"/>
              </a:rPr>
            </a:br>
            <a:r>
              <a:rPr lang="en-US" sz="1800" dirty="0">
                <a:latin typeface="Helvetica" charset="0"/>
                <a:cs typeface="Times New Roman" pitchFamily="18" charset="0"/>
              </a:rPr>
              <a:t>		</a:t>
            </a:r>
            <a:r>
              <a:rPr lang="en-US" sz="1800" dirty="0" err="1">
                <a:latin typeface="Helvetica" charset="0"/>
                <a:cs typeface="Times New Roman" pitchFamily="18" charset="0"/>
              </a:rPr>
              <a:t>fs</a:t>
            </a:r>
            <a:r>
              <a:rPr lang="en-US" sz="1800" dirty="0">
                <a:latin typeface="Helvetica" charset="0"/>
                <a:cs typeface="Times New Roman" pitchFamily="18" charset="0"/>
              </a:rPr>
              <a:t>;</a:t>
            </a:r>
            <a:br>
              <a:rPr lang="en-US" sz="1800" dirty="0">
                <a:latin typeface="Helvetica" charset="0"/>
                <a:cs typeface="Times New Roman" pitchFamily="18" charset="0"/>
              </a:rPr>
            </a:br>
            <a:r>
              <a:rPr lang="en-US" sz="1800" dirty="0">
                <a:latin typeface="Helvetica" charset="0"/>
                <a:cs typeface="Times New Roman" pitchFamily="18" charset="0"/>
              </a:rPr>
              <a:t>		</a:t>
            </a:r>
            <a:r>
              <a:rPr lang="en-US" sz="1800" dirty="0" err="1">
                <a:latin typeface="Helvetica" charset="0"/>
                <a:cs typeface="Times New Roman" pitchFamily="18" charset="0"/>
              </a:rPr>
              <a:t>ps</a:t>
            </a:r>
            <a:r>
              <a:rPr lang="en-US" sz="1800" dirty="0">
                <a:latin typeface="Helvetica" charset="0"/>
                <a:cs typeface="Times New Roman" pitchFamily="18" charset="0"/>
              </a:rPr>
              <a:t> = 1000 </a:t>
            </a:r>
            <a:r>
              <a:rPr lang="en-US" sz="1800" dirty="0" err="1">
                <a:latin typeface="Helvetica" charset="0"/>
                <a:cs typeface="Times New Roman" pitchFamily="18" charset="0"/>
              </a:rPr>
              <a:t>fs</a:t>
            </a:r>
            <a:r>
              <a:rPr lang="en-US" sz="1800" dirty="0">
                <a:latin typeface="Helvetica" charset="0"/>
                <a:cs typeface="Times New Roman" pitchFamily="18" charset="0"/>
              </a:rPr>
              <a:t>;</a:t>
            </a:r>
            <a:br>
              <a:rPr lang="en-US" sz="1800" dirty="0">
                <a:latin typeface="Helvetica" charset="0"/>
                <a:cs typeface="Times New Roman" pitchFamily="18" charset="0"/>
              </a:rPr>
            </a:br>
            <a:r>
              <a:rPr lang="en-US" sz="1800" dirty="0">
                <a:latin typeface="Helvetica" charset="0"/>
                <a:cs typeface="Times New Roman" pitchFamily="18" charset="0"/>
              </a:rPr>
              <a:t>		ns = 1000 </a:t>
            </a:r>
            <a:r>
              <a:rPr lang="en-US" sz="1800" dirty="0" err="1">
                <a:latin typeface="Helvetica" charset="0"/>
                <a:cs typeface="Times New Roman" pitchFamily="18" charset="0"/>
              </a:rPr>
              <a:t>ps</a:t>
            </a:r>
            <a:r>
              <a:rPr lang="en-US" sz="1800" dirty="0">
                <a:latin typeface="Helvetica" charset="0"/>
                <a:cs typeface="Times New Roman" pitchFamily="18" charset="0"/>
              </a:rPr>
              <a:t>;</a:t>
            </a:r>
            <a:br>
              <a:rPr lang="en-US" sz="1800" dirty="0">
                <a:latin typeface="Helvetica" charset="0"/>
                <a:cs typeface="Times New Roman" pitchFamily="18" charset="0"/>
              </a:rPr>
            </a:br>
            <a:r>
              <a:rPr lang="en-US" sz="1800" dirty="0">
                <a:latin typeface="Helvetica" charset="0"/>
                <a:cs typeface="Times New Roman" pitchFamily="18" charset="0"/>
              </a:rPr>
              <a:t>		us = 1000 ns;</a:t>
            </a:r>
            <a:br>
              <a:rPr lang="en-US" sz="1800" dirty="0">
                <a:latin typeface="Helvetica" charset="0"/>
                <a:cs typeface="Times New Roman" pitchFamily="18" charset="0"/>
              </a:rPr>
            </a:br>
            <a:r>
              <a:rPr lang="en-US" sz="1800" dirty="0">
                <a:latin typeface="Helvetica" charset="0"/>
                <a:cs typeface="Times New Roman" pitchFamily="18" charset="0"/>
              </a:rPr>
              <a:t>		ms = 1000 us;</a:t>
            </a:r>
            <a:br>
              <a:rPr lang="en-US" sz="1800" dirty="0">
                <a:latin typeface="Helvetica" charset="0"/>
                <a:cs typeface="Times New Roman" pitchFamily="18" charset="0"/>
              </a:rPr>
            </a:br>
            <a:r>
              <a:rPr lang="en-US" sz="1800" dirty="0">
                <a:latin typeface="Helvetica" charset="0"/>
                <a:cs typeface="Times New Roman" pitchFamily="18" charset="0"/>
              </a:rPr>
              <a:t>		sec = 1000 ms;</a:t>
            </a:r>
            <a:br>
              <a:rPr lang="en-US" sz="1800" dirty="0">
                <a:latin typeface="Helvetica" charset="0"/>
                <a:cs typeface="Times New Roman" pitchFamily="18" charset="0"/>
              </a:rPr>
            </a:br>
            <a:r>
              <a:rPr lang="en-US" sz="1800" dirty="0">
                <a:latin typeface="Helvetica" charset="0"/>
                <a:cs typeface="Times New Roman" pitchFamily="18" charset="0"/>
              </a:rPr>
              <a:t>		min = 60 sec;</a:t>
            </a:r>
            <a:br>
              <a:rPr lang="en-US" sz="1800" dirty="0">
                <a:latin typeface="Helvetica" charset="0"/>
                <a:cs typeface="Times New Roman" pitchFamily="18" charset="0"/>
              </a:rPr>
            </a:br>
            <a:r>
              <a:rPr lang="en-US" sz="1800" dirty="0">
                <a:latin typeface="Helvetica" charset="0"/>
                <a:cs typeface="Times New Roman" pitchFamily="18" charset="0"/>
              </a:rPr>
              <a:t>		hr = 60 min;</a:t>
            </a:r>
            <a:br>
              <a:rPr lang="en-US" sz="1800" dirty="0">
                <a:latin typeface="Helvetica" charset="0"/>
                <a:cs typeface="Times New Roman" pitchFamily="18" charset="0"/>
              </a:rPr>
            </a:br>
            <a:r>
              <a:rPr lang="en-US" sz="1800" dirty="0">
                <a:latin typeface="Helvetica" charset="0"/>
                <a:cs typeface="Times New Roman" pitchFamily="18" charset="0"/>
              </a:rPr>
              <a:t>	</a:t>
            </a:r>
            <a:r>
              <a:rPr lang="en-US" sz="1800" b="1" dirty="0">
                <a:latin typeface="Helvetica" charset="0"/>
                <a:cs typeface="Times New Roman" pitchFamily="18" charset="0"/>
              </a:rPr>
              <a:t>end units</a:t>
            </a:r>
            <a:r>
              <a:rPr lang="en-US" sz="1800" dirty="0">
                <a:latin typeface="Helvetica" charset="0"/>
                <a:cs typeface="Times New Roman" pitchFamily="18" charset="0"/>
              </a:rPr>
              <a:t>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w Century Schoolbook" charset="0"/>
                <a:cs typeface="Times New Roman" pitchFamily="18" charset="0"/>
              </a:rPr>
              <a:t>Composite Types</a:t>
            </a:r>
            <a:endParaRPr lang="en-US" dirty="0">
              <a:latin typeface="New Century Schoolbook" charset="0"/>
              <a:cs typeface="Times New Roman" pitchFamily="18" charset="0"/>
            </a:endParaRP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981200"/>
            <a:ext cx="7958138" cy="41148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2400" b="1">
                <a:latin typeface="New Century Schoolbook" charset="0"/>
                <a:cs typeface="Times New Roman" pitchFamily="18" charset="0"/>
              </a:rPr>
              <a:t>Arrays</a:t>
            </a:r>
            <a:r>
              <a:rPr lang="en-US" sz="2400" b="1"/>
              <a:t> : </a:t>
            </a:r>
            <a:r>
              <a:rPr lang="en-US" sz="2400"/>
              <a:t>An indexed collection of  all elements all of the same type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sz="2400"/>
          </a:p>
          <a:p>
            <a:pPr>
              <a:lnSpc>
                <a:spcPct val="70000"/>
              </a:lnSpc>
            </a:pPr>
            <a:r>
              <a:rPr lang="en-US" sz="2400">
                <a:latin typeface="New Century Schoolbook" charset="0"/>
                <a:cs typeface="Times New Roman" pitchFamily="18" charset="0"/>
              </a:rPr>
              <a:t>Some examples of constrained array type declarations:</a:t>
            </a:r>
          </a:p>
          <a:p>
            <a:pPr lvl="3">
              <a:lnSpc>
                <a:spcPct val="70000"/>
              </a:lnSpc>
            </a:pPr>
            <a:r>
              <a:rPr lang="en-US" b="1">
                <a:latin typeface="Helvetica" charset="0"/>
                <a:cs typeface="Times New Roman" pitchFamily="18" charset="0"/>
              </a:rPr>
              <a:t>type</a:t>
            </a:r>
            <a:r>
              <a:rPr lang="en-US">
                <a:latin typeface="Helvetica" charset="0"/>
                <a:cs typeface="Times New Roman" pitchFamily="18" charset="0"/>
              </a:rPr>
              <a:t> word </a:t>
            </a:r>
            <a:r>
              <a:rPr lang="en-US" b="1">
                <a:latin typeface="Helvetica" charset="0"/>
                <a:cs typeface="Times New Roman" pitchFamily="18" charset="0"/>
              </a:rPr>
              <a:t>is array</a:t>
            </a:r>
            <a:r>
              <a:rPr lang="en-US">
                <a:latin typeface="Helvetica" charset="0"/>
                <a:cs typeface="Times New Roman" pitchFamily="18" charset="0"/>
              </a:rPr>
              <a:t> (31 </a:t>
            </a:r>
            <a:r>
              <a:rPr lang="en-US" b="1">
                <a:latin typeface="Helvetica" charset="0"/>
                <a:cs typeface="Times New Roman" pitchFamily="18" charset="0"/>
              </a:rPr>
              <a:t>downto</a:t>
            </a:r>
            <a:r>
              <a:rPr lang="en-US">
                <a:latin typeface="Helvetica" charset="0"/>
                <a:cs typeface="Times New Roman" pitchFamily="18" charset="0"/>
              </a:rPr>
              <a:t> 0) </a:t>
            </a:r>
            <a:r>
              <a:rPr lang="en-US" b="1">
                <a:latin typeface="Helvetica" charset="0"/>
                <a:cs typeface="Times New Roman" pitchFamily="18" charset="0"/>
              </a:rPr>
              <a:t>of</a:t>
            </a:r>
            <a:r>
              <a:rPr lang="en-US">
                <a:latin typeface="Helvetica" charset="0"/>
                <a:cs typeface="Times New Roman" pitchFamily="18" charset="0"/>
              </a:rPr>
              <a:t> bit;</a:t>
            </a:r>
          </a:p>
          <a:p>
            <a:pPr lvl="3">
              <a:lnSpc>
                <a:spcPct val="70000"/>
              </a:lnSpc>
            </a:pPr>
            <a:r>
              <a:rPr lang="en-US" b="1">
                <a:latin typeface="Helvetica" charset="0"/>
                <a:cs typeface="Times New Roman" pitchFamily="18" charset="0"/>
              </a:rPr>
              <a:t>type</a:t>
            </a:r>
            <a:r>
              <a:rPr lang="en-US">
                <a:latin typeface="Helvetica" charset="0"/>
                <a:cs typeface="Times New Roman" pitchFamily="18" charset="0"/>
              </a:rPr>
              <a:t> memory </a:t>
            </a:r>
            <a:r>
              <a:rPr lang="en-US" b="1">
                <a:latin typeface="Helvetica" charset="0"/>
                <a:cs typeface="Times New Roman" pitchFamily="18" charset="0"/>
              </a:rPr>
              <a:t>is array</a:t>
            </a:r>
            <a:r>
              <a:rPr lang="en-US">
                <a:latin typeface="Helvetica" charset="0"/>
                <a:cs typeface="Times New Roman" pitchFamily="18" charset="0"/>
              </a:rPr>
              <a:t> (address) </a:t>
            </a:r>
            <a:r>
              <a:rPr lang="en-US" b="1">
                <a:latin typeface="Helvetica" charset="0"/>
                <a:cs typeface="Times New Roman" pitchFamily="18" charset="0"/>
              </a:rPr>
              <a:t>of</a:t>
            </a:r>
            <a:r>
              <a:rPr lang="en-US">
                <a:latin typeface="Helvetica" charset="0"/>
                <a:cs typeface="Times New Roman" pitchFamily="18" charset="0"/>
              </a:rPr>
              <a:t> word;</a:t>
            </a:r>
          </a:p>
          <a:p>
            <a:pPr lvl="3">
              <a:lnSpc>
                <a:spcPct val="70000"/>
              </a:lnSpc>
            </a:pPr>
            <a:r>
              <a:rPr lang="en-US" b="1">
                <a:latin typeface="Helvetica" charset="0"/>
                <a:cs typeface="Times New Roman" pitchFamily="18" charset="0"/>
              </a:rPr>
              <a:t>type</a:t>
            </a:r>
            <a:r>
              <a:rPr lang="en-US">
                <a:latin typeface="Helvetica" charset="0"/>
                <a:cs typeface="Times New Roman" pitchFamily="18" charset="0"/>
              </a:rPr>
              <a:t> transform </a:t>
            </a:r>
            <a:r>
              <a:rPr lang="en-US" b="1">
                <a:latin typeface="Helvetica" charset="0"/>
                <a:cs typeface="Times New Roman" pitchFamily="18" charset="0"/>
              </a:rPr>
              <a:t>is array</a:t>
            </a:r>
            <a:r>
              <a:rPr lang="en-US">
                <a:latin typeface="Helvetica" charset="0"/>
                <a:cs typeface="Times New Roman" pitchFamily="18" charset="0"/>
              </a:rPr>
              <a:t> (1 </a:t>
            </a:r>
            <a:r>
              <a:rPr lang="en-US" b="1">
                <a:latin typeface="Helvetica" charset="0"/>
                <a:cs typeface="Times New Roman" pitchFamily="18" charset="0"/>
              </a:rPr>
              <a:t>to</a:t>
            </a:r>
            <a:r>
              <a:rPr lang="en-US">
                <a:latin typeface="Helvetica" charset="0"/>
                <a:cs typeface="Times New Roman" pitchFamily="18" charset="0"/>
              </a:rPr>
              <a:t> 4, 1 </a:t>
            </a:r>
            <a:r>
              <a:rPr lang="en-US" b="1">
                <a:latin typeface="Helvetica" charset="0"/>
                <a:cs typeface="Times New Roman" pitchFamily="18" charset="0"/>
              </a:rPr>
              <a:t>to</a:t>
            </a:r>
            <a:r>
              <a:rPr lang="en-US">
                <a:latin typeface="Helvetica" charset="0"/>
                <a:cs typeface="Times New Roman" pitchFamily="18" charset="0"/>
              </a:rPr>
              <a:t> 4) </a:t>
            </a:r>
            <a:r>
              <a:rPr lang="en-US" b="1">
                <a:latin typeface="Helvetica" charset="0"/>
                <a:cs typeface="Times New Roman" pitchFamily="18" charset="0"/>
              </a:rPr>
              <a:t>of</a:t>
            </a:r>
            <a:r>
              <a:rPr lang="en-US">
                <a:latin typeface="Helvetica" charset="0"/>
                <a:cs typeface="Times New Roman" pitchFamily="18" charset="0"/>
              </a:rPr>
              <a:t> real;</a:t>
            </a:r>
          </a:p>
          <a:p>
            <a:pPr lvl="3">
              <a:lnSpc>
                <a:spcPct val="70000"/>
              </a:lnSpc>
            </a:pPr>
            <a:r>
              <a:rPr lang="en-US" b="1">
                <a:latin typeface="Helvetica" charset="0"/>
                <a:cs typeface="Times New Roman" pitchFamily="18" charset="0"/>
              </a:rPr>
              <a:t>type</a:t>
            </a:r>
            <a:r>
              <a:rPr lang="en-US">
                <a:latin typeface="Helvetica" charset="0"/>
                <a:cs typeface="Times New Roman" pitchFamily="18" charset="0"/>
              </a:rPr>
              <a:t> register_bank </a:t>
            </a:r>
            <a:r>
              <a:rPr lang="en-US" b="1">
                <a:latin typeface="Helvetica" charset="0"/>
                <a:cs typeface="Times New Roman" pitchFamily="18" charset="0"/>
              </a:rPr>
              <a:t>is array</a:t>
            </a:r>
            <a:r>
              <a:rPr lang="en-US">
                <a:latin typeface="Helvetica" charset="0"/>
                <a:cs typeface="Times New Roman" pitchFamily="18" charset="0"/>
              </a:rPr>
              <a:t> (byte </a:t>
            </a:r>
            <a:r>
              <a:rPr lang="en-US" b="1">
                <a:latin typeface="Helvetica" charset="0"/>
                <a:cs typeface="Times New Roman" pitchFamily="18" charset="0"/>
              </a:rPr>
              <a:t>range</a:t>
            </a:r>
            <a:r>
              <a:rPr lang="en-US">
                <a:latin typeface="Helvetica" charset="0"/>
                <a:cs typeface="Times New Roman" pitchFamily="18" charset="0"/>
              </a:rPr>
              <a:t> 0 </a:t>
            </a:r>
            <a:r>
              <a:rPr lang="en-US" b="1">
                <a:latin typeface="Helvetica" charset="0"/>
                <a:cs typeface="Times New Roman" pitchFamily="18" charset="0"/>
              </a:rPr>
              <a:t>to</a:t>
            </a:r>
            <a:r>
              <a:rPr lang="en-US">
                <a:latin typeface="Helvetica" charset="0"/>
                <a:cs typeface="Times New Roman" pitchFamily="18" charset="0"/>
              </a:rPr>
              <a:t> 132) </a:t>
            </a:r>
            <a:r>
              <a:rPr lang="en-US" b="1">
                <a:latin typeface="Helvetica" charset="0"/>
                <a:cs typeface="Times New Roman" pitchFamily="18" charset="0"/>
              </a:rPr>
              <a:t>of</a:t>
            </a:r>
            <a:r>
              <a:rPr lang="en-US">
                <a:latin typeface="Helvetica" charset="0"/>
                <a:cs typeface="Times New Roman" pitchFamily="18" charset="0"/>
              </a:rPr>
              <a:t> integer;</a:t>
            </a:r>
          </a:p>
          <a:p>
            <a:pPr lvl="3">
              <a:lnSpc>
                <a:spcPct val="70000"/>
              </a:lnSpc>
              <a:buFont typeface="Wingdings" pitchFamily="2" charset="2"/>
              <a:buNone/>
            </a:pPr>
            <a:endParaRPr lang="en-US">
              <a:latin typeface="New Century Schoolbook" charset="0"/>
              <a:cs typeface="Times New Roman" pitchFamily="18" charset="0"/>
            </a:endParaRPr>
          </a:p>
          <a:p>
            <a:pPr lvl="3">
              <a:lnSpc>
                <a:spcPct val="70000"/>
              </a:lnSpc>
              <a:buFont typeface="Wingdings" pitchFamily="2" charset="2"/>
              <a:buNone/>
            </a:pPr>
            <a:r>
              <a:rPr lang="en-US">
                <a:latin typeface="New Century Schoolbook" charset="0"/>
                <a:cs typeface="Times New Roman" pitchFamily="18" charset="0"/>
              </a:rPr>
              <a:t>An example of an unconstrained array type declaration:</a:t>
            </a:r>
          </a:p>
          <a:p>
            <a:pPr lvl="3">
              <a:lnSpc>
                <a:spcPct val="70000"/>
              </a:lnSpc>
            </a:pPr>
            <a:r>
              <a:rPr lang="en-US" b="1">
                <a:latin typeface="Helvetica" charset="0"/>
                <a:cs typeface="Times New Roman" pitchFamily="18" charset="0"/>
              </a:rPr>
              <a:t>type</a:t>
            </a:r>
            <a:r>
              <a:rPr lang="en-US">
                <a:latin typeface="Helvetica" charset="0"/>
                <a:cs typeface="Times New Roman" pitchFamily="18" charset="0"/>
              </a:rPr>
              <a:t> vector </a:t>
            </a:r>
            <a:r>
              <a:rPr lang="en-US" b="1">
                <a:latin typeface="Helvetica" charset="0"/>
                <a:cs typeface="Times New Roman" pitchFamily="18" charset="0"/>
              </a:rPr>
              <a:t>is array</a:t>
            </a:r>
            <a:r>
              <a:rPr lang="en-US">
                <a:latin typeface="Helvetica" charset="0"/>
                <a:cs typeface="Times New Roman" pitchFamily="18" charset="0"/>
              </a:rPr>
              <a:t> (integer </a:t>
            </a:r>
            <a:r>
              <a:rPr lang="en-US" b="1">
                <a:latin typeface="Helvetica" charset="0"/>
                <a:cs typeface="Times New Roman" pitchFamily="18" charset="0"/>
              </a:rPr>
              <a:t>range</a:t>
            </a:r>
            <a:r>
              <a:rPr lang="en-US">
                <a:latin typeface="Helvetica" charset="0"/>
                <a:cs typeface="Times New Roman" pitchFamily="18" charset="0"/>
              </a:rPr>
              <a:t> &lt;&gt;) </a:t>
            </a:r>
            <a:r>
              <a:rPr lang="en-US" b="1">
                <a:latin typeface="Helvetica" charset="0"/>
                <a:cs typeface="Times New Roman" pitchFamily="18" charset="0"/>
              </a:rPr>
              <a:t>of</a:t>
            </a:r>
            <a:r>
              <a:rPr lang="en-US">
                <a:latin typeface="Helvetica" charset="0"/>
                <a:cs typeface="Times New Roman" pitchFamily="18" charset="0"/>
              </a:rPr>
              <a:t> real;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>
                <a:latin typeface="New Century Schoolbook" charset="0"/>
                <a:cs typeface="Times New Roman" pitchFamily="18" charset="0"/>
              </a:rPr>
              <a:t>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w Century Schoolbook" charset="0"/>
                <a:cs typeface="Times New Roman" pitchFamily="18" charset="0"/>
              </a:rPr>
              <a:t>Composite Types (Cont.)</a:t>
            </a:r>
            <a:endParaRPr lang="en-US" dirty="0">
              <a:latin typeface="New Century Schoolbook" charset="0"/>
              <a:cs typeface="Times New Roman" pitchFamily="18" charset="0"/>
            </a:endParaRP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981200"/>
            <a:ext cx="7958138" cy="41148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2000">
                <a:latin typeface="New Century Schoolbook" charset="0"/>
                <a:cs typeface="Times New Roman" pitchFamily="18" charset="0"/>
              </a:rPr>
              <a:t>There are two predefined array types, both of which are unconstrained. They are defined as:</a:t>
            </a:r>
          </a:p>
          <a:p>
            <a:pPr lvl="2">
              <a:lnSpc>
                <a:spcPct val="70000"/>
              </a:lnSpc>
            </a:pPr>
            <a:r>
              <a:rPr lang="en-US" sz="2000" b="1">
                <a:latin typeface="Helvetica" charset="0"/>
                <a:cs typeface="Times New Roman" pitchFamily="18" charset="0"/>
              </a:rPr>
              <a:t>type</a:t>
            </a:r>
            <a:r>
              <a:rPr lang="en-US" sz="2000">
                <a:latin typeface="Helvetica" charset="0"/>
                <a:cs typeface="Times New Roman" pitchFamily="18" charset="0"/>
              </a:rPr>
              <a:t> string </a:t>
            </a:r>
            <a:r>
              <a:rPr lang="en-US" sz="2000" b="1">
                <a:latin typeface="Helvetica" charset="0"/>
                <a:cs typeface="Times New Roman" pitchFamily="18" charset="0"/>
              </a:rPr>
              <a:t>is array</a:t>
            </a:r>
            <a:r>
              <a:rPr lang="en-US" sz="2000">
                <a:latin typeface="Helvetica" charset="0"/>
                <a:cs typeface="Times New Roman" pitchFamily="18" charset="0"/>
              </a:rPr>
              <a:t> (positive </a:t>
            </a:r>
            <a:r>
              <a:rPr lang="en-US" sz="2000" b="1">
                <a:latin typeface="Helvetica" charset="0"/>
                <a:cs typeface="Times New Roman" pitchFamily="18" charset="0"/>
              </a:rPr>
              <a:t>range</a:t>
            </a:r>
            <a:r>
              <a:rPr lang="en-US" sz="2000">
                <a:latin typeface="Helvetica" charset="0"/>
                <a:cs typeface="Times New Roman" pitchFamily="18" charset="0"/>
              </a:rPr>
              <a:t> &lt;&gt;) </a:t>
            </a:r>
            <a:r>
              <a:rPr lang="en-US" sz="2000" b="1">
                <a:latin typeface="Helvetica" charset="0"/>
                <a:cs typeface="Times New Roman" pitchFamily="18" charset="0"/>
              </a:rPr>
              <a:t>of</a:t>
            </a:r>
            <a:r>
              <a:rPr lang="en-US" sz="2000">
                <a:latin typeface="Helvetica" charset="0"/>
                <a:cs typeface="Times New Roman" pitchFamily="18" charset="0"/>
              </a:rPr>
              <a:t> character;</a:t>
            </a:r>
          </a:p>
          <a:p>
            <a:pPr lvl="2">
              <a:lnSpc>
                <a:spcPct val="70000"/>
              </a:lnSpc>
            </a:pPr>
            <a:r>
              <a:rPr lang="en-US" sz="2000" b="1">
                <a:latin typeface="Helvetica" charset="0"/>
                <a:cs typeface="Times New Roman" pitchFamily="18" charset="0"/>
              </a:rPr>
              <a:t>type</a:t>
            </a:r>
            <a:r>
              <a:rPr lang="en-US" sz="2000">
                <a:latin typeface="Helvetica" charset="0"/>
                <a:cs typeface="Times New Roman" pitchFamily="18" charset="0"/>
              </a:rPr>
              <a:t> bit_vector </a:t>
            </a:r>
            <a:r>
              <a:rPr lang="en-US" sz="2000" b="1">
                <a:latin typeface="Helvetica" charset="0"/>
                <a:cs typeface="Times New Roman" pitchFamily="18" charset="0"/>
              </a:rPr>
              <a:t>is array</a:t>
            </a:r>
            <a:r>
              <a:rPr lang="en-US" sz="2000">
                <a:latin typeface="Helvetica" charset="0"/>
                <a:cs typeface="Times New Roman" pitchFamily="18" charset="0"/>
              </a:rPr>
              <a:t> (natural </a:t>
            </a:r>
            <a:r>
              <a:rPr lang="en-US" sz="2000" b="1">
                <a:latin typeface="Helvetica" charset="0"/>
                <a:cs typeface="Times New Roman" pitchFamily="18" charset="0"/>
              </a:rPr>
              <a:t>range</a:t>
            </a:r>
            <a:r>
              <a:rPr lang="en-US" sz="2000">
                <a:latin typeface="Helvetica" charset="0"/>
                <a:cs typeface="Times New Roman" pitchFamily="18" charset="0"/>
              </a:rPr>
              <a:t> &lt;&gt;) </a:t>
            </a:r>
            <a:r>
              <a:rPr lang="en-US" sz="2000" b="1">
                <a:latin typeface="Helvetica" charset="0"/>
                <a:cs typeface="Times New Roman" pitchFamily="18" charset="0"/>
              </a:rPr>
              <a:t>of</a:t>
            </a:r>
            <a:r>
              <a:rPr lang="en-US" sz="2000">
                <a:latin typeface="Helvetica" charset="0"/>
                <a:cs typeface="Times New Roman" pitchFamily="18" charset="0"/>
              </a:rPr>
              <a:t> bit;</a:t>
            </a:r>
            <a:endParaRPr lang="en-US" sz="2000"/>
          </a:p>
          <a:p>
            <a:pPr lvl="2">
              <a:lnSpc>
                <a:spcPct val="70000"/>
              </a:lnSpc>
            </a:pPr>
            <a:endParaRPr lang="en-US" sz="2000">
              <a:latin typeface="New Century Schoolbook" charset="0"/>
              <a:cs typeface="Times New Roman" pitchFamily="18" charset="0"/>
            </a:endParaRPr>
          </a:p>
          <a:p>
            <a:pPr>
              <a:lnSpc>
                <a:spcPct val="70000"/>
              </a:lnSpc>
            </a:pPr>
            <a:r>
              <a:rPr lang="en-US" sz="2000">
                <a:latin typeface="New Century Schoolbook" charset="0"/>
                <a:cs typeface="Times New Roman" pitchFamily="18" charset="0"/>
              </a:rPr>
              <a:t>Arrays</a:t>
            </a:r>
            <a:r>
              <a:rPr lang="en-US" sz="2000"/>
              <a:t> Example:</a:t>
            </a:r>
          </a:p>
          <a:p>
            <a:pPr>
              <a:lnSpc>
                <a:spcPct val="70000"/>
              </a:lnSpc>
            </a:pPr>
            <a:endParaRPr lang="en-US" sz="2000"/>
          </a:p>
          <a:p>
            <a:pPr lvl="1">
              <a:lnSpc>
                <a:spcPct val="70000"/>
              </a:lnSpc>
            </a:pPr>
            <a:r>
              <a:rPr lang="en-US" sz="2000" b="1">
                <a:latin typeface="Arial" pitchFamily="34" charset="0"/>
              </a:rPr>
              <a:t>type </a:t>
            </a:r>
            <a:r>
              <a:rPr lang="en-US" sz="2000">
                <a:latin typeface="Arial" pitchFamily="34" charset="0"/>
              </a:rPr>
              <a:t>a </a:t>
            </a:r>
            <a:r>
              <a:rPr lang="en-US" sz="2000" b="1">
                <a:latin typeface="Arial" pitchFamily="34" charset="0"/>
              </a:rPr>
              <a:t>is array </a:t>
            </a:r>
            <a:r>
              <a:rPr lang="en-US" sz="2000">
                <a:latin typeface="Arial" pitchFamily="34" charset="0"/>
              </a:rPr>
              <a:t>(1 </a:t>
            </a:r>
            <a:r>
              <a:rPr lang="en-US" sz="2000" b="1">
                <a:latin typeface="Arial" pitchFamily="34" charset="0"/>
              </a:rPr>
              <a:t>to </a:t>
            </a:r>
            <a:r>
              <a:rPr lang="en-US" sz="2000">
                <a:latin typeface="Arial" pitchFamily="34" charset="0"/>
              </a:rPr>
              <a:t>4) </a:t>
            </a:r>
            <a:r>
              <a:rPr lang="en-US" sz="2000" b="1">
                <a:latin typeface="Arial" pitchFamily="34" charset="0"/>
              </a:rPr>
              <a:t>of </a:t>
            </a:r>
            <a:r>
              <a:rPr lang="en-US" sz="2000">
                <a:latin typeface="Arial" pitchFamily="34" charset="0"/>
              </a:rPr>
              <a:t>character;</a:t>
            </a:r>
          </a:p>
          <a:p>
            <a:pPr lvl="1">
              <a:lnSpc>
                <a:spcPct val="70000"/>
              </a:lnSpc>
            </a:pPr>
            <a:r>
              <a:rPr lang="en-US" sz="2000">
                <a:latin typeface="Arial" pitchFamily="34" charset="0"/>
              </a:rPr>
              <a:t>('f', 'o', 'o', 'd')</a:t>
            </a:r>
          </a:p>
          <a:p>
            <a:pPr lvl="1">
              <a:lnSpc>
                <a:spcPct val="70000"/>
              </a:lnSpc>
            </a:pPr>
            <a:r>
              <a:rPr lang="en-US" sz="2000">
                <a:latin typeface="Arial" pitchFamily="34" charset="0"/>
              </a:rPr>
              <a:t>(1 =&gt; 'f', 3 =&gt; 'o', 4 =&gt; 'd', 2 =&gt; 'o')</a:t>
            </a:r>
          </a:p>
          <a:p>
            <a:pPr lvl="1">
              <a:lnSpc>
                <a:spcPct val="70000"/>
              </a:lnSpc>
            </a:pPr>
            <a:r>
              <a:rPr lang="en-US" sz="2000">
                <a:latin typeface="Arial" pitchFamily="34" charset="0"/>
              </a:rPr>
              <a:t>('f', 4 =&gt; 'd', </a:t>
            </a:r>
            <a:r>
              <a:rPr lang="en-US" sz="2000" b="1">
                <a:latin typeface="Arial" pitchFamily="34" charset="0"/>
              </a:rPr>
              <a:t>others </a:t>
            </a:r>
            <a:r>
              <a:rPr lang="en-US" sz="2000">
                <a:latin typeface="Arial" pitchFamily="34" charset="0"/>
              </a:rPr>
              <a:t>=&gt; 'o')</a:t>
            </a:r>
          </a:p>
          <a:p>
            <a:pPr>
              <a:lnSpc>
                <a:spcPct val="70000"/>
              </a:lnSpc>
            </a:pPr>
            <a:endParaRPr lang="en-US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w Century Schoolbook" charset="0"/>
                <a:cs typeface="Times New Roman" pitchFamily="18" charset="0"/>
              </a:rPr>
              <a:t>Composite Types (Cont.)</a:t>
            </a:r>
            <a:endParaRPr lang="en-US" dirty="0">
              <a:latin typeface="New Century Schoolbook" charset="0"/>
              <a:cs typeface="Times New Roman" pitchFamily="18" charset="0"/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>
                <a:latin typeface="New Century Schoolbook" charset="0"/>
              </a:rPr>
              <a:t>Records.</a:t>
            </a:r>
          </a:p>
          <a:p>
            <a:pPr lvl="3"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New Century Schoolbook" charset="0"/>
                <a:cs typeface="Times New Roman" pitchFamily="18" charset="0"/>
              </a:rPr>
              <a:t>An example record type declaration:</a:t>
            </a:r>
          </a:p>
          <a:p>
            <a:pPr lvl="3">
              <a:lnSpc>
                <a:spcPct val="90000"/>
              </a:lnSpc>
            </a:pPr>
            <a:r>
              <a:rPr lang="en-US" b="1">
                <a:latin typeface="Helvetica" charset="0"/>
                <a:cs typeface="Times New Roman" pitchFamily="18" charset="0"/>
              </a:rPr>
              <a:t>type</a:t>
            </a:r>
            <a:r>
              <a:rPr lang="en-US">
                <a:latin typeface="Helvetica" charset="0"/>
                <a:cs typeface="Times New Roman" pitchFamily="18" charset="0"/>
              </a:rPr>
              <a:t> instruction </a:t>
            </a:r>
            <a:r>
              <a:rPr lang="en-US" b="1">
                <a:latin typeface="Helvetica" charset="0"/>
                <a:cs typeface="Times New Roman" pitchFamily="18" charset="0"/>
              </a:rPr>
              <a:t>is</a:t>
            </a:r>
            <a:r>
              <a:rPr lang="en-US">
                <a:latin typeface="Helvetica" charset="0"/>
                <a:cs typeface="Times New Roman" pitchFamily="18" charset="0"/>
              </a:rPr>
              <a:t/>
            </a:r>
            <a:br>
              <a:rPr lang="en-US">
                <a:latin typeface="Helvetica" charset="0"/>
                <a:cs typeface="Times New Roman" pitchFamily="18" charset="0"/>
              </a:rPr>
            </a:br>
            <a:r>
              <a:rPr lang="en-US">
                <a:latin typeface="Helvetica" charset="0"/>
                <a:cs typeface="Times New Roman" pitchFamily="18" charset="0"/>
              </a:rPr>
              <a:t>	</a:t>
            </a:r>
            <a:r>
              <a:rPr lang="en-US" b="1">
                <a:latin typeface="Helvetica" charset="0"/>
                <a:cs typeface="Times New Roman" pitchFamily="18" charset="0"/>
              </a:rPr>
              <a:t>record</a:t>
            </a:r>
            <a:r>
              <a:rPr lang="en-US">
                <a:latin typeface="Helvetica" charset="0"/>
                <a:cs typeface="Times New Roman" pitchFamily="18" charset="0"/>
              </a:rPr>
              <a:t/>
            </a:r>
            <a:br>
              <a:rPr lang="en-US">
                <a:latin typeface="Helvetica" charset="0"/>
                <a:cs typeface="Times New Roman" pitchFamily="18" charset="0"/>
              </a:rPr>
            </a:br>
            <a:r>
              <a:rPr lang="en-US">
                <a:latin typeface="Helvetica" charset="0"/>
                <a:cs typeface="Times New Roman" pitchFamily="18" charset="0"/>
              </a:rPr>
              <a:t>		op_code : processor_op;</a:t>
            </a:r>
            <a:br>
              <a:rPr lang="en-US">
                <a:latin typeface="Helvetica" charset="0"/>
                <a:cs typeface="Times New Roman" pitchFamily="18" charset="0"/>
              </a:rPr>
            </a:br>
            <a:r>
              <a:rPr lang="en-US">
                <a:latin typeface="Helvetica" charset="0"/>
                <a:cs typeface="Times New Roman" pitchFamily="18" charset="0"/>
              </a:rPr>
              <a:t>		address_mode : mode;</a:t>
            </a:r>
            <a:br>
              <a:rPr lang="en-US">
                <a:latin typeface="Helvetica" charset="0"/>
                <a:cs typeface="Times New Roman" pitchFamily="18" charset="0"/>
              </a:rPr>
            </a:br>
            <a:r>
              <a:rPr lang="en-US">
                <a:latin typeface="Helvetica" charset="0"/>
                <a:cs typeface="Times New Roman" pitchFamily="18" charset="0"/>
              </a:rPr>
              <a:t>		operand1, operand2: integer </a:t>
            </a:r>
            <a:r>
              <a:rPr lang="en-US" b="1">
                <a:latin typeface="Helvetica" charset="0"/>
                <a:cs typeface="Times New Roman" pitchFamily="18" charset="0"/>
              </a:rPr>
              <a:t>range</a:t>
            </a:r>
            <a:r>
              <a:rPr lang="en-US">
                <a:latin typeface="Helvetica" charset="0"/>
                <a:cs typeface="Times New Roman" pitchFamily="18" charset="0"/>
              </a:rPr>
              <a:t> 0 </a:t>
            </a:r>
            <a:r>
              <a:rPr lang="en-US" b="1">
                <a:latin typeface="Helvetica" charset="0"/>
                <a:cs typeface="Times New Roman" pitchFamily="18" charset="0"/>
              </a:rPr>
              <a:t>to</a:t>
            </a:r>
            <a:r>
              <a:rPr lang="en-US">
                <a:latin typeface="Helvetica" charset="0"/>
                <a:cs typeface="Times New Roman" pitchFamily="18" charset="0"/>
              </a:rPr>
              <a:t> 15;</a:t>
            </a:r>
            <a:br>
              <a:rPr lang="en-US">
                <a:latin typeface="Helvetica" charset="0"/>
                <a:cs typeface="Times New Roman" pitchFamily="18" charset="0"/>
              </a:rPr>
            </a:br>
            <a:r>
              <a:rPr lang="en-US">
                <a:latin typeface="Helvetica" charset="0"/>
                <a:cs typeface="Times New Roman" pitchFamily="18" charset="0"/>
              </a:rPr>
              <a:t>	</a:t>
            </a:r>
            <a:r>
              <a:rPr lang="en-US" b="1">
                <a:latin typeface="Helvetica" charset="0"/>
                <a:cs typeface="Times New Roman" pitchFamily="18" charset="0"/>
              </a:rPr>
              <a:t>end record</a:t>
            </a:r>
            <a:r>
              <a:rPr lang="en-US">
                <a:latin typeface="Helvetica" charset="0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latin typeface="New Century Schoolbook" charset="0"/>
                <a:cs typeface="Times New Roman" pitchFamily="18" charset="0"/>
              </a:rPr>
              <a:t>	</a:t>
            </a:r>
            <a:r>
              <a:rPr lang="en-US" sz="2000">
                <a:latin typeface="New Century Schoolbook" charset="0"/>
                <a:cs typeface="Times New Roman" pitchFamily="18" charset="0"/>
              </a:rPr>
              <a:t>When you need to refer to a field of a record object, you use a selected name.  For example, suppose that </a:t>
            </a:r>
            <a:r>
              <a:rPr lang="en-US" sz="2000">
                <a:latin typeface="Helvetica" charset="0"/>
                <a:cs typeface="Times New Roman" pitchFamily="18" charset="0"/>
              </a:rPr>
              <a:t>r</a:t>
            </a:r>
            <a:r>
              <a:rPr lang="en-US" sz="2000">
                <a:latin typeface="New Century Schoolbook" charset="0"/>
                <a:cs typeface="Times New Roman" pitchFamily="18" charset="0"/>
              </a:rPr>
              <a:t> is a record object containing a field called </a:t>
            </a:r>
            <a:r>
              <a:rPr lang="en-US" sz="2000">
                <a:latin typeface="Helvetica" charset="0"/>
                <a:cs typeface="Times New Roman" pitchFamily="18" charset="0"/>
              </a:rPr>
              <a:t>f</a:t>
            </a:r>
            <a:r>
              <a:rPr lang="en-US" sz="2000">
                <a:latin typeface="New Century Schoolbook" charset="0"/>
                <a:cs typeface="Times New Roman" pitchFamily="18" charset="0"/>
              </a:rPr>
              <a:t>.  Then the name </a:t>
            </a:r>
            <a:r>
              <a:rPr lang="en-US" sz="2000">
                <a:latin typeface="Helvetica" charset="0"/>
                <a:cs typeface="Times New Roman" pitchFamily="18" charset="0"/>
              </a:rPr>
              <a:t>r.f</a:t>
            </a:r>
            <a:r>
              <a:rPr lang="en-US" sz="2000">
                <a:latin typeface="New Century Schoolbook" charset="0"/>
                <a:cs typeface="Times New Roman" pitchFamily="18" charset="0"/>
              </a:rPr>
              <a:t> refers to that field.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w Century Schoolbook" charset="0"/>
                <a:cs typeface="Times New Roman" pitchFamily="18" charset="0"/>
              </a:rPr>
              <a:t>Subtypes</a:t>
            </a:r>
            <a:endParaRPr lang="en-US" dirty="0">
              <a:latin typeface="New Century Schoolbook" charset="0"/>
              <a:cs typeface="Times New Roman" pitchFamily="18" charset="0"/>
            </a:endParaRP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 dirty="0" smtClean="0">
                <a:latin typeface="New Century Schoolbook" charset="0"/>
                <a:cs typeface="Times New Roman" pitchFamily="18" charset="0"/>
              </a:rPr>
              <a:t> </a:t>
            </a:r>
            <a:r>
              <a:rPr lang="en-US" sz="2000" dirty="0">
                <a:latin typeface="New Century Schoolbook" charset="0"/>
                <a:cs typeface="Times New Roman" pitchFamily="18" charset="0"/>
              </a:rPr>
              <a:t>There are two cases of subtypes.  Firstly a subtype may constrain values from a scalar type to be within a specified range (a range constraint).  For example:</a:t>
            </a:r>
          </a:p>
          <a:p>
            <a:pPr lvl="3">
              <a:lnSpc>
                <a:spcPct val="80000"/>
              </a:lnSpc>
            </a:pPr>
            <a:r>
              <a:rPr lang="en-US" b="1" dirty="0">
                <a:latin typeface="Helvetica" charset="0"/>
                <a:cs typeface="Times New Roman" pitchFamily="18" charset="0"/>
              </a:rPr>
              <a:t>subtype </a:t>
            </a:r>
            <a:r>
              <a:rPr lang="en-US" dirty="0" err="1">
                <a:latin typeface="Helvetica" charset="0"/>
                <a:cs typeface="Times New Roman" pitchFamily="18" charset="0"/>
              </a:rPr>
              <a:t>pin_count</a:t>
            </a:r>
            <a:r>
              <a:rPr lang="en-US" b="1" dirty="0">
                <a:latin typeface="Helvetica" charset="0"/>
                <a:cs typeface="Times New Roman" pitchFamily="18" charset="0"/>
              </a:rPr>
              <a:t> is </a:t>
            </a:r>
            <a:r>
              <a:rPr lang="en-US" dirty="0">
                <a:latin typeface="Helvetica" charset="0"/>
                <a:cs typeface="Times New Roman" pitchFamily="18" charset="0"/>
              </a:rPr>
              <a:t>integer</a:t>
            </a:r>
            <a:r>
              <a:rPr lang="en-US" b="1" dirty="0">
                <a:latin typeface="Helvetica" charset="0"/>
                <a:cs typeface="Times New Roman" pitchFamily="18" charset="0"/>
              </a:rPr>
              <a:t> range </a:t>
            </a:r>
            <a:r>
              <a:rPr lang="en-US" dirty="0">
                <a:latin typeface="Helvetica" charset="0"/>
                <a:cs typeface="Times New Roman" pitchFamily="18" charset="0"/>
              </a:rPr>
              <a:t>0 </a:t>
            </a:r>
            <a:r>
              <a:rPr lang="en-US" b="1" dirty="0">
                <a:latin typeface="Helvetica" charset="0"/>
                <a:cs typeface="Times New Roman" pitchFamily="18" charset="0"/>
              </a:rPr>
              <a:t>to </a:t>
            </a:r>
            <a:r>
              <a:rPr lang="en-US" dirty="0">
                <a:latin typeface="Helvetica" charset="0"/>
                <a:cs typeface="Times New Roman" pitchFamily="18" charset="0"/>
              </a:rPr>
              <a:t>400</a:t>
            </a:r>
            <a:r>
              <a:rPr lang="en-US" b="1" dirty="0">
                <a:latin typeface="Helvetica" charset="0"/>
                <a:cs typeface="Times New Roman" pitchFamily="18" charset="0"/>
              </a:rPr>
              <a:t>;</a:t>
            </a:r>
          </a:p>
          <a:p>
            <a:pPr lvl="3">
              <a:lnSpc>
                <a:spcPct val="80000"/>
              </a:lnSpc>
            </a:pPr>
            <a:r>
              <a:rPr lang="en-US" b="1" dirty="0">
                <a:latin typeface="Helvetica" charset="0"/>
                <a:cs typeface="Times New Roman" pitchFamily="18" charset="0"/>
              </a:rPr>
              <a:t>subtype </a:t>
            </a:r>
            <a:r>
              <a:rPr lang="en-US" dirty="0">
                <a:latin typeface="Helvetica" charset="0"/>
                <a:cs typeface="Times New Roman" pitchFamily="18" charset="0"/>
              </a:rPr>
              <a:t>digits </a:t>
            </a:r>
            <a:r>
              <a:rPr lang="en-US" b="1" dirty="0">
                <a:latin typeface="Helvetica" charset="0"/>
                <a:cs typeface="Times New Roman" pitchFamily="18" charset="0"/>
              </a:rPr>
              <a:t>is </a:t>
            </a:r>
            <a:r>
              <a:rPr lang="en-US" dirty="0">
                <a:latin typeface="Helvetica" charset="0"/>
                <a:cs typeface="Times New Roman" pitchFamily="18" charset="0"/>
              </a:rPr>
              <a:t>character </a:t>
            </a:r>
            <a:r>
              <a:rPr lang="en-US" b="1" dirty="0">
                <a:latin typeface="Helvetica" charset="0"/>
                <a:cs typeface="Times New Roman" pitchFamily="18" charset="0"/>
              </a:rPr>
              <a:t>range </a:t>
            </a:r>
            <a:r>
              <a:rPr lang="en-US" dirty="0">
                <a:latin typeface="Helvetica" charset="0"/>
                <a:cs typeface="Times New Roman" pitchFamily="18" charset="0"/>
              </a:rPr>
              <a:t>'0' </a:t>
            </a:r>
            <a:r>
              <a:rPr lang="en-US" b="1" dirty="0">
                <a:latin typeface="Helvetica" charset="0"/>
                <a:cs typeface="Times New Roman" pitchFamily="18" charset="0"/>
              </a:rPr>
              <a:t>to </a:t>
            </a:r>
            <a:r>
              <a:rPr lang="en-US" dirty="0">
                <a:latin typeface="Helvetica" charset="0"/>
                <a:cs typeface="Times New Roman" pitchFamily="18" charset="0"/>
              </a:rPr>
              <a:t>'9'</a:t>
            </a:r>
            <a:r>
              <a:rPr lang="en-US" b="1" dirty="0">
                <a:latin typeface="Helvetica" charset="0"/>
                <a:cs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latin typeface="New Century Schoolbook" charset="0"/>
                <a:cs typeface="Times New Roman" pitchFamily="18" charset="0"/>
              </a:rPr>
              <a:t> </a:t>
            </a:r>
            <a:r>
              <a:rPr lang="en-US" sz="2000" dirty="0">
                <a:latin typeface="New Century Schoolbook" charset="0"/>
                <a:cs typeface="Times New Roman" pitchFamily="18" charset="0"/>
              </a:rPr>
              <a:t>Secondly, a subtype may constrain an otherwise unconstrained array type by specifying bounds for the indices.  For example:</a:t>
            </a:r>
          </a:p>
          <a:p>
            <a:pPr lvl="3">
              <a:lnSpc>
                <a:spcPct val="80000"/>
              </a:lnSpc>
            </a:pPr>
            <a:r>
              <a:rPr lang="en-US" b="1" dirty="0">
                <a:latin typeface="Helvetica" charset="0"/>
                <a:cs typeface="Times New Roman" pitchFamily="18" charset="0"/>
              </a:rPr>
              <a:t>subtype </a:t>
            </a:r>
            <a:r>
              <a:rPr lang="en-US" dirty="0">
                <a:latin typeface="Helvetica" charset="0"/>
                <a:cs typeface="Times New Roman" pitchFamily="18" charset="0"/>
              </a:rPr>
              <a:t>id </a:t>
            </a:r>
            <a:r>
              <a:rPr lang="en-US" b="1" dirty="0">
                <a:latin typeface="Helvetica" charset="0"/>
                <a:cs typeface="Times New Roman" pitchFamily="18" charset="0"/>
              </a:rPr>
              <a:t>is </a:t>
            </a:r>
            <a:r>
              <a:rPr lang="en-US" dirty="0">
                <a:latin typeface="Helvetica" charset="0"/>
                <a:cs typeface="Times New Roman" pitchFamily="18" charset="0"/>
              </a:rPr>
              <a:t>string(1 </a:t>
            </a:r>
            <a:r>
              <a:rPr lang="en-US" b="1" dirty="0">
                <a:latin typeface="Helvetica" charset="0"/>
                <a:cs typeface="Times New Roman" pitchFamily="18" charset="0"/>
              </a:rPr>
              <a:t>to </a:t>
            </a:r>
            <a:r>
              <a:rPr lang="en-US" dirty="0">
                <a:latin typeface="Helvetica" charset="0"/>
                <a:cs typeface="Times New Roman" pitchFamily="18" charset="0"/>
              </a:rPr>
              <a:t>20)</a:t>
            </a:r>
            <a:r>
              <a:rPr lang="en-US" b="1" dirty="0">
                <a:latin typeface="Helvetica" charset="0"/>
                <a:cs typeface="Times New Roman" pitchFamily="18" charset="0"/>
              </a:rPr>
              <a:t>;</a:t>
            </a:r>
          </a:p>
          <a:p>
            <a:pPr lvl="3">
              <a:lnSpc>
                <a:spcPct val="80000"/>
              </a:lnSpc>
            </a:pPr>
            <a:r>
              <a:rPr lang="en-US" b="1" dirty="0">
                <a:latin typeface="Helvetica" charset="0"/>
                <a:cs typeface="Times New Roman" pitchFamily="18" charset="0"/>
              </a:rPr>
              <a:t>subtype </a:t>
            </a:r>
            <a:r>
              <a:rPr lang="en-US" dirty="0">
                <a:latin typeface="Helvetica" charset="0"/>
                <a:cs typeface="Times New Roman" pitchFamily="18" charset="0"/>
              </a:rPr>
              <a:t>word </a:t>
            </a:r>
            <a:r>
              <a:rPr lang="en-US" b="1" dirty="0">
                <a:latin typeface="Helvetica" charset="0"/>
                <a:cs typeface="Times New Roman" pitchFamily="18" charset="0"/>
              </a:rPr>
              <a:t>is </a:t>
            </a:r>
            <a:r>
              <a:rPr lang="en-US" dirty="0" err="1">
                <a:latin typeface="Helvetica" charset="0"/>
                <a:cs typeface="Times New Roman" pitchFamily="18" charset="0"/>
              </a:rPr>
              <a:t>bit_vector</a:t>
            </a:r>
            <a:r>
              <a:rPr lang="en-US" dirty="0">
                <a:latin typeface="Helvetica" charset="0"/>
                <a:cs typeface="Times New Roman" pitchFamily="18" charset="0"/>
              </a:rPr>
              <a:t>(31 </a:t>
            </a:r>
            <a:r>
              <a:rPr lang="en-US" b="1" dirty="0" err="1">
                <a:latin typeface="Helvetica" charset="0"/>
                <a:cs typeface="Times New Roman" pitchFamily="18" charset="0"/>
              </a:rPr>
              <a:t>downto</a:t>
            </a:r>
            <a:r>
              <a:rPr lang="en-US" b="1" dirty="0">
                <a:latin typeface="Helvetica" charset="0"/>
                <a:cs typeface="Times New Roman" pitchFamily="18" charset="0"/>
              </a:rPr>
              <a:t> </a:t>
            </a:r>
            <a:r>
              <a:rPr lang="en-US" dirty="0">
                <a:latin typeface="Helvetica" charset="0"/>
                <a:cs typeface="Times New Roman" pitchFamily="18" charset="0"/>
              </a:rPr>
              <a:t>0)</a:t>
            </a:r>
            <a:r>
              <a:rPr lang="en-US" b="1" dirty="0">
                <a:latin typeface="Helvetica" charset="0"/>
                <a:cs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latin typeface="New Century Schoolbook" charset="0"/>
                <a:cs typeface="Times New Roman" pitchFamily="18" charset="0"/>
              </a:rPr>
              <a:t> </a:t>
            </a:r>
            <a:r>
              <a:rPr lang="en-US" sz="2000" dirty="0">
                <a:latin typeface="New Century Schoolbook" charset="0"/>
                <a:cs typeface="Times New Roman" pitchFamily="18" charset="0"/>
              </a:rPr>
              <a:t>There are two predefined numeric subtypes, defined as:</a:t>
            </a:r>
          </a:p>
          <a:p>
            <a:pPr lvl="3">
              <a:lnSpc>
                <a:spcPct val="80000"/>
              </a:lnSpc>
            </a:pPr>
            <a:r>
              <a:rPr lang="en-US" b="1" dirty="0">
                <a:latin typeface="Helvetica" charset="0"/>
                <a:cs typeface="Times New Roman" pitchFamily="18" charset="0"/>
              </a:rPr>
              <a:t>subtype </a:t>
            </a:r>
            <a:r>
              <a:rPr lang="en-US" dirty="0">
                <a:latin typeface="Helvetica" charset="0"/>
                <a:cs typeface="Times New Roman" pitchFamily="18" charset="0"/>
              </a:rPr>
              <a:t>natural </a:t>
            </a:r>
            <a:r>
              <a:rPr lang="en-US" b="1" dirty="0">
                <a:latin typeface="Helvetica" charset="0"/>
                <a:cs typeface="Times New Roman" pitchFamily="18" charset="0"/>
              </a:rPr>
              <a:t>is </a:t>
            </a:r>
            <a:r>
              <a:rPr lang="en-US" dirty="0">
                <a:latin typeface="Helvetica" charset="0"/>
                <a:cs typeface="Times New Roman" pitchFamily="18" charset="0"/>
              </a:rPr>
              <a:t>integer </a:t>
            </a:r>
            <a:r>
              <a:rPr lang="en-US" b="1" dirty="0">
                <a:latin typeface="Helvetica" charset="0"/>
                <a:cs typeface="Times New Roman" pitchFamily="18" charset="0"/>
              </a:rPr>
              <a:t>range </a:t>
            </a:r>
            <a:r>
              <a:rPr lang="en-US" dirty="0">
                <a:latin typeface="Helvetica" charset="0"/>
                <a:cs typeface="Times New Roman" pitchFamily="18" charset="0"/>
              </a:rPr>
              <a:t>0 </a:t>
            </a:r>
            <a:r>
              <a:rPr lang="en-US" b="1" dirty="0">
                <a:latin typeface="Helvetica" charset="0"/>
                <a:cs typeface="Times New Roman" pitchFamily="18" charset="0"/>
              </a:rPr>
              <a:t>to </a:t>
            </a:r>
            <a:r>
              <a:rPr lang="en-US" i="1" dirty="0" err="1">
                <a:latin typeface="Helvetica" charset="0"/>
                <a:cs typeface="Times New Roman" pitchFamily="18" charset="0"/>
              </a:rPr>
              <a:t>highest_integer</a:t>
            </a:r>
            <a:endParaRPr lang="en-US" dirty="0">
              <a:latin typeface="Helvetica" charset="0"/>
              <a:cs typeface="Times New Roman" pitchFamily="18" charset="0"/>
            </a:endParaRPr>
          </a:p>
          <a:p>
            <a:pPr lvl="3">
              <a:lnSpc>
                <a:spcPct val="80000"/>
              </a:lnSpc>
            </a:pPr>
            <a:r>
              <a:rPr lang="en-US" b="1" dirty="0">
                <a:latin typeface="Helvetica" charset="0"/>
                <a:cs typeface="Times New Roman" pitchFamily="18" charset="0"/>
              </a:rPr>
              <a:t>subtype </a:t>
            </a:r>
            <a:r>
              <a:rPr lang="en-US" dirty="0">
                <a:latin typeface="Helvetica" charset="0"/>
                <a:cs typeface="Times New Roman" pitchFamily="18" charset="0"/>
              </a:rPr>
              <a:t>positive </a:t>
            </a:r>
            <a:r>
              <a:rPr lang="en-US" b="1" dirty="0">
                <a:latin typeface="Helvetica" charset="0"/>
                <a:cs typeface="Times New Roman" pitchFamily="18" charset="0"/>
              </a:rPr>
              <a:t>is </a:t>
            </a:r>
            <a:r>
              <a:rPr lang="en-US" dirty="0">
                <a:latin typeface="Helvetica" charset="0"/>
                <a:cs typeface="Times New Roman" pitchFamily="18" charset="0"/>
              </a:rPr>
              <a:t>integer </a:t>
            </a:r>
            <a:r>
              <a:rPr lang="en-US" b="1" dirty="0">
                <a:latin typeface="Helvetica" charset="0"/>
                <a:cs typeface="Times New Roman" pitchFamily="18" charset="0"/>
              </a:rPr>
              <a:t>range </a:t>
            </a:r>
            <a:r>
              <a:rPr lang="en-US" dirty="0">
                <a:latin typeface="Helvetica" charset="0"/>
                <a:cs typeface="Times New Roman" pitchFamily="18" charset="0"/>
              </a:rPr>
              <a:t>1 </a:t>
            </a:r>
            <a:r>
              <a:rPr lang="en-US" b="1" dirty="0">
                <a:latin typeface="Helvetica" charset="0"/>
                <a:cs typeface="Times New Roman" pitchFamily="18" charset="0"/>
              </a:rPr>
              <a:t>to </a:t>
            </a:r>
            <a:r>
              <a:rPr lang="en-US" i="1" dirty="0" err="1">
                <a:latin typeface="Helvetica" charset="0"/>
                <a:cs typeface="Times New Roman" pitchFamily="18" charset="0"/>
              </a:rPr>
              <a:t>highest_integer</a:t>
            </a:r>
            <a:endParaRPr lang="en-US" dirty="0">
              <a:latin typeface="New Century Schoolbook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A4FC-BF30-4B21-AA93-8B3D71D5EC8A}" type="slidenum">
              <a:rPr lang="en-US"/>
              <a:pPr/>
              <a:t>3</a:t>
            </a:fld>
            <a:endParaRPr lang="en-US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Lexical Element (cont.)</a:t>
            </a:r>
            <a:endParaRPr 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7543800" cy="4526280"/>
          </a:xfrm>
        </p:spPr>
        <p:txBody>
          <a:bodyPr/>
          <a:lstStyle/>
          <a:p>
            <a:r>
              <a:rPr lang="en-US" b="1" dirty="0">
                <a:latin typeface="New Century Schoolbook" charset="0"/>
              </a:rPr>
              <a:t>Comments.</a:t>
            </a:r>
          </a:p>
          <a:p>
            <a:pPr lvl="2"/>
            <a:r>
              <a:rPr lang="en-US" dirty="0" err="1">
                <a:latin typeface="New Century Schoolbook" charset="0"/>
                <a:cs typeface="Times New Roman" pitchFamily="18" charset="0"/>
              </a:rPr>
              <a:t>Eg</a:t>
            </a:r>
            <a:r>
              <a:rPr lang="en-US" dirty="0">
                <a:latin typeface="New Century Schoolbook" charset="0"/>
                <a:cs typeface="Times New Roman" pitchFamily="18" charset="0"/>
              </a:rPr>
              <a:t>:</a:t>
            </a:r>
          </a:p>
          <a:p>
            <a:pPr lvl="2">
              <a:buFont typeface="Wingdings" pitchFamily="2" charset="2"/>
              <a:buNone/>
            </a:pPr>
            <a:r>
              <a:rPr lang="en-US" dirty="0"/>
              <a:t>-- Entity declaration of 2 bit counter</a:t>
            </a:r>
          </a:p>
          <a:p>
            <a:pPr lvl="2">
              <a:buFont typeface="Wingdings" pitchFamily="2" charset="2"/>
              <a:buNone/>
            </a:pPr>
            <a:r>
              <a:rPr lang="en-US" dirty="0"/>
              <a:t>ENTITY count2 IS</a:t>
            </a:r>
          </a:p>
          <a:p>
            <a:pPr lvl="2">
              <a:buFont typeface="Wingdings" pitchFamily="2" charset="2"/>
              <a:buNone/>
            </a:pPr>
            <a:r>
              <a:rPr lang="en-US" dirty="0"/>
              <a:t>	PORT(</a:t>
            </a:r>
            <a:r>
              <a:rPr lang="en-US" dirty="0" err="1"/>
              <a:t>clk</a:t>
            </a:r>
            <a:r>
              <a:rPr lang="en-US" dirty="0"/>
              <a:t>	 : IN bit; 	-- input clock</a:t>
            </a:r>
          </a:p>
          <a:p>
            <a:pPr lvl="2">
              <a:buFont typeface="Wingdings" pitchFamily="2" charset="2"/>
              <a:buNone/>
            </a:pPr>
            <a:r>
              <a:rPr lang="en-US" dirty="0"/>
              <a:t>		  q1, q0 : OUT bit);	-- counter outputs</a:t>
            </a:r>
          </a:p>
          <a:p>
            <a:pPr lvl="2">
              <a:buFont typeface="Wingdings" pitchFamily="2" charset="2"/>
              <a:buNone/>
            </a:pPr>
            <a:r>
              <a:rPr lang="en-US" dirty="0"/>
              <a:t>END count2;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41EB-3A98-4597-8D30-042AAEFFFE6F}" type="slidenum">
              <a:rPr lang="en-US"/>
              <a:pPr/>
              <a:t>4</a:t>
            </a:fld>
            <a:endParaRPr lang="en-US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Element (cont.)</a:t>
            </a:r>
            <a:endParaRPr lang="en-US" dirty="0">
              <a:latin typeface="New Century Schoolbook" charset="0"/>
              <a:cs typeface="Times New Roman" pitchFamily="18" charset="0"/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34375" cy="4110037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2000" b="1" dirty="0">
                <a:latin typeface="New Century Schoolbook" charset="0"/>
              </a:rPr>
              <a:t>Characters</a:t>
            </a:r>
          </a:p>
          <a:p>
            <a:pPr lvl="2">
              <a:lnSpc>
                <a:spcPct val="70000"/>
              </a:lnSpc>
            </a:pPr>
            <a:r>
              <a:rPr lang="en-US" sz="2000" dirty="0">
                <a:latin typeface="New Century Schoolbook" charset="0"/>
                <a:cs typeface="Times New Roman" pitchFamily="18" charset="0"/>
              </a:rPr>
              <a:t>Literal characters are formed by enclosing an ASCII character in single-quote marks.  </a:t>
            </a:r>
          </a:p>
          <a:p>
            <a:pPr lvl="2">
              <a:lnSpc>
                <a:spcPct val="70000"/>
              </a:lnSpc>
            </a:pPr>
            <a:r>
              <a:rPr lang="en-US" sz="2000" dirty="0">
                <a:latin typeface="New Century Schoolbook" charset="0"/>
                <a:cs typeface="Times New Roman" pitchFamily="18" charset="0"/>
              </a:rPr>
              <a:t>For example:</a:t>
            </a:r>
          </a:p>
          <a:p>
            <a:pPr lvl="2">
              <a:lnSpc>
                <a:spcPct val="70000"/>
              </a:lnSpc>
              <a:buFont typeface="Wingdings" pitchFamily="2" charset="2"/>
              <a:buNone/>
            </a:pPr>
            <a:endParaRPr lang="en-US" sz="2000" dirty="0">
              <a:latin typeface="New Century Schoolbook" charset="0"/>
              <a:cs typeface="Times New Roman" pitchFamily="18" charset="0"/>
            </a:endParaRPr>
          </a:p>
          <a:p>
            <a:pPr lvl="2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>
                <a:latin typeface="Helvetica" charset="0"/>
                <a:cs typeface="Times New Roman" pitchFamily="18" charset="0"/>
              </a:rPr>
              <a:t>	‘A’		-- uppercase letter</a:t>
            </a:r>
          </a:p>
          <a:p>
            <a:pPr lvl="2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>
                <a:latin typeface="Helvetica" charset="0"/>
                <a:cs typeface="Times New Roman" pitchFamily="18" charset="0"/>
              </a:rPr>
              <a:t>	‘z’		-- lowercase letter</a:t>
            </a:r>
          </a:p>
          <a:p>
            <a:pPr lvl="2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>
                <a:latin typeface="Helvetica" charset="0"/>
                <a:cs typeface="Times New Roman" pitchFamily="18" charset="0"/>
              </a:rPr>
              <a:t>	‘,’		-- punctuation character coma</a:t>
            </a:r>
          </a:p>
          <a:p>
            <a:pPr lvl="2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>
                <a:latin typeface="Helvetica" charset="0"/>
                <a:cs typeface="Times New Roman" pitchFamily="18" charset="0"/>
              </a:rPr>
              <a:t>	‘’’		-- punctuation character single quote</a:t>
            </a:r>
          </a:p>
          <a:p>
            <a:pPr lvl="2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>
                <a:latin typeface="Helvetica" charset="0"/>
                <a:cs typeface="Times New Roman" pitchFamily="18" charset="0"/>
              </a:rPr>
              <a:t>	‘’		-- the separator character space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706F-671A-48BF-A1AE-6069EE190C38}" type="slidenum">
              <a:rPr lang="en-US"/>
              <a:pPr/>
              <a:t>5</a:t>
            </a:fld>
            <a:endParaRPr lang="en-US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Element (cont.)</a:t>
            </a:r>
            <a:endParaRPr lang="en-US" dirty="0">
              <a:latin typeface="New Century Schoolbook" charset="0"/>
              <a:cs typeface="Times New Roman" pitchFamily="18" charset="0"/>
            </a:endParaRP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953375" cy="4110037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2400" b="1" dirty="0">
                <a:latin typeface="New Century Schoolbook" charset="0"/>
              </a:rPr>
              <a:t>Strings</a:t>
            </a:r>
          </a:p>
          <a:p>
            <a:pPr lvl="2">
              <a:lnSpc>
                <a:spcPct val="70000"/>
              </a:lnSpc>
            </a:pPr>
            <a:r>
              <a:rPr lang="en-US" sz="2000" dirty="0">
                <a:latin typeface="New Century Schoolbook" charset="0"/>
                <a:cs typeface="Times New Roman" pitchFamily="18" charset="0"/>
              </a:rPr>
              <a:t>Literal strings of characters are formed by enclosing the characters in double-quote marks.   </a:t>
            </a:r>
          </a:p>
          <a:p>
            <a:pPr lvl="2">
              <a:lnSpc>
                <a:spcPct val="70000"/>
              </a:lnSpc>
            </a:pPr>
            <a:r>
              <a:rPr lang="en-US" sz="2000" dirty="0">
                <a:latin typeface="New Century Schoolbook" charset="0"/>
                <a:cs typeface="Times New Roman" pitchFamily="18" charset="0"/>
              </a:rPr>
              <a:t>Examples of strings:</a:t>
            </a:r>
          </a:p>
          <a:p>
            <a:pPr lvl="2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>
                <a:latin typeface="Helvetica" charset="0"/>
                <a:cs typeface="Times New Roman" pitchFamily="18" charset="0"/>
              </a:rPr>
              <a:t>	“A string”</a:t>
            </a:r>
            <a:br>
              <a:rPr lang="en-US" sz="2000" dirty="0">
                <a:latin typeface="Helvetica" charset="0"/>
                <a:cs typeface="Times New Roman" pitchFamily="18" charset="0"/>
              </a:rPr>
            </a:br>
            <a:r>
              <a:rPr lang="en-US" sz="2000" dirty="0">
                <a:latin typeface="Helvetica" charset="0"/>
                <a:cs typeface="Times New Roman" pitchFamily="18" charset="0"/>
              </a:rPr>
              <a:t>“We can include any characters (e.g.,&amp;%@) in a string!!”</a:t>
            </a:r>
          </a:p>
          <a:p>
            <a:pPr lvl="2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>
                <a:latin typeface="Helvetica" charset="0"/>
                <a:cs typeface="Times New Roman" pitchFamily="18" charset="0"/>
              </a:rPr>
              <a:t>	“00001111ZZZZ”</a:t>
            </a:r>
          </a:p>
          <a:p>
            <a:pPr lvl="2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>
                <a:latin typeface="Helvetica" charset="0"/>
                <a:cs typeface="Times New Roman" pitchFamily="18" charset="0"/>
              </a:rPr>
              <a:t>	“”				       -- empty string</a:t>
            </a:r>
            <a:br>
              <a:rPr lang="en-US" sz="2000" dirty="0">
                <a:latin typeface="Helvetica" charset="0"/>
                <a:cs typeface="Times New Roman" pitchFamily="18" charset="0"/>
              </a:rPr>
            </a:br>
            <a:r>
              <a:rPr lang="en-US" sz="2000" dirty="0">
                <a:latin typeface="Helvetica" charset="0"/>
                <a:cs typeface="Times New Roman" pitchFamily="18" charset="0"/>
              </a:rPr>
              <a:t>"A string in a string: ""A string"". “     -- contains quote marks</a:t>
            </a:r>
          </a:p>
          <a:p>
            <a:pPr lvl="2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>
                <a:latin typeface="Helvetica" charset="0"/>
                <a:cs typeface="Times New Roman" pitchFamily="18" charset="0"/>
              </a:rPr>
              <a:t>	“If a string will not fit on one line,”</a:t>
            </a:r>
          </a:p>
          <a:p>
            <a:pPr lvl="2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>
                <a:latin typeface="Helvetica" charset="0"/>
                <a:cs typeface="Times New Roman" pitchFamily="18" charset="0"/>
              </a:rPr>
              <a:t>	&amp; “then we can break it into parts on separate lines.”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25A0-95F8-4227-B251-57459D915633}" type="slidenum">
              <a:rPr lang="en-US"/>
              <a:pPr/>
              <a:t>6</a:t>
            </a:fld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Element (cont.)</a:t>
            </a:r>
            <a:endParaRPr lang="en-US" dirty="0">
              <a:latin typeface="New Century Schoolbook" charset="0"/>
              <a:cs typeface="Times New Roman" pitchFamily="18" charset="0"/>
            </a:endParaRP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752600"/>
            <a:ext cx="8334375" cy="4110037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2000" b="1" dirty="0">
                <a:latin typeface="New Century Schoolbook" charset="0"/>
              </a:rPr>
              <a:t>Bit Strings</a:t>
            </a:r>
          </a:p>
          <a:p>
            <a:pPr lvl="2">
              <a:lnSpc>
                <a:spcPct val="70000"/>
              </a:lnSpc>
            </a:pPr>
            <a:r>
              <a:rPr lang="en-US" sz="2000" dirty="0">
                <a:latin typeface="Helvetica" charset="0"/>
                <a:cs typeface="Times New Roman" pitchFamily="18" charset="0"/>
              </a:rPr>
              <a:t>B for binary</a:t>
            </a:r>
          </a:p>
          <a:p>
            <a:pPr lvl="2">
              <a:lnSpc>
                <a:spcPct val="70000"/>
              </a:lnSpc>
            </a:pPr>
            <a:r>
              <a:rPr lang="en-US" sz="2000" dirty="0">
                <a:latin typeface="Helvetica" charset="0"/>
                <a:cs typeface="Times New Roman" pitchFamily="18" charset="0"/>
              </a:rPr>
              <a:t>O for octal (base 8) and</a:t>
            </a:r>
          </a:p>
          <a:p>
            <a:pPr lvl="2">
              <a:lnSpc>
                <a:spcPct val="70000"/>
              </a:lnSpc>
            </a:pPr>
            <a:r>
              <a:rPr lang="en-US" sz="2000" dirty="0">
                <a:latin typeface="Helvetica" charset="0"/>
                <a:cs typeface="Times New Roman" pitchFamily="18" charset="0"/>
              </a:rPr>
              <a:t>X for hexadecimal (base 16)</a:t>
            </a:r>
          </a:p>
          <a:p>
            <a:pPr lvl="2">
              <a:lnSpc>
                <a:spcPct val="70000"/>
              </a:lnSpc>
              <a:buFont typeface="Wingdings" pitchFamily="2" charset="2"/>
              <a:buNone/>
            </a:pPr>
            <a:endParaRPr lang="en-US" sz="2000" dirty="0">
              <a:latin typeface="Helvetica" charset="0"/>
              <a:cs typeface="Times New Roman" pitchFamily="18" charset="0"/>
            </a:endParaRPr>
          </a:p>
          <a:p>
            <a:pPr lvl="2">
              <a:lnSpc>
                <a:spcPct val="70000"/>
              </a:lnSpc>
            </a:pPr>
            <a:r>
              <a:rPr lang="en-US" sz="2000" dirty="0">
                <a:latin typeface="Helvetica" charset="0"/>
                <a:cs typeface="Times New Roman" pitchFamily="18" charset="0"/>
              </a:rPr>
              <a:t>Example:</a:t>
            </a:r>
          </a:p>
          <a:p>
            <a:pPr lvl="3">
              <a:lnSpc>
                <a:spcPct val="70000"/>
              </a:lnSpc>
            </a:pPr>
            <a:r>
              <a:rPr lang="en-US" sz="1800" dirty="0">
                <a:latin typeface="Helvetica" charset="0"/>
                <a:cs typeface="Times New Roman" pitchFamily="18" charset="0"/>
              </a:rPr>
              <a:t>B"1010110"	-- length is 7</a:t>
            </a:r>
          </a:p>
          <a:p>
            <a:pPr lvl="3">
              <a:lnSpc>
                <a:spcPct val="70000"/>
              </a:lnSpc>
              <a:buFont typeface="Wingdings" pitchFamily="2" charset="2"/>
              <a:buNone/>
            </a:pPr>
            <a:r>
              <a:rPr lang="en-US" sz="1800" dirty="0">
                <a:latin typeface="Helvetica" charset="0"/>
                <a:cs typeface="Times New Roman" pitchFamily="18" charset="0"/>
              </a:rPr>
              <a:t>	O"126"	-- length is 9, equivalent to B"001_010_110"</a:t>
            </a:r>
            <a:br>
              <a:rPr lang="en-US" sz="1800" dirty="0">
                <a:latin typeface="Helvetica" charset="0"/>
                <a:cs typeface="Times New Roman" pitchFamily="18" charset="0"/>
              </a:rPr>
            </a:br>
            <a:r>
              <a:rPr lang="en-US" sz="1800" dirty="0">
                <a:latin typeface="Helvetica" charset="0"/>
                <a:cs typeface="Times New Roman" pitchFamily="18" charset="0"/>
              </a:rPr>
              <a:t>X"56"	-- length is 8, equivalent to B"0101_0110"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60D8-2143-427A-B5DC-4BBD6E2E9A2A}" type="slidenum">
              <a:rPr lang="en-US"/>
              <a:pPr/>
              <a:t>7</a:t>
            </a:fld>
            <a:endParaRPr lang="en-US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New Century Schoolbook" charset="0"/>
                <a:cs typeface="Times New Roman" pitchFamily="18" charset="0"/>
              </a:rPr>
              <a:t>Identifiers</a:t>
            </a:r>
            <a:endParaRPr lang="en-US" dirty="0"/>
          </a:p>
        </p:txBody>
      </p:sp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>
                <a:latin typeface="New Century Schoolbook" charset="0"/>
              </a:rPr>
              <a:t>Identifiers</a:t>
            </a:r>
          </a:p>
          <a:p>
            <a:pPr lvl="2"/>
            <a:r>
              <a:rPr lang="en-US">
                <a:latin typeface="New Century Schoolbook" charset="0"/>
                <a:cs typeface="Times New Roman" pitchFamily="18" charset="0"/>
              </a:rPr>
              <a:t>May contain alphabetic letters (‘A’ to ‘Z’ and ‘a’ to ‘z’), decimal digits (‘0’ to ‘9’) and the underline character (‘_’)</a:t>
            </a:r>
          </a:p>
          <a:p>
            <a:pPr lvl="2"/>
            <a:r>
              <a:rPr lang="en-US">
                <a:latin typeface="New Century Schoolbook" charset="0"/>
                <a:cs typeface="Times New Roman" pitchFamily="18" charset="0"/>
              </a:rPr>
              <a:t>Must start with an alphabetic letter;</a:t>
            </a:r>
          </a:p>
          <a:p>
            <a:pPr lvl="2"/>
            <a:r>
              <a:rPr lang="en-US">
                <a:latin typeface="New Century Schoolbook" charset="0"/>
                <a:cs typeface="Times New Roman" pitchFamily="18" charset="0"/>
              </a:rPr>
              <a:t>May not end with an underline character,</a:t>
            </a:r>
          </a:p>
          <a:p>
            <a:pPr lvl="2"/>
            <a:r>
              <a:rPr lang="en-US">
                <a:latin typeface="New Century Schoolbook" charset="0"/>
                <a:cs typeface="Times New Roman" pitchFamily="18" charset="0"/>
              </a:rPr>
              <a:t>May not include two successive underline characters</a:t>
            </a:r>
          </a:p>
          <a:p>
            <a:pPr lvl="2"/>
            <a:r>
              <a:rPr lang="en-US">
                <a:latin typeface="New Century Schoolbook" charset="0"/>
                <a:cs typeface="Times New Roman" pitchFamily="18" charset="0"/>
              </a:rPr>
              <a:t>Case of letter is not considered significant (cat = Cat)</a:t>
            </a:r>
          </a:p>
          <a:p>
            <a:pPr lvl="2"/>
            <a:r>
              <a:rPr lang="en-US">
                <a:latin typeface="New Century Schoolbook" charset="0"/>
                <a:cs typeface="Times New Roman" pitchFamily="18" charset="0"/>
              </a:rPr>
              <a:t>Underline characters are significant (T_1 </a:t>
            </a:r>
            <a:r>
              <a:rPr lang="en-US">
                <a:latin typeface="New Century Schoolbook" charset="0"/>
                <a:cs typeface="Times New Roman" pitchFamily="18" charset="0"/>
                <a:sym typeface="Symbol" pitchFamily="18" charset="2"/>
              </a:rPr>
              <a:t> T1)</a:t>
            </a:r>
            <a:endParaRPr lang="en-US" b="1">
              <a:latin typeface="New Century Schoolbook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1A52-CFF5-4AFD-B63B-C43FBF3D2582}" type="slidenum">
              <a:rPr lang="en-US"/>
              <a:pPr/>
              <a:t>8</a:t>
            </a:fld>
            <a:endParaRPr lang="en-US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New Century Schoolbook" charset="0"/>
                <a:cs typeface="Times New Roman" pitchFamily="18" charset="0"/>
              </a:rPr>
              <a:t>Numbers</a:t>
            </a:r>
            <a:endParaRPr lang="en-US" dirty="0"/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 smtClean="0">
                <a:latin typeface="New Century Schoolbook" charset="0"/>
              </a:rPr>
              <a:t>Numbers</a:t>
            </a:r>
            <a:endParaRPr lang="en-US" b="1" dirty="0">
              <a:latin typeface="New Century Schoolbook" charset="0"/>
            </a:endParaRPr>
          </a:p>
          <a:p>
            <a:pPr lvl="2"/>
            <a:r>
              <a:rPr lang="en-US" b="1" dirty="0">
                <a:latin typeface="New Century Schoolbook" charset="0"/>
                <a:cs typeface="Times New Roman" pitchFamily="18" charset="0"/>
              </a:rPr>
              <a:t>Examples</a:t>
            </a:r>
          </a:p>
          <a:p>
            <a:pPr lvl="3"/>
            <a:r>
              <a:rPr lang="en-US" dirty="0">
                <a:latin typeface="New Century Schoolbook" charset="0"/>
                <a:cs typeface="Times New Roman" pitchFamily="18" charset="0"/>
              </a:rPr>
              <a:t>Decimal integers: 23, 0, 146</a:t>
            </a:r>
          </a:p>
          <a:p>
            <a:pPr lvl="3"/>
            <a:r>
              <a:rPr lang="en-US" dirty="0">
                <a:latin typeface="New Century Schoolbook" charset="0"/>
                <a:cs typeface="Times New Roman" pitchFamily="18" charset="0"/>
              </a:rPr>
              <a:t>Integers using exponent: 46E5, 1E+12, 19e00</a:t>
            </a:r>
          </a:p>
          <a:p>
            <a:pPr lvl="3"/>
            <a:r>
              <a:rPr lang="en-US" dirty="0">
                <a:latin typeface="New Century Schoolbook" charset="0"/>
                <a:cs typeface="Times New Roman" pitchFamily="18" charset="0"/>
              </a:rPr>
              <a:t>Real: 23.1, 0.0, 3.142</a:t>
            </a:r>
          </a:p>
          <a:p>
            <a:pPr lvl="3"/>
            <a:r>
              <a:rPr lang="en-US" dirty="0">
                <a:latin typeface="New Century Schoolbook" charset="0"/>
                <a:cs typeface="Times New Roman" pitchFamily="18" charset="0"/>
              </a:rPr>
              <a:t>Real using exponent : 23.1E09, 98.6E+21, 3.142e-08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0AE7-7E57-4772-8539-939C70332127}" type="slidenum">
              <a:rPr lang="en-US"/>
              <a:pPr/>
              <a:t>9</a:t>
            </a:fld>
            <a:endParaRPr 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New Century Schoolbook" charset="0"/>
                <a:cs typeface="Times New Roman" pitchFamily="18" charset="0"/>
              </a:rPr>
              <a:t>Numbers (Cont.)</a:t>
            </a:r>
            <a:endParaRPr lang="en-US" dirty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>
                <a:latin typeface="New Century Schoolbook" charset="0"/>
              </a:rPr>
              <a:t>Numbers.</a:t>
            </a:r>
          </a:p>
          <a:p>
            <a:pPr lvl="2"/>
            <a:r>
              <a:rPr lang="en-US" b="1">
                <a:latin typeface="New Century Schoolbook" charset="0"/>
                <a:cs typeface="Times New Roman" pitchFamily="18" charset="0"/>
              </a:rPr>
              <a:t>Base Examples</a:t>
            </a:r>
          </a:p>
          <a:p>
            <a:pPr lvl="3"/>
            <a:r>
              <a:rPr lang="en-US">
                <a:latin typeface="New Century Schoolbook" charset="0"/>
                <a:cs typeface="Times New Roman" pitchFamily="18" charset="0"/>
              </a:rPr>
              <a:t>Several ways of writing value 253:</a:t>
            </a:r>
          </a:p>
          <a:p>
            <a:pPr lvl="3">
              <a:buFont typeface="Wingdings" pitchFamily="2" charset="2"/>
              <a:buNone/>
            </a:pPr>
            <a:r>
              <a:rPr lang="en-US">
                <a:latin typeface="New Century Schoolbook" charset="0"/>
                <a:cs typeface="Times New Roman" pitchFamily="18" charset="0"/>
              </a:rPr>
              <a:t>	2#11111101#    16#FD#    16#0fd#    8#0375#</a:t>
            </a:r>
          </a:p>
          <a:p>
            <a:pPr lvl="3"/>
            <a:r>
              <a:rPr lang="en-US">
                <a:latin typeface="New Century Schoolbook" charset="0"/>
                <a:cs typeface="Times New Roman" pitchFamily="18" charset="0"/>
              </a:rPr>
              <a:t>Several ways of writing value 0.5:</a:t>
            </a:r>
          </a:p>
          <a:p>
            <a:pPr lvl="3">
              <a:buFont typeface="Wingdings" pitchFamily="2" charset="2"/>
              <a:buNone/>
            </a:pPr>
            <a:r>
              <a:rPr lang="en-US">
                <a:latin typeface="New Century Schoolbook" charset="0"/>
                <a:cs typeface="Times New Roman" pitchFamily="18" charset="0"/>
              </a:rPr>
              <a:t>	2#0.100#    8#0.4#    12#0.6#</a:t>
            </a:r>
          </a:p>
          <a:p>
            <a:pPr lvl="3"/>
            <a:r>
              <a:rPr lang="en-US">
                <a:latin typeface="New Century Schoolbook" charset="0"/>
                <a:cs typeface="Times New Roman" pitchFamily="18" charset="0"/>
              </a:rPr>
              <a:t>Several ways of writing value 1024(using exponent):</a:t>
            </a:r>
          </a:p>
          <a:p>
            <a:pPr lvl="3">
              <a:buFont typeface="Wingdings" pitchFamily="2" charset="2"/>
              <a:buNone/>
            </a:pPr>
            <a:r>
              <a:rPr lang="en-US">
                <a:latin typeface="New Century Schoolbook" charset="0"/>
                <a:cs typeface="Times New Roman" pitchFamily="18" charset="0"/>
              </a:rPr>
              <a:t>	2#1#E10    16#4#E2    10#1024#E+00</a:t>
            </a:r>
          </a:p>
          <a:p>
            <a:pPr lvl="3"/>
            <a:r>
              <a:rPr lang="en-US">
                <a:latin typeface="New Century Schoolbook" charset="0"/>
                <a:cs typeface="Times New Roman" pitchFamily="18" charset="0"/>
              </a:rPr>
              <a:t>To aid readability of long numbers</a:t>
            </a:r>
          </a:p>
          <a:p>
            <a:pPr lvl="3">
              <a:buFont typeface="Wingdings" pitchFamily="2" charset="2"/>
              <a:buNone/>
            </a:pPr>
            <a:r>
              <a:rPr lang="en-US">
                <a:latin typeface="New Century Schoolbook" charset="0"/>
                <a:cs typeface="Times New Roman" pitchFamily="18" charset="0"/>
              </a:rPr>
              <a:t>	123_456    2#1111_0011_0101_0000#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599</TotalTime>
  <Words>1413</Words>
  <Application>Microsoft Office PowerPoint</Application>
  <PresentationFormat>On-screen Show (4:3)</PresentationFormat>
  <Paragraphs>321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Foundry</vt:lpstr>
      <vt:lpstr>Data Types</vt:lpstr>
      <vt:lpstr>Lexical Element</vt:lpstr>
      <vt:lpstr>Lexical Element (cont.)</vt:lpstr>
      <vt:lpstr>Lexical Element (cont.)</vt:lpstr>
      <vt:lpstr>Lexical Element (cont.)</vt:lpstr>
      <vt:lpstr>Lexical Element (cont.)</vt:lpstr>
      <vt:lpstr>Identifiers</vt:lpstr>
      <vt:lpstr>Numbers</vt:lpstr>
      <vt:lpstr>Numbers (Cont.)</vt:lpstr>
      <vt:lpstr>Expressions and Operators</vt:lpstr>
      <vt:lpstr>Expressions and Operators</vt:lpstr>
      <vt:lpstr>Object Types</vt:lpstr>
      <vt:lpstr>Signal Declarations</vt:lpstr>
      <vt:lpstr>Signal Object</vt:lpstr>
      <vt:lpstr>Variable Declarations</vt:lpstr>
      <vt:lpstr>Variable Object (Cont.)</vt:lpstr>
      <vt:lpstr>Constant Object</vt:lpstr>
      <vt:lpstr>Data Types</vt:lpstr>
      <vt:lpstr>Data Types</vt:lpstr>
      <vt:lpstr>Integer Types</vt:lpstr>
      <vt:lpstr>Real Types</vt:lpstr>
      <vt:lpstr>Enumerated Types</vt:lpstr>
      <vt:lpstr>Physical Types</vt:lpstr>
      <vt:lpstr>Physical Types..Con</vt:lpstr>
      <vt:lpstr>Composite Types</vt:lpstr>
      <vt:lpstr>Composite Types (Cont.)</vt:lpstr>
      <vt:lpstr>Composite Types (Cont.)</vt:lpstr>
      <vt:lpstr>Subtypes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VHDL</dc:title>
  <dc:creator>greenik</dc:creator>
  <cp:lastModifiedBy>greenik</cp:lastModifiedBy>
  <cp:revision>60</cp:revision>
  <dcterms:created xsi:type="dcterms:W3CDTF">2012-10-06T16:18:18Z</dcterms:created>
  <dcterms:modified xsi:type="dcterms:W3CDTF">2012-10-27T05:50:44Z</dcterms:modified>
</cp:coreProperties>
</file>