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E881E-77B3-4C43-B990-8C853E46087A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4234-F624-49CB-8F9F-6DE44326D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BCEA-D212-4F44-AFC9-F7A00F1D52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Predefined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Attribute ‘</a:t>
            </a:r>
            <a:r>
              <a:rPr lang="en-US" sz="3600" dirty="0" smtClean="0"/>
              <a:t>LAST_EVENT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rising edge of signal </a:t>
            </a:r>
            <a:r>
              <a:rPr lang="en-US" sz="2400" dirty="0" err="1" smtClean="0"/>
              <a:t>clk</a:t>
            </a:r>
            <a:r>
              <a:rPr lang="en-US" sz="2400" dirty="0" smtClean="0"/>
              <a:t> is the reference edge to which all checks are performed. A setup time check guarantees that the data input does not change during the setup time.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Attribute ‘ACTIVE and ‘LAST_ACTIVE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‘ACTIVE  and ‘LAST_ACTIVE trigger on transaction of the signal attached to AND events.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 </a:t>
            </a:r>
            <a:r>
              <a:rPr lang="en-US" sz="2400" dirty="0" smtClean="0"/>
              <a:t>‘ACTIVE </a:t>
            </a:r>
            <a:r>
              <a:rPr lang="en-US" sz="2400" dirty="0" smtClean="0"/>
              <a:t>returns true when a transaction or event occurs on a signal.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 ‘LAST_ACTIVE returns the time since a previous transaction or event occurred on the signal it is attached to.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Kind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S’DELAYED </a:t>
            </a:r>
          </a:p>
          <a:p>
            <a:pPr lvl="1"/>
            <a:r>
              <a:rPr lang="en-US" b="1" dirty="0" smtClean="0"/>
              <a:t>[(</a:t>
            </a:r>
            <a:r>
              <a:rPr lang="en-US" b="1" dirty="0" smtClean="0"/>
              <a:t>time)], which creates a signal of the same type </a:t>
            </a:r>
            <a:r>
              <a:rPr lang="en-US" b="1" dirty="0" smtClean="0"/>
              <a:t>as </a:t>
            </a:r>
            <a:r>
              <a:rPr lang="en-US" dirty="0" smtClean="0"/>
              <a:t>the </a:t>
            </a:r>
            <a:r>
              <a:rPr lang="en-US" dirty="0" smtClean="0"/>
              <a:t>reference signal that follows the reference signal, delayed </a:t>
            </a:r>
            <a:r>
              <a:rPr lang="en-US" dirty="0" smtClean="0"/>
              <a:t>by the </a:t>
            </a:r>
            <a:r>
              <a:rPr lang="en-US" dirty="0" smtClean="0"/>
              <a:t>time of the optional time </a:t>
            </a:r>
            <a:r>
              <a:rPr lang="en-US" dirty="0" smtClean="0"/>
              <a:t>expression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S’STABLE </a:t>
            </a:r>
          </a:p>
          <a:p>
            <a:pPr lvl="1"/>
            <a:r>
              <a:rPr lang="en-US" b="1" dirty="0" smtClean="0"/>
              <a:t>[(</a:t>
            </a:r>
            <a:r>
              <a:rPr lang="en-US" b="1" dirty="0" smtClean="0"/>
              <a:t>time)], which creates a </a:t>
            </a:r>
            <a:r>
              <a:rPr lang="en-US" b="1" dirty="0" err="1" smtClean="0"/>
              <a:t>boolean</a:t>
            </a:r>
            <a:r>
              <a:rPr lang="en-US" b="1" dirty="0" smtClean="0"/>
              <a:t> signal that is </a:t>
            </a:r>
            <a:r>
              <a:rPr lang="en-US" b="1" dirty="0" smtClean="0"/>
              <a:t>true </a:t>
            </a:r>
            <a:r>
              <a:rPr lang="en-US" dirty="0" smtClean="0"/>
              <a:t>whenever </a:t>
            </a:r>
            <a:r>
              <a:rPr lang="en-US" dirty="0" smtClean="0"/>
              <a:t>the reference signal has had no events for the </a:t>
            </a:r>
            <a:r>
              <a:rPr lang="en-US" dirty="0" smtClean="0"/>
              <a:t>time specified </a:t>
            </a:r>
            <a:r>
              <a:rPr lang="en-US" dirty="0" smtClean="0"/>
              <a:t>by the optional time </a:t>
            </a:r>
            <a:r>
              <a:rPr lang="en-US" dirty="0" smtClean="0"/>
              <a:t>expression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S’QUIET </a:t>
            </a:r>
          </a:p>
          <a:p>
            <a:pPr lvl="1"/>
            <a:r>
              <a:rPr lang="en-US" b="1" dirty="0" smtClean="0"/>
              <a:t>[(</a:t>
            </a:r>
            <a:r>
              <a:rPr lang="en-US" b="1" dirty="0" smtClean="0"/>
              <a:t>time)], which creates a </a:t>
            </a:r>
            <a:r>
              <a:rPr lang="en-US" b="1" dirty="0" err="1" smtClean="0"/>
              <a:t>boolean</a:t>
            </a:r>
            <a:r>
              <a:rPr lang="en-US" b="1" dirty="0" smtClean="0"/>
              <a:t> signal that is </a:t>
            </a:r>
            <a:r>
              <a:rPr lang="en-US" b="1" dirty="0" smtClean="0"/>
              <a:t>true </a:t>
            </a:r>
            <a:r>
              <a:rPr lang="en-US" dirty="0" smtClean="0"/>
              <a:t>whenever </a:t>
            </a:r>
            <a:r>
              <a:rPr lang="en-US" dirty="0" smtClean="0"/>
              <a:t>the reference signal has had no transactions or </a:t>
            </a:r>
            <a:r>
              <a:rPr lang="en-US" dirty="0" smtClean="0"/>
              <a:t>events for </a:t>
            </a:r>
            <a:r>
              <a:rPr lang="en-US" dirty="0" smtClean="0"/>
              <a:t>the time specified by the optional time </a:t>
            </a:r>
            <a:r>
              <a:rPr lang="en-US" dirty="0" smtClean="0"/>
              <a:t>expression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S’TRANSACTION</a:t>
            </a:r>
            <a:endParaRPr lang="en-US" b="1" dirty="0" smtClean="0"/>
          </a:p>
          <a:p>
            <a:pPr lvl="1"/>
            <a:r>
              <a:rPr lang="en-US" b="1" dirty="0" smtClean="0"/>
              <a:t>which </a:t>
            </a:r>
            <a:r>
              <a:rPr lang="en-US" b="1" dirty="0" smtClean="0"/>
              <a:t>creates a signal of type BIT that toggles </a:t>
            </a:r>
            <a:r>
              <a:rPr lang="en-US" b="1" dirty="0" smtClean="0"/>
              <a:t>its </a:t>
            </a:r>
            <a:r>
              <a:rPr lang="en-US" dirty="0" smtClean="0"/>
              <a:t>value </a:t>
            </a:r>
            <a:r>
              <a:rPr lang="en-US" dirty="0" smtClean="0"/>
              <a:t>for every transaction or event that occurs on </a:t>
            </a:r>
            <a:r>
              <a:rPr lang="en-US" b="1" dirty="0" smtClean="0"/>
              <a:t>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Value Type Attributes</a:t>
            </a:r>
            <a:endParaRPr lang="en-US" b="1" dirty="0">
              <a:latin typeface="New Century Schoolbook" charset="0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057400"/>
            <a:ext cx="795813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>
                <a:latin typeface="New Century Schoolbook" charset="0"/>
              </a:rPr>
              <a:t>Attributes.</a:t>
            </a:r>
          </a:p>
          <a:p>
            <a:pPr lvl="3">
              <a:lnSpc>
                <a:spcPct val="80000"/>
              </a:lnSpc>
            </a:pPr>
            <a:r>
              <a:rPr lang="en-US">
                <a:latin typeface="New Century Schoolbook" charset="0"/>
                <a:cs typeface="Times New Roman" pitchFamily="18" charset="0"/>
              </a:rPr>
              <a:t>Types and objects declared in a VHDL description can have additional information, called attributes, associated with them.</a:t>
            </a:r>
            <a:endParaRPr lang="en-US" b="1">
              <a:latin typeface="New Century Schoolbook" charset="0"/>
              <a:cs typeface="Times New Roman" pitchFamily="18" charset="0"/>
            </a:endParaRPr>
          </a:p>
          <a:p>
            <a:pPr lvl="3">
              <a:lnSpc>
                <a:spcPct val="80000"/>
              </a:lnSpc>
            </a:pPr>
            <a:r>
              <a:rPr lang="en-US">
                <a:latin typeface="New Century Schoolbook" charset="0"/>
                <a:cs typeface="Times New Roman" pitchFamily="18" charset="0"/>
              </a:rPr>
              <a:t>An attribute is referenced using the ‘'’ notation.  For example,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Helvetica" charset="0"/>
                <a:cs typeface="Times New Roman" pitchFamily="18" charset="0"/>
              </a:rPr>
              <a:t>		</a:t>
            </a:r>
            <a:r>
              <a:rPr lang="en-US" b="1">
                <a:latin typeface="Helvetica" charset="0"/>
                <a:cs typeface="Times New Roman" pitchFamily="18" charset="0"/>
              </a:rPr>
              <a:t>thing'attr.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New Century Schoolbook" charset="0"/>
                <a:cs typeface="Times New Roman" pitchFamily="18" charset="0"/>
              </a:rPr>
              <a:t>		refers to the attribute </a:t>
            </a:r>
            <a:r>
              <a:rPr lang="en-US">
                <a:latin typeface="Helvetica" charset="0"/>
                <a:cs typeface="Times New Roman" pitchFamily="18" charset="0"/>
              </a:rPr>
              <a:t>attr</a:t>
            </a:r>
            <a:r>
              <a:rPr lang="en-US">
                <a:latin typeface="New Century Schoolbook" charset="0"/>
                <a:cs typeface="Times New Roman" pitchFamily="18" charset="0"/>
              </a:rPr>
              <a:t> of the type or object </a:t>
            </a:r>
            <a:r>
              <a:rPr lang="en-US">
                <a:latin typeface="Helvetica" charset="0"/>
                <a:cs typeface="Times New Roman" pitchFamily="18" charset="0"/>
              </a:rPr>
              <a:t>thing</a:t>
            </a:r>
            <a:r>
              <a:rPr lang="en-US">
                <a:latin typeface="New Century Schoolbook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Firstly, for any scalar type or subtype T, the following attributes can be used:</a:t>
            </a:r>
          </a:p>
          <a:p>
            <a:pPr lvl="1">
              <a:lnSpc>
                <a:spcPct val="80000"/>
              </a:lnSpc>
            </a:pPr>
            <a:r>
              <a:rPr lang="en-US" sz="2000" u="sng">
                <a:latin typeface="New Century Schoolbook" charset="0"/>
                <a:cs typeface="Times New Roman" pitchFamily="18" charset="0"/>
              </a:rPr>
              <a:t>Attribute				Result.</a:t>
            </a:r>
            <a:endParaRPr lang="en-US" sz="2000">
              <a:latin typeface="New Century Schoolbook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T'left			Left bound of T.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T'right			Right bound of T.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T'low			Lower bound of T.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T'high			Upper bound of T.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Value Type </a:t>
            </a:r>
            <a:r>
              <a:rPr lang="en-US" b="1" dirty="0" err="1" smtClean="0">
                <a:latin typeface="New Century Schoolbook" charset="0"/>
              </a:rPr>
              <a:t>Attr</a:t>
            </a:r>
            <a:r>
              <a:rPr lang="en-US" b="1" dirty="0" smtClean="0">
                <a:latin typeface="New Century Schoolbook" charset="0"/>
              </a:rPr>
              <a:t>. (Cont.)</a:t>
            </a:r>
            <a:endParaRPr lang="en-US" b="1" dirty="0">
              <a:latin typeface="New Century Schoolbook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Secondly, for any discrete or physical type or subtype T, X a member of T, and N an integer, the following attributes can be used:</a:t>
            </a:r>
          </a:p>
          <a:p>
            <a:pPr>
              <a:lnSpc>
                <a:spcPct val="90000"/>
              </a:lnSpc>
            </a:pPr>
            <a:r>
              <a:rPr lang="en-US" sz="2000" u="sng">
                <a:latin typeface="New Century Schoolbook" charset="0"/>
                <a:cs typeface="Times New Roman" pitchFamily="18" charset="0"/>
              </a:rPr>
              <a:t>Attribute				Result.</a:t>
            </a:r>
            <a:endParaRPr lang="en-US" sz="200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T'pos(X)		Position number of X in T.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T'val(N)		Value at position N in T.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T'leftof(X)		Value in T which is one position left from X.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T'rightof(X)		Value in T which is one position right from X.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T'pred(X)		Value in T which is one position lower than X.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T'succ(X)		Value in T which is one position higher than X.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New Century Schoolbook" charset="0"/>
                <a:cs typeface="Times New Roman" pitchFamily="18" charset="0"/>
              </a:rPr>
              <a:t>For an ascending range, T'leftof(X) = T'pred(X), and T'rightof(X) = T'succ(X).  For a descending range, T'leftof(X) = T'succ(X), and T'rightof(X) = T'pred(X).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Value Type </a:t>
            </a:r>
            <a:r>
              <a:rPr lang="en-US" b="1" dirty="0" err="1" smtClean="0">
                <a:latin typeface="New Century Schoolbook" charset="0"/>
              </a:rPr>
              <a:t>Attr</a:t>
            </a:r>
            <a:r>
              <a:rPr lang="en-US" b="1" dirty="0" smtClean="0">
                <a:latin typeface="New Century Schoolbook" charset="0"/>
              </a:rPr>
              <a:t>. (Cont.)</a:t>
            </a:r>
            <a:endParaRPr lang="en-US" b="1" dirty="0">
              <a:latin typeface="New Century Schoolbook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New Century Schoolbook" charset="0"/>
                <a:cs typeface="Times New Roman" pitchFamily="18" charset="0"/>
              </a:rPr>
              <a:t>Thirdly, for any array type or object A, and N an integer between 1 and the number of dimensions of A, the following attributes can be used:</a:t>
            </a:r>
          </a:p>
          <a:p>
            <a:r>
              <a:rPr lang="en-US" sz="2000" u="sng">
                <a:latin typeface="New Century Schoolbook" charset="0"/>
                <a:cs typeface="Times New Roman" pitchFamily="18" charset="0"/>
              </a:rPr>
              <a:t>Attribute				Result</a:t>
            </a:r>
            <a:endParaRPr lang="en-US" sz="2000">
              <a:latin typeface="New Century Schoolbook" charset="0"/>
              <a:cs typeface="Times New Roman" pitchFamily="18" charset="0"/>
            </a:endParaRP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A'left(N)		Left bound of index range of dim’n N of A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A'right(N)		Right bound of index range of dim’n N of A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A'low(N)		Lower bound of index range of dim’n N of A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A'high(N)		Upper bound of index range of dim’n N of A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A'range(N)		Index range of dim’n N of A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A'reverse_range(N)	Reverse of index range of dim’n N of A</a:t>
            </a:r>
          </a:p>
          <a:p>
            <a:r>
              <a:rPr lang="en-US" sz="2000">
                <a:latin typeface="New Century Schoolbook" charset="0"/>
                <a:cs typeface="Times New Roman" pitchFamily="18" charset="0"/>
              </a:rPr>
              <a:t>A'length(N)		Length of index range of dim’n N of A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ew Century Schoolbook" charset="0"/>
              </a:rPr>
              <a:t>Value Type </a:t>
            </a:r>
            <a:r>
              <a:rPr lang="en-US" b="1" dirty="0" err="1" smtClean="0">
                <a:latin typeface="New Century Schoolbook" charset="0"/>
              </a:rPr>
              <a:t>Attr</a:t>
            </a:r>
            <a:r>
              <a:rPr lang="en-US" b="1" dirty="0" smtClean="0">
                <a:latin typeface="New Century Schoolbook" charset="0"/>
              </a:rPr>
              <a:t>. (Cont.)</a:t>
            </a:r>
            <a:endParaRPr lang="en-US" b="1" dirty="0">
              <a:latin typeface="New Century Schoolbook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58138" cy="4186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New Century Schoolbook" charset="0"/>
                <a:cs typeface="Times New Roman" pitchFamily="18" charset="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type 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logic_level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2000" b="1" dirty="0">
                <a:latin typeface="New Century Schoolbook" charset="0"/>
                <a:cs typeface="Times New Roman" pitchFamily="18" charset="0"/>
              </a:rPr>
              <a:t>is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(unknown, low, 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undriven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, high);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logic_level’pos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(unknown)  = 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logic_level’val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(3) 	             = high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logic_level’succ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(unknown) = low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logic_level’pred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undriven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)  = low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New Century Schoolbook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New Century Schoolbook" charset="0"/>
                <a:cs typeface="Times New Roman" pitchFamily="18" charset="0"/>
              </a:rPr>
              <a:t>type 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set_index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2000" b="1" dirty="0">
                <a:latin typeface="New Century Schoolbook" charset="0"/>
                <a:cs typeface="Times New Roman" pitchFamily="18" charset="0"/>
              </a:rPr>
              <a:t>is range 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21 </a:t>
            </a:r>
            <a:r>
              <a:rPr lang="en-US" sz="2000" b="1" dirty="0" err="1">
                <a:latin typeface="New Century Schoolbook" charset="0"/>
                <a:cs typeface="Times New Roman" pitchFamily="18" charset="0"/>
              </a:rPr>
              <a:t>downto</a:t>
            </a:r>
            <a:r>
              <a:rPr lang="en-US" sz="2000" b="1" dirty="0">
                <a:latin typeface="New Century Schoolbook" charset="0"/>
                <a:cs typeface="Times New Roman" pitchFamily="18" charset="0"/>
              </a:rPr>
              <a:t> 11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New Century Schoolbook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 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set_index’left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 		= 21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New Century Schoolbook" charset="0"/>
                <a:cs typeface="Times New Roman" pitchFamily="18" charset="0"/>
              </a:rPr>
              <a:t>	 </a:t>
            </a:r>
            <a:r>
              <a:rPr lang="en-US" sz="2000" dirty="0" err="1">
                <a:latin typeface="New Century Schoolbook" charset="0"/>
                <a:cs typeface="Times New Roman" pitchFamily="18" charset="0"/>
              </a:rPr>
              <a:t>set_index’ascending</a:t>
            </a:r>
            <a:r>
              <a:rPr lang="en-US" sz="2000" dirty="0">
                <a:latin typeface="New Century Schoolbook" charset="0"/>
                <a:cs typeface="Times New Roman" pitchFamily="18" charset="0"/>
              </a:rPr>
              <a:t> 	=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63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only one value array attribute</a:t>
            </a:r>
          </a:p>
          <a:p>
            <a:pPr lvl="1"/>
            <a:r>
              <a:rPr lang="en-US" sz="2400" dirty="0" smtClean="0"/>
              <a:t>‘LENGTH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Example : -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3276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(a)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TYPE bit4 IS ARRAY (0 to 3) of BIT;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TYPE </a:t>
            </a:r>
            <a:r>
              <a:rPr lang="en-US" dirty="0" err="1" smtClean="0"/>
              <a:t>bit_strange</a:t>
            </a:r>
            <a:r>
              <a:rPr lang="en-US" dirty="0" smtClean="0"/>
              <a:t> IS ARRAY (10 TO 20) OF BIT;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VARIABLE len1, len2 : INTEGER;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len1 := bit4’LENGTH;		-- return 4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len2 := </a:t>
            </a:r>
            <a:r>
              <a:rPr lang="en-US" dirty="0" err="1" smtClean="0"/>
              <a:t>bit_strange’LENGTH</a:t>
            </a:r>
            <a:r>
              <a:rPr lang="en-US" dirty="0" smtClean="0"/>
              <a:t>;	-- return 11</a:t>
            </a:r>
          </a:p>
          <a:p>
            <a:r>
              <a:rPr lang="en-US" dirty="0" smtClean="0"/>
              <a:t>END PROCESS;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Signal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S’EVENT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returns true if an event occurred during the </a:t>
            </a:r>
            <a:r>
              <a:rPr lang="en-US" dirty="0" smtClean="0"/>
              <a:t>current delta; otherwise, returns false.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S’ACTIVE 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returns true if a transaction occurred during </a:t>
            </a:r>
            <a:r>
              <a:rPr lang="en-US" dirty="0" smtClean="0"/>
              <a:t>the current </a:t>
            </a:r>
            <a:r>
              <a:rPr lang="en-US" dirty="0" smtClean="0"/>
              <a:t>delta; otherwise, returns </a:t>
            </a:r>
            <a:r>
              <a:rPr lang="en-US" dirty="0" smtClean="0"/>
              <a:t>false.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S’LAST_EVENT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returns time elapsed since the </a:t>
            </a:r>
            <a:r>
              <a:rPr lang="en-US" dirty="0" smtClean="0"/>
              <a:t>previous event </a:t>
            </a:r>
            <a:r>
              <a:rPr lang="en-US" dirty="0" smtClean="0"/>
              <a:t>transition of </a:t>
            </a:r>
            <a:r>
              <a:rPr lang="en-US" dirty="0" smtClean="0"/>
              <a:t>signal.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S’LAST_VALUE</a:t>
            </a:r>
          </a:p>
          <a:p>
            <a:pPr lvl="1"/>
            <a:r>
              <a:rPr lang="en-US" b="1" dirty="0" smtClean="0"/>
              <a:t>which </a:t>
            </a:r>
            <a:r>
              <a:rPr lang="en-US" b="1" dirty="0" smtClean="0"/>
              <a:t>returns previous value of S before the </a:t>
            </a:r>
            <a:r>
              <a:rPr lang="en-US" b="1" dirty="0" smtClean="0"/>
              <a:t>last </a:t>
            </a:r>
            <a:r>
              <a:rPr lang="en-US" dirty="0" smtClean="0"/>
              <a:t>event.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S’LAST_ACTIVE</a:t>
            </a:r>
          </a:p>
          <a:p>
            <a:pPr lvl="1"/>
            <a:r>
              <a:rPr lang="en-US" b="1" dirty="0" smtClean="0"/>
              <a:t>which </a:t>
            </a:r>
            <a:r>
              <a:rPr lang="en-US" b="1" dirty="0" smtClean="0"/>
              <a:t>returns time elapsed since the </a:t>
            </a:r>
            <a:r>
              <a:rPr lang="en-US" b="1" dirty="0" smtClean="0"/>
              <a:t>previous </a:t>
            </a:r>
            <a:r>
              <a:rPr lang="en-US" dirty="0" smtClean="0"/>
              <a:t>transaction </a:t>
            </a:r>
            <a:r>
              <a:rPr lang="en-US" dirty="0" smtClean="0"/>
              <a:t>of </a:t>
            </a:r>
            <a:r>
              <a:rPr lang="en-US" dirty="0" smtClean="0"/>
              <a:t>signal.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Attribute ‘EVENT and ‘LAST_VALUE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77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 ‘EVENT is used to determine clock edges by detected the changes of the clock signal.</a:t>
            </a:r>
          </a:p>
          <a:p>
            <a:r>
              <a:rPr lang="en-US" sz="2400" dirty="0" smtClean="0"/>
              <a:t>Here is an example of rising edge detector: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0480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LIBRARY IEEE;</a:t>
            </a:r>
          </a:p>
          <a:p>
            <a:r>
              <a:rPr lang="en-US" sz="1400" b="1" dirty="0" smtClean="0"/>
              <a:t>USE IEEE.std_logic_1164.ALL;</a:t>
            </a:r>
          </a:p>
          <a:p>
            <a:r>
              <a:rPr lang="en-US" sz="1400" b="1" dirty="0" smtClean="0"/>
              <a:t>ENTITY </a:t>
            </a:r>
            <a:r>
              <a:rPr lang="en-US" sz="1400" b="1" dirty="0" err="1" smtClean="0"/>
              <a:t>dff</a:t>
            </a:r>
            <a:r>
              <a:rPr lang="en-US" sz="1400" b="1" dirty="0" smtClean="0"/>
              <a:t> IS</a:t>
            </a:r>
          </a:p>
          <a:p>
            <a:r>
              <a:rPr lang="en-US" sz="1400" b="1" dirty="0" smtClean="0"/>
              <a:t>      PORT</a:t>
            </a:r>
            <a:r>
              <a:rPr lang="en-US" sz="1400" b="1" dirty="0" smtClean="0"/>
              <a:t>( d, </a:t>
            </a:r>
            <a:r>
              <a:rPr lang="en-US" sz="1400" b="1" dirty="0" err="1" smtClean="0"/>
              <a:t>clk</a:t>
            </a:r>
            <a:r>
              <a:rPr lang="en-US" sz="1400" b="1" dirty="0" smtClean="0"/>
              <a:t> : IN </a:t>
            </a:r>
            <a:r>
              <a:rPr lang="en-US" sz="1400" b="1" dirty="0" err="1" smtClean="0"/>
              <a:t>std_logic</a:t>
            </a:r>
            <a:r>
              <a:rPr lang="en-US" sz="1400" b="1" dirty="0" smtClean="0"/>
              <a:t>; </a:t>
            </a:r>
            <a:r>
              <a:rPr lang="en-US" sz="1400" b="1" dirty="0" smtClean="0"/>
              <a:t>q : OUT </a:t>
            </a:r>
            <a:r>
              <a:rPr lang="en-US" sz="1400" b="1" dirty="0" err="1" smtClean="0"/>
              <a:t>std_logic</a:t>
            </a:r>
            <a:r>
              <a:rPr lang="en-US" sz="1400" b="1" dirty="0" smtClean="0"/>
              <a:t>);</a:t>
            </a:r>
          </a:p>
          <a:p>
            <a:r>
              <a:rPr lang="en-US" sz="1400" b="1" dirty="0" smtClean="0"/>
              <a:t>END </a:t>
            </a:r>
            <a:r>
              <a:rPr lang="en-US" sz="1400" b="1" dirty="0" err="1" smtClean="0"/>
              <a:t>dff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ARCHITECTURE </a:t>
            </a:r>
            <a:r>
              <a:rPr lang="en-US" sz="1400" b="1" dirty="0" err="1" smtClean="0"/>
              <a:t>dff</a:t>
            </a:r>
            <a:r>
              <a:rPr lang="en-US" sz="1400" b="1" dirty="0" smtClean="0"/>
              <a:t> OF </a:t>
            </a:r>
            <a:r>
              <a:rPr lang="en-US" sz="1400" b="1" dirty="0" err="1" smtClean="0"/>
              <a:t>dff</a:t>
            </a:r>
            <a:r>
              <a:rPr lang="en-US" sz="1400" b="1" dirty="0" smtClean="0"/>
              <a:t> IS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smtClean="0"/>
              <a:t>      PROCESS(</a:t>
            </a:r>
            <a:r>
              <a:rPr lang="en-US" sz="1400" b="1" dirty="0" err="1" smtClean="0"/>
              <a:t>clk</a:t>
            </a:r>
            <a:r>
              <a:rPr lang="en-US" sz="1400" b="1" dirty="0" smtClean="0"/>
              <a:t>)</a:t>
            </a:r>
          </a:p>
          <a:p>
            <a:r>
              <a:rPr lang="en-US" sz="1400" b="1" dirty="0" smtClean="0"/>
              <a:t>      BEGIN</a:t>
            </a:r>
            <a:endParaRPr lang="en-US" sz="1400" b="1" dirty="0" smtClean="0"/>
          </a:p>
          <a:p>
            <a:r>
              <a:rPr lang="en-US" sz="1400" b="1" dirty="0" smtClean="0"/>
              <a:t> </a:t>
            </a:r>
            <a:r>
              <a:rPr lang="en-US" sz="1400" b="1" dirty="0" smtClean="0"/>
              <a:t>           IF </a:t>
            </a:r>
            <a:r>
              <a:rPr lang="en-US" sz="1400" b="1" dirty="0" smtClean="0"/>
              <a:t>( </a:t>
            </a:r>
            <a:r>
              <a:rPr lang="en-US" sz="1400" b="1" dirty="0" err="1" smtClean="0"/>
              <a:t>clk</a:t>
            </a:r>
            <a:r>
              <a:rPr lang="en-US" sz="1400" b="1" dirty="0" smtClean="0"/>
              <a:t> = ’1’) AND ( </a:t>
            </a:r>
            <a:r>
              <a:rPr lang="en-US" sz="1400" b="1" dirty="0" err="1" smtClean="0"/>
              <a:t>clk’EVENT</a:t>
            </a:r>
            <a:r>
              <a:rPr lang="en-US" sz="1400" b="1" dirty="0" smtClean="0"/>
              <a:t> </a:t>
            </a:r>
            <a:r>
              <a:rPr lang="en-US" sz="1400" b="1" dirty="0" smtClean="0"/>
              <a:t>) and ( </a:t>
            </a:r>
            <a:r>
              <a:rPr lang="en-US" sz="1400" b="1" dirty="0" err="1" smtClean="0"/>
              <a:t>clk’LAST_VALUE</a:t>
            </a:r>
            <a:r>
              <a:rPr lang="en-US" sz="1400" b="1" dirty="0" smtClean="0"/>
              <a:t>=‘0’ ) THEN</a:t>
            </a:r>
            <a:endParaRPr lang="en-US" sz="1400" b="1" dirty="0" smtClean="0"/>
          </a:p>
          <a:p>
            <a:r>
              <a:rPr lang="en-US" sz="1400" b="1" dirty="0" smtClean="0"/>
              <a:t>	q </a:t>
            </a:r>
            <a:r>
              <a:rPr lang="en-US" sz="1400" b="1" dirty="0" smtClean="0"/>
              <a:t>&lt;= d;</a:t>
            </a:r>
          </a:p>
          <a:p>
            <a:r>
              <a:rPr lang="en-US" sz="1400" b="1" dirty="0" smtClean="0"/>
              <a:t>           END </a:t>
            </a:r>
            <a:r>
              <a:rPr lang="en-US" sz="1400" b="1" dirty="0" smtClean="0"/>
              <a:t>IF;</a:t>
            </a:r>
          </a:p>
          <a:p>
            <a:r>
              <a:rPr lang="en-US" sz="1400" b="1" dirty="0" smtClean="0"/>
              <a:t>     END </a:t>
            </a:r>
            <a:r>
              <a:rPr lang="en-US" sz="1400" b="1" dirty="0" smtClean="0"/>
              <a:t>PROCESS;</a:t>
            </a:r>
          </a:p>
          <a:p>
            <a:r>
              <a:rPr lang="en-US" sz="1400" b="1" dirty="0" smtClean="0"/>
              <a:t>END </a:t>
            </a:r>
            <a:r>
              <a:rPr lang="en-US" sz="1400" b="1" dirty="0" err="1" smtClean="0"/>
              <a:t>dff</a:t>
            </a:r>
            <a:r>
              <a:rPr lang="en-US" sz="1400" b="1" dirty="0" smtClean="0"/>
              <a:t>;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Attribute ‘LAST_EVENT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01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 ‘LAST_EVENT returns the time since the previous event occurred on the signal.</a:t>
            </a:r>
          </a:p>
          <a:p>
            <a:r>
              <a:rPr lang="en-US" sz="2400" dirty="0" smtClean="0"/>
              <a:t>This attribute useful for implementing timing check such as setup checks, hold checks and pulse width checks.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7086600" cy="267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487</TotalTime>
  <Words>633</Words>
  <Application>Microsoft Office PowerPoint</Application>
  <PresentationFormat>On-screen Show (4:3)</PresentationFormat>
  <Paragraphs>127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Predefined Attributes</vt:lpstr>
      <vt:lpstr>Value Type Attributes</vt:lpstr>
      <vt:lpstr>Value Type Attr. (Cont.)</vt:lpstr>
      <vt:lpstr>Value Type Attr. (Cont.)</vt:lpstr>
      <vt:lpstr>Value Type Attr. (Cont.)</vt:lpstr>
      <vt:lpstr>Value Array Attributes</vt:lpstr>
      <vt:lpstr>Function Signal Attributes</vt:lpstr>
      <vt:lpstr>Attribute ‘EVENT and ‘LAST_VALUE</vt:lpstr>
      <vt:lpstr>Attribute ‘LAST_EVENT</vt:lpstr>
      <vt:lpstr>Attribute ‘LAST_EVENT (Cont.)</vt:lpstr>
      <vt:lpstr>Attribute ‘ACTIVE and ‘LAST_ACTIVE</vt:lpstr>
      <vt:lpstr>Signal Kind Attributes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VHDL</dc:title>
  <dc:creator>greenik</dc:creator>
  <cp:lastModifiedBy>greenik</cp:lastModifiedBy>
  <cp:revision>40</cp:revision>
  <dcterms:created xsi:type="dcterms:W3CDTF">2012-10-06T16:18:18Z</dcterms:created>
  <dcterms:modified xsi:type="dcterms:W3CDTF">2012-10-27T07:04:24Z</dcterms:modified>
</cp:coreProperties>
</file>