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59"/>
  </p:notesMasterIdLst>
  <p:sldIdLst>
    <p:sldId id="306" r:id="rId2"/>
    <p:sldId id="316" r:id="rId3"/>
    <p:sldId id="312" r:id="rId4"/>
    <p:sldId id="384" r:id="rId5"/>
    <p:sldId id="430" r:id="rId6"/>
    <p:sldId id="444" r:id="rId7"/>
    <p:sldId id="446" r:id="rId8"/>
    <p:sldId id="445" r:id="rId9"/>
    <p:sldId id="447" r:id="rId10"/>
    <p:sldId id="448" r:id="rId11"/>
    <p:sldId id="449" r:id="rId12"/>
    <p:sldId id="389" r:id="rId13"/>
    <p:sldId id="438" r:id="rId14"/>
    <p:sldId id="450" r:id="rId15"/>
    <p:sldId id="451" r:id="rId16"/>
    <p:sldId id="452" r:id="rId17"/>
    <p:sldId id="431" r:id="rId18"/>
    <p:sldId id="439" r:id="rId19"/>
    <p:sldId id="453" r:id="rId20"/>
    <p:sldId id="454" r:id="rId21"/>
    <p:sldId id="385" r:id="rId22"/>
    <p:sldId id="390" r:id="rId23"/>
    <p:sldId id="440" r:id="rId24"/>
    <p:sldId id="455" r:id="rId25"/>
    <p:sldId id="391" r:id="rId26"/>
    <p:sldId id="441" r:id="rId27"/>
    <p:sldId id="456" r:id="rId28"/>
    <p:sldId id="457" r:id="rId29"/>
    <p:sldId id="458" r:id="rId30"/>
    <p:sldId id="432" r:id="rId31"/>
    <p:sldId id="459" r:id="rId32"/>
    <p:sldId id="442" r:id="rId33"/>
    <p:sldId id="460" r:id="rId34"/>
    <p:sldId id="433" r:id="rId35"/>
    <p:sldId id="443" r:id="rId36"/>
    <p:sldId id="461" r:id="rId37"/>
    <p:sldId id="462" r:id="rId38"/>
    <p:sldId id="463" r:id="rId39"/>
    <p:sldId id="386" r:id="rId40"/>
    <p:sldId id="392" r:id="rId41"/>
    <p:sldId id="435" r:id="rId42"/>
    <p:sldId id="464" r:id="rId43"/>
    <p:sldId id="393" r:id="rId44"/>
    <p:sldId id="465" r:id="rId45"/>
    <p:sldId id="436" r:id="rId46"/>
    <p:sldId id="434" r:id="rId47"/>
    <p:sldId id="437" r:id="rId48"/>
    <p:sldId id="466" r:id="rId49"/>
    <p:sldId id="467" r:id="rId50"/>
    <p:sldId id="468" r:id="rId51"/>
    <p:sldId id="469" r:id="rId52"/>
    <p:sldId id="470" r:id="rId53"/>
    <p:sldId id="471" r:id="rId54"/>
    <p:sldId id="472" r:id="rId55"/>
    <p:sldId id="383" r:id="rId56"/>
    <p:sldId id="303" r:id="rId57"/>
    <p:sldId id="473" r:id="rId58"/>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5153"/>
    <a:srgbClr val="8A8A8A"/>
    <a:srgbClr val="6B6B6B"/>
    <a:srgbClr val="264DAE"/>
    <a:srgbClr val="4ADAD7"/>
    <a:srgbClr val="90A3A6"/>
    <a:srgbClr val="EDDFF5"/>
    <a:srgbClr val="493B93"/>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8158" autoAdjust="0"/>
  </p:normalViewPr>
  <p:slideViewPr>
    <p:cSldViewPr snapToGrid="0">
      <p:cViewPr varScale="1">
        <p:scale>
          <a:sx n="77" d="100"/>
          <a:sy n="77" d="100"/>
        </p:scale>
        <p:origin x="20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0AD33006-993C-46CE-BE81-A42F2D8A6269}" type="datetimeFigureOut">
              <a:rPr lang="en-US" smtClean="0"/>
              <a:t>3/8/2017</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AC72CD79-D36A-4E01-AE1C-064887FE954D}" type="slidenum">
              <a:rPr lang="en-US" smtClean="0"/>
              <a:t>‹#›</a:t>
            </a:fld>
            <a:endParaRPr lang="en-US"/>
          </a:p>
        </p:txBody>
      </p:sp>
    </p:spTree>
    <p:extLst>
      <p:ext uri="{BB962C8B-B14F-4D97-AF65-F5344CB8AC3E}">
        <p14:creationId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4.1.1.1 Introduction to Access Control</a:t>
            </a:r>
            <a:r>
              <a:rPr lang="en-US" baseline="0" dirty="0" smtClean="0"/>
              <a:t> Lists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4.1.2.3 Mitigating ICMP </a:t>
            </a:r>
            <a:r>
              <a:rPr lang="en-US" dirty="0" smtClean="0"/>
              <a:t>Abuse</a:t>
            </a:r>
          </a:p>
          <a:p>
            <a:endParaRPr lang="en-US" dirty="0" smtClean="0"/>
          </a:p>
          <a:p>
            <a:r>
              <a:rPr lang="en-MY" sz="1200" b="0" i="0" kern="1200" dirty="0" smtClean="0">
                <a:solidFill>
                  <a:schemeClr val="tx1"/>
                </a:solidFill>
                <a:effectLst/>
                <a:latin typeface="+mn-lt"/>
                <a:ea typeface="+mn-ea"/>
                <a:cs typeface="+mn-cs"/>
              </a:rPr>
              <a:t>The ICMP Parameter problem message is generated as a response for any error not specifically covered by another ICMP message.</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4.1.2.4 Mitigating SNMP Exploits</a:t>
            </a:r>
          </a:p>
          <a:p>
            <a:r>
              <a:rPr lang="en-US" dirty="0" smtClean="0"/>
              <a:t>4.1.2.5 Packet Tracer - Configure IP ACLs to Mitigate Attacks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4.1.3.1 Introducing</a:t>
            </a:r>
            <a:r>
              <a:rPr lang="en-US" baseline="0" dirty="0" smtClean="0"/>
              <a:t> IPv6 ACLs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4.1.3.2 IPv6 ACL Syntax</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4.1.3.3 Configure IPv6 ACLs</a:t>
            </a:r>
          </a:p>
          <a:p>
            <a:r>
              <a:rPr lang="en-US" dirty="0" smtClean="0"/>
              <a:t>4.1.3.4 Packet Tracer - Configure IPv6 ACLs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4.2.1.1 Defining Firewalls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4.2.1.2</a:t>
            </a:r>
            <a:r>
              <a:rPr lang="en-US" baseline="0" dirty="0" smtClean="0"/>
              <a:t> Benefits and Limitations of </a:t>
            </a:r>
            <a:r>
              <a:rPr lang="en-US" dirty="0" smtClean="0"/>
              <a:t>Firewalls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4.2.2.1 Firewall Type Descriptions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4.2.2.2 Packet Filtering Firewall Benefits and Limitations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4.2.2.3 </a:t>
            </a:r>
            <a:r>
              <a:rPr lang="en-US" dirty="0" err="1" smtClean="0"/>
              <a:t>Stateful</a:t>
            </a:r>
            <a:r>
              <a:rPr lang="en-US" baseline="0" dirty="0" smtClean="0"/>
              <a:t> Firewalls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4.1.1.2 Configuring Numbered and Named ACLs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4.2.2.4 </a:t>
            </a:r>
            <a:r>
              <a:rPr lang="en-US" dirty="0" err="1" smtClean="0"/>
              <a:t>Stateful</a:t>
            </a:r>
            <a:r>
              <a:rPr lang="en-US" baseline="0" dirty="0" smtClean="0"/>
              <a:t> Firewall Benefits and Limitations</a:t>
            </a:r>
          </a:p>
          <a:p>
            <a:r>
              <a:rPr lang="en-US" baseline="0" dirty="0" smtClean="0"/>
              <a:t>4.2.2.5 Next Generation Firewalls</a:t>
            </a:r>
          </a:p>
          <a:p>
            <a:r>
              <a:rPr lang="en-US" baseline="0" dirty="0" smtClean="0"/>
              <a:t>4.2.2.6 Video Tutorial - Cisco ASA with </a:t>
            </a:r>
            <a:r>
              <a:rPr lang="en-US" baseline="0" dirty="0" err="1" smtClean="0"/>
              <a:t>FirePOWER</a:t>
            </a:r>
            <a:r>
              <a:rPr lang="en-US" baseline="0" dirty="0" smtClean="0"/>
              <a:t> Services</a:t>
            </a:r>
          </a:p>
          <a:p>
            <a:r>
              <a:rPr lang="en-US" baseline="0" dirty="0" smtClean="0"/>
              <a:t>4.2.2.7 Activity - Identify the Type of Firewall</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4.2.3.1 Introducing Classic Firewall</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4.2.3.2 Classic Firewall Operation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32</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4.2.3.3 Classic Firewall Configuration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4.2.4.1 Inside and Outside Networks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4.2.4.2 Demilitarized Zones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4.2.4.3 Zone-Based Policy Firewalls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4.2.4.4 Layered Defense</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4.3.1.1 Benefits of ZPF</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4.3.1.2 ZPF Design</a:t>
            </a:r>
          </a:p>
          <a:p>
            <a:r>
              <a:rPr lang="en-US" dirty="0" smtClean="0"/>
              <a:t>4.3.1.3 Activity - Compare Classic Firewall and ZPF Operation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42</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4.1.1.3 Applying an ACL</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4.3.2.1 ZPF Actions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4.3.2.2 Rules for Transit Traffic</a:t>
            </a:r>
          </a:p>
          <a:p>
            <a:r>
              <a:rPr lang="en-US" dirty="0" smtClean="0"/>
              <a:t>4.3.2.3 Rules for Traffic to the Self Zone</a:t>
            </a:r>
          </a:p>
          <a:p>
            <a:r>
              <a:rPr lang="en-US" dirty="0" smtClean="0"/>
              <a:t>4.3.2.4 Activity - Rules for Transit Traffic</a:t>
            </a:r>
          </a:p>
        </p:txBody>
      </p:sp>
      <p:sp>
        <p:nvSpPr>
          <p:cNvPr id="4" name="Slide Number Placeholder 3"/>
          <p:cNvSpPr>
            <a:spLocks noGrp="1"/>
          </p:cNvSpPr>
          <p:nvPr>
            <p:ph type="sldNum" sz="quarter" idx="10"/>
          </p:nvPr>
        </p:nvSpPr>
        <p:spPr/>
        <p:txBody>
          <a:bodyPr/>
          <a:lstStyle/>
          <a:p>
            <a:fld id="{AC72CD79-D36A-4E01-AE1C-064887FE954D}" type="slidenum">
              <a:rPr lang="en-US" smtClean="0"/>
              <a:t>45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4.3.3.1 Configure ZPF</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4.3.3.2 Create Zones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4.3.3.3 Identify Traffic</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4.3.3.3 </a:t>
            </a:r>
            <a:r>
              <a:rPr lang="en-US" smtClean="0"/>
              <a:t>Identify Traffic</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4.3.3.4 Define an Action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4.3.3.5 Identify a Zone-Pair and Match to a Policy</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52</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4.3.3.6 Assign Zones to Interfaces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4.3.3.7 Verify a ZPF Configuration</a:t>
            </a:r>
          </a:p>
          <a:p>
            <a:r>
              <a:rPr lang="en-US" dirty="0" smtClean="0"/>
              <a:t>Syntax Checker - Configure</a:t>
            </a:r>
            <a:r>
              <a:rPr lang="en-US" baseline="0" dirty="0" smtClean="0"/>
              <a:t> Zone-Based Policy Firewall with CLI</a:t>
            </a:r>
          </a:p>
          <a:p>
            <a:r>
              <a:rPr lang="en-US" baseline="0" dirty="0" smtClean="0"/>
              <a:t>4.3.3.8 ZPF Configuration Considerations</a:t>
            </a:r>
          </a:p>
          <a:p>
            <a:r>
              <a:rPr lang="en-US" baseline="0" dirty="0" smtClean="0"/>
              <a:t>4.3.3.9 Video Demonstration - ZPFs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4.1.1.3 Applying an ACL</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4.4.1.1 Packet Tracer - Configuring</a:t>
            </a:r>
            <a:r>
              <a:rPr lang="en-US" baseline="0" dirty="0" smtClean="0"/>
              <a:t> a ZPF</a:t>
            </a:r>
            <a:endParaRPr lang="en-US" dirty="0" smtClean="0"/>
          </a:p>
          <a:p>
            <a:r>
              <a:rPr lang="en-US" dirty="0" smtClean="0"/>
              <a:t>4.4.1.2 Lab - Configuring ZPFs</a:t>
            </a:r>
            <a:endParaRPr lang="en-US" baseline="0" dirty="0" smtClean="0"/>
          </a:p>
          <a:p>
            <a:r>
              <a:rPr lang="en-US" baseline="0" dirty="0" smtClean="0"/>
              <a:t>4.4.1.3 Summary</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55</a:t>
            </a:fld>
            <a:endParaRPr lang="en-US"/>
          </a:p>
        </p:txBody>
      </p:sp>
    </p:spTree>
    <p:extLst>
      <p:ext uri="{BB962C8B-B14F-4D97-AF65-F5344CB8AC3E}">
        <p14:creationId xmlns:p14="http://schemas.microsoft.com/office/powerpoint/2010/main" val="21189181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t>https://www.netacad.com</a:t>
            </a:r>
          </a:p>
          <a:p>
            <a:endParaRPr lang="en-US" baseline="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57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4.1.1.4 ACL Configuration Guidelines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4.1.1.5 Editing Existing ACLs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4.1.1.6 Sequence Numbers and Standard ACLs</a:t>
            </a:r>
          </a:p>
          <a:p>
            <a:r>
              <a:rPr lang="en-US" dirty="0" smtClean="0"/>
              <a:t>4.1.1.7 Activity - Configure Standard</a:t>
            </a:r>
            <a:r>
              <a:rPr lang="en-US" baseline="0" dirty="0" smtClean="0"/>
              <a:t> ACLs</a:t>
            </a:r>
          </a:p>
          <a:p>
            <a:r>
              <a:rPr lang="en-US" baseline="0" dirty="0" smtClean="0"/>
              <a:t>4.1.1.8 Activity - Create an Extended ACL Statement</a:t>
            </a:r>
          </a:p>
          <a:p>
            <a:r>
              <a:rPr lang="en-US" baseline="0" dirty="0" smtClean="0"/>
              <a:t>4.1.1.9 Activity - Evaluate Extended ACL Statements</a:t>
            </a:r>
          </a:p>
          <a:p>
            <a:r>
              <a:rPr lang="en-US" baseline="0" dirty="0" smtClean="0"/>
              <a:t>4.1.1.10 Packet Tracer - Configure Extended ACLs Scenario 1</a:t>
            </a:r>
          </a:p>
          <a:p>
            <a:r>
              <a:rPr lang="en-US" baseline="0" dirty="0" smtClean="0"/>
              <a:t>4.1.1.11 Packet Tracer - Configure Extended ACLs Scenario 2</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4.1.2.1 </a:t>
            </a:r>
            <a:r>
              <a:rPr lang="en-US" dirty="0" err="1" smtClean="0"/>
              <a:t>Antispoofing</a:t>
            </a:r>
            <a:r>
              <a:rPr lang="en-US" dirty="0" smtClean="0"/>
              <a:t> with ACLs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4.1.2.2 Permitting Necessary Traffic through a Firewall</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14</a:t>
            </a:fld>
            <a:endParaRPr lang="en-US"/>
          </a:p>
        </p:txBody>
      </p:sp>
    </p:spTree>
    <p:extLst>
      <p:ext uri="{BB962C8B-B14F-4D97-AF65-F5344CB8AC3E}">
        <p14:creationId xmlns:p14="http://schemas.microsoft.com/office/powerpoint/2010/main" val="3734145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2" y="5495"/>
            <a:ext cx="8588861" cy="8382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1570477232"/>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2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val="47793137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166571527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9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808080"/>
                </a:solidFill>
                <a:latin typeface="+mj-lt"/>
              </a:rPr>
              <a:t>Cisco </a:t>
            </a:r>
            <a:r>
              <a:rPr lang="en-US" sz="600" dirty="0" smtClean="0">
                <a:solidFill>
                  <a:srgbClr val="808080"/>
                </a:solidFill>
                <a:latin typeface="+mj-lt"/>
              </a:rPr>
              <a:t>Public</a:t>
            </a:r>
            <a:endParaRPr lang="en-US" sz="600" dirty="0">
              <a:solidFill>
                <a:srgbClr val="80808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11.xml"/><Relationship Id="rId4" Type="http://schemas.openxmlformats.org/officeDocument/2006/relationships/image" Target="../media/image6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6.xml"/><Relationship Id="rId1" Type="http://schemas.openxmlformats.org/officeDocument/2006/relationships/slideLayout" Target="../slideLayouts/slideLayout11.xml"/><Relationship Id="rId4" Type="http://schemas.openxmlformats.org/officeDocument/2006/relationships/image" Target="../media/image65.png"/></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7.xml"/><Relationship Id="rId1" Type="http://schemas.openxmlformats.org/officeDocument/2006/relationships/slideLayout" Target="../slideLayouts/slideLayout11.xml"/><Relationship Id="rId4" Type="http://schemas.openxmlformats.org/officeDocument/2006/relationships/image" Target="../media/image67.png"/></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7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CCNA Security v2.0</a:t>
            </a:r>
            <a:endParaRPr lang="en-US" dirty="0"/>
          </a:p>
        </p:txBody>
      </p:sp>
      <p:sp>
        <p:nvSpPr>
          <p:cNvPr id="2" name="Title 1"/>
          <p:cNvSpPr>
            <a:spLocks noGrp="1"/>
          </p:cNvSpPr>
          <p:nvPr>
            <p:ph type="ctrTitle"/>
          </p:nvPr>
        </p:nvSpPr>
        <p:spPr>
          <a:xfrm>
            <a:off x="221394" y="722449"/>
            <a:ext cx="7681636" cy="2907239"/>
          </a:xfrm>
        </p:spPr>
        <p:txBody>
          <a:bodyPr/>
          <a:lstStyle/>
          <a:p>
            <a:r>
              <a:rPr lang="en-US" sz="4000" dirty="0" smtClean="0"/>
              <a:t>Chapter 4:</a:t>
            </a:r>
            <a:br>
              <a:rPr lang="en-US" sz="4000" dirty="0" smtClean="0"/>
            </a:br>
            <a:r>
              <a:rPr lang="en-US" sz="4000" dirty="0" smtClean="0"/>
              <a:t>Implementing Firewall Technologies</a:t>
            </a:r>
            <a:endParaRPr lang="en-US" sz="4000"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Editing Existing ACLs</a:t>
            </a:r>
          </a:p>
        </p:txBody>
      </p:sp>
      <p:sp>
        <p:nvSpPr>
          <p:cNvPr id="9" name="Text Placeholder 6"/>
          <p:cNvSpPr txBox="1">
            <a:spLocks/>
          </p:cNvSpPr>
          <p:nvPr/>
        </p:nvSpPr>
        <p:spPr>
          <a:xfrm>
            <a:off x="862013" y="1233677"/>
            <a:ext cx="4200525"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Existing access list has three entries</a:t>
            </a:r>
            <a:endParaRPr lang="en-US" sz="1800" dirty="0"/>
          </a:p>
        </p:txBody>
      </p:sp>
      <p:sp>
        <p:nvSpPr>
          <p:cNvPr id="10" name="Text Placeholder 6"/>
          <p:cNvSpPr txBox="1">
            <a:spLocks/>
          </p:cNvSpPr>
          <p:nvPr/>
        </p:nvSpPr>
        <p:spPr>
          <a:xfrm>
            <a:off x="862013" y="2740531"/>
            <a:ext cx="7810499"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Access list has been edited, which adds a new ACE and replaces ACE line 20.</a:t>
            </a:r>
            <a:endParaRPr lang="en-US" sz="1800" dirty="0"/>
          </a:p>
        </p:txBody>
      </p:sp>
      <p:sp>
        <p:nvSpPr>
          <p:cNvPr id="13" name="Text Placeholder 6"/>
          <p:cNvSpPr txBox="1">
            <a:spLocks/>
          </p:cNvSpPr>
          <p:nvPr/>
        </p:nvSpPr>
        <p:spPr>
          <a:xfrm>
            <a:off x="842963" y="4712208"/>
            <a:ext cx="3905248"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Updated access list has four entries</a:t>
            </a:r>
            <a:endParaRPr lang="en-US" sz="1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8" y="1537334"/>
            <a:ext cx="743902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013" y="3347846"/>
            <a:ext cx="741997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963" y="5015865"/>
            <a:ext cx="745807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598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Sequence Numbers and Standard ACLs</a:t>
            </a:r>
          </a:p>
        </p:txBody>
      </p:sp>
      <p:sp>
        <p:nvSpPr>
          <p:cNvPr id="9" name="Text Placeholder 6"/>
          <p:cNvSpPr txBox="1">
            <a:spLocks/>
          </p:cNvSpPr>
          <p:nvPr/>
        </p:nvSpPr>
        <p:spPr>
          <a:xfrm>
            <a:off x="862013" y="1233677"/>
            <a:ext cx="4200525"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Existing access list has four entries</a:t>
            </a:r>
            <a:endParaRPr lang="en-US" sz="1800" dirty="0"/>
          </a:p>
        </p:txBody>
      </p:sp>
      <p:sp>
        <p:nvSpPr>
          <p:cNvPr id="10" name="Text Placeholder 6"/>
          <p:cNvSpPr txBox="1">
            <a:spLocks/>
          </p:cNvSpPr>
          <p:nvPr/>
        </p:nvSpPr>
        <p:spPr>
          <a:xfrm>
            <a:off x="842960" y="3158489"/>
            <a:ext cx="8186739"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Access list has been edited, which adds a new ACE that permits a specific IP address.</a:t>
            </a:r>
            <a:endParaRPr lang="en-US" sz="1800" dirty="0"/>
          </a:p>
        </p:txBody>
      </p:sp>
      <p:sp>
        <p:nvSpPr>
          <p:cNvPr id="13" name="Text Placeholder 6"/>
          <p:cNvSpPr txBox="1">
            <a:spLocks/>
          </p:cNvSpPr>
          <p:nvPr/>
        </p:nvSpPr>
        <p:spPr>
          <a:xfrm>
            <a:off x="842961" y="4455604"/>
            <a:ext cx="5877877"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Updated access list places the new ACE before line 20</a:t>
            </a:r>
            <a:endParaRPr lang="en-US" sz="18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3" y="1495423"/>
            <a:ext cx="743902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013" y="3462146"/>
            <a:ext cx="74390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775" y="4757356"/>
            <a:ext cx="7429500"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723906" y="843695"/>
            <a:ext cx="3305793" cy="1938992"/>
          </a:xfrm>
          <a:prstGeom prst="rect">
            <a:avLst/>
          </a:prstGeom>
          <a:solidFill>
            <a:schemeClr val="tx1">
              <a:lumMod val="40000"/>
              <a:lumOff val="60000"/>
            </a:schemeClr>
          </a:solidFill>
        </p:spPr>
        <p:txBody>
          <a:bodyPr wrap="square" rtlCol="0">
            <a:spAutoFit/>
          </a:bodyPr>
          <a:lstStyle/>
          <a:p>
            <a:r>
              <a:rPr lang="en-MY" sz="1200" dirty="0"/>
              <a:t>On standard access lists, the Cisco IOS applies an internal logic to configuring ACEs and verifying ACLs. The host statements (those with specific IPv4 addresses) are listed first, but not necessarily in the order that they were entered. First, the IOS puts host statements in a particular order determined by a special hashing function. The resulting order optimizes the search for a host ACL entry. It is not necessarily in order of IPv4 addresses.</a:t>
            </a:r>
            <a:endParaRPr lang="en-MY" sz="1200" dirty="0"/>
          </a:p>
        </p:txBody>
      </p:sp>
    </p:spTree>
    <p:extLst>
      <p:ext uri="{BB962C8B-B14F-4D97-AF65-F5344CB8AC3E}">
        <p14:creationId xmlns:p14="http://schemas.microsoft.com/office/powerpoint/2010/main" val="53151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4.1.2:</a:t>
            </a:r>
            <a:br>
              <a:rPr lang="en-US" sz="2800" dirty="0" smtClean="0"/>
            </a:br>
            <a:r>
              <a:rPr lang="en-US" sz="2800" dirty="0" smtClean="0"/>
              <a:t>Mitigating Attacks with ACLs</a:t>
            </a:r>
            <a:endParaRPr lang="en-US" sz="2800" dirty="0"/>
          </a:p>
        </p:txBody>
      </p:sp>
    </p:spTree>
    <p:extLst>
      <p:ext uri="{BB962C8B-B14F-4D97-AF65-F5344CB8AC3E}">
        <p14:creationId xmlns:p14="http://schemas.microsoft.com/office/powerpoint/2010/main" val="268501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err="1"/>
              <a:t>Antispoofing</a:t>
            </a:r>
            <a:r>
              <a:rPr lang="en-US" sz="3200" dirty="0"/>
              <a:t> with ACLs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1140143"/>
            <a:ext cx="7943850" cy="501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503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Permitting Necessary Traffic through a Firewall</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1006793"/>
            <a:ext cx="7839075" cy="528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360717" y="2303813"/>
            <a:ext cx="2339439" cy="1323439"/>
          </a:xfrm>
          <a:prstGeom prst="rect">
            <a:avLst/>
          </a:prstGeom>
          <a:solidFill>
            <a:schemeClr val="tx1">
              <a:lumMod val="40000"/>
              <a:lumOff val="60000"/>
            </a:schemeClr>
          </a:solidFill>
        </p:spPr>
        <p:txBody>
          <a:bodyPr wrap="square" rtlCol="0">
            <a:spAutoFit/>
          </a:bodyPr>
          <a:lstStyle/>
          <a:p>
            <a:r>
              <a:rPr lang="en-MY" sz="1600" dirty="0"/>
              <a:t>An effective strategy for mitigating attacks is to explicitly permit only certain types of traffic through a firewall.</a:t>
            </a:r>
            <a:endParaRPr lang="en-MY" sz="1600" dirty="0"/>
          </a:p>
        </p:txBody>
      </p:sp>
    </p:spTree>
    <p:extLst>
      <p:ext uri="{BB962C8B-B14F-4D97-AF65-F5344CB8AC3E}">
        <p14:creationId xmlns:p14="http://schemas.microsoft.com/office/powerpoint/2010/main" val="185136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Mitigating ICMP Abuse</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02" y="1154131"/>
            <a:ext cx="6729238" cy="491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255825" y="68341"/>
            <a:ext cx="1840675" cy="3785652"/>
          </a:xfrm>
          <a:prstGeom prst="rect">
            <a:avLst/>
          </a:prstGeom>
          <a:solidFill>
            <a:schemeClr val="tx1">
              <a:lumMod val="40000"/>
              <a:lumOff val="60000"/>
            </a:schemeClr>
          </a:solidFill>
        </p:spPr>
        <p:txBody>
          <a:bodyPr wrap="square" rtlCol="0">
            <a:spAutoFit/>
          </a:bodyPr>
          <a:lstStyle/>
          <a:p>
            <a:r>
              <a:rPr lang="en-MY" sz="1200" dirty="0"/>
              <a:t>Several ICMP messages are recommended for proper network operation and should be allowed into the internal network:</a:t>
            </a:r>
          </a:p>
          <a:p>
            <a:pPr marL="171450" indent="-171450">
              <a:buFont typeface="Arial" panose="020B0604020202020204" pitchFamily="34" charset="0"/>
              <a:buChar char="•"/>
            </a:pPr>
            <a:r>
              <a:rPr lang="en-MY" sz="1200" b="1" dirty="0"/>
              <a:t>Echo reply</a:t>
            </a:r>
            <a:r>
              <a:rPr lang="en-MY" sz="1200" dirty="0"/>
              <a:t> - Allows users to ping external hosts.</a:t>
            </a:r>
          </a:p>
          <a:p>
            <a:pPr marL="171450" indent="-171450">
              <a:buFont typeface="Arial" panose="020B0604020202020204" pitchFamily="34" charset="0"/>
              <a:buChar char="•"/>
            </a:pPr>
            <a:r>
              <a:rPr lang="en-MY" sz="1200" b="1" dirty="0"/>
              <a:t>Source quench</a:t>
            </a:r>
            <a:r>
              <a:rPr lang="en-MY" sz="1200" dirty="0"/>
              <a:t> - Requests that the sender decrease the traffic rate of messages.</a:t>
            </a:r>
          </a:p>
          <a:p>
            <a:pPr marL="171450" indent="-171450">
              <a:buFont typeface="Arial" panose="020B0604020202020204" pitchFamily="34" charset="0"/>
              <a:buChar char="•"/>
            </a:pPr>
            <a:r>
              <a:rPr lang="en-MY" sz="1200" b="1" dirty="0"/>
              <a:t>Unreachable</a:t>
            </a:r>
            <a:r>
              <a:rPr lang="en-MY" sz="1200" dirty="0"/>
              <a:t> - Generated for packets that are administratively denied by an ACL</a:t>
            </a:r>
            <a:r>
              <a:rPr lang="en-MY" sz="1200" dirty="0" smtClean="0"/>
              <a:t>.</a:t>
            </a:r>
            <a:endParaRPr lang="en-MY" sz="1200" dirty="0"/>
          </a:p>
        </p:txBody>
      </p:sp>
      <p:sp>
        <p:nvSpPr>
          <p:cNvPr id="3" name="TextBox 2"/>
          <p:cNvSpPr txBox="1"/>
          <p:nvPr/>
        </p:nvSpPr>
        <p:spPr>
          <a:xfrm>
            <a:off x="1852551" y="4465122"/>
            <a:ext cx="4619501" cy="461665"/>
          </a:xfrm>
          <a:prstGeom prst="rect">
            <a:avLst/>
          </a:prstGeom>
          <a:solidFill>
            <a:schemeClr val="tx1">
              <a:lumMod val="40000"/>
              <a:lumOff val="60000"/>
            </a:schemeClr>
          </a:solidFill>
        </p:spPr>
        <p:txBody>
          <a:bodyPr wrap="square" rtlCol="0">
            <a:spAutoFit/>
          </a:bodyPr>
          <a:lstStyle/>
          <a:p>
            <a:r>
              <a:rPr lang="en-MY" sz="1200" dirty="0"/>
              <a:t>Several ICMP messages are required for proper network operation and should be allowed to exit the network:</a:t>
            </a:r>
            <a:endParaRPr lang="en-MY" sz="1200" dirty="0"/>
          </a:p>
        </p:txBody>
      </p:sp>
      <p:sp>
        <p:nvSpPr>
          <p:cNvPr id="6" name="TextBox 5"/>
          <p:cNvSpPr txBox="1"/>
          <p:nvPr/>
        </p:nvSpPr>
        <p:spPr>
          <a:xfrm>
            <a:off x="7255825" y="3939693"/>
            <a:ext cx="1840675" cy="2862322"/>
          </a:xfrm>
          <a:prstGeom prst="rect">
            <a:avLst/>
          </a:prstGeom>
          <a:solidFill>
            <a:schemeClr val="tx1">
              <a:lumMod val="40000"/>
              <a:lumOff val="60000"/>
            </a:schemeClr>
          </a:solidFill>
        </p:spPr>
        <p:txBody>
          <a:bodyPr wrap="square" rtlCol="0">
            <a:spAutoFit/>
          </a:bodyPr>
          <a:lstStyle/>
          <a:p>
            <a:pPr marL="171450" indent="-171450">
              <a:buFont typeface="Arial" panose="020B0604020202020204" pitchFamily="34" charset="0"/>
              <a:buChar char="•"/>
            </a:pPr>
            <a:r>
              <a:rPr lang="en-MY" sz="1200" b="1" dirty="0"/>
              <a:t>Echo </a:t>
            </a:r>
            <a:r>
              <a:rPr lang="en-MY" sz="1200" dirty="0"/>
              <a:t>- Allows users to ping external hosts.</a:t>
            </a:r>
          </a:p>
          <a:p>
            <a:pPr marL="171450" indent="-171450">
              <a:buFont typeface="Arial" panose="020B0604020202020204" pitchFamily="34" charset="0"/>
              <a:buChar char="•"/>
            </a:pPr>
            <a:r>
              <a:rPr lang="en-MY" sz="1200" b="1" dirty="0"/>
              <a:t>Parameter problem </a:t>
            </a:r>
            <a:r>
              <a:rPr lang="en-MY" sz="1200" dirty="0"/>
              <a:t>- Informs the host of packet header problems.</a:t>
            </a:r>
          </a:p>
          <a:p>
            <a:pPr marL="171450" indent="-171450">
              <a:buFont typeface="Arial" panose="020B0604020202020204" pitchFamily="34" charset="0"/>
              <a:buChar char="•"/>
            </a:pPr>
            <a:r>
              <a:rPr lang="en-MY" sz="1200" b="1" dirty="0"/>
              <a:t>Packet too big </a:t>
            </a:r>
            <a:r>
              <a:rPr lang="en-MY" sz="1200" dirty="0"/>
              <a:t>– Enables packet maximum transmission unit (MTU) discovery.</a:t>
            </a:r>
          </a:p>
          <a:p>
            <a:pPr marL="171450" indent="-171450">
              <a:buFont typeface="Arial" panose="020B0604020202020204" pitchFamily="34" charset="0"/>
              <a:buChar char="•"/>
            </a:pPr>
            <a:r>
              <a:rPr lang="en-MY" sz="1200" b="1" dirty="0"/>
              <a:t>Source quench </a:t>
            </a:r>
            <a:r>
              <a:rPr lang="en-MY" sz="1200" dirty="0"/>
              <a:t>- Throttles down traffic when necessary.</a:t>
            </a:r>
          </a:p>
        </p:txBody>
      </p:sp>
    </p:spTree>
    <p:extLst>
      <p:ext uri="{BB962C8B-B14F-4D97-AF65-F5344CB8AC3E}">
        <p14:creationId xmlns:p14="http://schemas.microsoft.com/office/powerpoint/2010/main" val="159801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Mitigating SNMP Exploits</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1566863"/>
            <a:ext cx="8515350"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265129" y="5386192"/>
            <a:ext cx="6613742" cy="954107"/>
          </a:xfrm>
          <a:prstGeom prst="rect">
            <a:avLst/>
          </a:prstGeom>
          <a:solidFill>
            <a:schemeClr val="tx1">
              <a:lumMod val="40000"/>
              <a:lumOff val="60000"/>
            </a:schemeClr>
          </a:solidFill>
        </p:spPr>
        <p:txBody>
          <a:bodyPr wrap="square" rtlCol="0">
            <a:spAutoFit/>
          </a:bodyPr>
          <a:lstStyle/>
          <a:p>
            <a:r>
              <a:rPr lang="en-MY" sz="1400" dirty="0" smtClean="0"/>
              <a:t>The </a:t>
            </a:r>
            <a:r>
              <a:rPr lang="en-MY" sz="1400" dirty="0"/>
              <a:t>most effective means of exploitation prevention is to disable the SNMP server on IOS devices for which it is not required. As shown in the figure, use the command </a:t>
            </a:r>
            <a:r>
              <a:rPr lang="en-MY" sz="1400" b="1" dirty="0"/>
              <a:t>no </a:t>
            </a:r>
            <a:r>
              <a:rPr lang="en-MY" sz="1400" b="1" dirty="0" err="1"/>
              <a:t>snmp</a:t>
            </a:r>
            <a:r>
              <a:rPr lang="en-MY" sz="1400" b="1" dirty="0"/>
              <a:t>-server</a:t>
            </a:r>
            <a:r>
              <a:rPr lang="en-MY" sz="1400" dirty="0"/>
              <a:t> to disable SNMP processing on the Cisco IOS devices.</a:t>
            </a:r>
            <a:endParaRPr lang="en-MY" sz="1400" dirty="0"/>
          </a:p>
        </p:txBody>
      </p:sp>
    </p:spTree>
    <p:extLst>
      <p:ext uri="{BB962C8B-B14F-4D97-AF65-F5344CB8AC3E}">
        <p14:creationId xmlns:p14="http://schemas.microsoft.com/office/powerpoint/2010/main" val="391335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4.1.3:</a:t>
            </a:r>
            <a:br>
              <a:rPr lang="en-US" sz="2800" dirty="0" smtClean="0"/>
            </a:br>
            <a:r>
              <a:rPr lang="en-US" sz="2800" dirty="0" smtClean="0"/>
              <a:t>IPv6 ACLs</a:t>
            </a:r>
            <a:endParaRPr lang="en-US" sz="2800" dirty="0"/>
          </a:p>
        </p:txBody>
      </p:sp>
    </p:spTree>
    <p:extLst>
      <p:ext uri="{BB962C8B-B14F-4D97-AF65-F5344CB8AC3E}">
        <p14:creationId xmlns:p14="http://schemas.microsoft.com/office/powerpoint/2010/main" val="71766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Introducing IPv6 ACLs</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73" y="1187951"/>
            <a:ext cx="6430188" cy="3647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526060" y="1187951"/>
            <a:ext cx="2480154" cy="4524315"/>
          </a:xfrm>
          <a:prstGeom prst="rect">
            <a:avLst/>
          </a:prstGeom>
          <a:solidFill>
            <a:schemeClr val="tx1">
              <a:lumMod val="40000"/>
              <a:lumOff val="60000"/>
            </a:schemeClr>
          </a:solidFill>
        </p:spPr>
        <p:txBody>
          <a:bodyPr wrap="square" rtlCol="0">
            <a:spAutoFit/>
          </a:bodyPr>
          <a:lstStyle/>
          <a:p>
            <a:r>
              <a:rPr lang="en-MY" sz="1200" dirty="0">
                <a:solidFill>
                  <a:srgbClr val="FF0000"/>
                </a:solidFill>
              </a:rPr>
              <a:t>Attackers can accomplish stealth attacks that result in trust exploitation by using dual stacked hosts, rogue </a:t>
            </a:r>
            <a:r>
              <a:rPr lang="en-MY" sz="1200" dirty="0" err="1">
                <a:solidFill>
                  <a:srgbClr val="FF0000"/>
                </a:solidFill>
              </a:rPr>
              <a:t>Neighbor</a:t>
            </a:r>
            <a:r>
              <a:rPr lang="en-MY" sz="1200" dirty="0">
                <a:solidFill>
                  <a:srgbClr val="FF0000"/>
                </a:solidFill>
              </a:rPr>
              <a:t> Discovery Protocol (NDP) messages, and </a:t>
            </a:r>
            <a:r>
              <a:rPr lang="en-MY" sz="1200" dirty="0" err="1">
                <a:solidFill>
                  <a:srgbClr val="FF0000"/>
                </a:solidFill>
              </a:rPr>
              <a:t>tunneling</a:t>
            </a:r>
            <a:r>
              <a:rPr lang="en-MY" sz="1200" dirty="0">
                <a:solidFill>
                  <a:srgbClr val="FF0000"/>
                </a:solidFill>
              </a:rPr>
              <a:t> techniques. </a:t>
            </a:r>
            <a:endParaRPr lang="en-MY" sz="1200" dirty="0" smtClean="0">
              <a:solidFill>
                <a:srgbClr val="FF0000"/>
              </a:solidFill>
            </a:endParaRPr>
          </a:p>
          <a:p>
            <a:endParaRPr lang="en-MY" sz="1200" dirty="0">
              <a:solidFill>
                <a:srgbClr val="FF0000"/>
              </a:solidFill>
            </a:endParaRPr>
          </a:p>
          <a:p>
            <a:r>
              <a:rPr lang="en-MY" sz="1200" dirty="0" err="1" smtClean="0">
                <a:solidFill>
                  <a:srgbClr val="FF0000"/>
                </a:solidFill>
              </a:rPr>
              <a:t>Teredo</a:t>
            </a:r>
            <a:r>
              <a:rPr lang="en-MY" sz="1200" dirty="0" smtClean="0">
                <a:solidFill>
                  <a:srgbClr val="FF0000"/>
                </a:solidFill>
              </a:rPr>
              <a:t> </a:t>
            </a:r>
            <a:r>
              <a:rPr lang="en-MY" sz="1200" dirty="0" err="1">
                <a:solidFill>
                  <a:srgbClr val="FF0000"/>
                </a:solidFill>
              </a:rPr>
              <a:t>tunneling</a:t>
            </a:r>
            <a:r>
              <a:rPr lang="en-MY" sz="1200" dirty="0">
                <a:solidFill>
                  <a:srgbClr val="FF0000"/>
                </a:solidFill>
              </a:rPr>
              <a:t>, for example, is an IPv6 transition technology that provides automatic IPv6 address assignment when IPv4/IPv6 hosts are located behind IPv4 network address translation (NAT) devices. </a:t>
            </a:r>
            <a:endParaRPr lang="en-MY" sz="1200" dirty="0" smtClean="0">
              <a:solidFill>
                <a:srgbClr val="FF0000"/>
              </a:solidFill>
            </a:endParaRPr>
          </a:p>
          <a:p>
            <a:endParaRPr lang="en-MY" sz="1200" dirty="0">
              <a:solidFill>
                <a:srgbClr val="FF0000"/>
              </a:solidFill>
            </a:endParaRPr>
          </a:p>
          <a:p>
            <a:r>
              <a:rPr lang="en-MY" sz="1200" dirty="0" smtClean="0">
                <a:solidFill>
                  <a:srgbClr val="FF0000"/>
                </a:solidFill>
              </a:rPr>
              <a:t>It </a:t>
            </a:r>
            <a:r>
              <a:rPr lang="en-MY" sz="1200" dirty="0">
                <a:solidFill>
                  <a:srgbClr val="FF0000"/>
                </a:solidFill>
              </a:rPr>
              <a:t>accomplishes this by embedding the IPv6 packets inside IPv4 UDP packets. The attacker gains a foothold in the IPv4 network. The compromised host sends rogue router advertisements, which triggers dual stacked hosts to obtain an IPv6 address. </a:t>
            </a:r>
            <a:endParaRPr lang="en-MY" sz="1200" dirty="0">
              <a:solidFill>
                <a:srgbClr val="FF0000"/>
              </a:solidFill>
            </a:endParaRPr>
          </a:p>
        </p:txBody>
      </p:sp>
    </p:spTree>
    <p:extLst>
      <p:ext uri="{BB962C8B-B14F-4D97-AF65-F5344CB8AC3E}">
        <p14:creationId xmlns:p14="http://schemas.microsoft.com/office/powerpoint/2010/main" val="189264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IPv6 ACL Syntax</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10" y="1107878"/>
            <a:ext cx="7688580" cy="5102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171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z="4400" dirty="0" smtClean="0"/>
              <a:t>Chapter Outline</a:t>
            </a:r>
            <a:endParaRPr lang="en-US" sz="4400" dirty="0"/>
          </a:p>
        </p:txBody>
      </p:sp>
      <p:sp>
        <p:nvSpPr>
          <p:cNvPr id="12" name="Text Placeholder 11"/>
          <p:cNvSpPr>
            <a:spLocks noGrp="1"/>
          </p:cNvSpPr>
          <p:nvPr>
            <p:ph type="body" sz="quarter" idx="11"/>
          </p:nvPr>
        </p:nvSpPr>
        <p:spPr>
          <a:xfrm>
            <a:off x="4599991" y="777667"/>
            <a:ext cx="4467809" cy="5287676"/>
          </a:xfrm>
        </p:spPr>
        <p:txBody>
          <a:bodyPr>
            <a:normAutofit/>
          </a:bodyPr>
          <a:lstStyle/>
          <a:p>
            <a:r>
              <a:rPr lang="en-US" sz="1800" dirty="0" smtClean="0">
                <a:solidFill>
                  <a:schemeClr val="tx2"/>
                </a:solidFill>
              </a:rPr>
              <a:t>4.0 Introduction</a:t>
            </a:r>
          </a:p>
          <a:p>
            <a:r>
              <a:rPr lang="en-US" sz="1800" dirty="0" smtClean="0">
                <a:solidFill>
                  <a:schemeClr val="tx2"/>
                </a:solidFill>
              </a:rPr>
              <a:t>4.1 Access Control Lists</a:t>
            </a:r>
          </a:p>
          <a:p>
            <a:r>
              <a:rPr lang="en-US" sz="1800" dirty="0" smtClean="0">
                <a:solidFill>
                  <a:schemeClr val="tx2"/>
                </a:solidFill>
              </a:rPr>
              <a:t>4.2 Firewall Technologies</a:t>
            </a:r>
          </a:p>
          <a:p>
            <a:r>
              <a:rPr lang="en-US" sz="1800" dirty="0" smtClean="0">
                <a:solidFill>
                  <a:schemeClr val="tx2"/>
                </a:solidFill>
              </a:rPr>
              <a:t>4.3 Zone-Based Policy Firewalls</a:t>
            </a:r>
          </a:p>
          <a:p>
            <a:r>
              <a:rPr lang="en-US" sz="1800" dirty="0" smtClean="0">
                <a:solidFill>
                  <a:schemeClr val="tx2"/>
                </a:solidFill>
              </a:rPr>
              <a:t>4.4 Summary</a:t>
            </a:r>
            <a:endParaRPr lang="en-US" sz="1800" dirty="0" smtClean="0">
              <a:solidFill>
                <a:schemeClr val="accent4"/>
              </a:solidFill>
            </a:endParaRPr>
          </a:p>
        </p:txBody>
      </p:sp>
    </p:spTree>
    <p:extLst>
      <p:ext uri="{BB962C8B-B14F-4D97-AF65-F5344CB8AC3E}">
        <p14:creationId xmlns:p14="http://schemas.microsoft.com/office/powerpoint/2010/main" val="330542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Configure IPv6 ACLs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45" y="939779"/>
            <a:ext cx="5491489" cy="3433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363222" y="1302707"/>
            <a:ext cx="2455341" cy="4185761"/>
          </a:xfrm>
          <a:prstGeom prst="rect">
            <a:avLst/>
          </a:prstGeom>
          <a:solidFill>
            <a:schemeClr val="tx1">
              <a:lumMod val="40000"/>
              <a:lumOff val="60000"/>
            </a:schemeClr>
          </a:solidFill>
        </p:spPr>
        <p:txBody>
          <a:bodyPr wrap="square" rtlCol="0">
            <a:spAutoFit/>
          </a:bodyPr>
          <a:lstStyle/>
          <a:p>
            <a:r>
              <a:rPr lang="en-MY" sz="1400" dirty="0">
                <a:solidFill>
                  <a:srgbClr val="FF0000"/>
                </a:solidFill>
              </a:rPr>
              <a:t>An IPv6 ACL contains an implicit </a:t>
            </a:r>
            <a:r>
              <a:rPr lang="en-MY" sz="1400" b="1" dirty="0">
                <a:solidFill>
                  <a:srgbClr val="FF0000"/>
                </a:solidFill>
              </a:rPr>
              <a:t>deny ipv6 any</a:t>
            </a:r>
            <a:r>
              <a:rPr lang="en-MY" sz="1400" dirty="0">
                <a:solidFill>
                  <a:srgbClr val="FF0000"/>
                </a:solidFill>
              </a:rPr>
              <a:t>. Each IPv6 ACL also contains implicit permit rules to enable IPv6 </a:t>
            </a:r>
            <a:r>
              <a:rPr lang="en-MY" sz="1400" dirty="0" err="1">
                <a:solidFill>
                  <a:srgbClr val="FF0000"/>
                </a:solidFill>
              </a:rPr>
              <a:t>neighbor</a:t>
            </a:r>
            <a:r>
              <a:rPr lang="en-MY" sz="1400" dirty="0">
                <a:solidFill>
                  <a:srgbClr val="FF0000"/>
                </a:solidFill>
              </a:rPr>
              <a:t> discovery. </a:t>
            </a:r>
            <a:endParaRPr lang="en-MY" sz="1400" dirty="0" smtClean="0">
              <a:solidFill>
                <a:srgbClr val="FF0000"/>
              </a:solidFill>
            </a:endParaRPr>
          </a:p>
          <a:p>
            <a:endParaRPr lang="en-MY" sz="1400" dirty="0">
              <a:solidFill>
                <a:srgbClr val="FF0000"/>
              </a:solidFill>
            </a:endParaRPr>
          </a:p>
          <a:p>
            <a:r>
              <a:rPr lang="en-MY" sz="1400" dirty="0" smtClean="0">
                <a:solidFill>
                  <a:srgbClr val="FF0000"/>
                </a:solidFill>
              </a:rPr>
              <a:t>The </a:t>
            </a:r>
            <a:r>
              <a:rPr lang="en-MY" sz="1400" dirty="0">
                <a:solidFill>
                  <a:srgbClr val="FF0000"/>
                </a:solidFill>
              </a:rPr>
              <a:t>IPv6 NDP requires the use of the IPv6 network layer to send </a:t>
            </a:r>
            <a:r>
              <a:rPr lang="en-MY" sz="1400" dirty="0" err="1">
                <a:solidFill>
                  <a:srgbClr val="FF0000"/>
                </a:solidFill>
              </a:rPr>
              <a:t>neighbor</a:t>
            </a:r>
            <a:r>
              <a:rPr lang="en-MY" sz="1400" dirty="0">
                <a:solidFill>
                  <a:srgbClr val="FF0000"/>
                </a:solidFill>
              </a:rPr>
              <a:t> advertisements (NAs) and </a:t>
            </a:r>
            <a:r>
              <a:rPr lang="en-MY" sz="1400" dirty="0" err="1">
                <a:solidFill>
                  <a:srgbClr val="FF0000"/>
                </a:solidFill>
              </a:rPr>
              <a:t>neighbor</a:t>
            </a:r>
            <a:r>
              <a:rPr lang="en-MY" sz="1400" dirty="0">
                <a:solidFill>
                  <a:srgbClr val="FF0000"/>
                </a:solidFill>
              </a:rPr>
              <a:t> solicitations (NSs). </a:t>
            </a:r>
            <a:endParaRPr lang="en-MY" sz="1400" dirty="0" smtClean="0">
              <a:solidFill>
                <a:srgbClr val="FF0000"/>
              </a:solidFill>
            </a:endParaRPr>
          </a:p>
          <a:p>
            <a:endParaRPr lang="en-MY" sz="1400" dirty="0">
              <a:solidFill>
                <a:srgbClr val="FF0000"/>
              </a:solidFill>
            </a:endParaRPr>
          </a:p>
          <a:p>
            <a:r>
              <a:rPr lang="en-MY" sz="1400" dirty="0" smtClean="0">
                <a:solidFill>
                  <a:srgbClr val="FF0000"/>
                </a:solidFill>
              </a:rPr>
              <a:t>If </a:t>
            </a:r>
            <a:r>
              <a:rPr lang="en-MY" sz="1400" dirty="0">
                <a:solidFill>
                  <a:srgbClr val="FF0000"/>
                </a:solidFill>
              </a:rPr>
              <a:t>an administrator configures the </a:t>
            </a:r>
            <a:r>
              <a:rPr lang="en-MY" sz="1400" b="1" dirty="0">
                <a:solidFill>
                  <a:srgbClr val="FF0000"/>
                </a:solidFill>
              </a:rPr>
              <a:t>deny ipv6 any</a:t>
            </a:r>
            <a:r>
              <a:rPr lang="en-MY" sz="1400" dirty="0">
                <a:solidFill>
                  <a:srgbClr val="FF0000"/>
                </a:solidFill>
              </a:rPr>
              <a:t> command without explicitly permitting </a:t>
            </a:r>
            <a:r>
              <a:rPr lang="en-MY" sz="1400" dirty="0" err="1">
                <a:solidFill>
                  <a:srgbClr val="FF0000"/>
                </a:solidFill>
              </a:rPr>
              <a:t>neighbor</a:t>
            </a:r>
            <a:r>
              <a:rPr lang="en-MY" sz="1400" dirty="0">
                <a:solidFill>
                  <a:srgbClr val="FF0000"/>
                </a:solidFill>
              </a:rPr>
              <a:t> discovery, then the NDP will be disabled.</a:t>
            </a:r>
            <a:endParaRPr lang="en-MY" sz="1400" dirty="0">
              <a:solidFill>
                <a:srgbClr val="FF0000"/>
              </a:solidFill>
            </a:endParaRPr>
          </a:p>
        </p:txBody>
      </p:sp>
    </p:spTree>
    <p:extLst>
      <p:ext uri="{BB962C8B-B14F-4D97-AF65-F5344CB8AC3E}">
        <p14:creationId xmlns:p14="http://schemas.microsoft.com/office/powerpoint/2010/main" val="171790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1684020"/>
            <a:ext cx="8112125" cy="1186296"/>
          </a:xfrm>
        </p:spPr>
        <p:txBody>
          <a:bodyPr/>
          <a:lstStyle/>
          <a:p>
            <a:r>
              <a:rPr lang="en-US" sz="4000" dirty="0" smtClean="0"/>
              <a:t>Section 4.2:</a:t>
            </a:r>
            <a:br>
              <a:rPr lang="en-US" sz="4000" dirty="0" smtClean="0"/>
            </a:br>
            <a:r>
              <a:rPr lang="en-US" sz="4000" dirty="0" smtClean="0"/>
              <a:t>Firewall Technologies</a:t>
            </a:r>
            <a:endParaRPr lang="en-US" sz="4000" dirty="0"/>
          </a:p>
        </p:txBody>
      </p:sp>
      <p:sp>
        <p:nvSpPr>
          <p:cNvPr id="5" name="Text Placeholder 6"/>
          <p:cNvSpPr txBox="1">
            <a:spLocks/>
          </p:cNvSpPr>
          <p:nvPr/>
        </p:nvSpPr>
        <p:spPr>
          <a:xfrm>
            <a:off x="419100" y="3119627"/>
            <a:ext cx="8577072" cy="2247029"/>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Upon completion of this section, you should be able to:</a:t>
            </a:r>
          </a:p>
          <a:p>
            <a:r>
              <a:rPr lang="en-US" sz="1800" dirty="0"/>
              <a:t>Explain how firewalls are used to help secure networks</a:t>
            </a:r>
            <a:r>
              <a:rPr lang="en-US" sz="1800" dirty="0" smtClean="0"/>
              <a:t>.</a:t>
            </a:r>
          </a:p>
          <a:p>
            <a:r>
              <a:rPr lang="en-US" sz="1800" dirty="0"/>
              <a:t>Describe the various types of firewalls</a:t>
            </a:r>
            <a:r>
              <a:rPr lang="en-US" sz="1800" dirty="0" smtClean="0"/>
              <a:t>.</a:t>
            </a:r>
          </a:p>
          <a:p>
            <a:r>
              <a:rPr lang="en-US" sz="1800" dirty="0"/>
              <a:t>Configure a classic firewall</a:t>
            </a:r>
            <a:r>
              <a:rPr lang="en-US" sz="1800" dirty="0" smtClean="0"/>
              <a:t>.</a:t>
            </a:r>
          </a:p>
          <a:p>
            <a:r>
              <a:rPr lang="en-US" sz="1800" dirty="0"/>
              <a:t>Explain design considerations for implementing firewall </a:t>
            </a:r>
            <a:r>
              <a:rPr lang="en-US" sz="1800" dirty="0" smtClean="0"/>
              <a:t>technologies.</a:t>
            </a:r>
            <a:endParaRPr lang="en-US" sz="1800" dirty="0"/>
          </a:p>
        </p:txBody>
      </p:sp>
    </p:spTree>
    <p:extLst>
      <p:ext uri="{BB962C8B-B14F-4D97-AF65-F5344CB8AC3E}">
        <p14:creationId xmlns:p14="http://schemas.microsoft.com/office/powerpoint/2010/main" val="190980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4.2.1:</a:t>
            </a:r>
            <a:br>
              <a:rPr lang="en-US" sz="2800" dirty="0" smtClean="0"/>
            </a:br>
            <a:r>
              <a:rPr lang="en-US" sz="2800" dirty="0" smtClean="0"/>
              <a:t>Securing Networks with Firewalls</a:t>
            </a:r>
            <a:endParaRPr lang="en-US" sz="2800" dirty="0"/>
          </a:p>
        </p:txBody>
      </p:sp>
    </p:spTree>
    <p:extLst>
      <p:ext uri="{BB962C8B-B14F-4D97-AF65-F5344CB8AC3E}">
        <p14:creationId xmlns:p14="http://schemas.microsoft.com/office/powerpoint/2010/main" val="12575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Defining Firewalls</a:t>
            </a:r>
            <a:endParaRPr lang="en-US" sz="32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4740" y="1359151"/>
            <a:ext cx="5151120" cy="4780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6"/>
          <p:cNvSpPr txBox="1">
            <a:spLocks/>
          </p:cNvSpPr>
          <p:nvPr/>
        </p:nvSpPr>
        <p:spPr>
          <a:xfrm>
            <a:off x="350520" y="2257486"/>
            <a:ext cx="3284220" cy="298399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buNone/>
            </a:pPr>
            <a:r>
              <a:rPr lang="en-US" sz="1800" dirty="0" smtClean="0"/>
              <a:t>All firewalls:</a:t>
            </a:r>
          </a:p>
          <a:p>
            <a:pPr marL="514350" indent="-285750"/>
            <a:r>
              <a:rPr lang="en-US" sz="1800" dirty="0" smtClean="0"/>
              <a:t>Are resistant to attack</a:t>
            </a:r>
          </a:p>
          <a:p>
            <a:pPr marL="514350" indent="-285750"/>
            <a:r>
              <a:rPr lang="en-US" sz="1800" dirty="0" smtClean="0"/>
              <a:t>Are the only transit point between networks because all traffic flows through the firewall</a:t>
            </a:r>
          </a:p>
          <a:p>
            <a:pPr marL="514350" indent="-285750"/>
            <a:r>
              <a:rPr lang="en-US" sz="1800" dirty="0" smtClean="0"/>
              <a:t>Enforce the access control policy</a:t>
            </a:r>
            <a:endParaRPr lang="en-US" sz="1800" dirty="0"/>
          </a:p>
        </p:txBody>
      </p:sp>
      <p:sp>
        <p:nvSpPr>
          <p:cNvPr id="2" name="TextBox 1"/>
          <p:cNvSpPr txBox="1"/>
          <p:nvPr/>
        </p:nvSpPr>
        <p:spPr>
          <a:xfrm>
            <a:off x="350520" y="939452"/>
            <a:ext cx="3181820" cy="1169551"/>
          </a:xfrm>
          <a:prstGeom prst="rect">
            <a:avLst/>
          </a:prstGeom>
          <a:solidFill>
            <a:schemeClr val="tx1">
              <a:lumMod val="40000"/>
              <a:lumOff val="60000"/>
            </a:schemeClr>
          </a:solidFill>
        </p:spPr>
        <p:txBody>
          <a:bodyPr wrap="square" rtlCol="0">
            <a:spAutoFit/>
          </a:bodyPr>
          <a:lstStyle/>
          <a:p>
            <a:r>
              <a:rPr lang="en-MY" sz="1400" dirty="0" smtClean="0">
                <a:solidFill>
                  <a:srgbClr val="FF0000"/>
                </a:solidFill>
              </a:rPr>
              <a:t>The </a:t>
            </a:r>
            <a:r>
              <a:rPr lang="en-MY" sz="1400" dirty="0">
                <a:solidFill>
                  <a:srgbClr val="FF0000"/>
                </a:solidFill>
              </a:rPr>
              <a:t>term was adapted for use with computer networks: a firewall prevents undesirable traffic from entering prescribed areas within a network.</a:t>
            </a:r>
            <a:endParaRPr lang="en-MY" sz="1400" dirty="0">
              <a:solidFill>
                <a:srgbClr val="FF0000"/>
              </a:solidFill>
            </a:endParaRPr>
          </a:p>
        </p:txBody>
      </p:sp>
    </p:spTree>
    <p:extLst>
      <p:ext uri="{BB962C8B-B14F-4D97-AF65-F5344CB8AC3E}">
        <p14:creationId xmlns:p14="http://schemas.microsoft.com/office/powerpoint/2010/main" val="237717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Benefits and Limitations of Firewalls</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1161098"/>
            <a:ext cx="8039100"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82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4.2.2:</a:t>
            </a:r>
            <a:br>
              <a:rPr lang="en-US" sz="2800" dirty="0" smtClean="0"/>
            </a:br>
            <a:r>
              <a:rPr lang="en-US" sz="2800" dirty="0" smtClean="0"/>
              <a:t>Types of Firewalls</a:t>
            </a:r>
            <a:endParaRPr lang="en-US" sz="2800" dirty="0"/>
          </a:p>
        </p:txBody>
      </p:sp>
    </p:spTree>
    <p:extLst>
      <p:ext uri="{BB962C8B-B14F-4D97-AF65-F5344CB8AC3E}">
        <p14:creationId xmlns:p14="http://schemas.microsoft.com/office/powerpoint/2010/main" val="302133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Firewall Type Descriptions</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80" y="1250633"/>
            <a:ext cx="331501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532" y="4038600"/>
            <a:ext cx="297119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4910" y="1250633"/>
            <a:ext cx="34290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4910" y="4038600"/>
            <a:ext cx="291341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26480" y="939642"/>
            <a:ext cx="2634054" cy="369332"/>
          </a:xfrm>
          <a:prstGeom prst="rect">
            <a:avLst/>
          </a:prstGeom>
          <a:noFill/>
        </p:spPr>
        <p:txBody>
          <a:bodyPr wrap="none" rtlCol="0">
            <a:spAutoFit/>
          </a:bodyPr>
          <a:lstStyle/>
          <a:p>
            <a:r>
              <a:rPr lang="en-US" dirty="0">
                <a:solidFill>
                  <a:srgbClr val="435153"/>
                </a:solidFill>
                <a:latin typeface="+mj-lt"/>
              </a:rPr>
              <a:t>Packet Filtering Firewall</a:t>
            </a:r>
          </a:p>
        </p:txBody>
      </p:sp>
      <p:sp>
        <p:nvSpPr>
          <p:cNvPr id="8" name="TextBox 7"/>
          <p:cNvSpPr txBox="1"/>
          <p:nvPr/>
        </p:nvSpPr>
        <p:spPr>
          <a:xfrm>
            <a:off x="151531" y="3723561"/>
            <a:ext cx="1826141" cy="369332"/>
          </a:xfrm>
          <a:prstGeom prst="rect">
            <a:avLst/>
          </a:prstGeom>
          <a:noFill/>
        </p:spPr>
        <p:txBody>
          <a:bodyPr wrap="none" rtlCol="0">
            <a:spAutoFit/>
          </a:bodyPr>
          <a:lstStyle/>
          <a:p>
            <a:r>
              <a:rPr lang="en-US" dirty="0">
                <a:solidFill>
                  <a:srgbClr val="435153"/>
                </a:solidFill>
                <a:latin typeface="+mj-lt"/>
              </a:rPr>
              <a:t>Stateful Firewall</a:t>
            </a:r>
          </a:p>
        </p:txBody>
      </p:sp>
      <p:sp>
        <p:nvSpPr>
          <p:cNvPr id="9" name="TextBox 8"/>
          <p:cNvSpPr txBox="1"/>
          <p:nvPr/>
        </p:nvSpPr>
        <p:spPr>
          <a:xfrm>
            <a:off x="4994910" y="919401"/>
            <a:ext cx="3147015" cy="369332"/>
          </a:xfrm>
          <a:prstGeom prst="rect">
            <a:avLst/>
          </a:prstGeom>
          <a:noFill/>
        </p:spPr>
        <p:txBody>
          <a:bodyPr wrap="none" rtlCol="0">
            <a:spAutoFit/>
          </a:bodyPr>
          <a:lstStyle/>
          <a:p>
            <a:r>
              <a:rPr lang="en-US" dirty="0">
                <a:solidFill>
                  <a:srgbClr val="435153"/>
                </a:solidFill>
                <a:latin typeface="+mj-lt"/>
              </a:rPr>
              <a:t>Application Gateway Firewall</a:t>
            </a:r>
          </a:p>
        </p:txBody>
      </p:sp>
      <p:sp>
        <p:nvSpPr>
          <p:cNvPr id="10" name="TextBox 9"/>
          <p:cNvSpPr txBox="1"/>
          <p:nvPr/>
        </p:nvSpPr>
        <p:spPr>
          <a:xfrm>
            <a:off x="4994909" y="3722608"/>
            <a:ext cx="1484252" cy="369332"/>
          </a:xfrm>
          <a:prstGeom prst="rect">
            <a:avLst/>
          </a:prstGeom>
          <a:noFill/>
        </p:spPr>
        <p:txBody>
          <a:bodyPr wrap="none" rtlCol="0">
            <a:spAutoFit/>
          </a:bodyPr>
          <a:lstStyle/>
          <a:p>
            <a:r>
              <a:rPr lang="en-US" dirty="0">
                <a:solidFill>
                  <a:srgbClr val="435153"/>
                </a:solidFill>
                <a:latin typeface="+mj-lt"/>
              </a:rPr>
              <a:t>NAT Firewall</a:t>
            </a:r>
          </a:p>
        </p:txBody>
      </p:sp>
      <p:sp>
        <p:nvSpPr>
          <p:cNvPr id="3" name="TextBox 2"/>
          <p:cNvSpPr txBox="1"/>
          <p:nvPr/>
        </p:nvSpPr>
        <p:spPr>
          <a:xfrm>
            <a:off x="3386835" y="3872920"/>
            <a:ext cx="1498315" cy="1754326"/>
          </a:xfrm>
          <a:prstGeom prst="rect">
            <a:avLst/>
          </a:prstGeom>
          <a:noFill/>
        </p:spPr>
        <p:txBody>
          <a:bodyPr wrap="square" rtlCol="0">
            <a:spAutoFit/>
          </a:bodyPr>
          <a:lstStyle/>
          <a:p>
            <a:r>
              <a:rPr lang="en-MY" sz="1200" b="1" dirty="0" err="1"/>
              <a:t>Stateful</a:t>
            </a:r>
            <a:r>
              <a:rPr lang="en-MY" sz="1200" b="1" dirty="0"/>
              <a:t> firewall</a:t>
            </a:r>
            <a:r>
              <a:rPr lang="en-MY" sz="1200" dirty="0"/>
              <a:t> - Monitors the state of connections, whether the connection is in an initiation, data transfer, or termination state (Figure 2</a:t>
            </a:r>
            <a:r>
              <a:rPr lang="en-MY" sz="1200" dirty="0" smtClean="0"/>
              <a:t>).</a:t>
            </a:r>
            <a:endParaRPr lang="en-MY" sz="1200" dirty="0"/>
          </a:p>
        </p:txBody>
      </p:sp>
      <p:sp>
        <p:nvSpPr>
          <p:cNvPr id="4" name="TextBox 3"/>
          <p:cNvSpPr txBox="1"/>
          <p:nvPr/>
        </p:nvSpPr>
        <p:spPr>
          <a:xfrm>
            <a:off x="3386835" y="1124308"/>
            <a:ext cx="1498316" cy="2123658"/>
          </a:xfrm>
          <a:prstGeom prst="rect">
            <a:avLst/>
          </a:prstGeom>
          <a:noFill/>
        </p:spPr>
        <p:txBody>
          <a:bodyPr wrap="square" rtlCol="0">
            <a:spAutoFit/>
          </a:bodyPr>
          <a:lstStyle/>
          <a:p>
            <a:r>
              <a:rPr lang="en-MY" sz="1200" b="1" dirty="0"/>
              <a:t>Packet filtering firewall</a:t>
            </a:r>
            <a:r>
              <a:rPr lang="en-MY" sz="1200" dirty="0"/>
              <a:t> - Typically a router with the capability to filter some packet content, such as Layer 3 and sometimes Layer 4 information (Figure 1).</a:t>
            </a:r>
          </a:p>
          <a:p>
            <a:endParaRPr lang="en-MY" sz="1200" dirty="0"/>
          </a:p>
        </p:txBody>
      </p:sp>
      <p:sp>
        <p:nvSpPr>
          <p:cNvPr id="5" name="TextBox 4"/>
          <p:cNvSpPr txBox="1"/>
          <p:nvPr/>
        </p:nvSpPr>
        <p:spPr>
          <a:xfrm>
            <a:off x="7587261" y="1681413"/>
            <a:ext cx="1528176" cy="4524315"/>
          </a:xfrm>
          <a:prstGeom prst="rect">
            <a:avLst/>
          </a:prstGeom>
          <a:noFill/>
        </p:spPr>
        <p:txBody>
          <a:bodyPr wrap="square" rtlCol="0">
            <a:spAutoFit/>
          </a:bodyPr>
          <a:lstStyle/>
          <a:p>
            <a:r>
              <a:rPr lang="en-MY" sz="1200" b="1" dirty="0"/>
              <a:t>Application gateway firewall (proxy firewall)</a:t>
            </a:r>
            <a:r>
              <a:rPr lang="en-MY" sz="1200" dirty="0"/>
              <a:t> - Filters information at Layers 3, 4, 5, and 7 of the OSI reference model. Most of the firewall control and filtering is done in software (Figure 3). When a client needs to access a remote server, it connects to a proxy server. The proxy server connects to the remote server on behalf of the client. Therefore, the server only sees a connection from the proxy server.</a:t>
            </a:r>
          </a:p>
          <a:p>
            <a:endParaRPr lang="en-MY" sz="1200" dirty="0"/>
          </a:p>
        </p:txBody>
      </p:sp>
    </p:spTree>
    <p:extLst>
      <p:ext uri="{BB962C8B-B14F-4D97-AF65-F5344CB8AC3E}">
        <p14:creationId xmlns:p14="http://schemas.microsoft.com/office/powerpoint/2010/main" val="177928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Packet Filtering Firewall Benefits </a:t>
            </a:r>
            <a:r>
              <a:rPr lang="en-US" sz="3200" dirty="0" smtClean="0"/>
              <a:t>&amp; </a:t>
            </a:r>
            <a:r>
              <a:rPr lang="en-US" sz="3200" dirty="0"/>
              <a:t>Limitations</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48" y="2506835"/>
            <a:ext cx="6096000"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862181" y="843695"/>
            <a:ext cx="3118981" cy="3323987"/>
          </a:xfrm>
          <a:prstGeom prst="rect">
            <a:avLst/>
          </a:prstGeom>
          <a:solidFill>
            <a:schemeClr val="tx1">
              <a:lumMod val="40000"/>
              <a:lumOff val="60000"/>
            </a:schemeClr>
          </a:solidFill>
        </p:spPr>
        <p:txBody>
          <a:bodyPr wrap="square" rtlCol="0">
            <a:spAutoFit/>
          </a:bodyPr>
          <a:lstStyle/>
          <a:p>
            <a:r>
              <a:rPr lang="en-MY" sz="1400" dirty="0">
                <a:solidFill>
                  <a:srgbClr val="FF0000"/>
                </a:solidFill>
              </a:rPr>
              <a:t>There are several advantages of using a packet filtering firewall:</a:t>
            </a:r>
          </a:p>
          <a:p>
            <a:pPr marL="285750" indent="-285750">
              <a:buFont typeface="Arial" panose="020B0604020202020204" pitchFamily="34" charset="0"/>
              <a:buChar char="•"/>
            </a:pPr>
            <a:r>
              <a:rPr lang="en-MY" sz="1400" dirty="0">
                <a:solidFill>
                  <a:srgbClr val="FF0000"/>
                </a:solidFill>
              </a:rPr>
              <a:t>Packet filters implement simple permit or deny rule sets.</a:t>
            </a:r>
          </a:p>
          <a:p>
            <a:pPr marL="285750" indent="-285750">
              <a:buFont typeface="Arial" panose="020B0604020202020204" pitchFamily="34" charset="0"/>
              <a:buChar char="•"/>
            </a:pPr>
            <a:r>
              <a:rPr lang="en-MY" sz="1400" dirty="0">
                <a:solidFill>
                  <a:srgbClr val="FF0000"/>
                </a:solidFill>
              </a:rPr>
              <a:t>Packet filters have a low impact on network performance.</a:t>
            </a:r>
          </a:p>
          <a:p>
            <a:pPr marL="285750" indent="-285750">
              <a:buFont typeface="Arial" panose="020B0604020202020204" pitchFamily="34" charset="0"/>
              <a:buChar char="•"/>
            </a:pPr>
            <a:r>
              <a:rPr lang="en-MY" sz="1400" dirty="0">
                <a:solidFill>
                  <a:srgbClr val="FF0000"/>
                </a:solidFill>
              </a:rPr>
              <a:t>Packet filters are easy to implement, and are supported by most routers.</a:t>
            </a:r>
          </a:p>
          <a:p>
            <a:pPr marL="285750" indent="-285750">
              <a:buFont typeface="Arial" panose="020B0604020202020204" pitchFamily="34" charset="0"/>
              <a:buChar char="•"/>
            </a:pPr>
            <a:r>
              <a:rPr lang="en-MY" sz="1400" dirty="0">
                <a:solidFill>
                  <a:srgbClr val="FF0000"/>
                </a:solidFill>
              </a:rPr>
              <a:t>Packet filters provide an initial degree of security at the network layer.</a:t>
            </a:r>
          </a:p>
          <a:p>
            <a:pPr marL="285750" indent="-285750">
              <a:buFont typeface="Arial" panose="020B0604020202020204" pitchFamily="34" charset="0"/>
              <a:buChar char="•"/>
            </a:pPr>
            <a:r>
              <a:rPr lang="en-MY" sz="1400" dirty="0">
                <a:solidFill>
                  <a:srgbClr val="FF0000"/>
                </a:solidFill>
              </a:rPr>
              <a:t>Packet filters perform almost all the tasks of a high-end firewall at a much lower cost</a:t>
            </a:r>
            <a:r>
              <a:rPr lang="en-MY" sz="1400" dirty="0" smtClean="0">
                <a:solidFill>
                  <a:srgbClr val="FF0000"/>
                </a:solidFill>
              </a:rPr>
              <a:t>.</a:t>
            </a:r>
            <a:endParaRPr lang="en-MY" sz="1400" dirty="0">
              <a:solidFill>
                <a:srgbClr val="FF0000"/>
              </a:solidFill>
            </a:endParaRPr>
          </a:p>
        </p:txBody>
      </p:sp>
    </p:spTree>
    <p:extLst>
      <p:ext uri="{BB962C8B-B14F-4D97-AF65-F5344CB8AC3E}">
        <p14:creationId xmlns:p14="http://schemas.microsoft.com/office/powerpoint/2010/main" val="258733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err="1"/>
              <a:t>Stateful</a:t>
            </a:r>
            <a:r>
              <a:rPr lang="en-US" sz="3200" dirty="0"/>
              <a:t> Firewalls</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59" y="1518914"/>
            <a:ext cx="2876119" cy="242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4537" y="1518914"/>
            <a:ext cx="3725194" cy="2064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633" y="4366260"/>
            <a:ext cx="5448734" cy="1951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txBox="1">
            <a:spLocks/>
          </p:cNvSpPr>
          <p:nvPr/>
        </p:nvSpPr>
        <p:spPr>
          <a:xfrm>
            <a:off x="4864537" y="1241222"/>
            <a:ext cx="1513404"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State Tables</a:t>
            </a:r>
            <a:endParaRPr lang="en-US" sz="1800" dirty="0"/>
          </a:p>
        </p:txBody>
      </p:sp>
      <p:sp>
        <p:nvSpPr>
          <p:cNvPr id="8" name="Text Placeholder 6"/>
          <p:cNvSpPr txBox="1">
            <a:spLocks/>
          </p:cNvSpPr>
          <p:nvPr/>
        </p:nvSpPr>
        <p:spPr>
          <a:xfrm>
            <a:off x="822959" y="1241222"/>
            <a:ext cx="1927862"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err="1" smtClean="0"/>
              <a:t>Stateful</a:t>
            </a:r>
            <a:r>
              <a:rPr lang="en-US" sz="1800" dirty="0" smtClean="0"/>
              <a:t> Firewalls </a:t>
            </a:r>
            <a:endParaRPr lang="en-US" sz="1800" dirty="0"/>
          </a:p>
        </p:txBody>
      </p:sp>
      <p:sp>
        <p:nvSpPr>
          <p:cNvPr id="9" name="Text Placeholder 6"/>
          <p:cNvSpPr txBox="1">
            <a:spLocks/>
          </p:cNvSpPr>
          <p:nvPr/>
        </p:nvSpPr>
        <p:spPr>
          <a:xfrm>
            <a:off x="1847633" y="4101274"/>
            <a:ext cx="2907248"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err="1" smtClean="0"/>
              <a:t>Stateful</a:t>
            </a:r>
            <a:r>
              <a:rPr lang="en-US" sz="1800" dirty="0" smtClean="0"/>
              <a:t> Firewall Operation</a:t>
            </a:r>
            <a:endParaRPr lang="en-US" sz="1800" dirty="0"/>
          </a:p>
        </p:txBody>
      </p:sp>
    </p:spTree>
    <p:extLst>
      <p:ext uri="{BB962C8B-B14F-4D97-AF65-F5344CB8AC3E}">
        <p14:creationId xmlns:p14="http://schemas.microsoft.com/office/powerpoint/2010/main" val="331952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err="1"/>
              <a:t>Stateful</a:t>
            </a:r>
            <a:r>
              <a:rPr lang="en-US" sz="3200" dirty="0"/>
              <a:t> </a:t>
            </a:r>
            <a:r>
              <a:rPr lang="en-US" sz="3200" dirty="0" smtClean="0"/>
              <a:t>Firewall Benefits and Limitations</a:t>
            </a:r>
            <a:endParaRPr lang="en-US" sz="3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638" y="1154430"/>
            <a:ext cx="580072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1"/>
          <p:cNvSpPr txBox="1">
            <a:spLocks/>
          </p:cNvSpPr>
          <p:nvPr/>
        </p:nvSpPr>
        <p:spPr>
          <a:xfrm>
            <a:off x="229702" y="3091595"/>
            <a:ext cx="8822858" cy="838200"/>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sz="3200" dirty="0" smtClean="0"/>
              <a:t>Next Generation Firewalls</a:t>
            </a:r>
            <a:endParaRPr lang="en-US" sz="3200" dirty="0"/>
          </a:p>
        </p:txBody>
      </p:sp>
      <p:sp>
        <p:nvSpPr>
          <p:cNvPr id="11" name="Text Placeholder 6"/>
          <p:cNvSpPr txBox="1">
            <a:spLocks/>
          </p:cNvSpPr>
          <p:nvPr/>
        </p:nvSpPr>
        <p:spPr>
          <a:xfrm>
            <a:off x="320040" y="3929794"/>
            <a:ext cx="8054340" cy="2303365"/>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285750"/>
            <a:r>
              <a:rPr lang="en-US" sz="1400" dirty="0" smtClean="0"/>
              <a:t>Granular identification, visibility, and control of behaviors within applications</a:t>
            </a:r>
          </a:p>
          <a:p>
            <a:pPr marL="514350" indent="-285750"/>
            <a:r>
              <a:rPr lang="en-US" sz="1400" dirty="0" smtClean="0"/>
              <a:t>Restricting web and web application use based on the reputation of the site</a:t>
            </a:r>
          </a:p>
          <a:p>
            <a:pPr marL="514350" indent="-285750"/>
            <a:r>
              <a:rPr lang="en-US" sz="1400" dirty="0" smtClean="0"/>
              <a:t>Proactive protection against Internet threats</a:t>
            </a:r>
          </a:p>
          <a:p>
            <a:pPr marL="514350" indent="-285750"/>
            <a:r>
              <a:rPr lang="en-US" sz="1400" dirty="0" smtClean="0"/>
              <a:t>Enforcement of policies based on the user, device, role, application type, and threat profile</a:t>
            </a:r>
          </a:p>
          <a:p>
            <a:pPr marL="514350" indent="-285750"/>
            <a:r>
              <a:rPr lang="en-US" sz="1400" dirty="0" smtClean="0"/>
              <a:t>Performance of NAT, VPN, and SPI</a:t>
            </a:r>
          </a:p>
          <a:p>
            <a:pPr marL="514350" indent="-285750"/>
            <a:r>
              <a:rPr lang="en-US" sz="1400" dirty="0" smtClean="0"/>
              <a:t>Use of an IPS</a:t>
            </a:r>
            <a:endParaRPr lang="en-US" sz="1400" dirty="0"/>
          </a:p>
        </p:txBody>
      </p:sp>
    </p:spTree>
    <p:extLst>
      <p:ext uri="{BB962C8B-B14F-4D97-AF65-F5344CB8AC3E}">
        <p14:creationId xmlns:p14="http://schemas.microsoft.com/office/powerpoint/2010/main" val="33298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1584960"/>
            <a:ext cx="8112125" cy="1193916"/>
          </a:xfrm>
        </p:spPr>
        <p:txBody>
          <a:bodyPr/>
          <a:lstStyle/>
          <a:p>
            <a:r>
              <a:rPr lang="en-US" sz="4000" dirty="0" smtClean="0"/>
              <a:t>Section 4.1:</a:t>
            </a:r>
            <a:br>
              <a:rPr lang="en-US" sz="4000" dirty="0" smtClean="0"/>
            </a:br>
            <a:r>
              <a:rPr lang="en-US" sz="4000" dirty="0" smtClean="0"/>
              <a:t>Access Control List</a:t>
            </a:r>
            <a:endParaRPr lang="en-US" sz="4000" dirty="0"/>
          </a:p>
        </p:txBody>
      </p:sp>
      <p:sp>
        <p:nvSpPr>
          <p:cNvPr id="5" name="Text Placeholder 6"/>
          <p:cNvSpPr txBox="1">
            <a:spLocks/>
          </p:cNvSpPr>
          <p:nvPr/>
        </p:nvSpPr>
        <p:spPr>
          <a:xfrm>
            <a:off x="419100" y="3017520"/>
            <a:ext cx="8577072" cy="2316480"/>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Upon completion of this section, you should be able to:</a:t>
            </a:r>
          </a:p>
          <a:p>
            <a:r>
              <a:rPr lang="en-US" sz="1800" dirty="0" smtClean="0"/>
              <a:t>Configure standard and extended IPv4 ACLs using CLI.</a:t>
            </a:r>
          </a:p>
          <a:p>
            <a:r>
              <a:rPr lang="en-US" sz="1800" dirty="0" smtClean="0"/>
              <a:t>Use ACLs to mitigate common network attacks.</a:t>
            </a:r>
          </a:p>
          <a:p>
            <a:r>
              <a:rPr lang="en-US" sz="1800" dirty="0" smtClean="0"/>
              <a:t>Configure IPv6 ACLs using CLI.</a:t>
            </a:r>
          </a:p>
        </p:txBody>
      </p:sp>
    </p:spTree>
    <p:extLst>
      <p:ext uri="{BB962C8B-B14F-4D97-AF65-F5344CB8AC3E}">
        <p14:creationId xmlns:p14="http://schemas.microsoft.com/office/powerpoint/2010/main" val="307607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4.2.3:</a:t>
            </a:r>
            <a:br>
              <a:rPr lang="en-US" sz="2800" dirty="0" smtClean="0"/>
            </a:br>
            <a:r>
              <a:rPr lang="en-US" sz="2800" dirty="0" smtClean="0"/>
              <a:t>Classic Firewall</a:t>
            </a:r>
            <a:endParaRPr lang="en-US" sz="2800" dirty="0"/>
          </a:p>
        </p:txBody>
      </p:sp>
    </p:spTree>
    <p:extLst>
      <p:ext uri="{BB962C8B-B14F-4D97-AF65-F5344CB8AC3E}">
        <p14:creationId xmlns:p14="http://schemas.microsoft.com/office/powerpoint/2010/main" val="201966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smtClean="0"/>
              <a:t>Introducing Classic Firewall</a:t>
            </a:r>
            <a:endParaRPr lang="en-US" sz="3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8" y="1519238"/>
            <a:ext cx="7134225"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536504" y="237995"/>
            <a:ext cx="3282059" cy="2462213"/>
          </a:xfrm>
          <a:prstGeom prst="rect">
            <a:avLst/>
          </a:prstGeom>
          <a:solidFill>
            <a:schemeClr val="tx1">
              <a:lumMod val="40000"/>
              <a:lumOff val="60000"/>
            </a:schemeClr>
          </a:solidFill>
        </p:spPr>
        <p:txBody>
          <a:bodyPr wrap="square" rtlCol="0">
            <a:spAutoFit/>
          </a:bodyPr>
          <a:lstStyle/>
          <a:p>
            <a:r>
              <a:rPr lang="en-MY" sz="1400" dirty="0">
                <a:solidFill>
                  <a:srgbClr val="FF0000"/>
                </a:solidFill>
              </a:rPr>
              <a:t>Cisco IOS Classic Firewall, formerly known as context-based access control (CBAC), is a </a:t>
            </a:r>
            <a:r>
              <a:rPr lang="en-MY" sz="1400" dirty="0" err="1">
                <a:solidFill>
                  <a:srgbClr val="FF0000"/>
                </a:solidFill>
              </a:rPr>
              <a:t>stateful</a:t>
            </a:r>
            <a:r>
              <a:rPr lang="en-MY" sz="1400" dirty="0">
                <a:solidFill>
                  <a:srgbClr val="FF0000"/>
                </a:solidFill>
              </a:rPr>
              <a:t> firewall feature added to the Cisco IOS prior to version 12.0. </a:t>
            </a:r>
            <a:endParaRPr lang="en-MY" sz="1400" dirty="0" smtClean="0">
              <a:solidFill>
                <a:srgbClr val="FF0000"/>
              </a:solidFill>
            </a:endParaRPr>
          </a:p>
          <a:p>
            <a:endParaRPr lang="en-MY" sz="1400" dirty="0">
              <a:solidFill>
                <a:srgbClr val="FF0000"/>
              </a:solidFill>
            </a:endParaRPr>
          </a:p>
          <a:p>
            <a:r>
              <a:rPr lang="en-MY" sz="1400" dirty="0" smtClean="0">
                <a:solidFill>
                  <a:srgbClr val="FF0000"/>
                </a:solidFill>
              </a:rPr>
              <a:t>Classic </a:t>
            </a:r>
            <a:r>
              <a:rPr lang="en-MY" sz="1400" dirty="0">
                <a:solidFill>
                  <a:srgbClr val="FF0000"/>
                </a:solidFill>
              </a:rPr>
              <a:t>Firewall provides four main functions: traffic filtering (shown in the figure), traffic inspection, intrusion detection, and generation of audits and alerts. </a:t>
            </a:r>
            <a:endParaRPr lang="en-MY" sz="1400" dirty="0">
              <a:solidFill>
                <a:srgbClr val="FF0000"/>
              </a:solidFill>
            </a:endParaRPr>
          </a:p>
        </p:txBody>
      </p:sp>
    </p:spTree>
    <p:extLst>
      <p:ext uri="{BB962C8B-B14F-4D97-AF65-F5344CB8AC3E}">
        <p14:creationId xmlns:p14="http://schemas.microsoft.com/office/powerpoint/2010/main" val="174881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Classic Firewall Operation</a:t>
            </a:r>
            <a:endParaRPr lang="en-US" sz="3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1371600"/>
            <a:ext cx="840105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9422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Classic Firewall Configuration</a:t>
            </a:r>
            <a:endParaRPr lang="en-US" sz="3200" dirty="0"/>
          </a:p>
        </p:txBody>
      </p:sp>
      <p:sp>
        <p:nvSpPr>
          <p:cNvPr id="14" name="Text Placeholder 6"/>
          <p:cNvSpPr txBox="1">
            <a:spLocks/>
          </p:cNvSpPr>
          <p:nvPr/>
        </p:nvSpPr>
        <p:spPr>
          <a:xfrm>
            <a:off x="3799736" y="2532888"/>
            <a:ext cx="2225040" cy="37033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Inspection Rules</a:t>
            </a:r>
            <a:endParaRPr lang="en-US" sz="1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9736" y="2903220"/>
            <a:ext cx="4945168" cy="3415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6"/>
          <p:cNvSpPr txBox="1">
            <a:spLocks/>
          </p:cNvSpPr>
          <p:nvPr/>
        </p:nvSpPr>
        <p:spPr>
          <a:xfrm>
            <a:off x="182880" y="1455422"/>
            <a:ext cx="3246120" cy="2590798"/>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342900">
              <a:buFont typeface="+mj-lt"/>
              <a:buAutoNum type="arabicPeriod"/>
            </a:pPr>
            <a:r>
              <a:rPr lang="en-US" sz="1800" dirty="0" smtClean="0"/>
              <a:t>Choose the internal and external interfaces.</a:t>
            </a:r>
          </a:p>
          <a:p>
            <a:pPr marL="571500" indent="-342900">
              <a:buFont typeface="+mj-lt"/>
              <a:buAutoNum type="arabicPeriod"/>
            </a:pPr>
            <a:r>
              <a:rPr lang="en-US" sz="1800" dirty="0" smtClean="0"/>
              <a:t>Configure ACLs for each interface.</a:t>
            </a:r>
          </a:p>
          <a:p>
            <a:pPr marL="571500" indent="-342900">
              <a:buFont typeface="+mj-lt"/>
              <a:buAutoNum type="arabicPeriod"/>
            </a:pPr>
            <a:r>
              <a:rPr lang="en-US" sz="1800" dirty="0" smtClean="0"/>
              <a:t>Define inspection rules.</a:t>
            </a:r>
          </a:p>
          <a:p>
            <a:pPr marL="571500" indent="-342900">
              <a:buFont typeface="+mj-lt"/>
              <a:buAutoNum type="arabicPeriod"/>
            </a:pPr>
            <a:r>
              <a:rPr lang="en-US" sz="1800" dirty="0" smtClean="0"/>
              <a:t>Apply an inspection rule to an interface.</a:t>
            </a:r>
            <a:endParaRPr lang="en-US" sz="1800" dirty="0"/>
          </a:p>
        </p:txBody>
      </p:sp>
    </p:spTree>
    <p:extLst>
      <p:ext uri="{BB962C8B-B14F-4D97-AF65-F5344CB8AC3E}">
        <p14:creationId xmlns:p14="http://schemas.microsoft.com/office/powerpoint/2010/main" val="43673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4.2.4:</a:t>
            </a:r>
            <a:br>
              <a:rPr lang="en-US" sz="2800" dirty="0" smtClean="0"/>
            </a:br>
            <a:r>
              <a:rPr lang="en-US" sz="2800" dirty="0" smtClean="0"/>
              <a:t>Firewalls in Network Design</a:t>
            </a:r>
            <a:endParaRPr lang="en-US" sz="2800" dirty="0"/>
          </a:p>
        </p:txBody>
      </p:sp>
    </p:spTree>
    <p:extLst>
      <p:ext uri="{BB962C8B-B14F-4D97-AF65-F5344CB8AC3E}">
        <p14:creationId xmlns:p14="http://schemas.microsoft.com/office/powerpoint/2010/main" val="353176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Inside and Outside Networks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966913"/>
            <a:ext cx="871537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282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Demilitarized Zones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139" y="1213373"/>
            <a:ext cx="7685723" cy="5044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50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Zone-Based Policy Firewalls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460" y="1194553"/>
            <a:ext cx="7117080" cy="5044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4779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Layered Defense</a:t>
            </a:r>
          </a:p>
        </p:txBody>
      </p:sp>
      <p:sp>
        <p:nvSpPr>
          <p:cNvPr id="2" name="Text Placeholder 1"/>
          <p:cNvSpPr>
            <a:spLocks noGrp="1"/>
          </p:cNvSpPr>
          <p:nvPr>
            <p:ph type="body" sz="quarter" idx="4294967295"/>
          </p:nvPr>
        </p:nvSpPr>
        <p:spPr>
          <a:xfrm>
            <a:off x="283369" y="937260"/>
            <a:ext cx="8577263" cy="5448300"/>
          </a:xfrm>
        </p:spPr>
        <p:txBody>
          <a:bodyPr/>
          <a:lstStyle/>
          <a:p>
            <a:pPr marL="0" indent="0">
              <a:buNone/>
            </a:pPr>
            <a:r>
              <a:rPr lang="en-US" sz="1600" dirty="0" smtClean="0"/>
              <a:t>Considerations for network defense:</a:t>
            </a:r>
          </a:p>
          <a:p>
            <a:r>
              <a:rPr lang="en-US" sz="1600" dirty="0" smtClean="0"/>
              <a:t>Network core security</a:t>
            </a:r>
          </a:p>
          <a:p>
            <a:r>
              <a:rPr lang="en-US" sz="1600" dirty="0" smtClean="0"/>
              <a:t>Perimeter security</a:t>
            </a:r>
          </a:p>
          <a:p>
            <a:r>
              <a:rPr lang="en-US" sz="1600" dirty="0" smtClean="0"/>
              <a:t>Endpoint security</a:t>
            </a:r>
          </a:p>
          <a:p>
            <a:r>
              <a:rPr lang="en-US" sz="1600" dirty="0" smtClean="0"/>
              <a:t>Communications security</a:t>
            </a:r>
          </a:p>
          <a:p>
            <a:pPr marL="0" indent="0">
              <a:buNone/>
            </a:pPr>
            <a:r>
              <a:rPr lang="en-US" sz="1600" dirty="0" smtClean="0"/>
              <a:t>Firewall best practices include:</a:t>
            </a:r>
          </a:p>
          <a:p>
            <a:r>
              <a:rPr lang="en-US" sz="1600" dirty="0" smtClean="0"/>
              <a:t>Position firewalls at security boundaries.</a:t>
            </a:r>
          </a:p>
          <a:p>
            <a:r>
              <a:rPr lang="en-US" sz="1600" dirty="0" smtClean="0"/>
              <a:t>It is unwise to rely exclusively on a firewall for security.</a:t>
            </a:r>
          </a:p>
          <a:p>
            <a:r>
              <a:rPr lang="en-US" sz="1600" dirty="0" smtClean="0"/>
              <a:t>Deny all traffic by default. Permit only services that are needed.</a:t>
            </a:r>
          </a:p>
          <a:p>
            <a:r>
              <a:rPr lang="en-US" sz="1600" dirty="0" smtClean="0"/>
              <a:t>Ensure that physical access to the firewall is controlled.</a:t>
            </a:r>
          </a:p>
          <a:p>
            <a:r>
              <a:rPr lang="en-US" sz="1600" dirty="0" smtClean="0"/>
              <a:t>Monitor firewall logs.</a:t>
            </a:r>
          </a:p>
          <a:p>
            <a:r>
              <a:rPr lang="en-US" sz="1600" dirty="0" smtClean="0"/>
              <a:t>Practice change management for firewall configuration changes.</a:t>
            </a:r>
          </a:p>
          <a:p>
            <a:r>
              <a:rPr lang="en-US" sz="1600" dirty="0" smtClean="0"/>
              <a:t>Remember that firewalls primarily protect from technical attacks originating from the outside. </a:t>
            </a:r>
            <a:endParaRPr lang="en-US" sz="1600" dirty="0"/>
          </a:p>
        </p:txBody>
      </p:sp>
    </p:spTree>
    <p:extLst>
      <p:ext uri="{BB962C8B-B14F-4D97-AF65-F5344CB8AC3E}">
        <p14:creationId xmlns:p14="http://schemas.microsoft.com/office/powerpoint/2010/main" val="295037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1698171"/>
            <a:ext cx="8112125" cy="1172145"/>
          </a:xfrm>
        </p:spPr>
        <p:txBody>
          <a:bodyPr/>
          <a:lstStyle/>
          <a:p>
            <a:r>
              <a:rPr lang="en-US" sz="4000" dirty="0" smtClean="0"/>
              <a:t>Section 4.3:</a:t>
            </a:r>
            <a:br>
              <a:rPr lang="en-US" sz="4000" dirty="0" smtClean="0"/>
            </a:br>
            <a:r>
              <a:rPr lang="en-US" sz="4000" dirty="0" smtClean="0"/>
              <a:t>Zone-Based Policy Firewalls</a:t>
            </a:r>
            <a:endParaRPr lang="en-US" sz="4000" dirty="0"/>
          </a:p>
        </p:txBody>
      </p:sp>
      <p:sp>
        <p:nvSpPr>
          <p:cNvPr id="5" name="Text Placeholder 6"/>
          <p:cNvSpPr txBox="1">
            <a:spLocks/>
          </p:cNvSpPr>
          <p:nvPr/>
        </p:nvSpPr>
        <p:spPr>
          <a:xfrm>
            <a:off x="419100" y="3119628"/>
            <a:ext cx="8577072" cy="20238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Upon completion of this section, you should be able to:</a:t>
            </a:r>
          </a:p>
          <a:p>
            <a:r>
              <a:rPr lang="en-US" sz="1800" dirty="0"/>
              <a:t>Explain how Zone-Based Policy Firewalls are used to help secure a network</a:t>
            </a:r>
            <a:r>
              <a:rPr lang="en-US" sz="1800" dirty="0" smtClean="0"/>
              <a:t>.</a:t>
            </a:r>
          </a:p>
          <a:p>
            <a:r>
              <a:rPr lang="en-US" sz="1800" dirty="0"/>
              <a:t>Explain the operation of a Zone-Based Policy Firewall</a:t>
            </a:r>
            <a:r>
              <a:rPr lang="en-US" sz="1800" dirty="0" smtClean="0"/>
              <a:t>.</a:t>
            </a:r>
          </a:p>
          <a:p>
            <a:r>
              <a:rPr lang="en-US" sz="1800" dirty="0"/>
              <a:t>Configure a Zone-Based Policy Firewall with CLI.</a:t>
            </a:r>
          </a:p>
        </p:txBody>
      </p:sp>
    </p:spTree>
    <p:extLst>
      <p:ext uri="{BB962C8B-B14F-4D97-AF65-F5344CB8AC3E}">
        <p14:creationId xmlns:p14="http://schemas.microsoft.com/office/powerpoint/2010/main" val="79032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4.1.1:</a:t>
            </a:r>
            <a:br>
              <a:rPr lang="en-US" sz="2800" dirty="0" smtClean="0"/>
            </a:br>
            <a:r>
              <a:rPr lang="en-US" sz="2800" dirty="0" smtClean="0"/>
              <a:t>Configuring Standard and Extended</a:t>
            </a:r>
            <a:br>
              <a:rPr lang="en-US" sz="2800" dirty="0" smtClean="0"/>
            </a:br>
            <a:r>
              <a:rPr lang="en-US" sz="2800" dirty="0" smtClean="0"/>
              <a:t>IPv4 ACLs with CLI</a:t>
            </a:r>
            <a:endParaRPr lang="en-US" sz="2800" dirty="0"/>
          </a:p>
        </p:txBody>
      </p:sp>
    </p:spTree>
    <p:extLst>
      <p:ext uri="{BB962C8B-B14F-4D97-AF65-F5344CB8AC3E}">
        <p14:creationId xmlns:p14="http://schemas.microsoft.com/office/powerpoint/2010/main" val="256029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4.3.1:</a:t>
            </a:r>
            <a:br>
              <a:rPr lang="en-US" sz="2800" dirty="0" smtClean="0"/>
            </a:br>
            <a:r>
              <a:rPr lang="en-US" sz="2800" dirty="0" smtClean="0"/>
              <a:t>Zone-Based Policy Firewall Overview</a:t>
            </a:r>
            <a:endParaRPr lang="en-US" sz="2800" dirty="0"/>
          </a:p>
        </p:txBody>
      </p:sp>
    </p:spTree>
    <p:extLst>
      <p:ext uri="{BB962C8B-B14F-4D97-AF65-F5344CB8AC3E}">
        <p14:creationId xmlns:p14="http://schemas.microsoft.com/office/powerpoint/2010/main" val="214716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Benefits of ZPF</a:t>
            </a:r>
            <a:endParaRPr lang="en-US" sz="3200" dirty="0"/>
          </a:p>
        </p:txBody>
      </p:sp>
      <p:sp>
        <p:nvSpPr>
          <p:cNvPr id="2" name="Text Placeholder 1"/>
          <p:cNvSpPr>
            <a:spLocks noGrp="1"/>
          </p:cNvSpPr>
          <p:nvPr>
            <p:ph type="body" sz="quarter" idx="4294967295"/>
          </p:nvPr>
        </p:nvSpPr>
        <p:spPr>
          <a:xfrm>
            <a:off x="106680" y="1725613"/>
            <a:ext cx="2921000" cy="3554412"/>
          </a:xfrm>
          <a:prstGeom prst="rect">
            <a:avLst/>
          </a:prstGeom>
        </p:spPr>
        <p:txBody>
          <a:bodyPr/>
          <a:lstStyle/>
          <a:p>
            <a:r>
              <a:rPr lang="en-US" sz="1800" dirty="0" smtClean="0"/>
              <a:t>Not dependent on ACLs</a:t>
            </a:r>
          </a:p>
          <a:p>
            <a:r>
              <a:rPr lang="en-US" sz="1800" dirty="0" smtClean="0"/>
              <a:t>Router security posture is to block unless explicitly allowed</a:t>
            </a:r>
          </a:p>
          <a:p>
            <a:r>
              <a:rPr lang="en-US" sz="1800" dirty="0" smtClean="0"/>
              <a:t>Policies are easy to read and troubleshoot with C3PL</a:t>
            </a:r>
          </a:p>
          <a:p>
            <a:r>
              <a:rPr lang="en-US" sz="1800" dirty="0" smtClean="0"/>
              <a:t>One policy affects any given traffic, instead of needing multiple ACLs and inspection actions</a:t>
            </a:r>
            <a:endParaRPr lang="en-US" sz="18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357" y="1882140"/>
            <a:ext cx="5842241" cy="3191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913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ZPF Design</a:t>
            </a:r>
            <a:endParaRPr lang="en-US" sz="3200" dirty="0"/>
          </a:p>
        </p:txBody>
      </p:sp>
      <p:sp>
        <p:nvSpPr>
          <p:cNvPr id="3" name="Text Placeholder 2"/>
          <p:cNvSpPr>
            <a:spLocks noGrp="1"/>
          </p:cNvSpPr>
          <p:nvPr>
            <p:ph type="body" sz="quarter" idx="10"/>
          </p:nvPr>
        </p:nvSpPr>
        <p:spPr>
          <a:xfrm>
            <a:off x="283464" y="1115568"/>
            <a:ext cx="8577072" cy="4965192"/>
          </a:xfrm>
        </p:spPr>
        <p:txBody>
          <a:bodyPr/>
          <a:lstStyle/>
          <a:p>
            <a:pPr marL="0" indent="0">
              <a:buNone/>
            </a:pPr>
            <a:r>
              <a:rPr lang="en-US" sz="1800" dirty="0" smtClean="0"/>
              <a:t>Common designs include:</a:t>
            </a:r>
          </a:p>
          <a:p>
            <a:r>
              <a:rPr lang="en-US" sz="1800" dirty="0" smtClean="0"/>
              <a:t>LAN-to-Internet</a:t>
            </a:r>
          </a:p>
          <a:p>
            <a:r>
              <a:rPr lang="en-US" sz="1800" dirty="0" smtClean="0"/>
              <a:t>Firewalls between public servers</a:t>
            </a:r>
          </a:p>
          <a:p>
            <a:r>
              <a:rPr lang="en-US" sz="1800" dirty="0" smtClean="0"/>
              <a:t>Redundant firewalls</a:t>
            </a:r>
          </a:p>
          <a:p>
            <a:r>
              <a:rPr lang="en-US" sz="1800" dirty="0" smtClean="0"/>
              <a:t>Complex firewalls</a:t>
            </a:r>
          </a:p>
          <a:p>
            <a:pPr marL="0" indent="0">
              <a:buNone/>
            </a:pPr>
            <a:r>
              <a:rPr lang="en-US" sz="1800" dirty="0" smtClean="0"/>
              <a:t>Design steps:</a:t>
            </a:r>
          </a:p>
          <a:p>
            <a:pPr marL="457200" indent="-457200">
              <a:buFont typeface="+mj-lt"/>
              <a:buAutoNum type="arabicPeriod"/>
            </a:pPr>
            <a:r>
              <a:rPr lang="en-US" sz="1800" dirty="0" smtClean="0"/>
              <a:t>Determine the zones</a:t>
            </a:r>
          </a:p>
          <a:p>
            <a:pPr marL="457200" indent="-457200">
              <a:buFont typeface="+mj-lt"/>
              <a:buAutoNum type="arabicPeriod"/>
            </a:pPr>
            <a:r>
              <a:rPr lang="en-US" sz="1800" dirty="0" smtClean="0"/>
              <a:t>Establish policies between zones</a:t>
            </a:r>
          </a:p>
          <a:p>
            <a:pPr marL="457200" indent="-457200">
              <a:buFont typeface="+mj-lt"/>
              <a:buAutoNum type="arabicPeriod"/>
            </a:pPr>
            <a:r>
              <a:rPr lang="en-US" sz="1800" dirty="0" smtClean="0"/>
              <a:t>Design the physical infrastructure</a:t>
            </a:r>
          </a:p>
          <a:p>
            <a:pPr marL="457200" indent="-457200">
              <a:buFont typeface="+mj-lt"/>
              <a:buAutoNum type="arabicPeriod"/>
            </a:pPr>
            <a:r>
              <a:rPr lang="en-US" sz="1800" dirty="0" smtClean="0"/>
              <a:t>Identify subsets within zones and merge traffic requirements</a:t>
            </a:r>
            <a:endParaRPr lang="en-US" sz="1800" dirty="0"/>
          </a:p>
        </p:txBody>
      </p:sp>
      <p:pic>
        <p:nvPicPr>
          <p:cNvPr id="2" name="Picture 1"/>
          <p:cNvPicPr>
            <a:picLocks noChangeAspect="1"/>
          </p:cNvPicPr>
          <p:nvPr/>
        </p:nvPicPr>
        <p:blipFill>
          <a:blip r:embed="rId3"/>
          <a:stretch>
            <a:fillRect/>
          </a:stretch>
        </p:blipFill>
        <p:spPr>
          <a:xfrm>
            <a:off x="5981573" y="2277371"/>
            <a:ext cx="2878963" cy="2641586"/>
          </a:xfrm>
          <a:prstGeom prst="rect">
            <a:avLst/>
          </a:prstGeom>
        </p:spPr>
      </p:pic>
      <p:pic>
        <p:nvPicPr>
          <p:cNvPr id="4" name="Picture 3"/>
          <p:cNvPicPr>
            <a:picLocks noChangeAspect="1"/>
          </p:cNvPicPr>
          <p:nvPr/>
        </p:nvPicPr>
        <p:blipFill>
          <a:blip r:embed="rId4"/>
          <a:stretch>
            <a:fillRect/>
          </a:stretch>
        </p:blipFill>
        <p:spPr>
          <a:xfrm>
            <a:off x="4045907" y="287232"/>
            <a:ext cx="2781566" cy="2274730"/>
          </a:xfrm>
          <a:prstGeom prst="rect">
            <a:avLst/>
          </a:prstGeom>
        </p:spPr>
      </p:pic>
    </p:spTree>
    <p:extLst>
      <p:ext uri="{BB962C8B-B14F-4D97-AF65-F5344CB8AC3E}">
        <p14:creationId xmlns:p14="http://schemas.microsoft.com/office/powerpoint/2010/main" val="415859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4.3.2:</a:t>
            </a:r>
            <a:br>
              <a:rPr lang="en-US" sz="2800" dirty="0" smtClean="0"/>
            </a:br>
            <a:r>
              <a:rPr lang="en-US" sz="2800" dirty="0" smtClean="0"/>
              <a:t>ZPF Operation</a:t>
            </a:r>
            <a:endParaRPr lang="en-US" sz="2800" dirty="0"/>
          </a:p>
        </p:txBody>
      </p:sp>
    </p:spTree>
    <p:extLst>
      <p:ext uri="{BB962C8B-B14F-4D97-AF65-F5344CB8AC3E}">
        <p14:creationId xmlns:p14="http://schemas.microsoft.com/office/powerpoint/2010/main" val="58038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ZPF Actions</a:t>
            </a:r>
            <a:endParaRPr lang="en-US" sz="3200" dirty="0"/>
          </a:p>
        </p:txBody>
      </p:sp>
      <p:sp>
        <p:nvSpPr>
          <p:cNvPr id="3" name="Text Placeholder 2"/>
          <p:cNvSpPr>
            <a:spLocks noGrp="1"/>
          </p:cNvSpPr>
          <p:nvPr>
            <p:ph type="body" sz="quarter" idx="10"/>
          </p:nvPr>
        </p:nvSpPr>
        <p:spPr/>
        <p:txBody>
          <a:bodyPr/>
          <a:lstStyle/>
          <a:p>
            <a:r>
              <a:rPr lang="en-US" sz="1800" b="1" dirty="0" smtClean="0"/>
              <a:t>Inspect</a:t>
            </a:r>
            <a:r>
              <a:rPr lang="en-US" sz="1800" dirty="0" smtClean="0"/>
              <a:t> - Configures Cisco IOS </a:t>
            </a:r>
            <a:r>
              <a:rPr lang="en-US" sz="1800" dirty="0" err="1" smtClean="0"/>
              <a:t>stateful</a:t>
            </a:r>
            <a:r>
              <a:rPr lang="en-US" sz="1800" dirty="0" smtClean="0"/>
              <a:t> packet inspections.</a:t>
            </a:r>
          </a:p>
          <a:p>
            <a:r>
              <a:rPr lang="en-US" sz="1800" b="1" dirty="0" smtClean="0"/>
              <a:t>Drop</a:t>
            </a:r>
            <a:r>
              <a:rPr lang="en-US" sz="1800" dirty="0" smtClean="0"/>
              <a:t> - Analogous to a deny statement in an ACL. A log option is available to log the rejected packets.</a:t>
            </a:r>
          </a:p>
          <a:p>
            <a:r>
              <a:rPr lang="en-US" sz="1800" b="1" dirty="0" smtClean="0"/>
              <a:t>Pass</a:t>
            </a:r>
            <a:r>
              <a:rPr lang="en-US" sz="1800" dirty="0" smtClean="0"/>
              <a:t> - Analogous to a permit statement in an ACL. The pass action does not track the state of connections or sessions within the traffic.</a:t>
            </a:r>
            <a:endParaRPr lang="en-US" sz="1800" dirty="0"/>
          </a:p>
        </p:txBody>
      </p:sp>
    </p:spTree>
    <p:extLst>
      <p:ext uri="{BB962C8B-B14F-4D97-AF65-F5344CB8AC3E}">
        <p14:creationId xmlns:p14="http://schemas.microsoft.com/office/powerpoint/2010/main" val="330281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Rules for Transit Traffic</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030" y="1349422"/>
            <a:ext cx="6377941" cy="2011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1"/>
          <p:cNvSpPr txBox="1">
            <a:spLocks/>
          </p:cNvSpPr>
          <p:nvPr/>
        </p:nvSpPr>
        <p:spPr>
          <a:xfrm>
            <a:off x="229702" y="3510695"/>
            <a:ext cx="8588861" cy="838200"/>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a:lnSpc>
                <a:spcPct val="100000"/>
              </a:lnSpc>
            </a:pPr>
            <a:r>
              <a:rPr lang="en-US" sz="3200" dirty="0" smtClean="0"/>
              <a:t>Rules for Traffic to the Self Zone</a:t>
            </a:r>
            <a:endParaRPr lang="en-US" sz="3200" dirty="0"/>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655" y="4402055"/>
            <a:ext cx="654269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57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4.3.3:</a:t>
            </a:r>
            <a:br>
              <a:rPr lang="en-US" sz="2800" dirty="0" smtClean="0"/>
            </a:br>
            <a:r>
              <a:rPr lang="en-US" sz="2800" dirty="0" smtClean="0"/>
              <a:t>Configuring a ZPF</a:t>
            </a:r>
            <a:endParaRPr lang="en-US" sz="2800" dirty="0"/>
          </a:p>
        </p:txBody>
      </p:sp>
    </p:spTree>
    <p:extLst>
      <p:ext uri="{BB962C8B-B14F-4D97-AF65-F5344CB8AC3E}">
        <p14:creationId xmlns:p14="http://schemas.microsoft.com/office/powerpoint/2010/main" val="6543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Configure ZPF</a:t>
            </a:r>
            <a:endParaRPr lang="en-US" sz="32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266" y="1425796"/>
            <a:ext cx="7931468" cy="4750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711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Step 1: Create Zones</a:t>
            </a:r>
            <a:endParaRPr lang="en-US" sz="3200"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1166813"/>
            <a:ext cx="8658225" cy="505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96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Step 2: Identify Traffic</a:t>
            </a:r>
            <a:endParaRPr lang="en-US" sz="3200" dirty="0"/>
          </a:p>
        </p:txBody>
      </p:sp>
      <p:sp>
        <p:nvSpPr>
          <p:cNvPr id="2" name="Text Placeholder 1"/>
          <p:cNvSpPr>
            <a:spLocks noGrp="1"/>
          </p:cNvSpPr>
          <p:nvPr>
            <p:ph type="body" sz="quarter" idx="4294967295"/>
          </p:nvPr>
        </p:nvSpPr>
        <p:spPr>
          <a:xfrm>
            <a:off x="617218" y="1928622"/>
            <a:ext cx="2537460" cy="736600"/>
          </a:xfrm>
        </p:spPr>
        <p:txBody>
          <a:bodyPr/>
          <a:lstStyle/>
          <a:p>
            <a:pPr marL="0" indent="0">
              <a:buNone/>
            </a:pPr>
            <a:r>
              <a:rPr lang="en-US" sz="1800" dirty="0" smtClean="0"/>
              <a:t>Command Syntax for </a:t>
            </a:r>
            <a:r>
              <a:rPr lang="en-US" sz="1800" dirty="0" smtClean="0">
                <a:latin typeface="Courier New" panose="02070309020205020404" pitchFamily="49" charset="0"/>
                <a:cs typeface="Courier New" panose="02070309020205020404" pitchFamily="49" charset="0"/>
              </a:rPr>
              <a:t>class-map</a:t>
            </a:r>
            <a:endParaRPr lang="en-US" sz="18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4678" y="1245362"/>
            <a:ext cx="5622067" cy="2103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4677" y="3832561"/>
            <a:ext cx="5622067" cy="2235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 Placeholder 1"/>
          <p:cNvSpPr txBox="1">
            <a:spLocks/>
          </p:cNvSpPr>
          <p:nvPr/>
        </p:nvSpPr>
        <p:spPr>
          <a:xfrm>
            <a:off x="601977" y="4501896"/>
            <a:ext cx="2552700" cy="1048512"/>
          </a:xfrm>
          <a:prstGeom prst="rect">
            <a:avLst/>
          </a:prstGeom>
        </p:spPr>
        <p:txBody>
          <a:bodyPr vert="horz" lIns="91440" tIns="45720" rIns="91440" bIns="45720" rtlCol="0">
            <a:noAutofit/>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t>Sub-Configuration Command Syntax for </a:t>
            </a:r>
            <a:r>
              <a:rPr lang="en-US" sz="1800" dirty="0" smtClean="0">
                <a:latin typeface="Courier New" panose="02070309020205020404" pitchFamily="49" charset="0"/>
                <a:cs typeface="Courier New" panose="02070309020205020404" pitchFamily="49" charset="0"/>
              </a:rPr>
              <a:t>class-map</a:t>
            </a:r>
            <a:endParaRPr lang="en-US" sz="1800" dirty="0"/>
          </a:p>
        </p:txBody>
      </p:sp>
    </p:spTree>
    <p:extLst>
      <p:ext uri="{BB962C8B-B14F-4D97-AF65-F5344CB8AC3E}">
        <p14:creationId xmlns:p14="http://schemas.microsoft.com/office/powerpoint/2010/main" val="80808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5495"/>
            <a:ext cx="8822858" cy="838200"/>
          </a:xfrm>
        </p:spPr>
        <p:txBody>
          <a:bodyPr/>
          <a:lstStyle/>
          <a:p>
            <a:pPr>
              <a:lnSpc>
                <a:spcPct val="100000"/>
              </a:lnSpc>
            </a:pPr>
            <a:r>
              <a:rPr lang="en-US" sz="3200" dirty="0"/>
              <a:t>Introduction to </a:t>
            </a:r>
            <a:r>
              <a:rPr lang="en-US" sz="3200" dirty="0" smtClean="0"/>
              <a:t>Access Control Lists</a:t>
            </a:r>
            <a:endParaRPr lang="en-US" sz="3200"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853" y="1203959"/>
            <a:ext cx="4575565" cy="3414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8160" y="3493989"/>
            <a:ext cx="4506278" cy="2718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343896" y="902523"/>
            <a:ext cx="3708664" cy="2492990"/>
          </a:xfrm>
          <a:prstGeom prst="rect">
            <a:avLst/>
          </a:prstGeom>
          <a:solidFill>
            <a:schemeClr val="accent1">
              <a:lumMod val="20000"/>
              <a:lumOff val="80000"/>
            </a:schemeClr>
          </a:solidFill>
        </p:spPr>
        <p:txBody>
          <a:bodyPr wrap="square" rtlCol="0">
            <a:spAutoFit/>
          </a:bodyPr>
          <a:lstStyle/>
          <a:p>
            <a:r>
              <a:rPr lang="en-MY" sz="1200" dirty="0"/>
              <a:t>Historically, the type of ACL could be identified by the number, as shown in Figure 2. For example, numbered ACLs with a range of 200–299 were used to control traffic according to Ethernet type. An ACL numbered 700–799 would indicate that the traffic is classified and controlled based on MAC addresses</a:t>
            </a:r>
            <a:r>
              <a:rPr lang="en-MY" sz="1200" dirty="0" smtClean="0"/>
              <a:t>.</a:t>
            </a:r>
          </a:p>
          <a:p>
            <a:endParaRPr lang="en-MY" sz="1200" dirty="0"/>
          </a:p>
          <a:p>
            <a:r>
              <a:rPr lang="en-MY" sz="1200" dirty="0"/>
              <a:t>Today, when classifying traffic, the most common types of ACLs use IPv4 and IPv6 addresses and Transmission Control Protocol (TCP) and User Datagram Protocol (UDP) port numbers. Standard and extended IPv4 ACLs can be named or numbered. IPv6 ACLs must use a name</a:t>
            </a:r>
            <a:r>
              <a:rPr lang="en-MY" sz="1200" dirty="0" smtClean="0"/>
              <a:t>.</a:t>
            </a:r>
            <a:endParaRPr lang="en-MY" sz="1200" dirty="0"/>
          </a:p>
        </p:txBody>
      </p:sp>
    </p:spTree>
    <p:extLst>
      <p:ext uri="{BB962C8B-B14F-4D97-AF65-F5344CB8AC3E}">
        <p14:creationId xmlns:p14="http://schemas.microsoft.com/office/powerpoint/2010/main" val="85983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Step 2: Identify Traffic (Cont.)</a:t>
            </a:r>
            <a:endParaRPr lang="en-US" sz="3200" dirty="0"/>
          </a:p>
        </p:txBody>
      </p:sp>
      <p:sp>
        <p:nvSpPr>
          <p:cNvPr id="6" name="Text Placeholder 1"/>
          <p:cNvSpPr>
            <a:spLocks noGrp="1"/>
          </p:cNvSpPr>
          <p:nvPr>
            <p:ph type="body" sz="quarter" idx="4294967295"/>
          </p:nvPr>
        </p:nvSpPr>
        <p:spPr>
          <a:xfrm>
            <a:off x="1093387" y="1467675"/>
            <a:ext cx="5756275" cy="344234"/>
          </a:xfrm>
        </p:spPr>
        <p:txBody>
          <a:bodyPr/>
          <a:lstStyle/>
          <a:p>
            <a:pPr marL="0" indent="0">
              <a:buNone/>
            </a:pPr>
            <a:r>
              <a:rPr lang="en-US" sz="1800" dirty="0" smtClean="0"/>
              <a:t>Example </a:t>
            </a:r>
            <a:r>
              <a:rPr lang="en-US" sz="1800" dirty="0" smtClean="0">
                <a:latin typeface="Courier New" panose="02070309020205020404" pitchFamily="49" charset="0"/>
                <a:cs typeface="Courier New" panose="02070309020205020404" pitchFamily="49" charset="0"/>
              </a:rPr>
              <a:t>class-map </a:t>
            </a:r>
            <a:r>
              <a:rPr lang="en-US" sz="1800" dirty="0"/>
              <a:t>Configuration</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387" y="1811909"/>
            <a:ext cx="6957226"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393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Step 3: Define an Action</a:t>
            </a:r>
            <a:endParaRPr lang="en-US" sz="3200" dirty="0"/>
          </a:p>
        </p:txBody>
      </p:sp>
      <p:sp>
        <p:nvSpPr>
          <p:cNvPr id="6" name="Text Placeholder 1"/>
          <p:cNvSpPr>
            <a:spLocks noGrp="1"/>
          </p:cNvSpPr>
          <p:nvPr>
            <p:ph type="body" sz="quarter" idx="4294967295"/>
          </p:nvPr>
        </p:nvSpPr>
        <p:spPr>
          <a:xfrm>
            <a:off x="495300" y="4632722"/>
            <a:ext cx="2575560" cy="763588"/>
          </a:xfrm>
        </p:spPr>
        <p:txBody>
          <a:bodyPr/>
          <a:lstStyle/>
          <a:p>
            <a:pPr marL="0" indent="0">
              <a:buNone/>
            </a:pPr>
            <a:r>
              <a:rPr lang="en-US" sz="1800" dirty="0" smtClean="0"/>
              <a:t>Example </a:t>
            </a:r>
            <a:r>
              <a:rPr lang="en-US" sz="1800" dirty="0" smtClean="0">
                <a:latin typeface="Courier New" panose="02070309020205020404" pitchFamily="49" charset="0"/>
                <a:cs typeface="Courier New" panose="02070309020205020404" pitchFamily="49" charset="0"/>
              </a:rPr>
              <a:t>policy-map </a:t>
            </a:r>
            <a:r>
              <a:rPr lang="en-US" sz="1800" dirty="0"/>
              <a:t>Configuration</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9940" y="1226137"/>
            <a:ext cx="5485448" cy="2328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9940" y="3674906"/>
            <a:ext cx="5485448" cy="2679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1"/>
          <p:cNvSpPr txBox="1">
            <a:spLocks/>
          </p:cNvSpPr>
          <p:nvPr/>
        </p:nvSpPr>
        <p:spPr>
          <a:xfrm>
            <a:off x="495300" y="2008706"/>
            <a:ext cx="2407920" cy="763651"/>
          </a:xfrm>
          <a:prstGeom prst="rect">
            <a:avLst/>
          </a:prstGeom>
        </p:spPr>
        <p:txBody>
          <a:bodyPr vert="horz" lIns="91440" tIns="45720" rIns="91440" bIns="45720" rtlCol="0">
            <a:noAutofit/>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t>Command Syntax for </a:t>
            </a:r>
            <a:r>
              <a:rPr lang="en-US" sz="1800" dirty="0" smtClean="0">
                <a:latin typeface="Courier New" panose="02070309020205020404" pitchFamily="49" charset="0"/>
                <a:cs typeface="Courier New" panose="02070309020205020404" pitchFamily="49" charset="0"/>
              </a:rPr>
              <a:t>policy-map</a:t>
            </a:r>
            <a:endParaRPr lang="en-US" sz="1800" dirty="0"/>
          </a:p>
        </p:txBody>
      </p:sp>
    </p:spTree>
    <p:extLst>
      <p:ext uri="{BB962C8B-B14F-4D97-AF65-F5344CB8AC3E}">
        <p14:creationId xmlns:p14="http://schemas.microsoft.com/office/powerpoint/2010/main" val="208992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0" y="5495"/>
            <a:ext cx="9144000" cy="838200"/>
          </a:xfrm>
        </p:spPr>
        <p:txBody>
          <a:bodyPr/>
          <a:lstStyle/>
          <a:p>
            <a:pPr>
              <a:lnSpc>
                <a:spcPct val="100000"/>
              </a:lnSpc>
            </a:pPr>
            <a:r>
              <a:rPr lang="en-US" sz="3200" dirty="0" smtClean="0"/>
              <a:t>Step 4</a:t>
            </a:r>
            <a:r>
              <a:rPr lang="en-US" sz="3200" dirty="0"/>
              <a:t>: Identify a Zone-Pair and Match to a Policy</a:t>
            </a:r>
          </a:p>
        </p:txBody>
      </p:sp>
      <p:sp>
        <p:nvSpPr>
          <p:cNvPr id="6" name="Text Placeholder 1"/>
          <p:cNvSpPr>
            <a:spLocks noGrp="1"/>
          </p:cNvSpPr>
          <p:nvPr>
            <p:ph type="body" sz="quarter" idx="4294967295"/>
          </p:nvPr>
        </p:nvSpPr>
        <p:spPr>
          <a:xfrm>
            <a:off x="220980" y="4632325"/>
            <a:ext cx="3101340" cy="763588"/>
          </a:xfrm>
        </p:spPr>
        <p:txBody>
          <a:bodyPr/>
          <a:lstStyle/>
          <a:p>
            <a:pPr marL="0" indent="0">
              <a:buNone/>
            </a:pPr>
            <a:r>
              <a:rPr lang="en-US" sz="1800" dirty="0" smtClean="0"/>
              <a:t>Example </a:t>
            </a:r>
            <a:r>
              <a:rPr lang="en-US" sz="1800" dirty="0">
                <a:latin typeface="Courier New" panose="02070309020205020404" pitchFamily="49" charset="0"/>
                <a:cs typeface="Courier New" panose="02070309020205020404" pitchFamily="49" charset="0"/>
              </a:rPr>
              <a:t>service-</a:t>
            </a:r>
            <a:r>
              <a:rPr lang="en-US" sz="1800" dirty="0" smtClean="0">
                <a:latin typeface="Courier New" panose="02070309020205020404" pitchFamily="49" charset="0"/>
                <a:cs typeface="Courier New" panose="02070309020205020404" pitchFamily="49" charset="0"/>
              </a:rPr>
              <a:t>policy </a:t>
            </a:r>
            <a:r>
              <a:rPr lang="en-US" sz="1800" dirty="0" smtClean="0"/>
              <a:t>Configuration</a:t>
            </a:r>
            <a:endParaRPr lang="en-US" sz="1800" dirty="0"/>
          </a:p>
        </p:txBody>
      </p:sp>
      <p:sp>
        <p:nvSpPr>
          <p:cNvPr id="7" name="Text Placeholder 1"/>
          <p:cNvSpPr txBox="1">
            <a:spLocks/>
          </p:cNvSpPr>
          <p:nvPr/>
        </p:nvSpPr>
        <p:spPr>
          <a:xfrm>
            <a:off x="342900" y="1698191"/>
            <a:ext cx="2369820" cy="1062154"/>
          </a:xfrm>
          <a:prstGeom prst="rect">
            <a:avLst/>
          </a:prstGeom>
        </p:spPr>
        <p:txBody>
          <a:bodyPr vert="horz" lIns="91440" tIns="45720" rIns="91440" bIns="45720" rtlCol="0">
            <a:noAutofit/>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t>Command Syntax for </a:t>
            </a:r>
            <a:r>
              <a:rPr lang="en-US" sz="1800" dirty="0" smtClean="0">
                <a:latin typeface="Courier New" panose="02070309020205020404" pitchFamily="49" charset="0"/>
                <a:cs typeface="Courier New" panose="02070309020205020404" pitchFamily="49" charset="0"/>
              </a:rPr>
              <a:t>zone-pair </a:t>
            </a:r>
            <a:r>
              <a:rPr lang="en-US" sz="1800" dirty="0"/>
              <a:t>and</a:t>
            </a:r>
            <a:r>
              <a:rPr lang="en-US" sz="1800" dirty="0" smtClean="0">
                <a:latin typeface="Courier New" panose="02070309020205020404" pitchFamily="49" charset="0"/>
                <a:cs typeface="Courier New" panose="02070309020205020404" pitchFamily="49" charset="0"/>
              </a:rPr>
              <a:t> service-policy</a:t>
            </a:r>
            <a:endParaRPr lang="en-US" sz="18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0748" y="1231466"/>
            <a:ext cx="5498926" cy="2083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2320" y="3687340"/>
            <a:ext cx="5463540" cy="252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9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smtClean="0"/>
              <a:t>Step 5: Assign Zones to Interfaces</a:t>
            </a:r>
            <a:endParaRPr lang="en-US" sz="3200" dirty="0"/>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21" y="1181008"/>
            <a:ext cx="8422958" cy="5075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678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223105"/>
            <a:ext cx="8588861" cy="838200"/>
          </a:xfrm>
        </p:spPr>
        <p:txBody>
          <a:bodyPr/>
          <a:lstStyle/>
          <a:p>
            <a:pPr>
              <a:lnSpc>
                <a:spcPct val="100000"/>
              </a:lnSpc>
            </a:pPr>
            <a:r>
              <a:rPr lang="en-US" sz="3200" dirty="0" smtClean="0"/>
              <a:t>Verify a ZPF Configuration</a:t>
            </a:r>
            <a:endParaRPr lang="en-US" sz="3200" dirty="0"/>
          </a:p>
        </p:txBody>
      </p:sp>
      <p:sp>
        <p:nvSpPr>
          <p:cNvPr id="3" name="Text Placeholder 2"/>
          <p:cNvSpPr>
            <a:spLocks noGrp="1"/>
          </p:cNvSpPr>
          <p:nvPr>
            <p:ph type="body" sz="quarter" idx="10"/>
          </p:nvPr>
        </p:nvSpPr>
        <p:spPr>
          <a:xfrm>
            <a:off x="312420" y="566928"/>
            <a:ext cx="8577072" cy="2907792"/>
          </a:xfrm>
        </p:spPr>
        <p:txBody>
          <a:bodyPr/>
          <a:lstStyle/>
          <a:p>
            <a:pPr marL="0" indent="0">
              <a:buNone/>
            </a:pPr>
            <a:r>
              <a:rPr lang="en-US" sz="1600" dirty="0" smtClean="0"/>
              <a:t>Verification commands:</a:t>
            </a:r>
          </a:p>
          <a:p>
            <a:r>
              <a:rPr lang="en-US" sz="1600" dirty="0" smtClean="0"/>
              <a:t>show run | begin class-map</a:t>
            </a:r>
          </a:p>
          <a:p>
            <a:r>
              <a:rPr lang="en-US" sz="1600" dirty="0" smtClean="0"/>
              <a:t>show policy-map type inspect zone-pair sessions</a:t>
            </a:r>
          </a:p>
          <a:p>
            <a:r>
              <a:rPr lang="en-US" sz="1600" dirty="0" smtClean="0"/>
              <a:t>show class-map type inspect</a:t>
            </a:r>
          </a:p>
          <a:p>
            <a:r>
              <a:rPr lang="en-US" sz="1600" dirty="0" smtClean="0"/>
              <a:t>show zone security</a:t>
            </a:r>
          </a:p>
          <a:p>
            <a:r>
              <a:rPr lang="en-US" sz="1600" dirty="0" smtClean="0"/>
              <a:t>show zone-pair security</a:t>
            </a:r>
          </a:p>
          <a:p>
            <a:r>
              <a:rPr lang="en-US" sz="1600" dirty="0" smtClean="0"/>
              <a:t>show policy-map type inspect</a:t>
            </a:r>
            <a:endParaRPr lang="en-US" sz="1600" dirty="0"/>
          </a:p>
        </p:txBody>
      </p:sp>
      <p:sp>
        <p:nvSpPr>
          <p:cNvPr id="11" name="Title 11"/>
          <p:cNvSpPr txBox="1">
            <a:spLocks/>
          </p:cNvSpPr>
          <p:nvPr/>
        </p:nvSpPr>
        <p:spPr>
          <a:xfrm>
            <a:off x="229702" y="3152555"/>
            <a:ext cx="8588861" cy="838200"/>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a:lnSpc>
                <a:spcPct val="100000"/>
              </a:lnSpc>
            </a:pPr>
            <a:r>
              <a:rPr lang="en-US" sz="3200" dirty="0" smtClean="0"/>
              <a:t>ZPF Configuration Considerations</a:t>
            </a:r>
            <a:endParaRPr lang="en-US" sz="3200" dirty="0"/>
          </a:p>
        </p:txBody>
      </p:sp>
      <p:sp>
        <p:nvSpPr>
          <p:cNvPr id="13" name="Text Placeholder 2"/>
          <p:cNvSpPr txBox="1">
            <a:spLocks/>
          </p:cNvSpPr>
          <p:nvPr/>
        </p:nvSpPr>
        <p:spPr>
          <a:xfrm>
            <a:off x="365760" y="4026408"/>
            <a:ext cx="8577072" cy="2328672"/>
          </a:xfrm>
          <a:prstGeom prst="rect">
            <a:avLst/>
          </a:prstGeom>
        </p:spPr>
        <p:txBody>
          <a:bodyPr vert="horz" lIns="91440" tIns="45720" rIns="91440" bIns="45720" rtlCol="0">
            <a:noAutofit/>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No filtering is applied for intra-zone traffic</a:t>
            </a:r>
          </a:p>
          <a:p>
            <a:r>
              <a:rPr lang="en-US" sz="1600" dirty="0" smtClean="0"/>
              <a:t>Only one zone is allowed per interface.</a:t>
            </a:r>
          </a:p>
          <a:p>
            <a:r>
              <a:rPr lang="en-US" sz="1600" dirty="0" smtClean="0"/>
              <a:t>No Classic Firewall and ZPF configuration on same interface.</a:t>
            </a:r>
          </a:p>
          <a:p>
            <a:r>
              <a:rPr lang="en-US" sz="1600" dirty="0" smtClean="0"/>
              <a:t>If only one zone member is assigned, all traffic is dropped.</a:t>
            </a:r>
          </a:p>
          <a:p>
            <a:r>
              <a:rPr lang="en-US" sz="1600" dirty="0" smtClean="0"/>
              <a:t>Only explicitly allowed traffic is forwarded between zones.</a:t>
            </a:r>
          </a:p>
          <a:p>
            <a:r>
              <a:rPr lang="en-US" sz="1600" dirty="0" smtClean="0"/>
              <a:t>Traffic to the self zone is not filtered.</a:t>
            </a:r>
            <a:endParaRPr lang="en-US" sz="1600" dirty="0"/>
          </a:p>
        </p:txBody>
      </p:sp>
    </p:spTree>
    <p:extLst>
      <p:ext uri="{BB962C8B-B14F-4D97-AF65-F5344CB8AC3E}">
        <p14:creationId xmlns:p14="http://schemas.microsoft.com/office/powerpoint/2010/main" val="138909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1513755"/>
            <a:ext cx="8112125" cy="1247253"/>
          </a:xfrm>
        </p:spPr>
        <p:txBody>
          <a:bodyPr/>
          <a:lstStyle/>
          <a:p>
            <a:r>
              <a:rPr lang="en-US" sz="4000" dirty="0" smtClean="0"/>
              <a:t>Section 4.4:</a:t>
            </a:r>
            <a:br>
              <a:rPr lang="en-US" sz="4000" dirty="0" smtClean="0"/>
            </a:br>
            <a:r>
              <a:rPr lang="en-US" sz="4000" dirty="0" smtClean="0"/>
              <a:t>Summary</a:t>
            </a:r>
            <a:endParaRPr lang="en-US" sz="4000" dirty="0"/>
          </a:p>
        </p:txBody>
      </p:sp>
      <p:sp>
        <p:nvSpPr>
          <p:cNvPr id="5" name="Text Placeholder 6"/>
          <p:cNvSpPr txBox="1">
            <a:spLocks/>
          </p:cNvSpPr>
          <p:nvPr/>
        </p:nvSpPr>
        <p:spPr>
          <a:xfrm>
            <a:off x="419100" y="3012948"/>
            <a:ext cx="8577072" cy="265633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Chapter Objectives: </a:t>
            </a:r>
          </a:p>
          <a:p>
            <a:r>
              <a:rPr lang="en-US" sz="1800" dirty="0" smtClean="0"/>
              <a:t>Implement ACLs to filter traffic and mitigate network attacks on a network.</a:t>
            </a:r>
          </a:p>
          <a:p>
            <a:r>
              <a:rPr lang="en-US" sz="1800" dirty="0" smtClean="0"/>
              <a:t>Configure a classic firewall to mitigate network attacks.</a:t>
            </a:r>
          </a:p>
          <a:p>
            <a:r>
              <a:rPr lang="en-US" sz="1800" dirty="0" smtClean="0"/>
              <a:t>Implement ZPF using CLI.</a:t>
            </a:r>
          </a:p>
        </p:txBody>
      </p:sp>
    </p:spTree>
    <p:extLst>
      <p:ext uri="{BB962C8B-B14F-4D97-AF65-F5344CB8AC3E}">
        <p14:creationId xmlns:p14="http://schemas.microsoft.com/office/powerpoint/2010/main" val="359023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5495"/>
            <a:ext cx="8588861" cy="838200"/>
          </a:xfrm>
        </p:spPr>
        <p:txBody>
          <a:bodyPr/>
          <a:lstStyle/>
          <a:p>
            <a:pPr>
              <a:lnSpc>
                <a:spcPct val="100000"/>
              </a:lnSpc>
            </a:pPr>
            <a:r>
              <a:rPr lang="en-US" sz="3200" dirty="0" smtClean="0"/>
              <a:t>Instructor Resources</a:t>
            </a:r>
            <a:endParaRPr lang="en-US" sz="3200" dirty="0"/>
          </a:p>
        </p:txBody>
      </p:sp>
      <p:sp>
        <p:nvSpPr>
          <p:cNvPr id="2" name="Text Placeholder 1"/>
          <p:cNvSpPr>
            <a:spLocks noGrp="1"/>
          </p:cNvSpPr>
          <p:nvPr>
            <p:ph type="body" sz="quarter" idx="10"/>
          </p:nvPr>
        </p:nvSpPr>
        <p:spPr>
          <a:xfrm>
            <a:off x="228599" y="1318260"/>
            <a:ext cx="3314701" cy="4991099"/>
          </a:xfrm>
        </p:spPr>
        <p:txBody>
          <a:bodyPr/>
          <a:lstStyle/>
          <a:p>
            <a:r>
              <a:rPr lang="en-US" sz="1800" b="1" dirty="0" smtClean="0"/>
              <a:t>Remember</a:t>
            </a:r>
            <a:r>
              <a:rPr lang="en-US" sz="1800" dirty="0" smtClean="0"/>
              <a:t>, there are helpful tutorials and user guides available via your </a:t>
            </a:r>
            <a:r>
              <a:rPr lang="en-US" sz="1800" dirty="0" err="1" smtClean="0"/>
              <a:t>NetSpace</a:t>
            </a:r>
            <a:r>
              <a:rPr lang="en-US" sz="1800" dirty="0" smtClean="0"/>
              <a:t> </a:t>
            </a:r>
            <a:r>
              <a:rPr lang="en-US" sz="1800" dirty="0"/>
              <a:t>home </a:t>
            </a:r>
            <a:r>
              <a:rPr lang="en-US" sz="1800" dirty="0" smtClean="0"/>
              <a:t>page. (</a:t>
            </a:r>
            <a:r>
              <a:rPr lang="en-US" sz="1800" dirty="0"/>
              <a:t>https://</a:t>
            </a:r>
            <a:r>
              <a:rPr lang="en-US" sz="1800" dirty="0" smtClean="0"/>
              <a:t>www.netacad.com)</a:t>
            </a:r>
          </a:p>
          <a:p>
            <a:r>
              <a:rPr lang="en-US" sz="1800" dirty="0" smtClean="0"/>
              <a:t>These resources cover a variety of topics including navigation, assessments, and assignments.</a:t>
            </a:r>
          </a:p>
          <a:p>
            <a:r>
              <a:rPr lang="en-US" sz="1800" dirty="0" smtClean="0"/>
              <a:t>A screenshot has been provided here highlighting the tutorials related to activating exams, managing assessments, and creating quizzes.</a:t>
            </a:r>
            <a:endParaRPr lang="en-U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961" y="1531620"/>
            <a:ext cx="4997317" cy="23818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5883" y="4336386"/>
            <a:ext cx="341947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p:nvPr/>
        </p:nvCxnSpPr>
        <p:spPr>
          <a:xfrm flipV="1">
            <a:off x="4648897" y="5370353"/>
            <a:ext cx="35932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658684" y="4692242"/>
            <a:ext cx="35932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643304" y="5146646"/>
            <a:ext cx="35932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86867" y="2033142"/>
            <a:ext cx="276835" cy="369332"/>
          </a:xfrm>
          <a:prstGeom prst="rect">
            <a:avLst/>
          </a:prstGeom>
          <a:noFill/>
          <a:ln>
            <a:noFill/>
          </a:ln>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19" name="TextBox 18"/>
          <p:cNvSpPr txBox="1"/>
          <p:nvPr/>
        </p:nvSpPr>
        <p:spPr>
          <a:xfrm>
            <a:off x="5699062" y="2354091"/>
            <a:ext cx="276835" cy="369332"/>
          </a:xfrm>
          <a:prstGeom prst="rect">
            <a:avLst/>
          </a:prstGeom>
          <a:noFill/>
        </p:spPr>
        <p:txBody>
          <a:bodyPr wrap="square" rtlCol="0">
            <a:spAutoFit/>
          </a:bodyPr>
          <a:lstStyle/>
          <a:p>
            <a:r>
              <a:rPr lang="en-US" b="1" dirty="0" smtClean="0">
                <a:solidFill>
                  <a:srgbClr val="C00000"/>
                </a:solidFill>
              </a:rPr>
              <a:t>2</a:t>
            </a:r>
            <a:endParaRPr lang="en-US" b="1" dirty="0">
              <a:solidFill>
                <a:srgbClr val="C00000"/>
              </a:solidFill>
            </a:endParaRPr>
          </a:p>
        </p:txBody>
      </p:sp>
    </p:spTree>
    <p:extLst>
      <p:ext uri="{BB962C8B-B14F-4D97-AF65-F5344CB8AC3E}">
        <p14:creationId xmlns:p14="http://schemas.microsoft.com/office/powerpoint/2010/main" val="3487601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5495"/>
            <a:ext cx="8822858" cy="838200"/>
          </a:xfrm>
        </p:spPr>
        <p:txBody>
          <a:bodyPr/>
          <a:lstStyle/>
          <a:p>
            <a:r>
              <a:rPr lang="en-US" sz="3200" dirty="0"/>
              <a:t>Configuring Numbered and Named ACLs</a:t>
            </a:r>
          </a:p>
        </p:txBody>
      </p:sp>
      <p:sp>
        <p:nvSpPr>
          <p:cNvPr id="14" name="Text Placeholder 6"/>
          <p:cNvSpPr txBox="1">
            <a:spLocks/>
          </p:cNvSpPr>
          <p:nvPr/>
        </p:nvSpPr>
        <p:spPr>
          <a:xfrm>
            <a:off x="466725" y="1237488"/>
            <a:ext cx="4200525"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Standard Numbered ACL Syntax</a:t>
            </a:r>
            <a:endParaRPr lang="en-U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541145"/>
            <a:ext cx="821055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345" y="2432685"/>
            <a:ext cx="82105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345" y="3598545"/>
            <a:ext cx="82105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24" y="4543425"/>
            <a:ext cx="82010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345" y="5457825"/>
            <a:ext cx="82105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Placeholder 6"/>
          <p:cNvSpPr txBox="1">
            <a:spLocks/>
          </p:cNvSpPr>
          <p:nvPr/>
        </p:nvSpPr>
        <p:spPr>
          <a:xfrm>
            <a:off x="466725" y="2129028"/>
            <a:ext cx="4200525"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Extended Numbered ACL Syntax</a:t>
            </a:r>
            <a:endParaRPr lang="en-US" sz="1800" dirty="0"/>
          </a:p>
        </p:txBody>
      </p:sp>
      <p:sp>
        <p:nvSpPr>
          <p:cNvPr id="10" name="Text Placeholder 6"/>
          <p:cNvSpPr txBox="1">
            <a:spLocks/>
          </p:cNvSpPr>
          <p:nvPr/>
        </p:nvSpPr>
        <p:spPr>
          <a:xfrm>
            <a:off x="474345" y="3275076"/>
            <a:ext cx="4200525"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Named ACL Syntax</a:t>
            </a:r>
            <a:endParaRPr lang="en-US" sz="1800" dirty="0"/>
          </a:p>
        </p:txBody>
      </p:sp>
      <p:sp>
        <p:nvSpPr>
          <p:cNvPr id="11" name="Text Placeholder 6"/>
          <p:cNvSpPr txBox="1">
            <a:spLocks/>
          </p:cNvSpPr>
          <p:nvPr/>
        </p:nvSpPr>
        <p:spPr>
          <a:xfrm>
            <a:off x="466723" y="4239768"/>
            <a:ext cx="4200525"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Standard ACE Syntax</a:t>
            </a:r>
            <a:endParaRPr lang="en-US" sz="1800" dirty="0"/>
          </a:p>
        </p:txBody>
      </p:sp>
      <p:sp>
        <p:nvSpPr>
          <p:cNvPr id="13" name="Text Placeholder 6"/>
          <p:cNvSpPr txBox="1">
            <a:spLocks/>
          </p:cNvSpPr>
          <p:nvPr/>
        </p:nvSpPr>
        <p:spPr>
          <a:xfrm>
            <a:off x="474345" y="5154168"/>
            <a:ext cx="4200525"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Extended ACE Syntax</a:t>
            </a:r>
            <a:endParaRPr lang="en-US" sz="1800" dirty="0"/>
          </a:p>
        </p:txBody>
      </p:sp>
    </p:spTree>
    <p:extLst>
      <p:ext uri="{BB962C8B-B14F-4D97-AF65-F5344CB8AC3E}">
        <p14:creationId xmlns:p14="http://schemas.microsoft.com/office/powerpoint/2010/main" val="2120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5495"/>
            <a:ext cx="8822858" cy="838200"/>
          </a:xfrm>
        </p:spPr>
        <p:txBody>
          <a:bodyPr/>
          <a:lstStyle/>
          <a:p>
            <a:r>
              <a:rPr lang="en-US" sz="3200" dirty="0"/>
              <a:t>Applying an ACL</a:t>
            </a:r>
          </a:p>
        </p:txBody>
      </p:sp>
      <p:sp>
        <p:nvSpPr>
          <p:cNvPr id="9" name="Text Placeholder 6"/>
          <p:cNvSpPr txBox="1">
            <a:spLocks/>
          </p:cNvSpPr>
          <p:nvPr/>
        </p:nvSpPr>
        <p:spPr>
          <a:xfrm>
            <a:off x="320040" y="2133600"/>
            <a:ext cx="2453639" cy="571500"/>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Syntax - Apply an ACL to the VTY lines</a:t>
            </a:r>
            <a:endParaRPr lang="en-US" sz="1800" dirty="0"/>
          </a:p>
        </p:txBody>
      </p:sp>
      <p:sp>
        <p:nvSpPr>
          <p:cNvPr id="10" name="Text Placeholder 6"/>
          <p:cNvSpPr txBox="1">
            <a:spLocks/>
          </p:cNvSpPr>
          <p:nvPr/>
        </p:nvSpPr>
        <p:spPr>
          <a:xfrm>
            <a:off x="320040" y="3554888"/>
            <a:ext cx="3518536"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Example - Named Standard ACL</a:t>
            </a:r>
            <a:endParaRPr lang="en-US" sz="1800" dirty="0"/>
          </a:p>
        </p:txBody>
      </p:sp>
      <p:sp>
        <p:nvSpPr>
          <p:cNvPr id="13" name="Text Placeholder 6"/>
          <p:cNvSpPr txBox="1">
            <a:spLocks/>
          </p:cNvSpPr>
          <p:nvPr/>
        </p:nvSpPr>
        <p:spPr>
          <a:xfrm>
            <a:off x="320039" y="5280460"/>
            <a:ext cx="3573781"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Example - Named Extended ACL</a:t>
            </a:r>
            <a:endParaRPr lang="en-US" sz="1800"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580" y="3023934"/>
            <a:ext cx="3614737" cy="1365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820" y="4492163"/>
            <a:ext cx="4742498" cy="1880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9017" y="1177861"/>
            <a:ext cx="506730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2842" y="2133600"/>
            <a:ext cx="494347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Placeholder 6"/>
          <p:cNvSpPr txBox="1">
            <a:spLocks/>
          </p:cNvSpPr>
          <p:nvPr/>
        </p:nvSpPr>
        <p:spPr>
          <a:xfrm>
            <a:off x="320040" y="1177860"/>
            <a:ext cx="2453639" cy="589979"/>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Syntax - Apply an ACL to an interface</a:t>
            </a:r>
            <a:endParaRPr lang="en-US" sz="1800" dirty="0"/>
          </a:p>
        </p:txBody>
      </p:sp>
    </p:spTree>
    <p:extLst>
      <p:ext uri="{BB962C8B-B14F-4D97-AF65-F5344CB8AC3E}">
        <p14:creationId xmlns:p14="http://schemas.microsoft.com/office/powerpoint/2010/main" val="105381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5495"/>
            <a:ext cx="8822858" cy="838200"/>
          </a:xfrm>
        </p:spPr>
        <p:txBody>
          <a:bodyPr/>
          <a:lstStyle/>
          <a:p>
            <a:r>
              <a:rPr lang="en-US" sz="3200" dirty="0"/>
              <a:t>Applying an </a:t>
            </a:r>
            <a:r>
              <a:rPr lang="en-US" sz="3200" dirty="0" smtClean="0"/>
              <a:t>ACL (Cont.)</a:t>
            </a:r>
            <a:endParaRPr lang="en-US" sz="3200" dirty="0"/>
          </a:p>
        </p:txBody>
      </p:sp>
      <p:sp>
        <p:nvSpPr>
          <p:cNvPr id="9" name="Text Placeholder 6"/>
          <p:cNvSpPr txBox="1">
            <a:spLocks/>
          </p:cNvSpPr>
          <p:nvPr/>
        </p:nvSpPr>
        <p:spPr>
          <a:xfrm>
            <a:off x="466725" y="1290828"/>
            <a:ext cx="4200525"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Syntax - Apply an ACL to the VTY lines</a:t>
            </a:r>
            <a:endParaRPr lang="en-US" sz="1800" dirty="0"/>
          </a:p>
        </p:txBody>
      </p:sp>
      <p:sp>
        <p:nvSpPr>
          <p:cNvPr id="10" name="Text Placeholder 6"/>
          <p:cNvSpPr txBox="1">
            <a:spLocks/>
          </p:cNvSpPr>
          <p:nvPr/>
        </p:nvSpPr>
        <p:spPr>
          <a:xfrm>
            <a:off x="1695450" y="2459164"/>
            <a:ext cx="5492115" cy="303657"/>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Example - Named ACL on VTY lines with logging</a:t>
            </a:r>
            <a:endParaRPr lang="en-US" sz="18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45" y="1594485"/>
            <a:ext cx="767715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450" y="2746384"/>
            <a:ext cx="5753100" cy="3541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260769" y="95906"/>
            <a:ext cx="3799411" cy="1384995"/>
          </a:xfrm>
          <a:prstGeom prst="rect">
            <a:avLst/>
          </a:prstGeom>
          <a:solidFill>
            <a:schemeClr val="tx1">
              <a:lumMod val="40000"/>
              <a:lumOff val="60000"/>
            </a:schemeClr>
          </a:solidFill>
        </p:spPr>
        <p:txBody>
          <a:bodyPr wrap="square" rtlCol="0">
            <a:spAutoFit/>
          </a:bodyPr>
          <a:lstStyle/>
          <a:p>
            <a:r>
              <a:rPr lang="en-MY" sz="1200" dirty="0"/>
              <a:t>Figure 4 shows a named standard ACL applied to inbound traffic on the </a:t>
            </a:r>
            <a:r>
              <a:rPr lang="en-MY" sz="1200" dirty="0" err="1"/>
              <a:t>vty</a:t>
            </a:r>
            <a:r>
              <a:rPr lang="en-MY" sz="1200" dirty="0"/>
              <a:t> lines. Logging has been enabled with the </a:t>
            </a:r>
            <a:r>
              <a:rPr lang="en-MY" sz="1200" b="1" dirty="0"/>
              <a:t>log</a:t>
            </a:r>
            <a:r>
              <a:rPr lang="en-MY" sz="1200" dirty="0"/>
              <a:t> parameter. Log messages are generated on the first packet match and then at five minute intervals after that first packet match. You can use the </a:t>
            </a:r>
            <a:r>
              <a:rPr lang="en-MY" sz="1200" b="1" dirty="0"/>
              <a:t>show access-list </a:t>
            </a:r>
            <a:r>
              <a:rPr lang="en-MY" sz="1200" dirty="0"/>
              <a:t>command to see how many packets have matched a statement.</a:t>
            </a:r>
            <a:endParaRPr lang="en-MY" sz="1200" dirty="0"/>
          </a:p>
        </p:txBody>
      </p:sp>
    </p:spTree>
    <p:extLst>
      <p:ext uri="{BB962C8B-B14F-4D97-AF65-F5344CB8AC3E}">
        <p14:creationId xmlns:p14="http://schemas.microsoft.com/office/powerpoint/2010/main" val="22826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ACL Configuration Guidelines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1804035"/>
            <a:ext cx="794385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32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4588</TotalTime>
  <Words>1975</Words>
  <Application>Microsoft Office PowerPoint</Application>
  <PresentationFormat>On-screen Show (4:3)</PresentationFormat>
  <Paragraphs>317</Paragraphs>
  <Slides>57</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Ciscolight</vt:lpstr>
      <vt:lpstr>Courier New</vt:lpstr>
      <vt:lpstr>NetAcad_White_PPT_Template 05Oct12</vt:lpstr>
      <vt:lpstr>Chapter 4: Implementing Firewall Technologies</vt:lpstr>
      <vt:lpstr>Chapter Outline</vt:lpstr>
      <vt:lpstr>Section 4.1: Access Control List</vt:lpstr>
      <vt:lpstr>Topic 4.1.1: Configuring Standard and Extended IPv4 ACLs with CLI</vt:lpstr>
      <vt:lpstr>Introduction to Access Control Lists</vt:lpstr>
      <vt:lpstr>Configuring Numbered and Named ACLs</vt:lpstr>
      <vt:lpstr>Applying an ACL</vt:lpstr>
      <vt:lpstr>Applying an ACL (Cont.)</vt:lpstr>
      <vt:lpstr>ACL Configuration Guidelines</vt:lpstr>
      <vt:lpstr>Editing Existing ACLs</vt:lpstr>
      <vt:lpstr>Sequence Numbers and Standard ACLs</vt:lpstr>
      <vt:lpstr>Topic 4.1.2: Mitigating Attacks with ACLs</vt:lpstr>
      <vt:lpstr>Antispoofing with ACLs</vt:lpstr>
      <vt:lpstr>Permitting Necessary Traffic through a Firewall</vt:lpstr>
      <vt:lpstr>Mitigating ICMP Abuse</vt:lpstr>
      <vt:lpstr>Mitigating SNMP Exploits</vt:lpstr>
      <vt:lpstr>Topic 4.1.3: IPv6 ACLs</vt:lpstr>
      <vt:lpstr>Introducing IPv6 ACLs</vt:lpstr>
      <vt:lpstr>IPv6 ACL Syntax</vt:lpstr>
      <vt:lpstr>Configure IPv6 ACLs</vt:lpstr>
      <vt:lpstr>Section 4.2: Firewall Technologies</vt:lpstr>
      <vt:lpstr>Topic 4.2.1: Securing Networks with Firewalls</vt:lpstr>
      <vt:lpstr>Defining Firewalls</vt:lpstr>
      <vt:lpstr>Benefits and Limitations of Firewalls</vt:lpstr>
      <vt:lpstr>Topic 4.2.2: Types of Firewalls</vt:lpstr>
      <vt:lpstr>Firewall Type Descriptions</vt:lpstr>
      <vt:lpstr>Packet Filtering Firewall Benefits &amp; Limitations</vt:lpstr>
      <vt:lpstr>Stateful Firewalls</vt:lpstr>
      <vt:lpstr>Stateful Firewall Benefits and Limitations</vt:lpstr>
      <vt:lpstr>Topic 4.2.3: Classic Firewall</vt:lpstr>
      <vt:lpstr>Introducing Classic Firewall</vt:lpstr>
      <vt:lpstr>Classic Firewall Operation</vt:lpstr>
      <vt:lpstr>Classic Firewall Configuration</vt:lpstr>
      <vt:lpstr>Topic 4.2.4: Firewalls in Network Design</vt:lpstr>
      <vt:lpstr>Inside and Outside Networks</vt:lpstr>
      <vt:lpstr>Demilitarized Zones</vt:lpstr>
      <vt:lpstr>Zone-Based Policy Firewalls</vt:lpstr>
      <vt:lpstr>Layered Defense</vt:lpstr>
      <vt:lpstr>Section 4.3: Zone-Based Policy Firewalls</vt:lpstr>
      <vt:lpstr>Topic 4.3.1: Zone-Based Policy Firewall Overview</vt:lpstr>
      <vt:lpstr>Benefits of ZPF</vt:lpstr>
      <vt:lpstr>ZPF Design</vt:lpstr>
      <vt:lpstr>Topic 4.3.2: ZPF Operation</vt:lpstr>
      <vt:lpstr>ZPF Actions</vt:lpstr>
      <vt:lpstr>Rules for Transit Traffic</vt:lpstr>
      <vt:lpstr>Topic 4.3.3: Configuring a ZPF</vt:lpstr>
      <vt:lpstr>Configure ZPF</vt:lpstr>
      <vt:lpstr>Step 1: Create Zones</vt:lpstr>
      <vt:lpstr>Step 2: Identify Traffic</vt:lpstr>
      <vt:lpstr>Step 2: Identify Traffic (Cont.)</vt:lpstr>
      <vt:lpstr>Step 3: Define an Action</vt:lpstr>
      <vt:lpstr>Step 4: Identify a Zone-Pair and Match to a Policy</vt:lpstr>
      <vt:lpstr>Step 5: Assign Zones to Interfaces</vt:lpstr>
      <vt:lpstr>Verify a ZPF Configuration</vt:lpstr>
      <vt:lpstr>Section 4.4: Summary</vt:lpstr>
      <vt:lpstr>PowerPoint Presentation</vt:lpstr>
      <vt:lpstr>Instructor Resources</vt:lpstr>
    </vt:vector>
  </TitlesOfParts>
  <Company>Cisco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Rosli Salleh</cp:lastModifiedBy>
  <cp:revision>149</cp:revision>
  <dcterms:created xsi:type="dcterms:W3CDTF">2012-10-09T16:58:47Z</dcterms:created>
  <dcterms:modified xsi:type="dcterms:W3CDTF">2017-03-08T17:02:28Z</dcterms:modified>
</cp:coreProperties>
</file>