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Lst>
  <p:notesMasterIdLst>
    <p:notesMasterId r:id="rId72"/>
  </p:notesMasterIdLst>
  <p:sldIdLst>
    <p:sldId id="306" r:id="rId2"/>
    <p:sldId id="316" r:id="rId3"/>
    <p:sldId id="312" r:id="rId4"/>
    <p:sldId id="384" r:id="rId5"/>
    <p:sldId id="318" r:id="rId6"/>
    <p:sldId id="321" r:id="rId7"/>
    <p:sldId id="320" r:id="rId8"/>
    <p:sldId id="322" r:id="rId9"/>
    <p:sldId id="325" r:id="rId10"/>
    <p:sldId id="385" r:id="rId11"/>
    <p:sldId id="323" r:id="rId12"/>
    <p:sldId id="324" r:id="rId13"/>
    <p:sldId id="397" r:id="rId14"/>
    <p:sldId id="396" r:id="rId15"/>
    <p:sldId id="326" r:id="rId16"/>
    <p:sldId id="398" r:id="rId17"/>
    <p:sldId id="399" r:id="rId18"/>
    <p:sldId id="400" r:id="rId19"/>
    <p:sldId id="401" r:id="rId20"/>
    <p:sldId id="402" r:id="rId21"/>
    <p:sldId id="330" r:id="rId22"/>
    <p:sldId id="386" r:id="rId23"/>
    <p:sldId id="329" r:id="rId24"/>
    <p:sldId id="404" r:id="rId25"/>
    <p:sldId id="403" r:id="rId26"/>
    <p:sldId id="405" r:id="rId27"/>
    <p:sldId id="406" r:id="rId28"/>
    <p:sldId id="387" r:id="rId29"/>
    <p:sldId id="335" r:id="rId30"/>
    <p:sldId id="427" r:id="rId31"/>
    <p:sldId id="336" r:id="rId32"/>
    <p:sldId id="337" r:id="rId33"/>
    <p:sldId id="407" r:id="rId34"/>
    <p:sldId id="408" r:id="rId35"/>
    <p:sldId id="388" r:id="rId36"/>
    <p:sldId id="409" r:id="rId37"/>
    <p:sldId id="410" r:id="rId38"/>
    <p:sldId id="411" r:id="rId39"/>
    <p:sldId id="412" r:id="rId40"/>
    <p:sldId id="413" r:id="rId41"/>
    <p:sldId id="389" r:id="rId42"/>
    <p:sldId id="414" r:id="rId43"/>
    <p:sldId id="346" r:id="rId44"/>
    <p:sldId id="347" r:id="rId45"/>
    <p:sldId id="416" r:id="rId46"/>
    <p:sldId id="418" r:id="rId47"/>
    <p:sldId id="417" r:id="rId48"/>
    <p:sldId id="419" r:id="rId49"/>
    <p:sldId id="420" r:id="rId50"/>
    <p:sldId id="352" r:id="rId51"/>
    <p:sldId id="432" r:id="rId52"/>
    <p:sldId id="425" r:id="rId53"/>
    <p:sldId id="421" r:id="rId54"/>
    <p:sldId id="349" r:id="rId55"/>
    <p:sldId id="415" r:id="rId56"/>
    <p:sldId id="428" r:id="rId57"/>
    <p:sldId id="429" r:id="rId58"/>
    <p:sldId id="433" r:id="rId59"/>
    <p:sldId id="431" r:id="rId60"/>
    <p:sldId id="434" r:id="rId61"/>
    <p:sldId id="430" r:id="rId62"/>
    <p:sldId id="390" r:id="rId63"/>
    <p:sldId id="356" r:id="rId64"/>
    <p:sldId id="426" r:id="rId65"/>
    <p:sldId id="422" r:id="rId66"/>
    <p:sldId id="423" r:id="rId67"/>
    <p:sldId id="424" r:id="rId68"/>
    <p:sldId id="383" r:id="rId69"/>
    <p:sldId id="303" r:id="rId70"/>
    <p:sldId id="435" r:id="rId71"/>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A8A8A"/>
    <a:srgbClr val="435153"/>
    <a:srgbClr val="6B6B6B"/>
    <a:srgbClr val="264DAE"/>
    <a:srgbClr val="4ADAD7"/>
    <a:srgbClr val="90A3A6"/>
    <a:srgbClr val="EDDFF5"/>
    <a:srgbClr val="493B93"/>
    <a:srgbClr val="80808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80" autoAdjust="0"/>
    <p:restoredTop sz="82912" autoAdjust="0"/>
  </p:normalViewPr>
  <p:slideViewPr>
    <p:cSldViewPr snapToGrid="0">
      <p:cViewPr>
        <p:scale>
          <a:sx n="50" d="100"/>
          <a:sy n="50" d="100"/>
        </p:scale>
        <p:origin x="9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a:defRPr sz="1200"/>
            </a:lvl1pPr>
          </a:lstStyle>
          <a:p>
            <a:fld id="{0AD33006-993C-46CE-BE81-A42F2D8A6269}" type="datetimeFigureOut">
              <a:rPr lang="en-US" smtClean="0"/>
              <a:t>3/15/2017</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lIns="91440" tIns="45720" rIns="91440" bIns="45720" rtlCol="0" anchor="b"/>
          <a:lstStyle>
            <a:lvl1pPr algn="r">
              <a:defRPr sz="1200"/>
            </a:lvl1pPr>
          </a:lstStyle>
          <a:p>
            <a:fld id="{AC72CD79-D36A-4E01-AE1C-064887FE954D}" type="slidenum">
              <a:rPr lang="en-US" smtClean="0"/>
              <a:t>‹#›</a:t>
            </a:fld>
            <a:endParaRPr lang="en-US"/>
          </a:p>
        </p:txBody>
      </p:sp>
    </p:spTree>
    <p:extLst>
      <p:ext uri="{BB962C8B-B14F-4D97-AF65-F5344CB8AC3E}">
        <p14:creationId xmlns:p14="http://schemas.microsoft.com/office/powerpoint/2010/main" val="2104272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5.1.1.1 Zero</a:t>
            </a:r>
            <a:r>
              <a:rPr lang="en-US" baseline="0" dirty="0" smtClean="0"/>
              <a:t> Day Attacks</a:t>
            </a:r>
            <a:endParaRPr lang="en-US" dirty="0" smtClean="0"/>
          </a:p>
        </p:txBody>
      </p:sp>
      <p:sp>
        <p:nvSpPr>
          <p:cNvPr id="4" name="Slide Number Placeholder 3"/>
          <p:cNvSpPr>
            <a:spLocks noGrp="1"/>
          </p:cNvSpPr>
          <p:nvPr>
            <p:ph type="sldNum" sz="quarter" idx="10"/>
          </p:nvPr>
        </p:nvSpPr>
        <p:spPr/>
        <p:txBody>
          <a:bodyPr/>
          <a:lstStyle/>
          <a:p>
            <a:fld id="{AC72CD79-D36A-4E01-AE1C-064887FE954D}" type="slidenum">
              <a:rPr lang="en-US" smtClean="0"/>
              <a:t>5</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5.1.2.6</a:t>
            </a:r>
            <a:r>
              <a:rPr lang="en-US" baseline="0" dirty="0" smtClean="0"/>
              <a:t> IPS Advantages and Disadvantages</a:t>
            </a:r>
            <a:endParaRPr lang="en-US" dirty="0" smtClean="0"/>
          </a:p>
        </p:txBody>
      </p:sp>
      <p:sp>
        <p:nvSpPr>
          <p:cNvPr id="4" name="Slide Number Placeholder 3"/>
          <p:cNvSpPr>
            <a:spLocks noGrp="1"/>
          </p:cNvSpPr>
          <p:nvPr>
            <p:ph type="sldNum" sz="quarter" idx="10"/>
          </p:nvPr>
        </p:nvSpPr>
        <p:spPr/>
        <p:txBody>
          <a:bodyPr/>
          <a:lstStyle/>
          <a:p>
            <a:fld id="{AC72CD79-D36A-4E01-AE1C-064887FE954D}" type="slidenum">
              <a:rPr lang="en-US" smtClean="0"/>
              <a:t>15</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5.1.2.7 Modes of Deployment</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16</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17</a:t>
            </a:fld>
            <a:endParaRPr lang="en-US"/>
          </a:p>
        </p:txBody>
      </p:sp>
    </p:spTree>
    <p:extLst>
      <p:ext uri="{BB962C8B-B14F-4D97-AF65-F5344CB8AC3E}">
        <p14:creationId xmlns:p14="http://schemas.microsoft.com/office/powerpoint/2010/main" val="2665072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5.1.3.1 Port Mirroring</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18</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5.1.3.2 Cisco SPAN</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19</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5.1.3.3 Configuring</a:t>
            </a:r>
            <a:r>
              <a:rPr lang="en-US" baseline="0" dirty="0" smtClean="0"/>
              <a:t> Cisco SPAN Using Intrusion Detection</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20</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5.2.1.1 Signature Attributes</a:t>
            </a:r>
          </a:p>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23</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5.2.1.2 Signature Types</a:t>
            </a:r>
          </a:p>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24</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5.2.1.3 Signature File</a:t>
            </a:r>
          </a:p>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25</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5.2.1.4 Signature Micro</a:t>
            </a:r>
            <a:r>
              <a:rPr lang="en-US" baseline="0" dirty="0" smtClean="0"/>
              <a:t>-Engines</a:t>
            </a:r>
            <a:endParaRPr lang="en-US" dirty="0" smtClean="0"/>
          </a:p>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26</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5.1.1.2 Monitor</a:t>
            </a:r>
            <a:r>
              <a:rPr lang="en-US" baseline="0" dirty="0" smtClean="0"/>
              <a:t> for Attacks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6</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5.2.1.5 Acquire the Signature File</a:t>
            </a:r>
          </a:p>
          <a:p>
            <a:r>
              <a:rPr lang="en-US" dirty="0" smtClean="0"/>
              <a:t>5.2.1.6 Activity – Identify IPS Signature Type</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27</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5.2.2.1 Signature</a:t>
            </a:r>
            <a:r>
              <a:rPr lang="en-US" baseline="0" dirty="0" smtClean="0"/>
              <a:t> Alarm</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29</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5.2.2.2 Pattern-Based</a:t>
            </a:r>
            <a:r>
              <a:rPr lang="en-US" baseline="0" dirty="0" smtClean="0"/>
              <a:t> Detection</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30</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5.2.2.3 Anomaly-Based</a:t>
            </a:r>
            <a:r>
              <a:rPr lang="en-US" baseline="0" dirty="0" smtClean="0"/>
              <a:t> Detection</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31</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5.2.2.4 Policy-Based and Honey Pot-Based Detection</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32</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5.2.2.5 Benefits of the</a:t>
            </a:r>
            <a:r>
              <a:rPr lang="en-US" baseline="0" dirty="0" smtClean="0"/>
              <a:t> Cisco IOS IPS Solution</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33</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5.2.2.6 Alarm Triggering Mechanisms</a:t>
            </a:r>
          </a:p>
          <a:p>
            <a:r>
              <a:rPr lang="en-US" dirty="0" smtClean="0"/>
              <a:t>5.2.2.7 Activity – IPS Signature Alarms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34</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5.2.3.1</a:t>
            </a:r>
            <a:r>
              <a:rPr lang="en-US" baseline="0" dirty="0" smtClean="0"/>
              <a:t> Signature </a:t>
            </a:r>
            <a:r>
              <a:rPr lang="en-US" baseline="0" dirty="0" smtClean="0"/>
              <a:t>Actions</a:t>
            </a:r>
          </a:p>
          <a:p>
            <a:r>
              <a:rPr lang="en-US" baseline="0" dirty="0" smtClean="0"/>
              <a:t>Verbose = </a:t>
            </a:r>
            <a:r>
              <a:rPr lang="en-MY" sz="1200" b="0" i="0" kern="1200" dirty="0" smtClean="0">
                <a:solidFill>
                  <a:schemeClr val="tx1"/>
                </a:solidFill>
                <a:effectLst/>
                <a:latin typeface="+mn-lt"/>
                <a:ea typeface="+mn-ea"/>
                <a:cs typeface="+mn-cs"/>
              </a:rPr>
              <a:t>using or expressed in more words than are needed.</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36</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5.2.3.2</a:t>
            </a:r>
            <a:r>
              <a:rPr lang="en-US" baseline="0" dirty="0" smtClean="0"/>
              <a:t> Manage Generated Alerts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37</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5.2.3.3</a:t>
            </a:r>
            <a:r>
              <a:rPr lang="en-US" baseline="0" dirty="0" smtClean="0"/>
              <a:t> Log Activities for Later Analysis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38</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5.1.1.3 Detect</a:t>
            </a:r>
            <a:r>
              <a:rPr lang="en-US" baseline="0" dirty="0" smtClean="0"/>
              <a:t> and Stop Attacks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7</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5.2.3.4</a:t>
            </a:r>
            <a:r>
              <a:rPr lang="en-US" baseline="0" dirty="0" smtClean="0"/>
              <a:t> Deny the Activity</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39</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5.2.3.5</a:t>
            </a:r>
            <a:r>
              <a:rPr lang="en-US" baseline="0" dirty="0" smtClean="0"/>
              <a:t> Reset, Block, and Allow Traffic</a:t>
            </a:r>
          </a:p>
          <a:p>
            <a:r>
              <a:rPr lang="en-US" baseline="0" dirty="0" smtClean="0"/>
              <a:t>5.2.3.6 Activity – Identify the IPS Signature Action</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40</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5.2.4.1</a:t>
            </a:r>
            <a:r>
              <a:rPr lang="en-US" baseline="0" dirty="0" smtClean="0"/>
              <a:t> Monitor Activity</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42</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5.2.4.2 Monitoring Considerations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43</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5.2.4.3 Secure Device Event Exchange</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44</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5.2.4.4 IPS</a:t>
            </a:r>
            <a:r>
              <a:rPr lang="en-US" baseline="0" dirty="0" smtClean="0"/>
              <a:t> Configuration Best Practices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45</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5.2.5.1</a:t>
            </a:r>
            <a:r>
              <a:rPr lang="en-US" baseline="0" dirty="0" smtClean="0"/>
              <a:t> Cisco Global Correlation</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47</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5.2.5.2 Cisco </a:t>
            </a:r>
            <a:r>
              <a:rPr lang="en-US" dirty="0" err="1" smtClean="0"/>
              <a:t>SensorBase</a:t>
            </a:r>
            <a:r>
              <a:rPr lang="en-US" dirty="0" smtClean="0"/>
              <a:t> </a:t>
            </a:r>
            <a:r>
              <a:rPr lang="en-US" dirty="0" smtClean="0"/>
              <a:t>Network</a:t>
            </a:r>
          </a:p>
          <a:p>
            <a:r>
              <a:rPr lang="en-US" dirty="0" smtClean="0"/>
              <a:t>Telemetry = </a:t>
            </a:r>
            <a:r>
              <a:rPr lang="en-MY" sz="1200" b="0" i="0" kern="1200" dirty="0" smtClean="0">
                <a:solidFill>
                  <a:schemeClr val="tx1"/>
                </a:solidFill>
                <a:effectLst/>
                <a:latin typeface="+mn-lt"/>
                <a:ea typeface="+mn-ea"/>
                <a:cs typeface="+mn-cs"/>
              </a:rPr>
              <a:t>the process of recording and transmitting the readings of an instrument.</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48</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5.2.5.3 Cisco Security Intelligence Operation</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49</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5.2.5.4 Reputations, Blacklists,</a:t>
            </a:r>
            <a:r>
              <a:rPr lang="en-US" baseline="0" dirty="0" smtClean="0"/>
              <a:t> and Traffic Filters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5.2.5.5 Reputations, Blacklists,</a:t>
            </a:r>
            <a:r>
              <a:rPr lang="en-US" baseline="0" dirty="0" smtClean="0"/>
              <a:t> and Traffic Filters (Cont.)</a:t>
            </a:r>
          </a:p>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50</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5.1.1.4 Similarities</a:t>
            </a:r>
            <a:r>
              <a:rPr lang="en-US" baseline="0" dirty="0" smtClean="0"/>
              <a:t> Between IDS and IPS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8</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5.2.5.4 Reputations, Blacklists,</a:t>
            </a:r>
            <a:r>
              <a:rPr lang="en-US" baseline="0" dirty="0" smtClean="0"/>
              <a:t> and Traffic Filters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5.2.5.5 Reputations, Blacklists,</a:t>
            </a:r>
            <a:r>
              <a:rPr lang="en-US" baseline="0" dirty="0" smtClean="0"/>
              <a:t> and Traffic Filters (Cont.)</a:t>
            </a:r>
          </a:p>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51</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5.3.1.1 Implement</a:t>
            </a:r>
            <a:r>
              <a:rPr lang="en-US" baseline="0" dirty="0" smtClean="0"/>
              <a:t> </a:t>
            </a:r>
            <a:r>
              <a:rPr lang="en-US" dirty="0" smtClean="0"/>
              <a:t>IOS IPS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54</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5.3.1.2 Download</a:t>
            </a:r>
            <a:r>
              <a:rPr lang="en-US" baseline="0" dirty="0" smtClean="0"/>
              <a:t> the IOS IPS Files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5.3.1.3 IPS Crypto Key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5.3.1.4 Enable</a:t>
            </a:r>
            <a:r>
              <a:rPr lang="en-US" baseline="0" dirty="0" smtClean="0"/>
              <a:t> IOS IPS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5.3.1.5 Load the IPS Signature Package in 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55</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 5.3.1.3</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56</a:t>
            </a:fld>
            <a:endParaRPr lang="en-US"/>
          </a:p>
        </p:txBody>
      </p:sp>
    </p:spTree>
    <p:extLst>
      <p:ext uri="{BB962C8B-B14F-4D97-AF65-F5344CB8AC3E}">
        <p14:creationId xmlns:p14="http://schemas.microsoft.com/office/powerpoint/2010/main" val="5303420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 5.3.1.4</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57</a:t>
            </a:fld>
            <a:endParaRPr lang="en-US"/>
          </a:p>
        </p:txBody>
      </p:sp>
    </p:spTree>
    <p:extLst>
      <p:ext uri="{BB962C8B-B14F-4D97-AF65-F5344CB8AC3E}">
        <p14:creationId xmlns:p14="http://schemas.microsoft.com/office/powerpoint/2010/main" val="5303420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 5.3.1.4 (cont.)</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58</a:t>
            </a:fld>
            <a:endParaRPr lang="en-US"/>
          </a:p>
        </p:txBody>
      </p:sp>
    </p:spTree>
    <p:extLst>
      <p:ext uri="{BB962C8B-B14F-4D97-AF65-F5344CB8AC3E}">
        <p14:creationId xmlns:p14="http://schemas.microsoft.com/office/powerpoint/2010/main" val="5303420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5.3.1.5 Load the IPS Signature Package in RAM</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59</a:t>
            </a:fld>
            <a:endParaRPr lang="en-US"/>
          </a:p>
        </p:txBody>
      </p:sp>
    </p:spTree>
    <p:extLst>
      <p:ext uri="{BB962C8B-B14F-4D97-AF65-F5344CB8AC3E}">
        <p14:creationId xmlns:p14="http://schemas.microsoft.com/office/powerpoint/2010/main" val="5303420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5.3.1.5 Load the IPS Signature Package in RAM (Cont.)</a:t>
            </a:r>
          </a:p>
          <a:p>
            <a:r>
              <a:rPr lang="en-US" dirty="0" smtClean="0"/>
              <a:t>5.3.1.6 Activity – Implementing IPS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60</a:t>
            </a:fld>
            <a:endParaRPr lang="en-US"/>
          </a:p>
        </p:txBody>
      </p:sp>
    </p:spTree>
    <p:extLst>
      <p:ext uri="{BB962C8B-B14F-4D97-AF65-F5344CB8AC3E}">
        <p14:creationId xmlns:p14="http://schemas.microsoft.com/office/powerpoint/2010/main" val="5303420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5.3.2.1</a:t>
            </a:r>
            <a:r>
              <a:rPr lang="en-US" baseline="0" dirty="0" smtClean="0"/>
              <a:t> Retire and </a:t>
            </a:r>
            <a:r>
              <a:rPr lang="en-US" baseline="0" dirty="0" err="1" smtClean="0"/>
              <a:t>Unretire</a:t>
            </a:r>
            <a:r>
              <a:rPr lang="en-US" baseline="0" dirty="0" smtClean="0"/>
              <a:t> Signatures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61</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5.3.2.2 Change Signature</a:t>
            </a:r>
            <a:r>
              <a:rPr lang="en-US" baseline="0" dirty="0" smtClean="0"/>
              <a:t> Actions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63</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5.1.1.5 Advantages and Disadvantages of IDS and IPS</a:t>
            </a:r>
          </a:p>
          <a:p>
            <a:r>
              <a:rPr lang="en-MY" sz="1200" b="0" i="0" kern="1200" dirty="0" smtClean="0">
                <a:solidFill>
                  <a:schemeClr val="tx1"/>
                </a:solidFill>
                <a:effectLst/>
                <a:latin typeface="+mn-lt"/>
                <a:ea typeface="+mn-ea"/>
                <a:cs typeface="+mn-cs"/>
              </a:rPr>
              <a:t>A normalizer is an inline network element that thwarts evasion attempts by removing ambiguities in network traffic. A particularly challenging step in normalization is the sound detection of inconsistent TCP retransmissions, wherein an attacker sends TCP segments with different payloads for the same sequence number space to present a network monitor with ambiguous analysis. Normalizers that buffer all unacknowledged data to verify the consistency of subsequent retransmissions consume inordinate amounts of memory on high-speed links.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9</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5.3.3.1 Verify IOS IPS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65</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5.3.3.2</a:t>
            </a:r>
            <a:r>
              <a:rPr lang="en-US" baseline="0" dirty="0" smtClean="0"/>
              <a:t> Report IPS Alerts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66</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5.3.3.3</a:t>
            </a:r>
            <a:r>
              <a:rPr lang="en-US" baseline="0" dirty="0" smtClean="0"/>
              <a:t> Enable SDEE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67</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5.4.1.1</a:t>
            </a:r>
            <a:r>
              <a:rPr lang="en-US" baseline="0" dirty="0" smtClean="0"/>
              <a:t> Packet Tracer – Configure an IOS IPS Using CLI</a:t>
            </a:r>
          </a:p>
          <a:p>
            <a:r>
              <a:rPr lang="en-US" baseline="0" dirty="0" smtClean="0"/>
              <a:t>5.4.1.2 Lab </a:t>
            </a:r>
            <a:r>
              <a:rPr lang="en-US" baseline="0" smtClean="0"/>
              <a:t>– Configure an </a:t>
            </a:r>
            <a:r>
              <a:rPr lang="en-US" baseline="0" dirty="0" smtClean="0"/>
              <a:t>IOS IPS Using CLI</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68</a:t>
            </a:fld>
            <a:endParaRPr lang="en-US"/>
          </a:p>
        </p:txBody>
      </p:sp>
    </p:spTree>
    <p:extLst>
      <p:ext uri="{BB962C8B-B14F-4D97-AF65-F5344CB8AC3E}">
        <p14:creationId xmlns:p14="http://schemas.microsoft.com/office/powerpoint/2010/main" val="211891819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t>https://www.netacad.com</a:t>
            </a:r>
          </a:p>
          <a:p>
            <a:endParaRPr lang="en-US" baseline="0" dirty="0" smtClean="0"/>
          </a:p>
        </p:txBody>
      </p:sp>
      <p:sp>
        <p:nvSpPr>
          <p:cNvPr id="4" name="Slide Number Placeholder 3"/>
          <p:cNvSpPr>
            <a:spLocks noGrp="1"/>
          </p:cNvSpPr>
          <p:nvPr>
            <p:ph type="sldNum" sz="quarter" idx="10"/>
          </p:nvPr>
        </p:nvSpPr>
        <p:spPr/>
        <p:txBody>
          <a:bodyPr/>
          <a:lstStyle/>
          <a:p>
            <a:fld id="{AC72CD79-D36A-4E01-AE1C-064887FE954D}" type="slidenum">
              <a:rPr lang="en-US" smtClean="0"/>
              <a:t>70</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5.1.2.1 Host-Based and Network-Based IPS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11</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5.1.2.2 Network</a:t>
            </a:r>
            <a:r>
              <a:rPr lang="en-US" baseline="0" dirty="0" smtClean="0"/>
              <a:t>-Based IPS Sensors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12</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5.1.2.3 Cisco’s Modular</a:t>
            </a:r>
            <a:r>
              <a:rPr lang="en-US" baseline="0" dirty="0" smtClean="0"/>
              <a:t> and Appliance-Based IPS Solutions, Figures 1 - 4</a:t>
            </a:r>
            <a:endParaRPr lang="en-US" dirty="0" smtClean="0"/>
          </a:p>
          <a:p>
            <a:r>
              <a:rPr lang="en-US" dirty="0" smtClean="0"/>
              <a:t>5.1.2.4 Cisco’s Modular</a:t>
            </a:r>
            <a:r>
              <a:rPr lang="en-US" baseline="0" dirty="0" smtClean="0"/>
              <a:t> and Appliance-Based IPS Solutions (Cont.)</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13</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5.1.2.5 Choose an IPS Solution</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14</a:t>
            </a:fld>
            <a:endParaRPr lang="en-US"/>
          </a:p>
        </p:txBody>
      </p:sp>
    </p:spTree>
    <p:extLst>
      <p:ext uri="{BB962C8B-B14F-4D97-AF65-F5344CB8AC3E}">
        <p14:creationId xmlns:p14="http://schemas.microsoft.com/office/powerpoint/2010/main" val="37341452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8" name="Subtitle 2"/>
          <p:cNvSpPr>
            <a:spLocks noGrp="1"/>
          </p:cNvSpPr>
          <p:nvPr>
            <p:ph type="subTitle" idx="1" hasCustomPrompt="1"/>
          </p:nvPr>
        </p:nvSpPr>
        <p:spPr>
          <a:xfrm>
            <a:off x="236383" y="4464066"/>
            <a:ext cx="3657600" cy="384721"/>
          </a:xfrm>
        </p:spPr>
        <p:txBody>
          <a:bodyPr wrap="square">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lang="en-US" sz="2000" kern="1200" dirty="0">
                <a:solidFill>
                  <a:schemeClr val="bg1"/>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a:pPr>
            <a:r>
              <a:rPr lang="en-US" dirty="0" smtClean="0"/>
              <a:t>Speaker Name</a:t>
            </a:r>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ts val="6200"/>
              </a:lnSpc>
              <a:spcBef>
                <a:spcPct val="0"/>
              </a:spcBef>
              <a:buNone/>
              <a:defRPr lang="en-US" sz="5400" b="0" kern="1200" dirty="0">
                <a:solidFill>
                  <a:schemeClr val="bg1"/>
                </a:solidFill>
                <a:latin typeface="+mj-lt"/>
                <a:ea typeface="+mj-ea"/>
                <a:cs typeface="Arial" pitchFamily="34" charset="0"/>
              </a:defRPr>
            </a:lvl1pPr>
          </a:lstStyle>
          <a:p>
            <a:r>
              <a:rPr lang="en-US" dirty="0" smtClean="0"/>
              <a:t>Presentation Title Goes Here</a:t>
            </a:r>
            <a:endParaRPr lang="en-US" dirty="0"/>
          </a:p>
        </p:txBody>
      </p:sp>
      <p:pic>
        <p:nvPicPr>
          <p:cNvPr id="44"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5912068" y="330200"/>
            <a:ext cx="2889136" cy="48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sz="quarter" idx="10" hasCustomPrompt="1"/>
          </p:nvPr>
        </p:nvSpPr>
        <p:spPr>
          <a:xfrm>
            <a:off x="236383" y="4862154"/>
            <a:ext cx="3657600" cy="355482"/>
          </a:xfrm>
        </p:spPr>
        <p:txBody>
          <a:bodyPr wrap="square">
            <a:spAutoFit/>
          </a:bodyPr>
          <a:lstStyle>
            <a:lvl1pPr marL="0" indent="0">
              <a:buFontTx/>
              <a:buNone/>
              <a:defRPr sz="1800">
                <a:solidFill>
                  <a:schemeClr val="bg1"/>
                </a:solidFill>
              </a:defRPr>
            </a:lvl1pPr>
          </a:lstStyle>
          <a:p>
            <a:pPr lvl="0"/>
            <a:r>
              <a:rPr lang="en-US" dirty="0" smtClean="0"/>
              <a:t>Speaker Title</a:t>
            </a:r>
            <a:endParaRPr lang="en-US" dirty="0"/>
          </a:p>
        </p:txBody>
      </p:sp>
      <p:sp>
        <p:nvSpPr>
          <p:cNvPr id="6" name="Text Placeholder 5"/>
          <p:cNvSpPr>
            <a:spLocks noGrp="1"/>
          </p:cNvSpPr>
          <p:nvPr>
            <p:ph type="body" sz="quarter" idx="11" hasCustomPrompt="1"/>
          </p:nvPr>
        </p:nvSpPr>
        <p:spPr>
          <a:xfrm>
            <a:off x="236382" y="5231003"/>
            <a:ext cx="3657600" cy="297004"/>
          </a:xfrm>
        </p:spPr>
        <p:txBody>
          <a:bodyPr>
            <a:spAutoFit/>
          </a:bodyPr>
          <a:lstStyle>
            <a:lvl1pPr marL="0" indent="0">
              <a:buFontTx/>
              <a:buNone/>
              <a:defRPr sz="1400">
                <a:solidFill>
                  <a:schemeClr val="bg1"/>
                </a:solidFill>
              </a:defRPr>
            </a:lvl1pPr>
          </a:lstStyle>
          <a:p>
            <a:pPr lvl="0"/>
            <a:r>
              <a:rPr lang="en-US" dirty="0" smtClean="0"/>
              <a:t>Date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with pull quo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39713" y="1339745"/>
            <a:ext cx="4103687" cy="4965700"/>
          </a:xfrm>
        </p:spPr>
        <p:txBody>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itle 15"/>
          <p:cNvSpPr>
            <a:spLocks noGrp="1"/>
          </p:cNvSpPr>
          <p:nvPr>
            <p:ph type="title"/>
          </p:nvPr>
        </p:nvSpPr>
        <p:spPr>
          <a:xfrm>
            <a:off x="229702" y="432215"/>
            <a:ext cx="8588861" cy="838200"/>
          </a:xfrm>
        </p:spPr>
        <p:txBody>
          <a:bodyPr/>
          <a:lstStyle/>
          <a:p>
            <a:r>
              <a:rPr lang="en-US" dirty="0" smtClean="0"/>
              <a:t>Click to edit Master title style</a:t>
            </a:r>
            <a:endParaRPr lang="en-US" dirty="0"/>
          </a:p>
        </p:txBody>
      </p:sp>
      <p:sp>
        <p:nvSpPr>
          <p:cNvPr id="10" name="Rounded Rectangle 9"/>
          <p:cNvSpPr/>
          <p:nvPr userDrawn="1"/>
        </p:nvSpPr>
        <p:spPr>
          <a:xfrm>
            <a:off x="4984231" y="1416140"/>
            <a:ext cx="3759720" cy="4599033"/>
          </a:xfrm>
          <a:prstGeom prst="roundRect">
            <a:avLst>
              <a:gd name="adj" fmla="val 0"/>
            </a:avLst>
          </a:prstGeom>
          <a:gradFill flip="none" rotWithShape="1">
            <a:gsLst>
              <a:gs pos="0">
                <a:schemeClr val="tx1">
                  <a:lumMod val="20000"/>
                  <a:lumOff val="80000"/>
                </a:schemeClr>
              </a:gs>
              <a:gs pos="47000">
                <a:schemeClr val="bg1"/>
              </a:gs>
              <a:gs pos="100000">
                <a:srgbClr val="EDDFF5"/>
              </a:gs>
            </a:gsLst>
            <a:lin ang="2700000" scaled="1"/>
            <a:tileRect/>
          </a:gra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5" name="Text Placeholder 3"/>
          <p:cNvSpPr>
            <a:spLocks noGrp="1"/>
          </p:cNvSpPr>
          <p:nvPr>
            <p:ph type="body" sz="quarter" idx="15"/>
          </p:nvPr>
        </p:nvSpPr>
        <p:spPr>
          <a:xfrm>
            <a:off x="5221224" y="1747683"/>
            <a:ext cx="3236976" cy="1900292"/>
          </a:xfrm>
        </p:spPr>
        <p:txBody>
          <a:bodyPr/>
          <a:lstStyle>
            <a:lvl1pPr marL="114300" indent="-114300">
              <a:buFontTx/>
              <a:buNone/>
              <a:defRPr sz="2000"/>
            </a:lvl1pPr>
          </a:lstStyle>
          <a:p>
            <a:pPr lvl="0"/>
            <a:r>
              <a:rPr lang="en-US" dirty="0" smtClean="0"/>
              <a:t>Click to edit Master text styles</a:t>
            </a:r>
          </a:p>
        </p:txBody>
      </p:sp>
      <p:sp>
        <p:nvSpPr>
          <p:cNvPr id="17" name="Text Placeholder 21"/>
          <p:cNvSpPr>
            <a:spLocks noGrp="1"/>
          </p:cNvSpPr>
          <p:nvPr>
            <p:ph type="body" sz="quarter" idx="16"/>
          </p:nvPr>
        </p:nvSpPr>
        <p:spPr>
          <a:xfrm>
            <a:off x="5310124" y="4876800"/>
            <a:ext cx="3044497" cy="326243"/>
          </a:xfrm>
        </p:spPr>
        <p:txBody>
          <a:bodyPr wrap="square">
            <a:spAutoFit/>
          </a:bodyPr>
          <a:lstStyle>
            <a:lvl1pPr marL="0" indent="0">
              <a:buFontTx/>
              <a:buNone/>
              <a:defRPr sz="1600"/>
            </a:lvl1pPr>
          </a:lstStyle>
          <a:p>
            <a:pPr lvl="0"/>
            <a:r>
              <a:rPr lang="en-US" smtClean="0"/>
              <a:t>Click to edit Master text styles</a:t>
            </a:r>
          </a:p>
        </p:txBody>
      </p:sp>
      <p:cxnSp>
        <p:nvCxnSpPr>
          <p:cNvPr id="19" name="Straight Connector 18"/>
          <p:cNvCxnSpPr/>
          <p:nvPr userDrawn="1"/>
        </p:nvCxnSpPr>
        <p:spPr>
          <a:xfrm flipH="1">
            <a:off x="4990141" y="1335313"/>
            <a:ext cx="1" cy="4760687"/>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7332592"/>
      </p:ext>
    </p:extLst>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_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301752"/>
            <a:ext cx="4123944" cy="838200"/>
          </a:xfrm>
        </p:spPr>
        <p:txBody>
          <a:bodyPr vert="horz" lIns="82296" tIns="45720" rIns="82296" bIns="45720" rtlCol="0" anchor="t"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Two Column</a:t>
            </a:r>
            <a:br>
              <a:rPr lang="en-US" dirty="0" smtClean="0"/>
            </a:br>
            <a:r>
              <a:rPr lang="en-US" dirty="0" smtClean="0"/>
              <a:t>Title Left</a:t>
            </a:r>
            <a:endParaRPr lang="en-US" dirty="0"/>
          </a:p>
        </p:txBody>
      </p:sp>
      <p:sp>
        <p:nvSpPr>
          <p:cNvPr id="9" name="Text Placeholder 8"/>
          <p:cNvSpPr>
            <a:spLocks noGrp="1"/>
          </p:cNvSpPr>
          <p:nvPr>
            <p:ph type="body" sz="quarter" idx="11" hasCustomPrompt="1"/>
          </p:nvPr>
        </p:nvSpPr>
        <p:spPr>
          <a:xfrm>
            <a:off x="219455" y="1600200"/>
            <a:ext cx="4142232" cy="4526280"/>
          </a:xfrm>
        </p:spPr>
        <p:txBody>
          <a:bodyPr/>
          <a:lstStyle>
            <a:lvl1pPr marL="0" indent="0">
              <a:buNone/>
              <a:defRPr>
                <a:solidFill>
                  <a:schemeClr val="tx2"/>
                </a:solidFill>
                <a:latin typeface="+mj-lt"/>
              </a:defRPr>
            </a:lvl1pPr>
            <a:lvl2pPr marL="406400" indent="0">
              <a:buClr>
                <a:schemeClr val="accent5"/>
              </a:buClr>
              <a:buFontTx/>
              <a:buNone/>
              <a:tabLst/>
              <a:defRPr>
                <a:solidFill>
                  <a:schemeClr val="tx2"/>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a:t>
            </a:r>
            <a:br>
              <a:rPr lang="en-US" dirty="0" smtClean="0"/>
            </a:br>
            <a:r>
              <a:rPr lang="en-US" dirty="0" smtClean="0"/>
              <a:t>do not italicize; use yellow on the </a:t>
            </a:r>
            <a:br>
              <a:rPr lang="en-US" dirty="0" smtClean="0"/>
            </a:br>
            <a:r>
              <a:rPr lang="en-US" dirty="0" smtClean="0"/>
              <a:t>black template and red for the white template</a:t>
            </a:r>
          </a:p>
        </p:txBody>
      </p:sp>
      <p:sp>
        <p:nvSpPr>
          <p:cNvPr id="12" name="Text Placeholder 11"/>
          <p:cNvSpPr>
            <a:spLocks noGrp="1"/>
          </p:cNvSpPr>
          <p:nvPr>
            <p:ph type="body" sz="quarter" idx="12" hasCustomPrompt="1"/>
          </p:nvPr>
        </p:nvSpPr>
        <p:spPr>
          <a:xfrm>
            <a:off x="4818888" y="1600200"/>
            <a:ext cx="4005072" cy="4526280"/>
          </a:xfrm>
        </p:spPr>
        <p:txBody>
          <a:bodyPr/>
          <a:lstStyle>
            <a:lvl1pPr marL="0" indent="0">
              <a:buFontTx/>
              <a:buNone/>
              <a:defRPr>
                <a:solidFill>
                  <a:schemeClr val="tx1"/>
                </a:solidFill>
                <a:latin typeface="+mj-lt"/>
              </a:defRPr>
            </a:lvl1pPr>
            <a:lvl2pPr marL="406400" indent="0">
              <a:buClr>
                <a:schemeClr val="accent1">
                  <a:lumMod val="40000"/>
                  <a:lumOff val="60000"/>
                </a:schemeClr>
              </a:buClr>
              <a:buFont typeface="Arial" pitchFamily="34" charset="0"/>
              <a:buNone/>
              <a:defRPr>
                <a:solidFill>
                  <a:schemeClr val="tx1"/>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do not italicize; use yellow on the black template and red for the white template</a:t>
            </a:r>
          </a:p>
        </p:txBody>
      </p:sp>
      <p:sp>
        <p:nvSpPr>
          <p:cNvPr id="4" name="Text Placeholder 3"/>
          <p:cNvSpPr>
            <a:spLocks noGrp="1"/>
          </p:cNvSpPr>
          <p:nvPr>
            <p:ph type="body" sz="quarter" idx="13" hasCustomPrompt="1"/>
          </p:nvPr>
        </p:nvSpPr>
        <p:spPr>
          <a:xfrm>
            <a:off x="4818887" y="301752"/>
            <a:ext cx="3951308" cy="838200"/>
          </a:xfrm>
        </p:spPr>
        <p:txBody>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Two Column</a:t>
            </a:r>
            <a:b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br>
            <a: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Title Right</a:t>
            </a:r>
            <a:endPara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endParaRPr>
          </a:p>
        </p:txBody>
      </p:sp>
      <p:cxnSp>
        <p:nvCxnSpPr>
          <p:cNvPr id="14" name="Straight Connector 13"/>
          <p:cNvCxnSpPr/>
          <p:nvPr userDrawn="1"/>
        </p:nvCxnSpPr>
        <p:spPr>
          <a:xfrm>
            <a:off x="4486587"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_3-Column Layout No Bottom Bar">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a:xfrm>
            <a:off x="244475" y="1866900"/>
            <a:ext cx="2622550" cy="4391025"/>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12"/>
          <p:cNvSpPr>
            <a:spLocks noGrp="1"/>
          </p:cNvSpPr>
          <p:nvPr>
            <p:ph type="body" sz="quarter" idx="15"/>
          </p:nvPr>
        </p:nvSpPr>
        <p:spPr>
          <a:xfrm>
            <a:off x="3292474" y="1866900"/>
            <a:ext cx="2593975" cy="4362450"/>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2"/>
          <p:cNvSpPr>
            <a:spLocks noGrp="1"/>
          </p:cNvSpPr>
          <p:nvPr>
            <p:ph type="body" sz="quarter" idx="16"/>
          </p:nvPr>
        </p:nvSpPr>
        <p:spPr>
          <a:xfrm>
            <a:off x="6275388" y="1866900"/>
            <a:ext cx="2633662" cy="4333875"/>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0"/>
          <p:cNvSpPr>
            <a:spLocks noGrp="1" noChangeAspect="1"/>
          </p:cNvSpPr>
          <p:nvPr>
            <p:ph type="body" sz="quarter" idx="17"/>
          </p:nvPr>
        </p:nvSpPr>
        <p:spPr>
          <a:xfrm>
            <a:off x="219456"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
        <p:nvSpPr>
          <p:cNvPr id="22" name="Text Placeholder 20"/>
          <p:cNvSpPr>
            <a:spLocks noGrp="1"/>
          </p:cNvSpPr>
          <p:nvPr>
            <p:ph type="body" sz="quarter" idx="18"/>
          </p:nvPr>
        </p:nvSpPr>
        <p:spPr>
          <a:xfrm>
            <a:off x="3255264"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smtClean="0"/>
              <a:t>Click to edit Master text styles</a:t>
            </a:r>
          </a:p>
        </p:txBody>
      </p:sp>
      <p:sp>
        <p:nvSpPr>
          <p:cNvPr id="24" name="Text Placeholder 20"/>
          <p:cNvSpPr>
            <a:spLocks noGrp="1" noChangeAspect="1"/>
          </p:cNvSpPr>
          <p:nvPr>
            <p:ph type="body" sz="quarter" idx="19"/>
          </p:nvPr>
        </p:nvSpPr>
        <p:spPr>
          <a:xfrm>
            <a:off x="6247902"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smtClean="0"/>
              <a:t>Click to edit Master text styles</a:t>
            </a:r>
          </a:p>
        </p:txBody>
      </p:sp>
      <p:cxnSp>
        <p:nvCxnSpPr>
          <p:cNvPr id="11" name="Straight Connector 10"/>
          <p:cNvCxnSpPr/>
          <p:nvPr userDrawn="1"/>
        </p:nvCxnSpPr>
        <p:spPr>
          <a:xfrm>
            <a:off x="3082817" y="869003"/>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083084" y="869003"/>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39" name="Title 1"/>
          <p:cNvSpPr>
            <a:spLocks noGrp="1"/>
          </p:cNvSpPr>
          <p:nvPr>
            <p:ph type="title" hasCustomPrompt="1"/>
          </p:nvPr>
        </p:nvSpPr>
        <p:spPr>
          <a:xfrm>
            <a:off x="246972" y="439710"/>
            <a:ext cx="8567244" cy="838200"/>
          </a:xfrm>
        </p:spPr>
        <p:txBody>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
        <p:nvSpPr>
          <p:cNvPr id="36" name="Chart Placeholder 35"/>
          <p:cNvSpPr>
            <a:spLocks noGrp="1"/>
          </p:cNvSpPr>
          <p:nvPr>
            <p:ph type="chart" sz="quarter" idx="10"/>
          </p:nvPr>
        </p:nvSpPr>
        <p:spPr>
          <a:xfrm>
            <a:off x="359764" y="1476375"/>
            <a:ext cx="8439461" cy="4305300"/>
          </a:xfrm>
        </p:spPr>
        <p:txBody>
          <a:bodyPr anchor="ctr" anchorCtr="1"/>
          <a:lstStyle>
            <a:lvl1pPr>
              <a:buNone/>
              <a:defRPr>
                <a:latin typeface="+mj-lt"/>
              </a:defRPr>
            </a:lvl1pPr>
          </a:lstStyle>
          <a:p>
            <a:r>
              <a:rPr lang="en-US" dirty="0" smtClean="0"/>
              <a:t>Click icon to add chart</a:t>
            </a:r>
            <a:endParaRPr lang="en-US" dirty="0"/>
          </a:p>
        </p:txBody>
      </p:sp>
      <p:sp>
        <p:nvSpPr>
          <p:cNvPr id="4" name="Text Placeholder 9"/>
          <p:cNvSpPr>
            <a:spLocks noGrp="1"/>
          </p:cNvSpPr>
          <p:nvPr>
            <p:ph type="body" sz="quarter" idx="11" hasCustomPrompt="1"/>
          </p:nvPr>
        </p:nvSpPr>
        <p:spPr>
          <a:xfrm>
            <a:off x="249466" y="6062114"/>
            <a:ext cx="7461250" cy="276999"/>
          </a:xfrm>
        </p:spPr>
        <p:txBody>
          <a:bodyPr wrap="square" anchor="b" anchorCtr="0">
            <a:spAutoFit/>
          </a:bodyPr>
          <a:lstStyle>
            <a:lvl1pPr algn="l" defTabSz="804863">
              <a:lnSpc>
                <a:spcPct val="100000"/>
              </a:lnSpc>
              <a:spcBef>
                <a:spcPct val="50000"/>
              </a:spcBef>
              <a:buNone/>
              <a:defRPr sz="1200">
                <a:solidFill>
                  <a:srgbClr val="435153"/>
                </a:solidFill>
                <a:latin typeface="+mj-lt"/>
              </a:defRPr>
            </a:lvl1pPr>
            <a:lvl2pPr>
              <a:buFont typeface="Arial" pitchFamily="34" charset="0"/>
              <a:buNone/>
              <a:defRPr sz="1400"/>
            </a:lvl2pPr>
            <a:lvl3pPr>
              <a:buFont typeface="Arial" pitchFamily="34" charset="0"/>
              <a:buNone/>
              <a:defRPr sz="1400"/>
            </a:lvl3pPr>
            <a:lvl4pPr>
              <a:buFont typeface="Arial" pitchFamily="34" charset="0"/>
              <a:buNone/>
              <a:defRPr sz="1400"/>
            </a:lvl4pPr>
            <a:lvl5pPr>
              <a:buFont typeface="Arial" pitchFamily="34" charset="0"/>
              <a:buNone/>
              <a:defRPr sz="1400"/>
            </a:lvl5pPr>
          </a:lstStyle>
          <a:p>
            <a:pPr lvl="0"/>
            <a:r>
              <a:rPr lang="en-US" dirty="0" smtClean="0"/>
              <a:t>Source: Placeholder for Notes Is 12 Points</a:t>
            </a:r>
          </a:p>
        </p:txBody>
      </p:sp>
    </p:spTree>
  </p:cSld>
  <p:clrMapOvr>
    <a:masterClrMapping/>
  </p:clrMapOvr>
  <p:transition>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ottom title_photo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46888" y="1600200"/>
            <a:ext cx="4005072" cy="3749040"/>
          </a:xfrm>
        </p:spPr>
        <p:txBody>
          <a:bodyPr anchor="ctr" anchorCtr="0">
            <a:normAutofit/>
          </a:bodyPr>
          <a:lstStyle>
            <a:lvl1pPr marL="0" indent="0">
              <a:buFontTx/>
              <a:buNone/>
              <a:defRPr sz="2400" baseline="0">
                <a:solidFill>
                  <a:schemeClr val="tx1">
                    <a:lumMod val="75000"/>
                  </a:schemeClr>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Simple text goes here and can wrap to accommodate more lines of information</a:t>
            </a:r>
          </a:p>
        </p:txBody>
      </p:sp>
      <p:sp>
        <p:nvSpPr>
          <p:cNvPr id="6" name="Picture Placeholder 5"/>
          <p:cNvSpPr>
            <a:spLocks noGrp="1"/>
          </p:cNvSpPr>
          <p:nvPr>
            <p:ph type="pic" sz="quarter" idx="11" hasCustomPrompt="1"/>
          </p:nvPr>
        </p:nvSpPr>
        <p:spPr>
          <a:xfrm>
            <a:off x="4873752" y="1947672"/>
            <a:ext cx="3429000" cy="2990088"/>
          </a:xfrm>
        </p:spPr>
        <p:txBody>
          <a:bodyPr anchor="ctr" anchorCtr="1"/>
          <a:lstStyle>
            <a:lvl1pPr algn="ctr">
              <a:buFontTx/>
              <a:buNone/>
              <a:defRPr>
                <a:latin typeface="+mj-lt"/>
              </a:defRPr>
            </a:lvl1pPr>
          </a:lstStyle>
          <a:p>
            <a:r>
              <a:rPr lang="en-US" dirty="0" smtClean="0"/>
              <a:t>Insert photo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ottom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93776" y="5852160"/>
            <a:ext cx="8112126" cy="384175"/>
          </a:xfrm>
        </p:spPr>
        <p:txBody>
          <a:bodyPr>
            <a:normAutofit/>
          </a:bodyPr>
          <a:lstStyle>
            <a:lvl1pPr marL="0" indent="0" algn="l"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rgbClr val="493B93"/>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spcBef>
                <a:spcPct val="20000"/>
              </a:spcBef>
              <a:buFont typeface="Arial" pitchFamily="34" charset="0"/>
              <a:buNone/>
            </a:pPr>
            <a:r>
              <a:rPr lang="en-US" dirty="0" smtClean="0"/>
              <a:t>Presenter Name and Title Go Here</a:t>
            </a:r>
            <a:endParaRPr lang="en-US" dirty="0"/>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19456" y="649224"/>
            <a:ext cx="8112125" cy="4480560"/>
          </a:xfrm>
        </p:spPr>
        <p:txBody>
          <a:bodyPr/>
          <a:lstStyle>
            <a:lvl1pPr marL="236538" indent="-236538" algn="l" defTabSz="914400" rtl="0" eaLnBrk="1" latinLnBrk="0" hangingPunct="1">
              <a:lnSpc>
                <a:spcPts val="5200"/>
              </a:lnSpc>
              <a:spcBef>
                <a:spcPct val="20000"/>
              </a:spcBef>
              <a:buClr>
                <a:schemeClr val="tx1"/>
              </a:buClr>
              <a:buFont typeface="Arial" pitchFamily="34"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smtClean="0"/>
              <a:t>“Format large quotes using this slide layout. Be sure to cite your source below.”</a:t>
            </a:r>
            <a:endParaRPr lang="en-US" dirty="0"/>
          </a:p>
        </p:txBody>
      </p:sp>
      <p:sp>
        <p:nvSpPr>
          <p:cNvPr id="49"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Tree>
  </p:cSld>
  <p:clrMapOvr>
    <a:masterClrMapping/>
  </p:clrMapOvr>
  <p:transition>
    <p:wipe dir="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ig Statement">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237744" y="484632"/>
            <a:ext cx="8755128" cy="4372131"/>
          </a:xfrm>
        </p:spPr>
        <p:txBody>
          <a:bodyPr anchor="b" anchorCtr="0"/>
          <a:lstStyle>
            <a:lvl1pPr marL="228600" indent="-228600">
              <a:buFont typeface="Arial" pitchFamily="34" charset="0"/>
              <a:buChar char="“"/>
              <a:defRPr sz="6000" spc="-200" baseline="0">
                <a:solidFill>
                  <a:schemeClr val="bg1"/>
                </a:solidFill>
                <a:latin typeface="+mj-lt"/>
              </a:defRPr>
            </a:lvl1pPr>
          </a:lstStyle>
          <a:p>
            <a:r>
              <a:rPr lang="en-US" dirty="0" smtClean="0"/>
              <a:t>Format large quotes using this slide layout. Be sure to cite your source below.”</a:t>
            </a:r>
            <a:endParaRPr lang="en-US" dirty="0"/>
          </a:p>
        </p:txBody>
      </p:sp>
      <p:sp>
        <p:nvSpPr>
          <p:cNvPr id="28" name="Rectangle 5"/>
          <p:cNvSpPr>
            <a:spLocks noChangeArrowheads="1"/>
          </p:cNvSpPr>
          <p:nvPr/>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a:t>
            </a:r>
            <a:r>
              <a:rPr lang="en-US" sz="600" dirty="0" smtClean="0">
                <a:solidFill>
                  <a:schemeClr val="bg1"/>
                </a:solidFill>
                <a:latin typeface="+mj-lt"/>
              </a:rPr>
              <a:t>Public</a:t>
            </a:r>
            <a:endParaRPr lang="en-US" sz="600" dirty="0">
              <a:solidFill>
                <a:schemeClr val="bg1"/>
              </a:solidFill>
              <a:latin typeface="+mj-lt"/>
            </a:endParaRPr>
          </a:p>
        </p:txBody>
      </p:sp>
      <p:sp>
        <p:nvSpPr>
          <p:cNvPr id="7" name="Text Placeholder 4"/>
          <p:cNvSpPr>
            <a:spLocks noGrp="1"/>
          </p:cNvSpPr>
          <p:nvPr>
            <p:ph type="body" sz="quarter" idx="11" hasCustomPrompt="1"/>
          </p:nvPr>
        </p:nvSpPr>
        <p:spPr>
          <a:xfrm>
            <a:off x="460248" y="5358903"/>
            <a:ext cx="8574685" cy="614362"/>
          </a:xfrm>
        </p:spPr>
        <p:txBody>
          <a:bodyPr vert="horz" lIns="91440" tIns="45720" rIns="91440" bIns="45720" rtlCol="0">
            <a:normAutofit/>
          </a:bodyPr>
          <a:lstStyle>
            <a:lvl1pPr marL="0" indent="0">
              <a:buNone/>
              <a:defRPr lang="en-US" sz="2400" kern="1200" dirty="0" smtClean="0">
                <a:solidFill>
                  <a:schemeClr val="bg1"/>
                </a:solidFill>
                <a:latin typeface="+mj-lt"/>
                <a:ea typeface="+mn-ea"/>
                <a:cs typeface="+mn-cs"/>
              </a:defRPr>
            </a:lvl1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Source</a:t>
            </a:r>
            <a:endParaRPr lang="en-US" dirty="0"/>
          </a:p>
        </p:txBody>
      </p:sp>
      <p:sp>
        <p:nvSpPr>
          <p:cNvPr id="21"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
        <p:nvSpPr>
          <p:cNvPr id="2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29702" y="1918741"/>
            <a:ext cx="4117446" cy="3020518"/>
          </a:xfrm>
        </p:spPr>
        <p:txBody>
          <a:bodyPr vert="horz" lIns="82296" tIns="45720" rIns="82296" bIns="45720" rtlCol="0" anchor="ctr"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smtClean="0"/>
              <a:t>Telling Shared Experiences</a:t>
            </a:r>
            <a:endParaRPr lang="en-US" dirty="0"/>
          </a:p>
        </p:txBody>
      </p:sp>
      <p:sp>
        <p:nvSpPr>
          <p:cNvPr id="9" name="Text Placeholder 3"/>
          <p:cNvSpPr>
            <a:spLocks noGrp="1"/>
          </p:cNvSpPr>
          <p:nvPr>
            <p:ph type="body" sz="quarter" idx="11" hasCustomPrompt="1"/>
          </p:nvPr>
        </p:nvSpPr>
        <p:spPr>
          <a:xfrm>
            <a:off x="4922519" y="777667"/>
            <a:ext cx="3895344" cy="5287676"/>
          </a:xfrm>
        </p:spPr>
        <p:txBody>
          <a:bodyPr anchor="ctr" anchorCtr="0">
            <a:normAutofit/>
          </a:bodyPr>
          <a:lstStyle>
            <a:lvl1pPr marL="0" indent="0">
              <a:buFontTx/>
              <a:buNone/>
              <a:defRPr lang="en-US" sz="2000" kern="1200" dirty="0">
                <a:solidFill>
                  <a:srgbClr val="493B93"/>
                </a:solidFill>
                <a:latin typeface="+mj-lt"/>
                <a:ea typeface="+mn-ea"/>
                <a:cs typeface="+mn-cs"/>
              </a:defRPr>
            </a:lvl1pPr>
            <a:lvl2pPr>
              <a:defRPr sz="2000"/>
            </a:lvl2pPr>
            <a:lvl3pPr>
              <a:defRPr sz="2000"/>
            </a:lvl3pPr>
            <a:lvl4pPr>
              <a:defRPr sz="2000"/>
            </a:lvl4pPr>
            <a:lvl5pPr>
              <a:defRPr sz="2000"/>
            </a:lvl5pPr>
          </a:lstStyle>
          <a:p>
            <a:pPr marL="0" lvl="0" indent="0" algn="l" defTabSz="914400" rtl="0" eaLnBrk="1" latinLnBrk="0" hangingPunct="1">
              <a:lnSpc>
                <a:spcPts val="2400"/>
              </a:lnSpc>
              <a:spcBef>
                <a:spcPts val="0"/>
              </a:spcBef>
              <a:buClr>
                <a:srgbClr val="435153"/>
              </a:buClr>
              <a:buFont typeface="Arial" pitchFamily="34" charset="0"/>
              <a:buNone/>
            </a:pPr>
            <a:r>
              <a:rPr lang="en-US" dirty="0" smtClean="0"/>
              <a:t>Tell your story here</a:t>
            </a:r>
            <a:endParaRPr lang="en-US" dirty="0"/>
          </a:p>
        </p:txBody>
      </p:sp>
      <p:cxnSp>
        <p:nvCxnSpPr>
          <p:cNvPr id="5" name="Straight Connector 4"/>
          <p:cNvCxnSpPr/>
          <p:nvPr userDrawn="1"/>
        </p:nvCxnSpPr>
        <p:spPr>
          <a:xfrm>
            <a:off x="4486587"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00"/>
                                        <p:tgtEl>
                                          <p:spTgt spid="4"/>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11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p:tmplLst>
          <p:tmpl lvl="1">
            <p:tnLst>
              <p:par>
                <p:cTn presetID="10" presetClass="entr" presetSubtype="0" fill="hold" nodeType="withEffect">
                  <p:stCondLst>
                    <p:cond delay="400"/>
                  </p:stCondLst>
                  <p:childTnLst>
                    <p:set>
                      <p:cBhvr>
                        <p:cTn dur="1" fill="hold">
                          <p:stCondLst>
                            <p:cond delay="0"/>
                          </p:stCondLst>
                        </p:cTn>
                        <p:tgtEl>
                          <p:spTgt spid="9"/>
                        </p:tgtEl>
                        <p:attrNameLst>
                          <p:attrName>style.visibility</p:attrName>
                        </p:attrNameLst>
                      </p:cBhvr>
                      <p:to>
                        <p:strVal val="visible"/>
                      </p:to>
                    </p:set>
                    <p:animEffect transition="in" filter="fade">
                      <p:cBhvr>
                        <p:cTn dur="1100"/>
                        <p:tgtEl>
                          <p:spTgt spid="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8" name="Subtitle 2"/>
          <p:cNvSpPr>
            <a:spLocks noGrp="1"/>
          </p:cNvSpPr>
          <p:nvPr>
            <p:ph type="subTitle" idx="1" hasCustomPrompt="1"/>
          </p:nvPr>
        </p:nvSpPr>
        <p:spPr>
          <a:xfrm>
            <a:off x="236382" y="4464066"/>
            <a:ext cx="3657600" cy="384721"/>
          </a:xfrm>
        </p:spPr>
        <p:txBody>
          <a:bodyPr>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lang="en-US" sz="2000" kern="1200" dirty="0">
                <a:solidFill>
                  <a:schemeClr val="bg1"/>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a:pPr>
            <a:r>
              <a:rPr lang="en-US" dirty="0" smtClean="0"/>
              <a:t>Speaker Name</a:t>
            </a:r>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ts val="6200"/>
              </a:lnSpc>
              <a:spcBef>
                <a:spcPct val="0"/>
              </a:spcBef>
              <a:buNone/>
              <a:defRPr lang="en-US" sz="5400" b="0" kern="1200" dirty="0">
                <a:solidFill>
                  <a:schemeClr val="bg1"/>
                </a:solidFill>
                <a:latin typeface="+mj-lt"/>
                <a:ea typeface="+mj-ea"/>
                <a:cs typeface="Arial" pitchFamily="34" charset="0"/>
              </a:defRPr>
            </a:lvl1pPr>
          </a:lstStyle>
          <a:p>
            <a:r>
              <a:rPr lang="en-US" dirty="0" smtClean="0"/>
              <a:t>Presentation Title Goes Here</a:t>
            </a:r>
            <a:endParaRPr lang="en-US" dirty="0"/>
          </a:p>
        </p:txBody>
      </p:sp>
      <p:pic>
        <p:nvPicPr>
          <p:cNvPr id="44"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5912068" y="330200"/>
            <a:ext cx="2889136" cy="48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Placeholder 3"/>
          <p:cNvSpPr>
            <a:spLocks noGrp="1"/>
          </p:cNvSpPr>
          <p:nvPr>
            <p:ph type="body" sz="quarter" idx="10" hasCustomPrompt="1"/>
          </p:nvPr>
        </p:nvSpPr>
        <p:spPr>
          <a:xfrm>
            <a:off x="236383" y="4862154"/>
            <a:ext cx="3657600" cy="355482"/>
          </a:xfrm>
        </p:spPr>
        <p:txBody>
          <a:bodyPr wrap="square">
            <a:spAutoFit/>
          </a:bodyPr>
          <a:lstStyle>
            <a:lvl1pPr marL="0" indent="0">
              <a:buFontTx/>
              <a:buNone/>
              <a:defRPr sz="1800">
                <a:solidFill>
                  <a:schemeClr val="bg1"/>
                </a:solidFill>
              </a:defRPr>
            </a:lvl1pPr>
          </a:lstStyle>
          <a:p>
            <a:pPr lvl="0"/>
            <a:r>
              <a:rPr lang="en-US" dirty="0" smtClean="0"/>
              <a:t>Speaker Title</a:t>
            </a:r>
            <a:endParaRPr lang="en-US" dirty="0"/>
          </a:p>
        </p:txBody>
      </p:sp>
      <p:sp>
        <p:nvSpPr>
          <p:cNvPr id="8" name="Text Placeholder 5"/>
          <p:cNvSpPr>
            <a:spLocks noGrp="1"/>
          </p:cNvSpPr>
          <p:nvPr>
            <p:ph type="body" sz="quarter" idx="11" hasCustomPrompt="1"/>
          </p:nvPr>
        </p:nvSpPr>
        <p:spPr>
          <a:xfrm>
            <a:off x="236382" y="5231003"/>
            <a:ext cx="3657600" cy="297004"/>
          </a:xfrm>
        </p:spPr>
        <p:txBody>
          <a:bodyPr>
            <a:spAutoFit/>
          </a:bodyPr>
          <a:lstStyle>
            <a:lvl1pPr marL="0" indent="0">
              <a:buFontTx/>
              <a:buNone/>
              <a:defRPr sz="1400">
                <a:solidFill>
                  <a:schemeClr val="bg1"/>
                </a:solidFill>
              </a:defRPr>
            </a:lvl1pPr>
          </a:lstStyle>
          <a:p>
            <a:pPr lvl="0"/>
            <a:r>
              <a:rPr lang="en-US" dirty="0" smtClean="0"/>
              <a:t>Date</a:t>
            </a:r>
            <a:endParaRPr lang="en-US" dirty="0"/>
          </a:p>
        </p:txBody>
      </p:sp>
    </p:spTree>
    <p:extLst>
      <p:ext uri="{BB962C8B-B14F-4D97-AF65-F5344CB8AC3E}">
        <p14:creationId xmlns:p14="http://schemas.microsoft.com/office/powerpoint/2010/main" val="1570477232"/>
      </p:ext>
    </p:extLst>
  </p:cSld>
  <p:clrMapOvr>
    <a:masterClrMapping/>
  </p:clrMapOvr>
  <p:transition>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36383" y="4279392"/>
            <a:ext cx="4684867" cy="384175"/>
          </a:xfrm>
        </p:spPr>
        <p:txBody>
          <a:bodyPr vert="horz" lIns="91440" tIns="45720" rIns="91440" bIns="45720" rtlCol="0">
            <a:normAutofit/>
          </a:bodyPr>
          <a:lstStyle>
            <a:lvl1pPr marL="0" indent="0" algn="l" defTabSz="914400" rtl="0" eaLnBrk="1" latinLnBrk="0" hangingPunct="1">
              <a:lnSpc>
                <a:spcPct val="95000"/>
              </a:lnSpc>
              <a:spcBef>
                <a:spcPct val="20000"/>
              </a:spcBef>
              <a:buClr>
                <a:srgbClr val="92D050"/>
              </a:buClr>
              <a:buSzPct val="90000"/>
              <a:buFont typeface="Arial" pitchFamily="34" charset="0"/>
              <a:buNone/>
              <a:tabLst/>
              <a:defRPr kumimoji="0" lang="en-US" sz="2000" b="0" i="0" u="none" strike="noStrike" kern="1200" cap="none" spc="0" normalizeH="0" baseline="0" dirty="0">
                <a:ln>
                  <a:noFill/>
                </a:ln>
                <a:solidFill>
                  <a:srgbClr val="493B93"/>
                </a:solidFill>
                <a:effectLst/>
                <a:uLnTx/>
                <a:uFillTx/>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 and Title Go Here</a:t>
            </a:r>
            <a:endParaRPr lang="en-US" dirty="0"/>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08693" y="3282696"/>
            <a:ext cx="4712557" cy="1022350"/>
          </a:xfrm>
        </p:spPr>
        <p:txBody>
          <a:bodyPr vert="horz" lIns="82296" tIns="45720" rIns="82296" bIns="45720" rtlCol="0" anchor="b"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Demo Title</a:t>
            </a:r>
            <a:endParaRPr lang="en-US" dirty="0"/>
          </a:p>
        </p:txBody>
      </p:sp>
      <p:sp>
        <p:nvSpPr>
          <p:cNvPr id="49"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31" name="Picture Placeholder 30"/>
          <p:cNvSpPr>
            <a:spLocks noGrp="1"/>
          </p:cNvSpPr>
          <p:nvPr>
            <p:ph type="pic" sz="quarter" idx="10" hasCustomPrompt="1"/>
          </p:nvPr>
        </p:nvSpPr>
        <p:spPr>
          <a:xfrm>
            <a:off x="5540375" y="1917700"/>
            <a:ext cx="2676525" cy="2889250"/>
          </a:xfrm>
        </p:spPr>
        <p:txBody>
          <a:bodyPr anchor="ctr" anchorCtr="1"/>
          <a:lstStyle>
            <a:lvl1pPr algn="ctr">
              <a:buFontTx/>
              <a:buNone/>
              <a:defRPr>
                <a:latin typeface="+mj-lt"/>
              </a:defRPr>
            </a:lvl1pPr>
          </a:lstStyle>
          <a:p>
            <a:r>
              <a:rPr lang="en-US" dirty="0" smtClean="0"/>
              <a:t>Insert photo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ingle photo with cap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9" name="Rectangle 28"/>
          <p:cNvSpPr/>
          <p:nvPr/>
        </p:nvSpPr>
        <p:spPr>
          <a:xfrm>
            <a:off x="1891875" y="795528"/>
            <a:ext cx="5349240" cy="400507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3" name="Rectangle 22"/>
          <p:cNvSpPr/>
          <p:nvPr userDrawn="1"/>
        </p:nvSpPr>
        <p:spPr>
          <a:xfrm>
            <a:off x="1891874" y="4794352"/>
            <a:ext cx="5347552" cy="996372"/>
          </a:xfrm>
          <a:prstGeom prst="rect">
            <a:avLst/>
          </a:prstGeom>
          <a:solidFill>
            <a:schemeClr val="bg1"/>
          </a:soli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1900238" y="795528"/>
            <a:ext cx="5329238" cy="4005072"/>
          </a:xfrm>
          <a:solidFill>
            <a:schemeClr val="bg1">
              <a:alpha val="30000"/>
            </a:schemeClr>
          </a:solidFill>
          <a:ln>
            <a:solidFill>
              <a:srgbClr val="FFFFFF"/>
            </a:solidFill>
          </a:ln>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11" name="Title 10"/>
          <p:cNvSpPr>
            <a:spLocks noGrp="1"/>
          </p:cNvSpPr>
          <p:nvPr>
            <p:ph type="title"/>
          </p:nvPr>
        </p:nvSpPr>
        <p:spPr>
          <a:xfrm>
            <a:off x="2065871" y="4873438"/>
            <a:ext cx="5074070" cy="838200"/>
          </a:xfrm>
        </p:spPr>
        <p:txBody>
          <a:bodyPr anchor="ctr"/>
          <a:lstStyle>
            <a:lvl1pPr>
              <a:defRPr sz="2600">
                <a:latin typeface="+mj-lt"/>
              </a:defRPr>
            </a:lvl1pPr>
          </a:lstStyle>
          <a:p>
            <a:r>
              <a:rPr lang="en-US" smtClean="0"/>
              <a:t>Click to edit Master title style</a:t>
            </a:r>
            <a:endParaRPr lang="en-US" dirty="0"/>
          </a:p>
        </p:txBody>
      </p:sp>
      <p:sp>
        <p:nvSpPr>
          <p:cNvPr id="8"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a:t>
            </a:r>
            <a:r>
              <a:rPr lang="en-US" sz="600" dirty="0" smtClean="0">
                <a:solidFill>
                  <a:schemeClr val="bg1"/>
                </a:solidFill>
                <a:latin typeface="+mj-lt"/>
              </a:rPr>
              <a:t>Public</a:t>
            </a:r>
            <a:endParaRPr lang="en-US" sz="600" dirty="0">
              <a:solidFill>
                <a:schemeClr val="bg1"/>
              </a:solidFill>
              <a:latin typeface="+mj-lt"/>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
        <p:nvSpPr>
          <p:cNvPr id="1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Small photo_top lef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32" name="Rectangle 31"/>
          <p:cNvSpPr/>
          <p:nvPr/>
        </p:nvSpPr>
        <p:spPr>
          <a:xfrm>
            <a:off x="338328" y="310896"/>
            <a:ext cx="3273552" cy="2459736"/>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338328" y="310896"/>
            <a:ext cx="3273552" cy="2459736"/>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9" name="Title 8"/>
          <p:cNvSpPr>
            <a:spLocks noGrp="1"/>
          </p:cNvSpPr>
          <p:nvPr>
            <p:ph type="title" hasCustomPrompt="1"/>
          </p:nvPr>
        </p:nvSpPr>
        <p:spPr>
          <a:xfrm>
            <a:off x="229703" y="3429000"/>
            <a:ext cx="7009298" cy="1421928"/>
          </a:xfrm>
        </p:spPr>
        <p:txBody>
          <a:bodyPr anchor="t">
            <a:spAutoFit/>
          </a:bodyPr>
          <a:lstStyle>
            <a:lvl1pPr marL="0" marR="0" indent="0" algn="l" defTabSz="914400" rtl="0" eaLnBrk="1" fontAlgn="auto" latinLnBrk="0" hangingPunct="1">
              <a:lnSpc>
                <a:spcPct val="80000"/>
              </a:lnSpc>
              <a:spcBef>
                <a:spcPct val="0"/>
              </a:spcBef>
              <a:spcAft>
                <a:spcPts val="0"/>
              </a:spcAft>
              <a:buClrTx/>
              <a:buSzTx/>
              <a:buFontTx/>
              <a:buNone/>
              <a:tabLst/>
              <a:defRPr sz="5400">
                <a:solidFill>
                  <a:schemeClr val="bg1"/>
                </a:solidFill>
                <a:latin typeface="+mj-lt"/>
              </a:defRPr>
            </a:lvl1pPr>
          </a:lstStyle>
          <a:p>
            <a:r>
              <a:rPr lang="en-US" dirty="0" smtClean="0"/>
              <a:t>Large photo </a:t>
            </a:r>
            <a:br>
              <a:rPr lang="en-US" dirty="0" smtClean="0"/>
            </a:br>
            <a:r>
              <a:rPr lang="en-US" dirty="0" smtClean="0"/>
              <a:t>caption here.</a:t>
            </a:r>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a:t>
            </a:r>
            <a:r>
              <a:rPr lang="en-US" sz="600" dirty="0" smtClean="0">
                <a:solidFill>
                  <a:schemeClr val="bg1"/>
                </a:solidFill>
                <a:latin typeface="+mj-lt"/>
              </a:rPr>
              <a:t>Public</a:t>
            </a:r>
            <a:endParaRPr lang="en-US" sz="600" dirty="0">
              <a:solidFill>
                <a:schemeClr val="bg1"/>
              </a:solidFill>
              <a:latin typeface="+mj-lt"/>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
        <p:nvSpPr>
          <p:cNvPr id="1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Portrait photo_right s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0" name="Rectangle 39"/>
          <p:cNvSpPr/>
          <p:nvPr/>
        </p:nvSpPr>
        <p:spPr>
          <a:xfrm>
            <a:off x="4992624" y="859536"/>
            <a:ext cx="3630168" cy="50292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4992624" y="859536"/>
            <a:ext cx="3630168" cy="502920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9" name="Title 8"/>
          <p:cNvSpPr>
            <a:spLocks noGrp="1"/>
          </p:cNvSpPr>
          <p:nvPr>
            <p:ph type="title"/>
          </p:nvPr>
        </p:nvSpPr>
        <p:spPr>
          <a:xfrm>
            <a:off x="229703" y="728972"/>
            <a:ext cx="4349918" cy="1089529"/>
          </a:xfrm>
        </p:spPr>
        <p:txBody>
          <a:bodyPr anchor="t">
            <a:spAutoFit/>
          </a:bodyPr>
          <a:lstStyle>
            <a:lvl1pPr>
              <a:lnSpc>
                <a:spcPct val="90000"/>
              </a:lnSpc>
              <a:defRPr>
                <a:solidFill>
                  <a:schemeClr val="bg1"/>
                </a:solidFill>
                <a:latin typeface="+mj-lt"/>
              </a:defRPr>
            </a:lvl1pPr>
          </a:lstStyle>
          <a:p>
            <a:r>
              <a:rPr lang="en-US" smtClean="0"/>
              <a:t>Click to edit Master title style</a:t>
            </a:r>
            <a:endParaRPr lang="en-US" dirty="0"/>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a:t>
            </a:r>
            <a:r>
              <a:rPr lang="en-US" sz="600" dirty="0" smtClean="0">
                <a:solidFill>
                  <a:schemeClr val="bg1"/>
                </a:solidFill>
                <a:latin typeface="+mj-lt"/>
              </a:rPr>
              <a:t>Public</a:t>
            </a:r>
            <a:endParaRPr lang="en-US" sz="600" dirty="0">
              <a:solidFill>
                <a:schemeClr val="bg1"/>
              </a:solidFill>
              <a:latin typeface="+mj-lt"/>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
        <p:nvSpPr>
          <p:cNvPr id="1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Multiple photo">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8" name="Rectangle 47"/>
          <p:cNvSpPr/>
          <p:nvPr/>
        </p:nvSpPr>
        <p:spPr>
          <a:xfrm>
            <a:off x="3668713" y="311149"/>
            <a:ext cx="3268136"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9" name="Picture Placeholder 25"/>
          <p:cNvSpPr>
            <a:spLocks noGrp="1"/>
          </p:cNvSpPr>
          <p:nvPr>
            <p:ph type="pic" sz="quarter" idx="11" hasCustomPrompt="1"/>
          </p:nvPr>
        </p:nvSpPr>
        <p:spPr>
          <a:xfrm>
            <a:off x="3668989" y="311149"/>
            <a:ext cx="3267861" cy="2660652"/>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29" name="Rectangle 28"/>
          <p:cNvSpPr/>
          <p:nvPr/>
        </p:nvSpPr>
        <p:spPr>
          <a:xfrm>
            <a:off x="334963" y="311149"/>
            <a:ext cx="3258612"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320824" y="311149"/>
            <a:ext cx="3272751" cy="2660652"/>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0" name="Rectangle 49"/>
          <p:cNvSpPr/>
          <p:nvPr/>
        </p:nvSpPr>
        <p:spPr>
          <a:xfrm>
            <a:off x="7011988" y="311149"/>
            <a:ext cx="1806574" cy="130810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1" name="Picture Placeholder 25"/>
          <p:cNvSpPr>
            <a:spLocks noGrp="1"/>
          </p:cNvSpPr>
          <p:nvPr>
            <p:ph type="pic" sz="quarter" idx="12" hasCustomPrompt="1"/>
          </p:nvPr>
        </p:nvSpPr>
        <p:spPr>
          <a:xfrm>
            <a:off x="7011988" y="311149"/>
            <a:ext cx="1806573" cy="1308101"/>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2" name="Rectangle 51"/>
          <p:cNvSpPr/>
          <p:nvPr/>
        </p:nvSpPr>
        <p:spPr>
          <a:xfrm>
            <a:off x="334963" y="3028951"/>
            <a:ext cx="2501965"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3" name="Picture Placeholder 25"/>
          <p:cNvSpPr>
            <a:spLocks noGrp="1"/>
          </p:cNvSpPr>
          <p:nvPr>
            <p:ph type="pic" sz="quarter" idx="13" hasCustomPrompt="1"/>
          </p:nvPr>
        </p:nvSpPr>
        <p:spPr>
          <a:xfrm>
            <a:off x="320824" y="3028951"/>
            <a:ext cx="2516104" cy="3458934"/>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4" name="Rectangle 53"/>
          <p:cNvSpPr/>
          <p:nvPr/>
        </p:nvSpPr>
        <p:spPr>
          <a:xfrm>
            <a:off x="2911476" y="3028951"/>
            <a:ext cx="4025374"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5" name="Picture Placeholder 25"/>
          <p:cNvSpPr>
            <a:spLocks noGrp="1"/>
          </p:cNvSpPr>
          <p:nvPr>
            <p:ph type="pic" sz="quarter" idx="14" hasCustomPrompt="1"/>
          </p:nvPr>
        </p:nvSpPr>
        <p:spPr>
          <a:xfrm>
            <a:off x="2908334" y="3028951"/>
            <a:ext cx="4028516" cy="3458934"/>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6" name="Rectangle 55"/>
          <p:cNvSpPr/>
          <p:nvPr/>
        </p:nvSpPr>
        <p:spPr>
          <a:xfrm>
            <a:off x="7011988" y="1683657"/>
            <a:ext cx="1806574" cy="344215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7" name="Picture Placeholder 25"/>
          <p:cNvSpPr>
            <a:spLocks noGrp="1"/>
          </p:cNvSpPr>
          <p:nvPr>
            <p:ph type="pic" sz="quarter" idx="15" hasCustomPrompt="1"/>
          </p:nvPr>
        </p:nvSpPr>
        <p:spPr>
          <a:xfrm>
            <a:off x="7011988" y="1676400"/>
            <a:ext cx="1806573" cy="344941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8" name="Rectangle 57"/>
          <p:cNvSpPr/>
          <p:nvPr/>
        </p:nvSpPr>
        <p:spPr>
          <a:xfrm>
            <a:off x="7011988" y="5182960"/>
            <a:ext cx="1806574" cy="130492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9" name="Picture Placeholder 25"/>
          <p:cNvSpPr>
            <a:spLocks noGrp="1"/>
          </p:cNvSpPr>
          <p:nvPr>
            <p:ph type="pic" sz="quarter" idx="16" hasCustomPrompt="1"/>
          </p:nvPr>
        </p:nvSpPr>
        <p:spPr>
          <a:xfrm>
            <a:off x="7011988" y="5182960"/>
            <a:ext cx="1806573" cy="1304925"/>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18"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a:t>
            </a:r>
            <a:r>
              <a:rPr lang="en-US" sz="600" dirty="0" smtClean="0">
                <a:solidFill>
                  <a:schemeClr val="bg1"/>
                </a:solidFill>
                <a:latin typeface="+mj-lt"/>
              </a:rPr>
              <a:t>Public</a:t>
            </a:r>
            <a:endParaRPr lang="en-US" sz="600" dirty="0">
              <a:solidFill>
                <a:schemeClr val="bg1"/>
              </a:solidFill>
              <a:latin typeface="+mj-lt"/>
            </a:endParaRPr>
          </a:p>
        </p:txBody>
      </p:sp>
      <p:sp>
        <p:nvSpPr>
          <p:cNvPr id="2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
        <p:nvSpPr>
          <p:cNvPr id="2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Large photo with bottom bar">
    <p:spTree>
      <p:nvGrpSpPr>
        <p:cNvPr id="1" name=""/>
        <p:cNvGrpSpPr/>
        <p:nvPr/>
      </p:nvGrpSpPr>
      <p:grpSpPr>
        <a:xfrm>
          <a:off x="0" y="0"/>
          <a:ext cx="0" cy="0"/>
          <a:chOff x="0" y="0"/>
          <a:chExt cx="0" cy="0"/>
        </a:xfrm>
      </p:grpSpPr>
      <p:sp>
        <p:nvSpPr>
          <p:cNvPr id="7" name="Rectangle 6"/>
          <p:cNvSpPr/>
          <p:nvPr/>
        </p:nvSpPr>
        <p:spPr>
          <a:xfrm>
            <a:off x="338328" y="310896"/>
            <a:ext cx="8476488" cy="6075390"/>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5" name="Picture Placeholder 4"/>
          <p:cNvSpPr>
            <a:spLocks noGrp="1"/>
          </p:cNvSpPr>
          <p:nvPr>
            <p:ph type="pic" sz="quarter" idx="10" hasCustomPrompt="1"/>
          </p:nvPr>
        </p:nvSpPr>
        <p:spPr>
          <a:xfrm>
            <a:off x="333375" y="339924"/>
            <a:ext cx="8474869" cy="6054185"/>
          </a:xfrm>
          <a:ln>
            <a:solidFill>
              <a:srgbClr val="FFFFFF"/>
            </a:solidFill>
          </a:ln>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baseline="0" dirty="0">
                <a:solidFill>
                  <a:srgbClr val="546568"/>
                </a:solidFill>
                <a:latin typeface="+mn-lt"/>
                <a:ea typeface="+mn-ea"/>
                <a:cs typeface="+mn-cs"/>
              </a:defRPr>
            </a:lvl1pPr>
          </a:lstStyle>
          <a:p>
            <a:r>
              <a:rPr lang="en-US" dirty="0" smtClean="0"/>
              <a:t>Photo placeholder</a:t>
            </a:r>
            <a:endParaRPr lang="en-US" dirty="0"/>
          </a:p>
        </p:txBody>
      </p:sp>
      <p:sp>
        <p:nvSpPr>
          <p:cNvPr id="11" name="Rectangle 5"/>
          <p:cNvSpPr>
            <a:spLocks noChangeArrowheads="1"/>
          </p:cNvSpPr>
          <p:nvPr userDrawn="1"/>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marL="0" algn="r"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8"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808080"/>
                </a:solidFill>
                <a:latin typeface="+mj-lt"/>
              </a:rPr>
              <a:t>© 2013 Cisco and/or its affiliates. All rights reserved.</a:t>
            </a:r>
            <a:endParaRPr lang="en-US" sz="600" dirty="0">
              <a:solidFill>
                <a:srgbClr val="808080"/>
              </a:solidFill>
              <a:latin typeface="+mj-lt"/>
            </a:endParaRPr>
          </a:p>
        </p:txBody>
      </p:sp>
      <p:sp>
        <p:nvSpPr>
          <p:cNvPr id="10"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33375" y="6380780"/>
            <a:ext cx="8477250" cy="160471"/>
          </a:xfrm>
          <a:prstGeom prst="rect">
            <a:avLst/>
          </a:prstGeom>
          <a:noFill/>
        </p:spPr>
      </p:pic>
    </p:spTree>
  </p:cSld>
  <p:clrMapOvr>
    <a:masterClrMapping/>
  </p:clrMapOvr>
  <p:transition>
    <p:wipe dir="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91440" y="-91440"/>
            <a:ext cx="9326880" cy="7040880"/>
          </a:xfrm>
        </p:spPr>
        <p:txBody>
          <a:bodyPr anchor="ctr" anchorCtr="1">
            <a:noAutofit/>
          </a:bodyPr>
          <a:lstStyle>
            <a:lvl1pPr algn="ctr">
              <a:buNone/>
              <a:defRPr>
                <a:latin typeface="+mj-lt"/>
              </a:defRPr>
            </a:lvl1pPr>
          </a:lstStyle>
          <a:p>
            <a:r>
              <a:rPr lang="en-US" dirty="0" smtClean="0"/>
              <a:t>Full bleed image placeholder</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Standard video">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1" name="Media Placeholder 20"/>
          <p:cNvSpPr>
            <a:spLocks noGrp="1"/>
          </p:cNvSpPr>
          <p:nvPr>
            <p:ph type="media" sz="quarter" idx="10" hasCustomPrompt="1"/>
          </p:nvPr>
        </p:nvSpPr>
        <p:spPr>
          <a:xfrm>
            <a:off x="2642616" y="777240"/>
            <a:ext cx="5897880" cy="4425696"/>
          </a:xfrm>
          <a:solidFill>
            <a:srgbClr val="000000"/>
          </a:solidFill>
          <a:ln>
            <a:noFill/>
          </a:ln>
          <a:effectLst>
            <a:innerShdw blurRad="4191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1800" kern="1200">
                <a:solidFill>
                  <a:schemeClr val="lt1"/>
                </a:solidFill>
                <a:latin typeface="+mj-lt"/>
                <a:ea typeface="+mn-ea"/>
                <a:cs typeface="+mn-cs"/>
              </a:defRPr>
            </a:lvl1pPr>
          </a:lstStyle>
          <a:p>
            <a:r>
              <a:rPr lang="en-US" dirty="0" smtClean="0"/>
              <a:t>Click icon to add video</a:t>
            </a:r>
            <a:endParaRPr lang="en-US" dirty="0"/>
          </a:p>
        </p:txBody>
      </p:sp>
      <p:pic>
        <p:nvPicPr>
          <p:cNvPr id="23"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326148" y="6042098"/>
            <a:ext cx="2889136" cy="48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Blank_gradient onl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7" y="-1587"/>
            <a:ext cx="9144000" cy="6858000"/>
          </a:xfrm>
          <a:prstGeom prst="rect">
            <a:avLst/>
          </a:prstGeom>
        </p:spPr>
      </p:pic>
    </p:spTree>
  </p:cSld>
  <p:clrMapOvr>
    <a:masterClrMapping/>
  </p:clrMapOvr>
  <p:transition>
    <p:wipe dir="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8022361"/>
      </p:ext>
    </p:extLst>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8" name="Subtitle 2"/>
          <p:cNvSpPr>
            <a:spLocks noGrp="1"/>
          </p:cNvSpPr>
          <p:nvPr>
            <p:ph type="subTitle" idx="1" hasCustomPrompt="1"/>
          </p:nvPr>
        </p:nvSpPr>
        <p:spPr>
          <a:xfrm>
            <a:off x="236383" y="4464066"/>
            <a:ext cx="8110728" cy="384175"/>
          </a:xfrm>
          <a:noFill/>
          <a:ln w="9525">
            <a:noFill/>
            <a:miter lim="800000"/>
            <a:headEnd/>
            <a:tailEnd/>
          </a:ln>
          <a:effectLst/>
          <a:extLst>
            <a:ext uri="{909E8E84-426E-40DD-AFC4-6F175D3DCCD1}">
              <a14:hiddenFill xmlns:a14="http://schemas.microsoft.com/office/drawing/2010/main">
                <a:solidFill>
                  <a:schemeClr val="accent1"/>
                </a:solidFill>
              </a14:hiddenFill>
            </a:ext>
          </a:extLst>
        </p:spPr>
        <p:txBody>
          <a:bodyPr>
            <a:normAutofit/>
          </a:bodyPr>
          <a:lstStyle>
            <a:lvl1pPr marL="0" indent="0" algn="l">
              <a:buNone/>
              <a:defRPr lang="en-US" sz="2000" kern="1200" dirty="0">
                <a:solidFill>
                  <a:srgbClr val="493B93"/>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a:t>
            </a:r>
            <a:endParaRPr lang="en-US" dirty="0"/>
          </a:p>
        </p:txBody>
      </p:sp>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smtClean="0"/>
              <a:t>Presentation </a:t>
            </a:r>
            <a:br>
              <a:rPr lang="en-US" dirty="0" smtClean="0"/>
            </a:br>
            <a:r>
              <a:rPr lang="en-US" dirty="0" smtClean="0"/>
              <a:t>Title Goes Here</a:t>
            </a:r>
            <a:endParaRPr lang="en-US" dirty="0"/>
          </a:p>
        </p:txBody>
      </p:sp>
      <p:pic>
        <p:nvPicPr>
          <p:cNvPr id="51" name="Picture 4"/>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303053" y="325971"/>
            <a:ext cx="2920207" cy="485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3"/>
          <p:cNvSpPr>
            <a:spLocks noGrp="1"/>
          </p:cNvSpPr>
          <p:nvPr>
            <p:ph type="body" sz="quarter" idx="10" hasCustomPrompt="1"/>
          </p:nvPr>
        </p:nvSpPr>
        <p:spPr>
          <a:xfrm>
            <a:off x="236382" y="4862154"/>
            <a:ext cx="8110728" cy="355482"/>
          </a:xfrm>
        </p:spPr>
        <p:txBody>
          <a:bodyPr wrap="square">
            <a:spAutoFit/>
          </a:bodyPr>
          <a:lstStyle>
            <a:lvl1pPr marL="0" indent="0">
              <a:buFontTx/>
              <a:buNone/>
              <a:defRPr sz="1800">
                <a:solidFill>
                  <a:srgbClr val="493B93"/>
                </a:solidFill>
              </a:defRPr>
            </a:lvl1pPr>
          </a:lstStyle>
          <a:p>
            <a:pPr lvl="0"/>
            <a:r>
              <a:rPr lang="en-US" dirty="0" smtClean="0"/>
              <a:t>Speaker Title</a:t>
            </a:r>
            <a:endParaRPr lang="en-US" dirty="0"/>
          </a:p>
        </p:txBody>
      </p:sp>
      <p:sp>
        <p:nvSpPr>
          <p:cNvPr id="6" name="Text Placeholder 5"/>
          <p:cNvSpPr>
            <a:spLocks noGrp="1"/>
          </p:cNvSpPr>
          <p:nvPr>
            <p:ph type="body" sz="quarter" idx="11" hasCustomPrompt="1"/>
          </p:nvPr>
        </p:nvSpPr>
        <p:spPr>
          <a:xfrm>
            <a:off x="236381" y="5231003"/>
            <a:ext cx="8110728" cy="297004"/>
          </a:xfrm>
        </p:spPr>
        <p:txBody>
          <a:bodyPr wrap="square">
            <a:spAutoFit/>
          </a:bodyPr>
          <a:lstStyle>
            <a:lvl1pPr marL="0" indent="0">
              <a:buFontTx/>
              <a:buNone/>
              <a:defRPr sz="1400">
                <a:solidFill>
                  <a:srgbClr val="493B93"/>
                </a:solidFill>
              </a:defRPr>
            </a:lvl1pPr>
          </a:lstStyle>
          <a:p>
            <a:pPr lvl="0"/>
            <a:r>
              <a:rPr lang="en-US" dirty="0" smtClean="0"/>
              <a:t>Date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3" name="Rectangle 5"/>
          <p:cNvSpPr>
            <a:spLocks noChangeArrowheads="1"/>
          </p:cNvSpPr>
          <p:nvPr userDrawn="1"/>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marL="0" algn="r"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5"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808080"/>
                </a:solidFill>
                <a:latin typeface="+mj-lt"/>
              </a:rPr>
              <a:t>© 2013 Cisco and/or its affiliates. All rights reserved.</a:t>
            </a:r>
            <a:endParaRPr lang="en-US" sz="600" dirty="0">
              <a:solidFill>
                <a:srgbClr val="808080"/>
              </a:solidFill>
              <a:latin typeface="+mj-lt"/>
            </a:endParaRPr>
          </a:p>
        </p:txBody>
      </p:sp>
      <p:sp>
        <p:nvSpPr>
          <p:cNvPr id="6"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losing Slide_blue">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7" y="-1587"/>
            <a:ext cx="9144000" cy="6858000"/>
          </a:xfrm>
          <a:prstGeom prst="rect">
            <a:avLst/>
          </a:prstGeom>
        </p:spPr>
      </p:pic>
      <p:sp>
        <p:nvSpPr>
          <p:cNvPr id="20" name="Rectangle 19"/>
          <p:cNvSpPr>
            <a:spLocks noChangeArrowheads="1"/>
          </p:cNvSpPr>
          <p:nvPr/>
        </p:nvSpPr>
        <p:spPr bwMode="black">
          <a:xfrm>
            <a:off x="4373702" y="5844550"/>
            <a:ext cx="41443" cy="157016"/>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21" name="Freeform 20"/>
          <p:cNvSpPr>
            <a:spLocks/>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2" name="Freeform 21"/>
          <p:cNvSpPr>
            <a:spLocks/>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3" name="Freeform 22"/>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24" name="Freeform 23"/>
          <p:cNvSpPr>
            <a:spLocks/>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5" name="Freeform 24"/>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6" name="Freeform 25"/>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7" name="Freeform 26"/>
          <p:cNvSpPr>
            <a:spLocks/>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8" name="Freeform 27"/>
          <p:cNvSpPr>
            <a:spLocks/>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9" name="Freeform 28"/>
          <p:cNvSpPr>
            <a:spLocks/>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0" name="Freeform 29"/>
          <p:cNvSpPr>
            <a:spLocks/>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1" name="Freeform 30"/>
          <p:cNvSpPr>
            <a:spLocks/>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2" name="Freeform 31"/>
          <p:cNvSpPr>
            <a:spLocks/>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3" name="Freeform 32"/>
          <p:cNvSpPr>
            <a:spLocks/>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00"/>
                                        <p:tgtEl>
                                          <p:spTgt spid="25"/>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700"/>
                                        <p:tgtEl>
                                          <p:spTgt spid="27"/>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700"/>
                                        <p:tgtEl>
                                          <p:spTgt spid="29"/>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700"/>
                                        <p:tgtEl>
                                          <p:spTgt spid="31"/>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700"/>
                                        <p:tgtEl>
                                          <p:spTgt spid="33"/>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700"/>
                                        <p:tgtEl>
                                          <p:spTgt spid="26"/>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700"/>
                                        <p:tgtEl>
                                          <p:spTgt spid="28"/>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700"/>
                                        <p:tgtEl>
                                          <p:spTgt spid="30"/>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700"/>
                                        <p:tgtEl>
                                          <p:spTgt spid="32"/>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25"/>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27"/>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29"/>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31"/>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33"/>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26"/>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28"/>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30"/>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32"/>
                                        </p:tgtEl>
                                        <p:attrNameLst>
                                          <p:attrName>ppt_x</p:attrName>
                                          <p:attrName>ppt_y</p:attrName>
                                        </p:attrNameLst>
                                      </p:cBhvr>
                                      <p:rCtr x="0" y="-12"/>
                                    </p:animMotion>
                                  </p:childTnLst>
                                </p:cTn>
                              </p:par>
                            </p:childTnLst>
                          </p:cTn>
                        </p:par>
                        <p:par>
                          <p:cTn id="50" fill="hold">
                            <p:stCondLst>
                              <p:cond delay="700"/>
                            </p:stCondLst>
                            <p:childTnLst>
                              <p:par>
                                <p:cTn id="51" presetID="10" presetClass="entr" presetSubtype="0"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700"/>
                                        <p:tgtEl>
                                          <p:spTgt spid="22"/>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700"/>
                                        <p:tgtEl>
                                          <p:spTgt spid="20"/>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700"/>
                                        <p:tgtEl>
                                          <p:spTgt spid="24"/>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700"/>
                                        <p:tgtEl>
                                          <p:spTgt spid="21"/>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losing Slide-blue thank you">
    <p:spTree>
      <p:nvGrpSpPr>
        <p:cNvPr id="1" name=""/>
        <p:cNvGrpSpPr/>
        <p:nvPr/>
      </p:nvGrpSpPr>
      <p:grpSpPr>
        <a:xfrm>
          <a:off x="0" y="0"/>
          <a:ext cx="0" cy="0"/>
          <a:chOff x="0" y="0"/>
          <a:chExt cx="0" cy="0"/>
        </a:xfrm>
      </p:grpSpPr>
      <p:pic>
        <p:nvPicPr>
          <p:cNvPr id="35" name="Picture 3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7" y="-1587"/>
            <a:ext cx="9144000" cy="6858000"/>
          </a:xfrm>
          <a:prstGeom prst="rect">
            <a:avLst/>
          </a:prstGeom>
        </p:spPr>
      </p:pic>
      <p:sp>
        <p:nvSpPr>
          <p:cNvPr id="34" name="TextBox 33"/>
          <p:cNvSpPr txBox="1"/>
          <p:nvPr userDrawn="1"/>
        </p:nvSpPr>
        <p:spPr>
          <a:xfrm>
            <a:off x="644691" y="3060488"/>
            <a:ext cx="2437270" cy="646331"/>
          </a:xfrm>
          <a:prstGeom prst="rect">
            <a:avLst/>
          </a:prstGeom>
          <a:noFill/>
        </p:spPr>
        <p:txBody>
          <a:bodyPr wrap="none" rtlCol="0">
            <a:spAutoFit/>
          </a:bodyPr>
          <a:lstStyle/>
          <a:p>
            <a:r>
              <a:rPr lang="en-US" sz="3600" dirty="0" smtClean="0">
                <a:solidFill>
                  <a:srgbClr val="FFFFFF"/>
                </a:solidFill>
                <a:latin typeface="+mj-lt"/>
              </a:rPr>
              <a:t>Thank you.</a:t>
            </a:r>
            <a:endParaRPr lang="en-US" sz="3600" dirty="0">
              <a:solidFill>
                <a:srgbClr val="FFFFFF"/>
              </a:solidFill>
              <a:latin typeface="+mj-lt"/>
            </a:endParaRPr>
          </a:p>
        </p:txBody>
      </p:sp>
      <p:pic>
        <p:nvPicPr>
          <p:cNvPr id="18"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669746" y="3078070"/>
            <a:ext cx="3669899" cy="610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losing Slide-red">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 name="Rectangle 3"/>
          <p:cNvSpPr>
            <a:spLocks noChangeArrowheads="1"/>
          </p:cNvSpPr>
          <p:nvPr/>
        </p:nvSpPr>
        <p:spPr bwMode="black">
          <a:xfrm>
            <a:off x="4373702" y="5844550"/>
            <a:ext cx="41443" cy="157016"/>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5" name="Freeform 4"/>
          <p:cNvSpPr>
            <a:spLocks/>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6" name="Freeform 5"/>
          <p:cNvSpPr>
            <a:spLocks/>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7" name="Freeform 6"/>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8" name="Freeform 7"/>
          <p:cNvSpPr>
            <a:spLocks/>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9" name="Freeform 8"/>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0" name="Freeform 9"/>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1" name="Freeform 10"/>
          <p:cNvSpPr>
            <a:spLocks/>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2" name="Freeform 11"/>
          <p:cNvSpPr>
            <a:spLocks/>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4" name="Freeform 13"/>
          <p:cNvSpPr>
            <a:spLocks/>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5" name="Freeform 14"/>
          <p:cNvSpPr>
            <a:spLocks/>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6" name="Freeform 15"/>
          <p:cNvSpPr>
            <a:spLocks/>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7" name="Freeform 16"/>
          <p:cNvSpPr>
            <a:spLocks/>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8" name="Freeform 17"/>
          <p:cNvSpPr>
            <a:spLocks/>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700"/>
                                        <p:tgtEl>
                                          <p:spTgt spid="11"/>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700"/>
                                        <p:tgtEl>
                                          <p:spTgt spid="14"/>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700"/>
                                        <p:tgtEl>
                                          <p:spTgt spid="16"/>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700"/>
                                        <p:tgtEl>
                                          <p:spTgt spid="18"/>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700"/>
                                        <p:tgtEl>
                                          <p:spTgt spid="10"/>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700"/>
                                        <p:tgtEl>
                                          <p:spTgt spid="12"/>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700"/>
                                        <p:tgtEl>
                                          <p:spTgt spid="15"/>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700"/>
                                        <p:tgtEl>
                                          <p:spTgt spid="17"/>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9"/>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11"/>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14"/>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16"/>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18"/>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10"/>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12"/>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15"/>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17"/>
                                        </p:tgtEl>
                                        <p:attrNameLst>
                                          <p:attrName>ppt_x</p:attrName>
                                          <p:attrName>ppt_y</p:attrName>
                                        </p:attrNameLst>
                                      </p:cBhvr>
                                      <p:rCtr x="0" y="-12"/>
                                    </p:animMotion>
                                  </p:childTnLst>
                                </p:cTn>
                              </p:par>
                            </p:childTnLst>
                          </p:cTn>
                        </p:par>
                        <p:par>
                          <p:cTn id="50" fill="hold">
                            <p:stCondLst>
                              <p:cond delay="700"/>
                            </p:stCondLst>
                            <p:childTnLst>
                              <p:par>
                                <p:cTn id="51" presetID="10" presetClass="entr" presetSubtype="0" fill="hold" grpId="0"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700"/>
                                        <p:tgtEl>
                                          <p:spTgt spid="6"/>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700"/>
                                        <p:tgtEl>
                                          <p:spTgt spid="4"/>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700"/>
                                        <p:tgtEl>
                                          <p:spTgt spid="8"/>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700"/>
                                        <p:tgtEl>
                                          <p:spTgt spid="5"/>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7"/>
                                        </p:tgtEl>
                                        <p:attrNameLst>
                                          <p:attrName>style.visibility</p:attrName>
                                        </p:attrNameLst>
                                      </p:cBhvr>
                                      <p:to>
                                        <p:strVal val="visible"/>
                                      </p:to>
                                    </p:set>
                                    <p:animEffect transition="in" filter="fade">
                                      <p:cBhvr>
                                        <p:cTn id="65"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9" grpId="1" animBg="1"/>
      <p:bldP spid="10" grpId="0" animBg="1"/>
      <p:bldP spid="10" grpId="1" animBg="1"/>
      <p:bldP spid="11" grpId="0" animBg="1"/>
      <p:bldP spid="11" grpId="1" animBg="1"/>
      <p:bldP spid="12" grpId="0" animBg="1"/>
      <p:bldP spid="12"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Closing Slide-red thank you">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34" name="TextBox 33"/>
          <p:cNvSpPr txBox="1"/>
          <p:nvPr userDrawn="1"/>
        </p:nvSpPr>
        <p:spPr>
          <a:xfrm>
            <a:off x="644691" y="3060488"/>
            <a:ext cx="2437270" cy="646331"/>
          </a:xfrm>
          <a:prstGeom prst="rect">
            <a:avLst/>
          </a:prstGeom>
          <a:noFill/>
        </p:spPr>
        <p:txBody>
          <a:bodyPr wrap="none" rtlCol="0">
            <a:spAutoFit/>
          </a:bodyPr>
          <a:lstStyle/>
          <a:p>
            <a:r>
              <a:rPr lang="en-US" sz="3600" dirty="0" smtClean="0">
                <a:solidFill>
                  <a:srgbClr val="FFFFFF"/>
                </a:solidFill>
                <a:latin typeface="+mj-lt"/>
              </a:rPr>
              <a:t>Thank you.</a:t>
            </a:r>
            <a:endParaRPr lang="en-US" sz="3600" dirty="0">
              <a:solidFill>
                <a:srgbClr val="FFFFFF"/>
              </a:solidFill>
              <a:latin typeface="+mj-lt"/>
            </a:endParaRPr>
          </a:p>
        </p:txBody>
      </p:sp>
      <p:pic>
        <p:nvPicPr>
          <p:cNvPr id="21"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669746" y="3078070"/>
            <a:ext cx="3669899" cy="610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ternate Title Slide">
    <p:spTree>
      <p:nvGrpSpPr>
        <p:cNvPr id="1" name=""/>
        <p:cNvGrpSpPr/>
        <p:nvPr/>
      </p:nvGrpSpPr>
      <p:grpSpPr>
        <a:xfrm>
          <a:off x="0" y="0"/>
          <a:ext cx="0" cy="0"/>
          <a:chOff x="0" y="0"/>
          <a:chExt cx="0" cy="0"/>
        </a:xfrm>
      </p:grpSpPr>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smtClean="0"/>
              <a:t>Presentation </a:t>
            </a:r>
            <a:br>
              <a:rPr lang="en-US" dirty="0" smtClean="0"/>
            </a:br>
            <a:r>
              <a:rPr lang="en-US" dirty="0" smtClean="0"/>
              <a:t>Title Goes Here</a:t>
            </a:r>
            <a:endParaRPr lang="en-US" dirty="0"/>
          </a:p>
        </p:txBody>
      </p:sp>
    </p:spTree>
    <p:extLst>
      <p:ext uri="{BB962C8B-B14F-4D97-AF65-F5344CB8AC3E}">
        <p14:creationId xmlns:p14="http://schemas.microsoft.com/office/powerpoint/2010/main" val="477931373"/>
      </p:ext>
    </p:extLst>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gue">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33376" y="4712451"/>
            <a:ext cx="8477250" cy="1828800"/>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a:noFill/>
          <a:ln w="9525">
            <a:noFill/>
            <a:miter lim="800000"/>
            <a:headEnd/>
            <a:tailEnd/>
          </a:ln>
          <a:effectLst/>
        </p:spPr>
        <p:txBody>
          <a:bodyPr wrap="none" lIns="82124" tIns="41061" rIns="82124" bIns="41061" anchor="b">
            <a:spAutoFit/>
          </a:bodyPr>
          <a:lstStyle/>
          <a:p>
            <a:pPr marL="0" algn="l"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marL="0" algn="l" defTabSz="814388" rtl="0" eaLnBrk="1" latinLnBrk="0" hangingPunct="1">
              <a:lnSpc>
                <a:spcPct val="100000"/>
              </a:lnSpc>
            </a:pPr>
            <a:r>
              <a:rPr lang="en-US" sz="600" kern="1200" dirty="0" smtClean="0">
                <a:solidFill>
                  <a:srgbClr val="808080"/>
                </a:solidFill>
                <a:latin typeface="+mj-lt"/>
                <a:ea typeface="+mn-ea"/>
                <a:cs typeface="+mn-cs"/>
              </a:rPr>
              <a:t>© 2013 Cisco and/or its affiliates. All rights reserved.</a:t>
            </a:r>
            <a:endParaRPr lang="en-US" sz="600" kern="1200" dirty="0">
              <a:solidFill>
                <a:srgbClr val="808080"/>
              </a:solidFill>
              <a:latin typeface="+mj-lt"/>
              <a:ea typeface="+mn-ea"/>
              <a:cs typeface="+mn-cs"/>
            </a:endParaRPr>
          </a:p>
        </p:txBody>
      </p:sp>
      <p:sp>
        <p:nvSpPr>
          <p:cNvPr id="9"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gue 2">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33376" y="4696378"/>
            <a:ext cx="8477250" cy="1844873"/>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p:spPr>
        <p:txBody>
          <a:bodyPr wrap="none" lIns="82124" tIns="41061" rIns="82124" bIns="41061" anchor="b">
            <a:spAutoFit/>
          </a:bodyPr>
          <a:lstStyle/>
          <a:p>
            <a:pPr marL="0" algn="l"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p:spPr>
        <p:txBody>
          <a:bodyPr wrap="square" lIns="82124" tIns="41061" rIns="82124" bIns="41061" anchor="b" anchorCtr="0">
            <a:spAutoFit/>
          </a:bodyPr>
          <a:lstStyle/>
          <a:p>
            <a:pPr marL="0" algn="l" defTabSz="814388" rtl="0" eaLnBrk="1" latinLnBrk="0" hangingPunct="1">
              <a:lnSpc>
                <a:spcPct val="100000"/>
              </a:lnSpc>
            </a:pPr>
            <a:r>
              <a:rPr lang="en-US" sz="600" kern="1200" dirty="0" smtClean="0">
                <a:solidFill>
                  <a:srgbClr val="808080"/>
                </a:solidFill>
                <a:latin typeface="+mj-lt"/>
                <a:ea typeface="+mn-ea"/>
                <a:cs typeface="+mn-cs"/>
              </a:rPr>
              <a:t>© 2013 Cisco and/or its affiliates. All rights reserved.</a:t>
            </a:r>
            <a:endParaRPr lang="en-US" sz="600" kern="1200" dirty="0">
              <a:solidFill>
                <a:srgbClr val="808080"/>
              </a:solidFill>
              <a:latin typeface="+mj-lt"/>
              <a:ea typeface="+mn-ea"/>
              <a:cs typeface="+mn-cs"/>
            </a:endParaRPr>
          </a:p>
        </p:txBody>
      </p:sp>
      <p:sp>
        <p:nvSpPr>
          <p:cNvPr id="1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extLst>
      <p:ext uri="{BB962C8B-B14F-4D97-AF65-F5344CB8AC3E}">
        <p14:creationId xmlns:p14="http://schemas.microsoft.com/office/powerpoint/2010/main" val="1665715276"/>
      </p:ext>
    </p:extLst>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 Segue 3">
    <p:spTree>
      <p:nvGrpSpPr>
        <p:cNvPr id="1" name=""/>
        <p:cNvGrpSpPr/>
        <p:nvPr/>
      </p:nvGrpSpPr>
      <p:grpSpPr>
        <a:xfrm>
          <a:off x="0" y="0"/>
          <a:ext cx="0" cy="0"/>
          <a:chOff x="0" y="0"/>
          <a:chExt cx="0" cy="0"/>
        </a:xfrm>
      </p:grpSpPr>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a:noFill/>
          <a:ln w="9525">
            <a:noFill/>
            <a:miter lim="800000"/>
            <a:headEnd/>
            <a:tailEnd/>
          </a:ln>
          <a:effectLst/>
        </p:spPr>
        <p:txBody>
          <a:bodyPr wrap="none" lIns="82124" tIns="41061" rIns="82124" bIns="41061" anchor="b">
            <a:spAutoFit/>
          </a:bodyPr>
          <a:lstStyle/>
          <a:p>
            <a:pPr marL="0" algn="l"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marL="0" algn="l" defTabSz="814388" rtl="0" eaLnBrk="1" latinLnBrk="0" hangingPunct="1">
              <a:lnSpc>
                <a:spcPct val="100000"/>
              </a:lnSpc>
            </a:pPr>
            <a:r>
              <a:rPr lang="en-US" sz="600" kern="1200" dirty="0" smtClean="0">
                <a:solidFill>
                  <a:srgbClr val="808080"/>
                </a:solidFill>
                <a:latin typeface="+mj-lt"/>
                <a:ea typeface="+mn-ea"/>
                <a:cs typeface="+mn-cs"/>
              </a:rPr>
              <a:t>© 2013 Cisco and/or its affiliates. All rights reserved.</a:t>
            </a:r>
            <a:endParaRPr lang="en-US" sz="600" kern="1200" dirty="0">
              <a:solidFill>
                <a:srgbClr val="808080"/>
              </a:solidFill>
              <a:latin typeface="+mj-lt"/>
              <a:ea typeface="+mn-ea"/>
              <a:cs typeface="+mn-cs"/>
            </a:endParaRPr>
          </a:p>
        </p:txBody>
      </p:sp>
      <p:pic>
        <p:nvPicPr>
          <p:cNvPr id="12" name="Picture 1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33375" y="6380780"/>
            <a:ext cx="8477250" cy="160471"/>
          </a:xfrm>
          <a:prstGeom prst="rect">
            <a:avLst/>
          </a:prstGeom>
          <a:noFill/>
        </p:spPr>
      </p:pic>
      <p:sp>
        <p:nvSpPr>
          <p:cNvPr id="9"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extLst>
      <p:ext uri="{BB962C8B-B14F-4D97-AF65-F5344CB8AC3E}">
        <p14:creationId xmlns:p14="http://schemas.microsoft.com/office/powerpoint/2010/main" val="2987243975"/>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432215"/>
            <a:ext cx="8588861" cy="838200"/>
          </a:xfrm>
        </p:spPr>
        <p:txBody>
          <a:bodyPr/>
          <a:lstStyle>
            <a:lvl1pPr>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28600" y="1344168"/>
            <a:ext cx="8577072" cy="4965192"/>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65548096"/>
      </p:ext>
    </p:extLst>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_Heavy Text">
    <p:spTree>
      <p:nvGrpSpPr>
        <p:cNvPr id="1" name=""/>
        <p:cNvGrpSpPr/>
        <p:nvPr/>
      </p:nvGrpSpPr>
      <p:grpSpPr>
        <a:xfrm>
          <a:off x="0" y="0"/>
          <a:ext cx="0" cy="0"/>
          <a:chOff x="0" y="0"/>
          <a:chExt cx="0" cy="0"/>
        </a:xfrm>
      </p:grpSpPr>
      <p:sp>
        <p:nvSpPr>
          <p:cNvPr id="5" name="Text Placeholder 3"/>
          <p:cNvSpPr>
            <a:spLocks noGrp="1"/>
          </p:cNvSpPr>
          <p:nvPr>
            <p:ph type="body" sz="quarter" idx="11"/>
          </p:nvPr>
        </p:nvSpPr>
        <p:spPr>
          <a:xfrm>
            <a:off x="4706781"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912"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smtClean="0"/>
              <a:t>Click to edit Master title style</a:t>
            </a:r>
            <a:endParaRPr lang="en-US" dirty="0"/>
          </a:p>
        </p:txBody>
      </p:sp>
      <p:sp>
        <p:nvSpPr>
          <p:cNvPr id="8" name="Text Placeholder 3"/>
          <p:cNvSpPr>
            <a:spLocks noGrp="1"/>
          </p:cNvSpPr>
          <p:nvPr>
            <p:ph type="body" sz="quarter" idx="12"/>
          </p:nvPr>
        </p:nvSpPr>
        <p:spPr>
          <a:xfrm>
            <a:off x="229702"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912"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6" cstate="screen">
            <a:extLst>
              <a:ext uri="{28A0092B-C50C-407E-A947-70E740481C1C}">
                <a14:useLocalDpi xmlns:a14="http://schemas.microsoft.com/office/drawing/2010/main"/>
              </a:ext>
            </a:extLst>
          </a:blip>
          <a:srcRect/>
          <a:stretch/>
        </p:blipFill>
        <p:spPr>
          <a:xfrm>
            <a:off x="333375" y="6380780"/>
            <a:ext cx="8477250" cy="160471"/>
          </a:xfrm>
          <a:prstGeom prst="rect">
            <a:avLst/>
          </a:prstGeom>
          <a:noFill/>
        </p:spPr>
      </p:pic>
      <p:sp>
        <p:nvSpPr>
          <p:cNvPr id="2"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smtClean="0"/>
              <a:t>Slide Title Goes Here</a:t>
            </a:r>
            <a:endParaRPr lang="en-US" dirty="0"/>
          </a:p>
        </p:txBody>
      </p:sp>
      <p:sp>
        <p:nvSpPr>
          <p:cNvPr id="3" name="Text Placeholder 2"/>
          <p:cNvSpPr>
            <a:spLocks noGrp="1"/>
          </p:cNvSpPr>
          <p:nvPr>
            <p:ph type="body" idx="1"/>
          </p:nvPr>
        </p:nvSpPr>
        <p:spPr>
          <a:xfrm>
            <a:off x="229702" y="1339745"/>
            <a:ext cx="8577072" cy="4965699"/>
          </a:xfrm>
          <a:prstGeom prst="rect">
            <a:avLst/>
          </a:prstGeom>
        </p:spPr>
        <p:txBody>
          <a:bodyPr vert="horz" lIns="91440" tIns="45720" rIns="91440" bIns="45720" rtlCol="0">
            <a:no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808080"/>
                </a:solidFill>
                <a:latin typeface="+mj-lt"/>
              </a:rPr>
              <a:t>© 2013 Cisco and/or its affiliates. All rights reserved.</a:t>
            </a:r>
            <a:endParaRPr lang="en-US" sz="600" dirty="0">
              <a:solidFill>
                <a:srgbClr val="808080"/>
              </a:solidFill>
              <a:latin typeface="+mj-lt"/>
            </a:endParaRPr>
          </a:p>
        </p:txBody>
      </p:sp>
      <p:sp>
        <p:nvSpPr>
          <p:cNvPr id="11" name="Rectangle 5"/>
          <p:cNvSpPr>
            <a:spLocks noChangeArrowheads="1"/>
          </p:cNvSpPr>
          <p:nvPr/>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808080"/>
                </a:solidFill>
                <a:latin typeface="+mj-lt"/>
              </a:rPr>
              <a:t>Cisco </a:t>
            </a:r>
            <a:r>
              <a:rPr lang="en-US" sz="600" dirty="0" smtClean="0">
                <a:solidFill>
                  <a:srgbClr val="808080"/>
                </a:solidFill>
                <a:latin typeface="+mj-lt"/>
              </a:rPr>
              <a:t>Public</a:t>
            </a:r>
            <a:endParaRPr lang="en-US" sz="600" dirty="0">
              <a:solidFill>
                <a:srgbClr val="808080"/>
              </a:solidFill>
              <a:latin typeface="+mj-lt"/>
            </a:endParaRPr>
          </a:p>
        </p:txBody>
      </p:sp>
      <p:sp>
        <p:nvSpPr>
          <p:cNvPr id="9" name="Rectangle 7"/>
          <p:cNvSpPr>
            <a:spLocks noChangeArrowheads="1"/>
          </p:cNvSpPr>
          <p:nvPr/>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cSld>
  <p:clrMap bg1="lt1" tx1="dk1" bg2="lt2" tx2="dk2" accent1="accent1" accent2="accent2" accent3="accent3" accent4="accent4" accent5="accent5" accent6="accent6" hlink="hlink" folHlink="folHlink"/>
  <p:sldLayoutIdLst>
    <p:sldLayoutId id="2147483898" r:id="rId1"/>
    <p:sldLayoutId id="2147483930" r:id="rId2"/>
    <p:sldLayoutId id="2147483929" r:id="rId3"/>
    <p:sldLayoutId id="2147483937" r:id="rId4"/>
    <p:sldLayoutId id="2147483900" r:id="rId5"/>
    <p:sldLayoutId id="2147483931" r:id="rId6"/>
    <p:sldLayoutId id="2147483932" r:id="rId7"/>
    <p:sldLayoutId id="2147483933" r:id="rId8"/>
    <p:sldLayoutId id="2147483902" r:id="rId9"/>
    <p:sldLayoutId id="2147483903" r:id="rId10"/>
    <p:sldLayoutId id="2147483935" r:id="rId11"/>
    <p:sldLayoutId id="2147483905" r:id="rId12"/>
    <p:sldLayoutId id="2147483906" r:id="rId13"/>
    <p:sldLayoutId id="2147483907" r:id="rId14"/>
    <p:sldLayoutId id="2147483908" r:id="rId15"/>
    <p:sldLayoutId id="2147483909" r:id="rId16"/>
    <p:sldLayoutId id="2147483910" r:id="rId17"/>
    <p:sldLayoutId id="2147483913" r:id="rId18"/>
    <p:sldLayoutId id="2147483911" r:id="rId19"/>
    <p:sldLayoutId id="2147483912" r:id="rId20"/>
    <p:sldLayoutId id="2147483914" r:id="rId21"/>
    <p:sldLayoutId id="2147483915" r:id="rId22"/>
    <p:sldLayoutId id="2147483916" r:id="rId23"/>
    <p:sldLayoutId id="2147483917" r:id="rId24"/>
    <p:sldLayoutId id="2147483918" r:id="rId25"/>
    <p:sldLayoutId id="2147483919" r:id="rId26"/>
    <p:sldLayoutId id="2147483921" r:id="rId27"/>
    <p:sldLayoutId id="2147483922" r:id="rId28"/>
    <p:sldLayoutId id="2147483936" r:id="rId29"/>
    <p:sldLayoutId id="2147483923" r:id="rId30"/>
    <p:sldLayoutId id="2147483924" r:id="rId31"/>
    <p:sldLayoutId id="2147483925" r:id="rId32"/>
    <p:sldLayoutId id="2147483926" r:id="rId33"/>
    <p:sldLayoutId id="2147483927" r:id="rId34"/>
  </p:sldLayoutIdLst>
  <p:transition>
    <p:wipe dir="r"/>
  </p:transition>
  <p:timing>
    <p:tnLst>
      <p:par>
        <p:cTn id="1" dur="indefinite" restart="never" nodeType="tmRoot"/>
      </p:par>
    </p:tnLst>
  </p:timing>
  <p:txStyles>
    <p:title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p:titleStyle>
    <p:body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2.xml"/><Relationship Id="rId1" Type="http://schemas.openxmlformats.org/officeDocument/2006/relationships/slideLayout" Target="../slideLayouts/slideLayout8.xml"/><Relationship Id="rId5" Type="http://schemas.openxmlformats.org/officeDocument/2006/relationships/image" Target="../media/image49.png"/><Relationship Id="rId4" Type="http://schemas.openxmlformats.org/officeDocument/2006/relationships/image" Target="../media/image48.png"/></Relationships>
</file>

<file path=ppt/slides/_rels/slide5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3.xml"/><Relationship Id="rId1" Type="http://schemas.openxmlformats.org/officeDocument/2006/relationships/slideLayout" Target="../slideLayouts/slideLayout11.xml"/><Relationship Id="rId4" Type="http://schemas.openxmlformats.org/officeDocument/2006/relationships/image" Target="../media/image51.png"/></Relationships>
</file>

<file path=ppt/slides/_rels/slide5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4.xml"/><Relationship Id="rId1" Type="http://schemas.openxmlformats.org/officeDocument/2006/relationships/slideLayout" Target="../slideLayouts/slideLayout11.xml"/><Relationship Id="rId4" Type="http://schemas.openxmlformats.org/officeDocument/2006/relationships/image" Target="../media/image53.png"/></Relationships>
</file>

<file path=ppt/slides/_rels/slide5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5.xml"/><Relationship Id="rId1" Type="http://schemas.openxmlformats.org/officeDocument/2006/relationships/slideLayout" Target="../slideLayouts/slideLayout11.xml"/><Relationship Id="rId4" Type="http://schemas.openxmlformats.org/officeDocument/2006/relationships/image" Target="../media/image55.png"/></Relationships>
</file>

<file path=ppt/slides/_rels/slide5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7.xml"/><Relationship Id="rId1" Type="http://schemas.openxmlformats.org/officeDocument/2006/relationships/slideLayout" Target="../slideLayouts/slideLayout11.xml"/><Relationship Id="rId4" Type="http://schemas.openxmlformats.org/officeDocument/2006/relationships/image" Target="../media/image58.png"/></Relationships>
</file>

<file path=ppt/slides/_rels/slide6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8.xml"/><Relationship Id="rId1" Type="http://schemas.openxmlformats.org/officeDocument/2006/relationships/slideLayout" Target="../slideLayouts/slideLayout8.xml"/><Relationship Id="rId4" Type="http://schemas.openxmlformats.org/officeDocument/2006/relationships/image" Target="../media/image6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4.xml"/><Relationship Id="rId1" Type="http://schemas.openxmlformats.org/officeDocument/2006/relationships/slideLayout" Target="../slideLayouts/slideLayout8.xml"/><Relationship Id="rId4" Type="http://schemas.openxmlformats.org/officeDocument/2006/relationships/image" Target="../media/image65.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CCNA Security v2.0</a:t>
            </a:r>
            <a:endParaRPr lang="en-US" dirty="0"/>
          </a:p>
        </p:txBody>
      </p:sp>
      <p:sp>
        <p:nvSpPr>
          <p:cNvPr id="2" name="Title 1"/>
          <p:cNvSpPr>
            <a:spLocks noGrp="1"/>
          </p:cNvSpPr>
          <p:nvPr>
            <p:ph type="ctrTitle"/>
          </p:nvPr>
        </p:nvSpPr>
        <p:spPr>
          <a:xfrm>
            <a:off x="221393" y="722449"/>
            <a:ext cx="8112125" cy="2907239"/>
          </a:xfrm>
        </p:spPr>
        <p:txBody>
          <a:bodyPr/>
          <a:lstStyle/>
          <a:p>
            <a:r>
              <a:rPr lang="en-US" sz="4000" dirty="0" smtClean="0"/>
              <a:t>Chapter 5:</a:t>
            </a:r>
            <a:br>
              <a:rPr lang="en-US" sz="4000" dirty="0" smtClean="0"/>
            </a:br>
            <a:r>
              <a:rPr lang="en-US" sz="4000" dirty="0" smtClean="0"/>
              <a:t>Implementing Intrusion Prevention</a:t>
            </a:r>
            <a:endParaRPr lang="en-US" sz="4000" dirty="0"/>
          </a:p>
        </p:txBody>
      </p:sp>
      <p:sp>
        <p:nvSpPr>
          <p:cNvPr id="4" name="Text Placeholder 3"/>
          <p:cNvSpPr>
            <a:spLocks noGrp="1"/>
          </p:cNvSpPr>
          <p:nvPr>
            <p:ph type="body" sz="quarter" idx="10"/>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5.1.2:</a:t>
            </a:r>
            <a:br>
              <a:rPr lang="en-US" sz="2800" dirty="0" smtClean="0"/>
            </a:br>
            <a:r>
              <a:rPr lang="en-US" sz="2800" dirty="0" smtClean="0"/>
              <a:t>Network-Based IPS Implementations</a:t>
            </a:r>
            <a:endParaRPr lang="en-US" sz="2800" dirty="0"/>
          </a:p>
        </p:txBody>
      </p:sp>
    </p:spTree>
    <p:extLst>
      <p:ext uri="{BB962C8B-B14F-4D97-AF65-F5344CB8AC3E}">
        <p14:creationId xmlns:p14="http://schemas.microsoft.com/office/powerpoint/2010/main" val="104652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smtClean="0"/>
              <a:t>Host-Based and Network-Based IPS</a:t>
            </a:r>
            <a:endParaRPr lang="en-US" sz="32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578" y="2051422"/>
            <a:ext cx="8179718" cy="27551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70578" y="942755"/>
            <a:ext cx="6577922" cy="646331"/>
          </a:xfrm>
          <a:prstGeom prst="rect">
            <a:avLst/>
          </a:prstGeom>
          <a:noFill/>
        </p:spPr>
        <p:txBody>
          <a:bodyPr wrap="square" rtlCol="0">
            <a:spAutoFit/>
          </a:bodyPr>
          <a:lstStyle/>
          <a:p>
            <a:r>
              <a:rPr lang="en-MY" dirty="0"/>
              <a:t>There are two primary kinds of IPSs available: host-based and network-based.</a:t>
            </a:r>
          </a:p>
        </p:txBody>
      </p:sp>
    </p:spTree>
    <p:extLst>
      <p:ext uri="{BB962C8B-B14F-4D97-AF65-F5344CB8AC3E}">
        <p14:creationId xmlns:p14="http://schemas.microsoft.com/office/powerpoint/2010/main" val="124332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smtClean="0"/>
              <a:t>Network-Based IPS Sensors</a:t>
            </a:r>
            <a:endParaRPr lang="en-US" sz="32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277" y="1113865"/>
            <a:ext cx="7785447" cy="4630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312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2800" dirty="0" smtClean="0"/>
              <a:t>Cisco’s Modular and Appliance-Based IPS Solutions</a:t>
            </a:r>
            <a:endParaRPr lang="en-US" sz="2800" dirty="0"/>
          </a:p>
        </p:txBody>
      </p:sp>
      <p:pic>
        <p:nvPicPr>
          <p:cNvPr id="81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496" y="1117292"/>
            <a:ext cx="3879849" cy="12485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0166" y="2437554"/>
            <a:ext cx="2296179" cy="1253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0872" y="3763118"/>
            <a:ext cx="2475473" cy="1257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0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8213" y="5091980"/>
            <a:ext cx="3578132" cy="1242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 Placeholder 6"/>
          <p:cNvSpPr txBox="1">
            <a:spLocks/>
          </p:cNvSpPr>
          <p:nvPr/>
        </p:nvSpPr>
        <p:spPr>
          <a:xfrm>
            <a:off x="4387323" y="1369908"/>
            <a:ext cx="3654014" cy="743309"/>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Cisco IPS AIM and Network Module Enhanced (IPS NME)</a:t>
            </a:r>
          </a:p>
        </p:txBody>
      </p:sp>
      <p:sp>
        <p:nvSpPr>
          <p:cNvPr id="14" name="Text Placeholder 6"/>
          <p:cNvSpPr txBox="1">
            <a:spLocks/>
          </p:cNvSpPr>
          <p:nvPr/>
        </p:nvSpPr>
        <p:spPr>
          <a:xfrm>
            <a:off x="4387323" y="2878648"/>
            <a:ext cx="3654014" cy="371655"/>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Cisco ASA AIP-SSM</a:t>
            </a:r>
          </a:p>
        </p:txBody>
      </p:sp>
      <p:sp>
        <p:nvSpPr>
          <p:cNvPr id="15" name="Text Placeholder 6"/>
          <p:cNvSpPr txBox="1">
            <a:spLocks/>
          </p:cNvSpPr>
          <p:nvPr/>
        </p:nvSpPr>
        <p:spPr>
          <a:xfrm>
            <a:off x="4387323" y="4205861"/>
            <a:ext cx="3842273" cy="371655"/>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Cisco IPS 4300 Series Sensors</a:t>
            </a:r>
          </a:p>
        </p:txBody>
      </p:sp>
      <p:sp>
        <p:nvSpPr>
          <p:cNvPr id="16" name="Text Placeholder 6"/>
          <p:cNvSpPr txBox="1">
            <a:spLocks/>
          </p:cNvSpPr>
          <p:nvPr/>
        </p:nvSpPr>
        <p:spPr>
          <a:xfrm>
            <a:off x="4387323" y="5527355"/>
            <a:ext cx="4227758" cy="371655"/>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Cisco Catalyst 6500 Series IDSM-2</a:t>
            </a:r>
          </a:p>
        </p:txBody>
      </p:sp>
      <p:sp>
        <p:nvSpPr>
          <p:cNvPr id="2" name="TextBox 1"/>
          <p:cNvSpPr txBox="1"/>
          <p:nvPr/>
        </p:nvSpPr>
        <p:spPr>
          <a:xfrm>
            <a:off x="4387323" y="3250303"/>
            <a:ext cx="4431240" cy="523220"/>
          </a:xfrm>
          <a:prstGeom prst="rect">
            <a:avLst/>
          </a:prstGeom>
          <a:noFill/>
        </p:spPr>
        <p:txBody>
          <a:bodyPr wrap="square" rtlCol="0">
            <a:spAutoFit/>
          </a:bodyPr>
          <a:lstStyle/>
          <a:p>
            <a:r>
              <a:rPr lang="en-MY" sz="1400" dirty="0"/>
              <a:t>Advanced Inspection and Prevention Security Services Module (AIP-SSM)</a:t>
            </a:r>
          </a:p>
        </p:txBody>
      </p:sp>
      <p:sp>
        <p:nvSpPr>
          <p:cNvPr id="3" name="TextBox 2"/>
          <p:cNvSpPr txBox="1"/>
          <p:nvPr/>
        </p:nvSpPr>
        <p:spPr>
          <a:xfrm>
            <a:off x="4387323" y="4568317"/>
            <a:ext cx="4431240" cy="738664"/>
          </a:xfrm>
          <a:prstGeom prst="rect">
            <a:avLst/>
          </a:prstGeom>
          <a:noFill/>
        </p:spPr>
        <p:txBody>
          <a:bodyPr wrap="square" rtlCol="0">
            <a:spAutoFit/>
          </a:bodyPr>
          <a:lstStyle/>
          <a:p>
            <a:r>
              <a:rPr lang="en-MY" sz="1400" dirty="0"/>
              <a:t>As a standalone device, such as a Cisco IPS 4300 Series Sensor</a:t>
            </a:r>
          </a:p>
          <a:p>
            <a:endParaRPr lang="en-MY" sz="1400" dirty="0"/>
          </a:p>
        </p:txBody>
      </p:sp>
      <p:sp>
        <p:nvSpPr>
          <p:cNvPr id="4" name="TextBox 3"/>
          <p:cNvSpPr txBox="1"/>
          <p:nvPr/>
        </p:nvSpPr>
        <p:spPr>
          <a:xfrm>
            <a:off x="4387323" y="5899010"/>
            <a:ext cx="4585227" cy="523220"/>
          </a:xfrm>
          <a:prstGeom prst="rect">
            <a:avLst/>
          </a:prstGeom>
          <a:noFill/>
        </p:spPr>
        <p:txBody>
          <a:bodyPr wrap="square" rtlCol="0">
            <a:spAutoFit/>
          </a:bodyPr>
          <a:lstStyle/>
          <a:p>
            <a:r>
              <a:rPr lang="en-MY" sz="1400" dirty="0"/>
              <a:t>Added to a Catalyst 6500 switch using an Intrusion Detection System Services Module (IDSM-2</a:t>
            </a:r>
            <a:r>
              <a:rPr lang="en-MY" sz="1400" dirty="0" smtClean="0"/>
              <a:t>)</a:t>
            </a:r>
            <a:endParaRPr lang="en-MY" sz="1400" dirty="0"/>
          </a:p>
        </p:txBody>
      </p:sp>
      <p:sp>
        <p:nvSpPr>
          <p:cNvPr id="5" name="TextBox 4"/>
          <p:cNvSpPr txBox="1"/>
          <p:nvPr/>
        </p:nvSpPr>
        <p:spPr>
          <a:xfrm>
            <a:off x="4387323" y="2052002"/>
            <a:ext cx="3229218" cy="307777"/>
          </a:xfrm>
          <a:prstGeom prst="rect">
            <a:avLst/>
          </a:prstGeom>
          <a:noFill/>
        </p:spPr>
        <p:txBody>
          <a:bodyPr wrap="square" rtlCol="0">
            <a:spAutoFit/>
          </a:bodyPr>
          <a:lstStyle/>
          <a:p>
            <a:r>
              <a:rPr lang="en-MY" sz="1400" dirty="0"/>
              <a:t>On an ISR router</a:t>
            </a:r>
          </a:p>
        </p:txBody>
      </p:sp>
    </p:spTree>
    <p:extLst>
      <p:ext uri="{BB962C8B-B14F-4D97-AF65-F5344CB8AC3E}">
        <p14:creationId xmlns:p14="http://schemas.microsoft.com/office/powerpoint/2010/main" val="1236994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smtClean="0"/>
              <a:t>Choose an IPS Solution</a:t>
            </a:r>
            <a:endParaRPr lang="en-US" sz="3200" dirty="0"/>
          </a:p>
        </p:txBody>
      </p:sp>
      <p:sp>
        <p:nvSpPr>
          <p:cNvPr id="5" name="Text Placeholder 6"/>
          <p:cNvSpPr txBox="1">
            <a:spLocks/>
          </p:cNvSpPr>
          <p:nvPr/>
        </p:nvSpPr>
        <p:spPr>
          <a:xfrm>
            <a:off x="640080" y="1237488"/>
            <a:ext cx="7863840" cy="457657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Factors affecting the IPS sensor selection and deployment:</a:t>
            </a:r>
          </a:p>
          <a:p>
            <a:r>
              <a:rPr lang="en-US" sz="1800" dirty="0" smtClean="0"/>
              <a:t>Amount of network traffic</a:t>
            </a:r>
          </a:p>
          <a:p>
            <a:r>
              <a:rPr lang="en-US" sz="1800" dirty="0" smtClean="0"/>
              <a:t>Network topology</a:t>
            </a:r>
          </a:p>
          <a:p>
            <a:r>
              <a:rPr lang="en-US" sz="1800" dirty="0" smtClean="0"/>
              <a:t>Security budget</a:t>
            </a:r>
          </a:p>
          <a:p>
            <a:r>
              <a:rPr lang="en-US" sz="1800" dirty="0" smtClean="0"/>
              <a:t>Available security staff to manage IPS</a:t>
            </a:r>
          </a:p>
        </p:txBody>
      </p:sp>
      <p:sp>
        <p:nvSpPr>
          <p:cNvPr id="2" name="TextBox 1"/>
          <p:cNvSpPr txBox="1"/>
          <p:nvPr/>
        </p:nvSpPr>
        <p:spPr>
          <a:xfrm>
            <a:off x="400050" y="3733800"/>
            <a:ext cx="8267700" cy="2031325"/>
          </a:xfrm>
          <a:prstGeom prst="rect">
            <a:avLst/>
          </a:prstGeom>
          <a:noFill/>
        </p:spPr>
        <p:txBody>
          <a:bodyPr wrap="square" rtlCol="0">
            <a:spAutoFit/>
          </a:bodyPr>
          <a:lstStyle/>
          <a:p>
            <a:pPr marL="285750" indent="-285750">
              <a:buFont typeface="Arial" panose="020B0604020202020204" pitchFamily="34" charset="0"/>
              <a:buChar char="•"/>
            </a:pPr>
            <a:r>
              <a:rPr lang="en-MY" dirty="0"/>
              <a:t>Small implementations such as branch offices might only require a Cisco IOS IPS-enabled ISR router. As traffic patterns increase, the ISR can be configured to offload IPS functions using an IPS NME or IPS AIM.</a:t>
            </a:r>
          </a:p>
          <a:p>
            <a:pPr marL="285750" indent="-285750">
              <a:buFont typeface="Arial" panose="020B0604020202020204" pitchFamily="34" charset="0"/>
              <a:buChar char="•"/>
            </a:pPr>
            <a:r>
              <a:rPr lang="en-MY" dirty="0"/>
              <a:t>Larger installations can be deployed using an existing ASA 5500-X appliance.</a:t>
            </a:r>
          </a:p>
          <a:p>
            <a:pPr marL="285750" indent="-285750">
              <a:buFont typeface="Arial" panose="020B0604020202020204" pitchFamily="34" charset="0"/>
              <a:buChar char="•"/>
            </a:pPr>
            <a:r>
              <a:rPr lang="en-MY" dirty="0"/>
              <a:t>Enterprises and service providers might require a dedicated IPS appliance or a Catalyst 6500 using an IDSM-2 network module</a:t>
            </a:r>
            <a:r>
              <a:rPr lang="en-MY" dirty="0" smtClean="0"/>
              <a:t>.</a:t>
            </a:r>
            <a:endParaRPr lang="en-MY" dirty="0"/>
          </a:p>
        </p:txBody>
      </p:sp>
    </p:spTree>
    <p:extLst>
      <p:ext uri="{BB962C8B-B14F-4D97-AF65-F5344CB8AC3E}">
        <p14:creationId xmlns:p14="http://schemas.microsoft.com/office/powerpoint/2010/main" val="861280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301984"/>
            <a:ext cx="8588861" cy="838200"/>
          </a:xfrm>
        </p:spPr>
        <p:txBody>
          <a:bodyPr/>
          <a:lstStyle/>
          <a:p>
            <a:pPr>
              <a:lnSpc>
                <a:spcPct val="100000"/>
              </a:lnSpc>
            </a:pPr>
            <a:r>
              <a:rPr lang="en-US" sz="3200" dirty="0" smtClean="0"/>
              <a:t>IPS Advantages and Disadvantages</a:t>
            </a:r>
            <a:endParaRPr lang="en-US" sz="3200"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323" y="2579761"/>
            <a:ext cx="8799354" cy="1698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124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smtClean="0"/>
              <a:t>Modes of Deployment</a:t>
            </a:r>
            <a:endParaRPr lang="en-US" sz="3200" dirty="0"/>
          </a:p>
        </p:txBody>
      </p:sp>
      <p:sp>
        <p:nvSpPr>
          <p:cNvPr id="4" name="Text Placeholder 6"/>
          <p:cNvSpPr txBox="1">
            <a:spLocks/>
          </p:cNvSpPr>
          <p:nvPr/>
        </p:nvSpPr>
        <p:spPr>
          <a:xfrm>
            <a:off x="491144" y="4427500"/>
            <a:ext cx="7863840" cy="393885"/>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Inline Mode</a:t>
            </a:r>
          </a:p>
        </p:txBody>
      </p:sp>
      <p:sp>
        <p:nvSpPr>
          <p:cNvPr id="5" name="Text Placeholder 6"/>
          <p:cNvSpPr txBox="1">
            <a:spLocks/>
          </p:cNvSpPr>
          <p:nvPr/>
        </p:nvSpPr>
        <p:spPr>
          <a:xfrm>
            <a:off x="491144" y="1078159"/>
            <a:ext cx="7863840" cy="393885"/>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Promiscuous Mode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762" y="1555172"/>
            <a:ext cx="4792663" cy="2767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8893" y="5012604"/>
            <a:ext cx="4724400" cy="73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177425" y="572694"/>
            <a:ext cx="2990850" cy="1754326"/>
          </a:xfrm>
          <a:prstGeom prst="rect">
            <a:avLst/>
          </a:prstGeom>
          <a:noFill/>
        </p:spPr>
        <p:txBody>
          <a:bodyPr wrap="square" rtlCol="0">
            <a:spAutoFit/>
          </a:bodyPr>
          <a:lstStyle/>
          <a:p>
            <a:r>
              <a:rPr lang="en-MY" dirty="0"/>
              <a:t>Cisco IDS and IPS sensors can operate in inline mode (also known as inline interface pair mode) or promiscuous mode (also known as passive mode).</a:t>
            </a:r>
          </a:p>
        </p:txBody>
      </p:sp>
    </p:spTree>
    <p:extLst>
      <p:ext uri="{BB962C8B-B14F-4D97-AF65-F5344CB8AC3E}">
        <p14:creationId xmlns:p14="http://schemas.microsoft.com/office/powerpoint/2010/main" val="3724594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5.1.3:</a:t>
            </a:r>
            <a:br>
              <a:rPr lang="en-US" sz="2800" dirty="0" smtClean="0"/>
            </a:br>
            <a:r>
              <a:rPr lang="en-US" sz="2800" dirty="0" smtClean="0"/>
              <a:t>Cisco Switched Port Analyzer</a:t>
            </a:r>
            <a:endParaRPr lang="en-US" sz="2800" dirty="0"/>
          </a:p>
        </p:txBody>
      </p:sp>
    </p:spTree>
    <p:extLst>
      <p:ext uri="{BB962C8B-B14F-4D97-AF65-F5344CB8AC3E}">
        <p14:creationId xmlns:p14="http://schemas.microsoft.com/office/powerpoint/2010/main" val="1431207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smtClean="0"/>
              <a:t>Port Mirroring</a:t>
            </a:r>
            <a:endParaRPr lang="en-US" sz="3200" dirty="0"/>
          </a:p>
        </p:txBody>
      </p:sp>
      <p:sp>
        <p:nvSpPr>
          <p:cNvPr id="4" name="Text Placeholder 6"/>
          <p:cNvSpPr txBox="1">
            <a:spLocks/>
          </p:cNvSpPr>
          <p:nvPr/>
        </p:nvSpPr>
        <p:spPr>
          <a:xfrm>
            <a:off x="491144" y="4368550"/>
            <a:ext cx="2657301" cy="1048509"/>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Traffic Sniffing Using a Switch</a:t>
            </a:r>
          </a:p>
        </p:txBody>
      </p:sp>
      <p:sp>
        <p:nvSpPr>
          <p:cNvPr id="5" name="Text Placeholder 6"/>
          <p:cNvSpPr txBox="1">
            <a:spLocks/>
          </p:cNvSpPr>
          <p:nvPr/>
        </p:nvSpPr>
        <p:spPr>
          <a:xfrm>
            <a:off x="5943600" y="1889269"/>
            <a:ext cx="2566553" cy="906504"/>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Traffic Sniffing Using a Hub</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740" y="1172920"/>
            <a:ext cx="5452823" cy="2339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7991" y="3708303"/>
            <a:ext cx="5174671" cy="23690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8077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smtClean="0"/>
              <a:t>Cisco SPAN</a:t>
            </a:r>
            <a:endParaRPr lang="en-US" sz="32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2746" y="1252103"/>
            <a:ext cx="6238509" cy="485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199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sz="4400" dirty="0" smtClean="0"/>
              <a:t>Chapter Outline</a:t>
            </a:r>
            <a:endParaRPr lang="en-US" sz="4400" dirty="0"/>
          </a:p>
        </p:txBody>
      </p:sp>
      <p:sp>
        <p:nvSpPr>
          <p:cNvPr id="12" name="Text Placeholder 11"/>
          <p:cNvSpPr>
            <a:spLocks noGrp="1"/>
          </p:cNvSpPr>
          <p:nvPr>
            <p:ph type="body" sz="quarter" idx="11"/>
          </p:nvPr>
        </p:nvSpPr>
        <p:spPr/>
        <p:txBody>
          <a:bodyPr/>
          <a:lstStyle/>
          <a:p>
            <a:r>
              <a:rPr lang="en-US" dirty="0">
                <a:solidFill>
                  <a:schemeClr val="tx2"/>
                </a:solidFill>
              </a:rPr>
              <a:t>5</a:t>
            </a:r>
            <a:r>
              <a:rPr lang="en-US" dirty="0" smtClean="0">
                <a:solidFill>
                  <a:schemeClr val="tx2"/>
                </a:solidFill>
              </a:rPr>
              <a:t>.0 Introduction</a:t>
            </a:r>
          </a:p>
          <a:p>
            <a:r>
              <a:rPr lang="en-US" dirty="0">
                <a:solidFill>
                  <a:schemeClr val="tx2"/>
                </a:solidFill>
              </a:rPr>
              <a:t>5</a:t>
            </a:r>
            <a:r>
              <a:rPr lang="en-US" dirty="0" smtClean="0">
                <a:solidFill>
                  <a:schemeClr val="tx2"/>
                </a:solidFill>
              </a:rPr>
              <a:t>.1 IPS Technologies</a:t>
            </a:r>
          </a:p>
          <a:p>
            <a:r>
              <a:rPr lang="en-US" dirty="0">
                <a:solidFill>
                  <a:schemeClr val="tx2"/>
                </a:solidFill>
              </a:rPr>
              <a:t>5</a:t>
            </a:r>
            <a:r>
              <a:rPr lang="en-US" dirty="0" smtClean="0">
                <a:solidFill>
                  <a:schemeClr val="tx2"/>
                </a:solidFill>
              </a:rPr>
              <a:t>.2 IPS Signatures</a:t>
            </a:r>
          </a:p>
          <a:p>
            <a:r>
              <a:rPr lang="en-US" dirty="0">
                <a:solidFill>
                  <a:schemeClr val="tx2"/>
                </a:solidFill>
              </a:rPr>
              <a:t>5</a:t>
            </a:r>
            <a:r>
              <a:rPr lang="en-US" dirty="0" smtClean="0">
                <a:solidFill>
                  <a:schemeClr val="tx2"/>
                </a:solidFill>
              </a:rPr>
              <a:t>.3 Implement IPS</a:t>
            </a:r>
          </a:p>
          <a:p>
            <a:r>
              <a:rPr lang="en-US" dirty="0">
                <a:solidFill>
                  <a:schemeClr val="tx2"/>
                </a:solidFill>
              </a:rPr>
              <a:t>5</a:t>
            </a:r>
            <a:r>
              <a:rPr lang="en-US" dirty="0" smtClean="0">
                <a:solidFill>
                  <a:schemeClr val="tx2"/>
                </a:solidFill>
              </a:rPr>
              <a:t>.4 Summary</a:t>
            </a:r>
            <a:endParaRPr lang="en-US" dirty="0" smtClean="0">
              <a:solidFill>
                <a:schemeClr val="accent4"/>
              </a:solidFill>
            </a:endParaRPr>
          </a:p>
        </p:txBody>
      </p:sp>
    </p:spTree>
    <p:extLst>
      <p:ext uri="{BB962C8B-B14F-4D97-AF65-F5344CB8AC3E}">
        <p14:creationId xmlns:p14="http://schemas.microsoft.com/office/powerpoint/2010/main" val="3305422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250029"/>
            <a:ext cx="8588861" cy="838200"/>
          </a:xfrm>
        </p:spPr>
        <p:txBody>
          <a:bodyPr/>
          <a:lstStyle/>
          <a:p>
            <a:pPr>
              <a:lnSpc>
                <a:spcPct val="100000"/>
              </a:lnSpc>
            </a:pPr>
            <a:r>
              <a:rPr lang="en-US" sz="3200" dirty="0" smtClean="0"/>
              <a:t>Configuring Cisco SPAN Using Intrusion Detection</a:t>
            </a:r>
            <a:endParaRPr lang="en-US" sz="3200" dirty="0"/>
          </a:p>
        </p:txBody>
      </p:sp>
      <p:sp>
        <p:nvSpPr>
          <p:cNvPr id="5" name="Text Placeholder 6"/>
          <p:cNvSpPr txBox="1">
            <a:spLocks/>
          </p:cNvSpPr>
          <p:nvPr/>
        </p:nvSpPr>
        <p:spPr>
          <a:xfrm>
            <a:off x="398032" y="1311242"/>
            <a:ext cx="8330331" cy="1089058"/>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Cisco SPAN Commands:</a:t>
            </a:r>
          </a:p>
          <a:p>
            <a:r>
              <a:rPr lang="en-US" sz="1800" dirty="0" smtClean="0"/>
              <a:t>Monitor session command – used to associate a source port and a destination port with a SPAN session.</a:t>
            </a:r>
            <a:endParaRPr lang="en-US" sz="18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46" y="2459185"/>
            <a:ext cx="8324517" cy="948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032" y="3584291"/>
            <a:ext cx="8324518" cy="992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403846" y="4935835"/>
            <a:ext cx="6695454" cy="646331"/>
          </a:xfrm>
          <a:prstGeom prst="rect">
            <a:avLst/>
          </a:prstGeom>
        </p:spPr>
        <p:txBody>
          <a:bodyPr wrap="square">
            <a:spAutoFit/>
          </a:bodyPr>
          <a:lstStyle/>
          <a:p>
            <a:endParaRPr lang="en-US" dirty="0"/>
          </a:p>
          <a:p>
            <a:pPr marL="285750" indent="-285750">
              <a:buFont typeface="Arial" panose="020B0604020202020204" pitchFamily="34" charset="0"/>
              <a:buChar char="•"/>
            </a:pPr>
            <a:r>
              <a:rPr lang="en-US" dirty="0">
                <a:solidFill>
                  <a:schemeClr val="bg2"/>
                </a:solidFill>
              </a:rPr>
              <a:t>Show monitor command – used to verify the SPAN session.</a:t>
            </a:r>
          </a:p>
        </p:txBody>
      </p:sp>
    </p:spTree>
    <p:extLst>
      <p:ext uri="{BB962C8B-B14F-4D97-AF65-F5344CB8AC3E}">
        <p14:creationId xmlns:p14="http://schemas.microsoft.com/office/powerpoint/2010/main" val="1951799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21393" y="2057400"/>
            <a:ext cx="8112125" cy="680748"/>
          </a:xfrm>
        </p:spPr>
        <p:txBody>
          <a:bodyPr/>
          <a:lstStyle/>
          <a:p>
            <a:r>
              <a:rPr lang="en-US" sz="4000" dirty="0" smtClean="0"/>
              <a:t>Section 5.2:</a:t>
            </a:r>
            <a:br>
              <a:rPr lang="en-US" sz="4000" dirty="0" smtClean="0"/>
            </a:br>
            <a:r>
              <a:rPr lang="en-US" sz="4000" dirty="0" smtClean="0"/>
              <a:t>IPS Signatures</a:t>
            </a:r>
            <a:endParaRPr lang="en-US" sz="4000" dirty="0"/>
          </a:p>
        </p:txBody>
      </p:sp>
      <p:sp>
        <p:nvSpPr>
          <p:cNvPr id="5" name="Text Placeholder 6"/>
          <p:cNvSpPr txBox="1">
            <a:spLocks/>
          </p:cNvSpPr>
          <p:nvPr/>
        </p:nvSpPr>
        <p:spPr>
          <a:xfrm>
            <a:off x="419100" y="2921508"/>
            <a:ext cx="8577072" cy="2618680"/>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Upon completion of the section, you should be able to:</a:t>
            </a:r>
          </a:p>
          <a:p>
            <a:r>
              <a:rPr lang="en-US" sz="1800" dirty="0" smtClean="0"/>
              <a:t>Understand IPS signature characteristics</a:t>
            </a:r>
          </a:p>
          <a:p>
            <a:r>
              <a:rPr lang="en-US" sz="1800" dirty="0" smtClean="0"/>
              <a:t>Explain IPS signature alarms</a:t>
            </a:r>
          </a:p>
          <a:p>
            <a:r>
              <a:rPr lang="en-US" sz="1800" dirty="0" smtClean="0"/>
              <a:t>Manage and monitor IPS</a:t>
            </a:r>
          </a:p>
          <a:p>
            <a:r>
              <a:rPr lang="en-US" sz="1800" dirty="0" smtClean="0"/>
              <a:t>Understand the global correlation of Cisco IPS devices</a:t>
            </a:r>
            <a:endParaRPr lang="en-US" sz="1800" dirty="0"/>
          </a:p>
        </p:txBody>
      </p:sp>
    </p:spTree>
    <p:extLst>
      <p:ext uri="{BB962C8B-B14F-4D97-AF65-F5344CB8AC3E}">
        <p14:creationId xmlns:p14="http://schemas.microsoft.com/office/powerpoint/2010/main" val="199841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5.2.1:</a:t>
            </a:r>
            <a:br>
              <a:rPr lang="en-US" sz="2800" dirty="0" smtClean="0"/>
            </a:br>
            <a:r>
              <a:rPr lang="en-US" sz="2800" dirty="0" smtClean="0"/>
              <a:t>IPS Signature Characteristics</a:t>
            </a:r>
            <a:endParaRPr lang="en-US" sz="2800" dirty="0"/>
          </a:p>
        </p:txBody>
      </p:sp>
    </p:spTree>
    <p:extLst>
      <p:ext uri="{BB962C8B-B14F-4D97-AF65-F5344CB8AC3E}">
        <p14:creationId xmlns:p14="http://schemas.microsoft.com/office/powerpoint/2010/main" val="1355478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2800" dirty="0" smtClean="0"/>
              <a:t>Signature Attributes</a:t>
            </a:r>
            <a:endParaRPr lang="en-US" sz="2800" dirty="0"/>
          </a:p>
        </p:txBody>
      </p:sp>
      <p:sp>
        <p:nvSpPr>
          <p:cNvPr id="6" name="Text Placeholder 6"/>
          <p:cNvSpPr txBox="1">
            <a:spLocks/>
          </p:cNvSpPr>
          <p:nvPr/>
        </p:nvSpPr>
        <p:spPr>
          <a:xfrm>
            <a:off x="398032" y="1165767"/>
            <a:ext cx="8403067" cy="2778703"/>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A signature is a set of rules that an IDS and an IPS use to detect typical intrusion activity</a:t>
            </a:r>
            <a:r>
              <a:rPr lang="en-US" sz="2000" dirty="0" smtClean="0"/>
              <a:t>.</a:t>
            </a:r>
          </a:p>
          <a:p>
            <a:pPr marL="0" indent="0">
              <a:buNone/>
            </a:pPr>
            <a:r>
              <a:rPr lang="en-US" sz="2000" dirty="0" smtClean="0"/>
              <a:t>Signatures have three distinct attributes:</a:t>
            </a:r>
            <a:endParaRPr lang="en-US" sz="2000" dirty="0"/>
          </a:p>
          <a:p>
            <a:r>
              <a:rPr lang="en-US" sz="1800" dirty="0" smtClean="0"/>
              <a:t>Type </a:t>
            </a:r>
          </a:p>
          <a:p>
            <a:r>
              <a:rPr lang="en-US" sz="1800" dirty="0" smtClean="0"/>
              <a:t>Trigger (alarm)</a:t>
            </a:r>
          </a:p>
          <a:p>
            <a:r>
              <a:rPr lang="en-US" sz="1800" dirty="0" smtClean="0"/>
              <a:t>Action</a:t>
            </a:r>
            <a:endParaRPr lang="en-US" sz="1800" dirty="0"/>
          </a:p>
        </p:txBody>
      </p:sp>
    </p:spTree>
    <p:extLst>
      <p:ext uri="{BB962C8B-B14F-4D97-AF65-F5344CB8AC3E}">
        <p14:creationId xmlns:p14="http://schemas.microsoft.com/office/powerpoint/2010/main" val="1467350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2800" dirty="0" smtClean="0"/>
              <a:t>Signature Types</a:t>
            </a:r>
            <a:endParaRPr lang="en-US" sz="2800" dirty="0"/>
          </a:p>
        </p:txBody>
      </p:sp>
      <p:sp>
        <p:nvSpPr>
          <p:cNvPr id="6" name="Text Placeholder 6"/>
          <p:cNvSpPr txBox="1">
            <a:spLocks/>
          </p:cNvSpPr>
          <p:nvPr/>
        </p:nvSpPr>
        <p:spPr>
          <a:xfrm>
            <a:off x="398032" y="1165767"/>
            <a:ext cx="8403067" cy="2778703"/>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Signatures are categorized as either:</a:t>
            </a:r>
            <a:endParaRPr lang="en-US" sz="2000" dirty="0"/>
          </a:p>
          <a:p>
            <a:r>
              <a:rPr lang="en-US" sz="1800" dirty="0" smtClean="0"/>
              <a:t>Atomic – this simplest type of signature consists of a single packet, activity, or event that is examined to determine if it matches a configured signature.  If yes, an alarm is triggered and a signature action is performed.</a:t>
            </a:r>
          </a:p>
          <a:p>
            <a:r>
              <a:rPr lang="en-US" sz="1800" dirty="0" smtClean="0"/>
              <a:t>Composite – this type of signature identifies a sequence of operations distributed across multiple hosts over an arbitrary period of time.</a:t>
            </a:r>
          </a:p>
        </p:txBody>
      </p:sp>
      <p:sp>
        <p:nvSpPr>
          <p:cNvPr id="2" name="TextBox 1"/>
          <p:cNvSpPr txBox="1"/>
          <p:nvPr/>
        </p:nvSpPr>
        <p:spPr>
          <a:xfrm>
            <a:off x="609600" y="3944470"/>
            <a:ext cx="8020050" cy="1751480"/>
          </a:xfrm>
          <a:prstGeom prst="rect">
            <a:avLst/>
          </a:prstGeom>
          <a:noFill/>
        </p:spPr>
        <p:txBody>
          <a:bodyPr wrap="square" rtlCol="0">
            <a:spAutoFit/>
          </a:bodyPr>
          <a:lstStyle/>
          <a:p>
            <a:r>
              <a:rPr lang="en-MY" dirty="0"/>
              <a:t>For example, a LAND attack has an atomic signature because it sends a spoofed TCP SYN packet (connection initiation) with the same source and destination IP address of the target host and the same source and destination port as an open port on the target, as shown in the figure. The reason a LAND attack works is because it causes the machine to reply to itself continuously.</a:t>
            </a:r>
          </a:p>
        </p:txBody>
      </p:sp>
    </p:spTree>
    <p:extLst>
      <p:ext uri="{BB962C8B-B14F-4D97-AF65-F5344CB8AC3E}">
        <p14:creationId xmlns:p14="http://schemas.microsoft.com/office/powerpoint/2010/main" val="3076653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2800" dirty="0" smtClean="0"/>
              <a:t>Signature File</a:t>
            </a:r>
            <a:endParaRPr lang="en-US" sz="2800" dirty="0"/>
          </a:p>
        </p:txBody>
      </p:sp>
      <p:sp>
        <p:nvSpPr>
          <p:cNvPr id="6" name="Text Placeholder 6"/>
          <p:cNvSpPr txBox="1">
            <a:spLocks/>
          </p:cNvSpPr>
          <p:nvPr/>
        </p:nvSpPr>
        <p:spPr>
          <a:xfrm>
            <a:off x="398032" y="1165767"/>
            <a:ext cx="8403067" cy="2778703"/>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As new threats are identified, new signatures must be created and uploaded to an </a:t>
            </a:r>
            <a:r>
              <a:rPr lang="en-US" sz="2000" dirty="0"/>
              <a:t>IPS. </a:t>
            </a:r>
            <a:endParaRPr lang="en-US" sz="2000" dirty="0" smtClean="0"/>
          </a:p>
          <a:p>
            <a:r>
              <a:rPr lang="en-US" sz="2000" dirty="0" smtClean="0"/>
              <a:t>A </a:t>
            </a:r>
            <a:r>
              <a:rPr lang="en-US" sz="2000" dirty="0"/>
              <a:t>signature file contains a package of network signatures. </a:t>
            </a:r>
            <a:endParaRPr lang="en-US" sz="20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37" y="2555118"/>
            <a:ext cx="8188926" cy="3669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9597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2800" dirty="0" smtClean="0"/>
              <a:t>Signature Micro-Engines</a:t>
            </a:r>
            <a:endParaRPr lang="en-US" sz="2800" dirty="0"/>
          </a:p>
        </p:txBody>
      </p:sp>
      <p:sp>
        <p:nvSpPr>
          <p:cNvPr id="7" name="Text Placeholder 6"/>
          <p:cNvSpPr txBox="1">
            <a:spLocks/>
          </p:cNvSpPr>
          <p:nvPr/>
        </p:nvSpPr>
        <p:spPr>
          <a:xfrm>
            <a:off x="398032" y="1165767"/>
            <a:ext cx="8403067" cy="2778703"/>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Cisco IOS defines five micro-engines:</a:t>
            </a:r>
            <a:endParaRPr lang="en-US" sz="2000" dirty="0"/>
          </a:p>
          <a:p>
            <a:r>
              <a:rPr lang="en-US" sz="1800" dirty="0" smtClean="0"/>
              <a:t>Atomic – Signatures that examine simple packets.</a:t>
            </a:r>
          </a:p>
          <a:p>
            <a:r>
              <a:rPr lang="en-US" sz="1800" dirty="0" smtClean="0"/>
              <a:t>Service </a:t>
            </a:r>
            <a:r>
              <a:rPr lang="en-US" sz="1800" dirty="0"/>
              <a:t>– Signatures that </a:t>
            </a:r>
            <a:r>
              <a:rPr lang="en-US" sz="1800" dirty="0" smtClean="0"/>
              <a:t>examine the many services that are attacked.</a:t>
            </a:r>
          </a:p>
          <a:p>
            <a:r>
              <a:rPr lang="en-US" sz="1800" dirty="0"/>
              <a:t>String - Signatures that </a:t>
            </a:r>
            <a:r>
              <a:rPr lang="en-US" sz="1800" dirty="0" smtClean="0"/>
              <a:t>use regular expression-based patterns to detect intrusions.</a:t>
            </a:r>
          </a:p>
          <a:p>
            <a:r>
              <a:rPr lang="en-US" sz="1800" dirty="0" smtClean="0"/>
              <a:t>Multi-string – Supports flexible pattern matching and Trend Labs signatures.</a:t>
            </a:r>
          </a:p>
          <a:p>
            <a:r>
              <a:rPr lang="en-US" sz="1800" dirty="0" smtClean="0"/>
              <a:t>Other – Internal engine that handles miscellaneous signatures.</a:t>
            </a:r>
          </a:p>
        </p:txBody>
      </p:sp>
      <p:sp>
        <p:nvSpPr>
          <p:cNvPr id="2" name="TextBox 1"/>
          <p:cNvSpPr txBox="1"/>
          <p:nvPr/>
        </p:nvSpPr>
        <p:spPr>
          <a:xfrm>
            <a:off x="398032" y="4381500"/>
            <a:ext cx="8420531" cy="1077218"/>
          </a:xfrm>
          <a:prstGeom prst="rect">
            <a:avLst/>
          </a:prstGeom>
          <a:solidFill>
            <a:schemeClr val="accent2">
              <a:lumMod val="60000"/>
              <a:lumOff val="40000"/>
            </a:schemeClr>
          </a:solidFill>
        </p:spPr>
        <p:txBody>
          <a:bodyPr wrap="square" rtlCol="0">
            <a:spAutoFit/>
          </a:bodyPr>
          <a:lstStyle/>
          <a:p>
            <a:r>
              <a:rPr lang="en-MY" sz="1600" dirty="0"/>
              <a:t>To make the scanning of signatures more efficient, Cisco IOS software relies on signature micro-engines (SMEs), which categorize common signatures in groups. Cisco IOS software can then scan for multiple signatures based on group characteristics, instead of one at a time.</a:t>
            </a:r>
            <a:endParaRPr lang="en-MY" sz="1600" dirty="0"/>
          </a:p>
        </p:txBody>
      </p:sp>
    </p:spTree>
    <p:extLst>
      <p:ext uri="{BB962C8B-B14F-4D97-AF65-F5344CB8AC3E}">
        <p14:creationId xmlns:p14="http://schemas.microsoft.com/office/powerpoint/2010/main" val="1784496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2800" dirty="0" smtClean="0"/>
              <a:t>Download a Signature File</a:t>
            </a:r>
            <a:endParaRPr lang="en-US" sz="2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37" y="1256254"/>
            <a:ext cx="8188926" cy="3669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1707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5.2.2:</a:t>
            </a:r>
            <a:br>
              <a:rPr lang="en-US" sz="2800" dirty="0" smtClean="0"/>
            </a:br>
            <a:r>
              <a:rPr lang="en-US" sz="2800" dirty="0" smtClean="0"/>
              <a:t>IPS Signature Alarms</a:t>
            </a:r>
            <a:endParaRPr lang="en-US" sz="2800" dirty="0"/>
          </a:p>
        </p:txBody>
      </p:sp>
    </p:spTree>
    <p:extLst>
      <p:ext uri="{BB962C8B-B14F-4D97-AF65-F5344CB8AC3E}">
        <p14:creationId xmlns:p14="http://schemas.microsoft.com/office/powerpoint/2010/main" val="2010562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smtClean="0"/>
              <a:t>Signature Alarm</a:t>
            </a:r>
            <a:endParaRPr lang="en-US" sz="32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557" y="949758"/>
            <a:ext cx="5051233" cy="2522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4694" y="3596698"/>
            <a:ext cx="5068150" cy="2522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2191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21393" y="2174124"/>
            <a:ext cx="8112125" cy="696192"/>
          </a:xfrm>
        </p:spPr>
        <p:txBody>
          <a:bodyPr/>
          <a:lstStyle/>
          <a:p>
            <a:r>
              <a:rPr lang="en-US" sz="4000" dirty="0" smtClean="0"/>
              <a:t>Section 5.1:</a:t>
            </a:r>
            <a:br>
              <a:rPr lang="en-US" sz="4000" dirty="0" smtClean="0"/>
            </a:br>
            <a:r>
              <a:rPr lang="en-US" sz="4000" dirty="0" smtClean="0"/>
              <a:t>IPS Technologies</a:t>
            </a:r>
            <a:endParaRPr lang="en-US" sz="4000" dirty="0"/>
          </a:p>
        </p:txBody>
      </p:sp>
      <p:sp>
        <p:nvSpPr>
          <p:cNvPr id="5" name="Text Placeholder 6"/>
          <p:cNvSpPr txBox="1">
            <a:spLocks/>
          </p:cNvSpPr>
          <p:nvPr/>
        </p:nvSpPr>
        <p:spPr>
          <a:xfrm>
            <a:off x="419100" y="3119628"/>
            <a:ext cx="8577072" cy="202387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Upon completion of this section, you should be able to:</a:t>
            </a:r>
          </a:p>
          <a:p>
            <a:r>
              <a:rPr lang="en-US" sz="1800" dirty="0" smtClean="0"/>
              <a:t>Explain zero-day attacks.</a:t>
            </a:r>
          </a:p>
          <a:p>
            <a:r>
              <a:rPr lang="en-US" sz="1800" dirty="0" smtClean="0"/>
              <a:t>Understand how to monitor, detect and stop attacks.</a:t>
            </a:r>
            <a:endParaRPr lang="en-US" sz="1800" dirty="0"/>
          </a:p>
          <a:p>
            <a:r>
              <a:rPr lang="en-US" sz="1800" dirty="0" smtClean="0"/>
              <a:t>Describe the advantages and disadvantages of IDS and IPS.</a:t>
            </a:r>
            <a:endParaRPr lang="en-US" sz="1800" dirty="0"/>
          </a:p>
        </p:txBody>
      </p:sp>
    </p:spTree>
    <p:extLst>
      <p:ext uri="{BB962C8B-B14F-4D97-AF65-F5344CB8AC3E}">
        <p14:creationId xmlns:p14="http://schemas.microsoft.com/office/powerpoint/2010/main" val="307607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smtClean="0"/>
              <a:t>Pattern-Based Detection</a:t>
            </a:r>
            <a:endParaRPr lang="en-US" sz="32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237" y="2062307"/>
            <a:ext cx="8537526" cy="2733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2890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smtClean="0"/>
              <a:t>Anomaly-Based Detection</a:t>
            </a:r>
            <a:endParaRPr lang="en-US" sz="32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156" y="2311112"/>
            <a:ext cx="8463688" cy="2235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6288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smtClean="0"/>
              <a:t>Policy-Based and Honey Pot-Based Detection</a:t>
            </a:r>
            <a:endParaRPr lang="en-US" sz="3200"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65" y="1023216"/>
            <a:ext cx="8323915" cy="24525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38165" y="3695700"/>
            <a:ext cx="8323915" cy="2585323"/>
          </a:xfrm>
          <a:prstGeom prst="rect">
            <a:avLst/>
          </a:prstGeom>
          <a:noFill/>
        </p:spPr>
        <p:txBody>
          <a:bodyPr wrap="square" rtlCol="0">
            <a:spAutoFit/>
          </a:bodyPr>
          <a:lstStyle/>
          <a:p>
            <a:pPr marL="285750" indent="-285750">
              <a:buFont typeface="Arial" panose="020B0604020202020204" pitchFamily="34" charset="0"/>
              <a:buChar char="•"/>
            </a:pPr>
            <a:r>
              <a:rPr lang="en-MY" dirty="0"/>
              <a:t>Honey pot-based detection uses a dummy server to attract attacks. The purpose of the honey pot approach is to distract attacks away from real network devices. </a:t>
            </a:r>
            <a:endParaRPr lang="en-MY" dirty="0" smtClean="0"/>
          </a:p>
          <a:p>
            <a:pPr marL="285750" indent="-285750">
              <a:buFont typeface="Arial" panose="020B0604020202020204" pitchFamily="34" charset="0"/>
              <a:buChar char="•"/>
            </a:pPr>
            <a:r>
              <a:rPr lang="en-MY" dirty="0" smtClean="0"/>
              <a:t>By </a:t>
            </a:r>
            <a:r>
              <a:rPr lang="en-MY" dirty="0"/>
              <a:t>staging different types of vulnerabilities in the honey pot server, administrators can </a:t>
            </a:r>
            <a:r>
              <a:rPr lang="en-MY" dirty="0" err="1"/>
              <a:t>analyze</a:t>
            </a:r>
            <a:r>
              <a:rPr lang="en-MY" dirty="0"/>
              <a:t> incoming types of attacks and malicious traffic patterns. They can then use this analysis to tune their sensor signatures to detect new types of malicious network traffic. </a:t>
            </a:r>
            <a:endParaRPr lang="en-MY" dirty="0" smtClean="0"/>
          </a:p>
          <a:p>
            <a:pPr marL="285750" indent="-285750">
              <a:buFont typeface="Arial" panose="020B0604020202020204" pitchFamily="34" charset="0"/>
              <a:buChar char="•"/>
            </a:pPr>
            <a:r>
              <a:rPr lang="en-MY" dirty="0" smtClean="0"/>
              <a:t>Honey </a:t>
            </a:r>
            <a:r>
              <a:rPr lang="en-MY" dirty="0"/>
              <a:t>pot systems are rarely used in production environments. Antivirus and other security vendors tend to use them for research.</a:t>
            </a:r>
            <a:endParaRPr lang="en-MY" dirty="0"/>
          </a:p>
        </p:txBody>
      </p:sp>
    </p:spTree>
    <p:extLst>
      <p:ext uri="{BB962C8B-B14F-4D97-AF65-F5344CB8AC3E}">
        <p14:creationId xmlns:p14="http://schemas.microsoft.com/office/powerpoint/2010/main" val="198141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smtClean="0"/>
              <a:t>Benefits of the Cisco IOS IPS Solution</a:t>
            </a:r>
            <a:endParaRPr lang="en-US" sz="3200" dirty="0"/>
          </a:p>
        </p:txBody>
      </p:sp>
      <p:sp>
        <p:nvSpPr>
          <p:cNvPr id="5" name="Text Placeholder 6"/>
          <p:cNvSpPr txBox="1">
            <a:spLocks/>
          </p:cNvSpPr>
          <p:nvPr/>
        </p:nvSpPr>
        <p:spPr>
          <a:xfrm>
            <a:off x="398033" y="1165767"/>
            <a:ext cx="3862240" cy="4985651"/>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Benefits:</a:t>
            </a:r>
          </a:p>
          <a:p>
            <a:r>
              <a:rPr lang="en-US" sz="1800" dirty="0" smtClean="0"/>
              <a:t>It uses underlying routing infrastructure to provide an additional layer of security.</a:t>
            </a:r>
          </a:p>
          <a:p>
            <a:r>
              <a:rPr lang="en-US" sz="1800" dirty="0" smtClean="0"/>
              <a:t>It is inline and is supported on a broad range of routing platforms.</a:t>
            </a:r>
          </a:p>
          <a:p>
            <a:r>
              <a:rPr lang="en-US" sz="1800" dirty="0" smtClean="0"/>
              <a:t>It provides threat protection at all entry points to the network when used in combination with Cisco IDS, Cisco IOS Firewall, VPN, and NAC solutions</a:t>
            </a:r>
          </a:p>
          <a:p>
            <a:r>
              <a:rPr lang="en-US" sz="1800" dirty="0" smtClean="0"/>
              <a:t>The size of the signature database used by the devices can be adapted to the amount of available memory in the router.</a:t>
            </a:r>
            <a:endParaRPr lang="en-US" sz="1800"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1550" y="2157232"/>
            <a:ext cx="4273820" cy="2581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547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smtClean="0"/>
              <a:t>Alarm Triggering Mechanisms</a:t>
            </a:r>
            <a:endParaRPr lang="en-US" sz="3200" dirty="0"/>
          </a:p>
        </p:txBody>
      </p:sp>
      <p:sp>
        <p:nvSpPr>
          <p:cNvPr id="4" name="Text Placeholder 6"/>
          <p:cNvSpPr txBox="1">
            <a:spLocks/>
          </p:cNvSpPr>
          <p:nvPr/>
        </p:nvSpPr>
        <p:spPr>
          <a:xfrm>
            <a:off x="438165" y="1810004"/>
            <a:ext cx="8260456" cy="496778"/>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Understanding Alarm Types:</a:t>
            </a:r>
            <a:endParaRPr lang="en-US" sz="20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65" y="2306782"/>
            <a:ext cx="8286217" cy="16105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489233" y="4667250"/>
            <a:ext cx="3258393" cy="923330"/>
          </a:xfrm>
          <a:prstGeom prst="rect">
            <a:avLst/>
          </a:prstGeom>
          <a:noFill/>
        </p:spPr>
        <p:txBody>
          <a:bodyPr wrap="none" rtlCol="0">
            <a:spAutoFit/>
          </a:bodyPr>
          <a:lstStyle/>
          <a:p>
            <a:r>
              <a:rPr lang="en-US" dirty="0" smtClean="0"/>
              <a:t>False                   Positive</a:t>
            </a:r>
          </a:p>
          <a:p>
            <a:r>
              <a:rPr lang="en-US" dirty="0" smtClean="0"/>
              <a:t>True                     Positive</a:t>
            </a:r>
          </a:p>
          <a:p>
            <a:r>
              <a:rPr lang="en-US" dirty="0" smtClean="0"/>
              <a:t>Alarm                  Attack Traffic</a:t>
            </a:r>
            <a:endParaRPr lang="en-MY" dirty="0"/>
          </a:p>
        </p:txBody>
      </p:sp>
    </p:spTree>
    <p:extLst>
      <p:ext uri="{BB962C8B-B14F-4D97-AF65-F5344CB8AC3E}">
        <p14:creationId xmlns:p14="http://schemas.microsoft.com/office/powerpoint/2010/main" val="2157732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5.2.3:</a:t>
            </a:r>
            <a:br>
              <a:rPr lang="en-US" sz="2800" dirty="0" smtClean="0"/>
            </a:br>
            <a:r>
              <a:rPr lang="en-US" sz="2800" dirty="0" smtClean="0"/>
              <a:t>IPS Signature Actions</a:t>
            </a:r>
            <a:endParaRPr lang="en-US" sz="2800" dirty="0"/>
          </a:p>
        </p:txBody>
      </p:sp>
    </p:spTree>
    <p:extLst>
      <p:ext uri="{BB962C8B-B14F-4D97-AF65-F5344CB8AC3E}">
        <p14:creationId xmlns:p14="http://schemas.microsoft.com/office/powerpoint/2010/main" val="2410899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smtClean="0"/>
              <a:t>Signature Actions</a:t>
            </a:r>
            <a:endParaRPr lang="en-US" sz="3200" dirty="0"/>
          </a:p>
        </p:txBody>
      </p:sp>
      <p:sp>
        <p:nvSpPr>
          <p:cNvPr id="4" name="Text Placeholder 6"/>
          <p:cNvSpPr txBox="1">
            <a:spLocks/>
          </p:cNvSpPr>
          <p:nvPr/>
        </p:nvSpPr>
        <p:spPr>
          <a:xfrm>
            <a:off x="438165" y="1041077"/>
            <a:ext cx="8260456" cy="496778"/>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Summary of Action Categories:</a:t>
            </a:r>
            <a:endParaRPr lang="en-US" sz="20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755" y="1537855"/>
            <a:ext cx="7500490" cy="4631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960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smtClean="0"/>
              <a:t>Manage Generated Alerts</a:t>
            </a:r>
            <a:endParaRPr lang="en-US" sz="3200" dirty="0"/>
          </a:p>
        </p:txBody>
      </p:sp>
      <p:sp>
        <p:nvSpPr>
          <p:cNvPr id="4" name="Text Placeholder 6"/>
          <p:cNvSpPr txBox="1">
            <a:spLocks/>
          </p:cNvSpPr>
          <p:nvPr/>
        </p:nvSpPr>
        <p:spPr>
          <a:xfrm>
            <a:off x="438165" y="1810004"/>
            <a:ext cx="8260456" cy="496778"/>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Generating an Alert:</a:t>
            </a:r>
            <a:endParaRPr lang="en-US" sz="2000" dirty="0"/>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65" y="2306782"/>
            <a:ext cx="8347893"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0711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smtClean="0"/>
              <a:t>Log Activities for Later Analysis</a:t>
            </a:r>
            <a:endParaRPr lang="en-US" sz="3200" dirty="0"/>
          </a:p>
        </p:txBody>
      </p:sp>
      <p:sp>
        <p:nvSpPr>
          <p:cNvPr id="4" name="Text Placeholder 6"/>
          <p:cNvSpPr txBox="1">
            <a:spLocks/>
          </p:cNvSpPr>
          <p:nvPr/>
        </p:nvSpPr>
        <p:spPr>
          <a:xfrm>
            <a:off x="438165" y="1810004"/>
            <a:ext cx="8260456" cy="496778"/>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Logging the Activity:</a:t>
            </a:r>
            <a:endParaRPr lang="en-US" sz="2000"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65" y="2410113"/>
            <a:ext cx="8430308" cy="2691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933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smtClean="0"/>
              <a:t>Deny the Activity</a:t>
            </a:r>
            <a:endParaRPr lang="en-US" sz="3200" dirty="0"/>
          </a:p>
        </p:txBody>
      </p:sp>
      <p:sp>
        <p:nvSpPr>
          <p:cNvPr id="4" name="Text Placeholder 6"/>
          <p:cNvSpPr txBox="1">
            <a:spLocks/>
          </p:cNvSpPr>
          <p:nvPr/>
        </p:nvSpPr>
        <p:spPr>
          <a:xfrm>
            <a:off x="438165" y="1311236"/>
            <a:ext cx="8260456" cy="496778"/>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Dropping or Preventing the Activity:</a:t>
            </a:r>
            <a:endParaRPr lang="en-US" sz="2000"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65" y="1808014"/>
            <a:ext cx="8355886" cy="3678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069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5.1.1:</a:t>
            </a:r>
            <a:br>
              <a:rPr lang="en-US" sz="2800" dirty="0" smtClean="0"/>
            </a:br>
            <a:r>
              <a:rPr lang="en-US" sz="2800" dirty="0" smtClean="0"/>
              <a:t>IDS and IPS Characteristics</a:t>
            </a:r>
            <a:endParaRPr lang="en-US" sz="2800" dirty="0"/>
          </a:p>
        </p:txBody>
      </p:sp>
    </p:spTree>
    <p:extLst>
      <p:ext uri="{BB962C8B-B14F-4D97-AF65-F5344CB8AC3E}">
        <p14:creationId xmlns:p14="http://schemas.microsoft.com/office/powerpoint/2010/main" val="2560295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smtClean="0"/>
              <a:t>Reset, Block, and Allow Traffic</a:t>
            </a:r>
            <a:endParaRPr lang="en-US" sz="3200" dirty="0"/>
          </a:p>
        </p:txBody>
      </p:sp>
      <p:sp>
        <p:nvSpPr>
          <p:cNvPr id="4" name="Text Placeholder 6"/>
          <p:cNvSpPr txBox="1">
            <a:spLocks/>
          </p:cNvSpPr>
          <p:nvPr/>
        </p:nvSpPr>
        <p:spPr>
          <a:xfrm>
            <a:off x="438165" y="1810004"/>
            <a:ext cx="8260456" cy="496778"/>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Resetting the Connection and Blocking the Activity:</a:t>
            </a:r>
            <a:endParaRPr lang="en-US" sz="2000"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65" y="2306781"/>
            <a:ext cx="8299940" cy="22963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0437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5.2.4:</a:t>
            </a:r>
            <a:br>
              <a:rPr lang="en-US" sz="2800" dirty="0" smtClean="0"/>
            </a:br>
            <a:r>
              <a:rPr lang="en-US" sz="2800" dirty="0" smtClean="0"/>
              <a:t>Manage and Monitor IPS</a:t>
            </a:r>
            <a:endParaRPr lang="en-US" sz="2800" dirty="0"/>
          </a:p>
        </p:txBody>
      </p:sp>
    </p:spTree>
    <p:extLst>
      <p:ext uri="{BB962C8B-B14F-4D97-AF65-F5344CB8AC3E}">
        <p14:creationId xmlns:p14="http://schemas.microsoft.com/office/powerpoint/2010/main" val="3324804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smtClean="0"/>
              <a:t>Monitor Activity</a:t>
            </a:r>
            <a:endParaRPr lang="en-US" sz="3200" dirty="0"/>
          </a:p>
        </p:txBody>
      </p:sp>
      <p:sp>
        <p:nvSpPr>
          <p:cNvPr id="4" name="Text Placeholder 6"/>
          <p:cNvSpPr txBox="1">
            <a:spLocks/>
          </p:cNvSpPr>
          <p:nvPr/>
        </p:nvSpPr>
        <p:spPr>
          <a:xfrm>
            <a:off x="438165" y="1332018"/>
            <a:ext cx="8260456" cy="2398318"/>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IPS Planning and Monitoring Considerations:</a:t>
            </a:r>
          </a:p>
          <a:p>
            <a:r>
              <a:rPr lang="en-US" sz="2000" dirty="0" smtClean="0"/>
              <a:t>Management method</a:t>
            </a:r>
          </a:p>
          <a:p>
            <a:r>
              <a:rPr lang="en-US" sz="2000" dirty="0" smtClean="0"/>
              <a:t>Event correlation</a:t>
            </a:r>
          </a:p>
          <a:p>
            <a:r>
              <a:rPr lang="en-US" sz="2000" dirty="0" smtClean="0"/>
              <a:t>Security staff</a:t>
            </a:r>
          </a:p>
          <a:p>
            <a:r>
              <a:rPr lang="en-US" sz="2000" dirty="0" smtClean="0"/>
              <a:t>Incident response plan</a:t>
            </a:r>
            <a:endParaRPr lang="en-US" sz="2000" dirty="0"/>
          </a:p>
        </p:txBody>
      </p:sp>
    </p:spTree>
    <p:extLst>
      <p:ext uri="{BB962C8B-B14F-4D97-AF65-F5344CB8AC3E}">
        <p14:creationId xmlns:p14="http://schemas.microsoft.com/office/powerpoint/2010/main" val="3048034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smtClean="0"/>
              <a:t>Monitoring Considerations</a:t>
            </a:r>
            <a:endParaRPr lang="en-US" sz="3200"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9271" y="1128569"/>
            <a:ext cx="4885459" cy="4913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7979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smtClean="0"/>
              <a:t>Secure Device Event Exchange</a:t>
            </a:r>
            <a:endParaRPr lang="en-US" sz="3200"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934" y="1244167"/>
            <a:ext cx="8280132" cy="3639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31934" y="5108939"/>
            <a:ext cx="8280132" cy="1169551"/>
          </a:xfrm>
          <a:prstGeom prst="rect">
            <a:avLst/>
          </a:prstGeom>
          <a:noFill/>
        </p:spPr>
        <p:txBody>
          <a:bodyPr wrap="square" rtlCol="0">
            <a:spAutoFit/>
          </a:bodyPr>
          <a:lstStyle/>
          <a:p>
            <a:r>
              <a:rPr lang="en-MY" sz="1400" dirty="0"/>
              <a:t>IPS sensors and Cisco IOS IPS generate alarms when an enabled signature is triggered. These alarms are stored on the sensor and can be viewed locally, or through a management application, such as IPS Manager Express.</a:t>
            </a:r>
          </a:p>
          <a:p>
            <a:r>
              <a:rPr lang="en-MY" sz="1400" dirty="0"/>
              <a:t>When an attack signature is detected, the Cisco IOS IPS feature can send a syslog message or an alarm in Secure Device Event Exchange (SDEE) format, as shown in the figure</a:t>
            </a:r>
            <a:r>
              <a:rPr lang="en-MY" sz="1400" dirty="0" smtClean="0"/>
              <a:t>.</a:t>
            </a:r>
            <a:endParaRPr lang="en-MY" sz="1400" dirty="0"/>
          </a:p>
        </p:txBody>
      </p:sp>
    </p:spTree>
    <p:extLst>
      <p:ext uri="{BB962C8B-B14F-4D97-AF65-F5344CB8AC3E}">
        <p14:creationId xmlns:p14="http://schemas.microsoft.com/office/powerpoint/2010/main" val="139016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61705"/>
            <a:ext cx="8588861" cy="838200"/>
          </a:xfrm>
        </p:spPr>
        <p:txBody>
          <a:bodyPr/>
          <a:lstStyle/>
          <a:p>
            <a:pPr>
              <a:lnSpc>
                <a:spcPct val="100000"/>
              </a:lnSpc>
            </a:pPr>
            <a:r>
              <a:rPr lang="en-US" sz="3200" dirty="0" smtClean="0"/>
              <a:t>IPS Configuration Best </a:t>
            </a:r>
            <a:r>
              <a:rPr lang="en-US" sz="3200" dirty="0" smtClean="0"/>
              <a:t>Practices – refer to </a:t>
            </a:r>
            <a:r>
              <a:rPr lang="en-US" sz="3200" dirty="0" err="1" smtClean="0"/>
              <a:t>curicullum</a:t>
            </a:r>
            <a:endParaRPr lang="en-US" sz="3200"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2376" y="1201305"/>
            <a:ext cx="6459248" cy="4933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068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5.2.5:</a:t>
            </a:r>
            <a:br>
              <a:rPr lang="en-US" sz="2800" dirty="0" smtClean="0"/>
            </a:br>
            <a:r>
              <a:rPr lang="en-US" sz="2800" dirty="0" smtClean="0"/>
              <a:t>IPS Global Correlation</a:t>
            </a:r>
            <a:endParaRPr lang="en-US" sz="2800" dirty="0"/>
          </a:p>
        </p:txBody>
      </p:sp>
    </p:spTree>
    <p:extLst>
      <p:ext uri="{BB962C8B-B14F-4D97-AF65-F5344CB8AC3E}">
        <p14:creationId xmlns:p14="http://schemas.microsoft.com/office/powerpoint/2010/main" val="3157804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smtClean="0"/>
              <a:t>Cisco Global Correlation</a:t>
            </a:r>
            <a:endParaRPr lang="en-US" sz="3200" dirty="0"/>
          </a:p>
        </p:txBody>
      </p:sp>
      <p:sp>
        <p:nvSpPr>
          <p:cNvPr id="5" name="Text Placeholder 6"/>
          <p:cNvSpPr txBox="1">
            <a:spLocks/>
          </p:cNvSpPr>
          <p:nvPr/>
        </p:nvSpPr>
        <p:spPr>
          <a:xfrm>
            <a:off x="398032" y="1165767"/>
            <a:ext cx="8403067" cy="2778703"/>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Goals of global correlation:</a:t>
            </a:r>
            <a:endParaRPr lang="en-US" sz="2000" dirty="0"/>
          </a:p>
          <a:p>
            <a:r>
              <a:rPr lang="en-US" sz="1800" dirty="0" smtClean="0"/>
              <a:t>Dealing intelligently with alerts to improve effectiveness</a:t>
            </a:r>
          </a:p>
          <a:p>
            <a:r>
              <a:rPr lang="en-US" sz="1800" dirty="0" smtClean="0"/>
              <a:t>Improving protection against known malicious sites</a:t>
            </a:r>
          </a:p>
          <a:p>
            <a:r>
              <a:rPr lang="en-US" sz="1800" dirty="0" smtClean="0"/>
              <a:t>Sharing telemetry data with the </a:t>
            </a:r>
            <a:r>
              <a:rPr lang="en-US" sz="1800" dirty="0" err="1" smtClean="0"/>
              <a:t>SensorBase</a:t>
            </a:r>
            <a:r>
              <a:rPr lang="en-US" sz="1800" dirty="0" smtClean="0"/>
              <a:t> Network to improve visibility of alerts and sensor actions on a global scale</a:t>
            </a:r>
          </a:p>
          <a:p>
            <a:r>
              <a:rPr lang="en-US" sz="1800" dirty="0" smtClean="0"/>
              <a:t>Simplifying configuration settings</a:t>
            </a:r>
          </a:p>
          <a:p>
            <a:r>
              <a:rPr lang="en-US" sz="1800" dirty="0" smtClean="0"/>
              <a:t>Automatic handling of security information uploads and downloads</a:t>
            </a:r>
          </a:p>
        </p:txBody>
      </p:sp>
      <p:sp>
        <p:nvSpPr>
          <p:cNvPr id="2" name="TextBox 1"/>
          <p:cNvSpPr txBox="1"/>
          <p:nvPr/>
        </p:nvSpPr>
        <p:spPr>
          <a:xfrm>
            <a:off x="398032" y="4248150"/>
            <a:ext cx="8212568" cy="2031325"/>
          </a:xfrm>
          <a:prstGeom prst="rect">
            <a:avLst/>
          </a:prstGeom>
          <a:noFill/>
        </p:spPr>
        <p:txBody>
          <a:bodyPr wrap="square" rtlCol="0">
            <a:spAutoFit/>
          </a:bodyPr>
          <a:lstStyle/>
          <a:p>
            <a:r>
              <a:rPr lang="en-MY" dirty="0"/>
              <a:t>In addition to maintaining signature packs, Cisco IPS includes a security feature called Cisco Global Correlation. With global correlation, Cisco IPS devices receive regular threat updates from a centralized Cisco threat database called the Cisco </a:t>
            </a:r>
            <a:r>
              <a:rPr lang="en-MY" dirty="0" err="1"/>
              <a:t>SensorBase</a:t>
            </a:r>
            <a:r>
              <a:rPr lang="en-MY" dirty="0"/>
              <a:t> Network</a:t>
            </a:r>
            <a:r>
              <a:rPr lang="en-MY" dirty="0" smtClean="0"/>
              <a:t>.</a:t>
            </a:r>
          </a:p>
          <a:p>
            <a:r>
              <a:rPr lang="en-MY" dirty="0"/>
              <a:t>The Cisco </a:t>
            </a:r>
            <a:r>
              <a:rPr lang="en-MY" dirty="0" err="1"/>
              <a:t>SensorBase</a:t>
            </a:r>
            <a:r>
              <a:rPr lang="en-MY" dirty="0"/>
              <a:t> Network contains real-time, detailed information about known threats on the Internet. The goals of the Cisco Global Correlation are shown in the figure.</a:t>
            </a:r>
            <a:endParaRPr lang="en-MY" dirty="0"/>
          </a:p>
        </p:txBody>
      </p:sp>
    </p:spTree>
    <p:extLst>
      <p:ext uri="{BB962C8B-B14F-4D97-AF65-F5344CB8AC3E}">
        <p14:creationId xmlns:p14="http://schemas.microsoft.com/office/powerpoint/2010/main" val="2947274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smtClean="0"/>
              <a:t>Cisco </a:t>
            </a:r>
            <a:r>
              <a:rPr lang="en-US" sz="3200" dirty="0" err="1" smtClean="0"/>
              <a:t>SensorBase</a:t>
            </a:r>
            <a:r>
              <a:rPr lang="en-US" sz="3200" dirty="0" smtClean="0"/>
              <a:t> Network</a:t>
            </a:r>
            <a:endParaRPr lang="en-US" sz="3200" dirty="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738" y="1336386"/>
            <a:ext cx="8438525" cy="399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3516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smtClean="0"/>
              <a:t>Cisco Security Intelligence Operation</a:t>
            </a:r>
            <a:endParaRPr lang="en-US" sz="3200" dirty="0"/>
          </a:p>
        </p:txBody>
      </p:sp>
      <p:sp>
        <p:nvSpPr>
          <p:cNvPr id="6" name="Text Placeholder 6"/>
          <p:cNvSpPr txBox="1">
            <a:spLocks/>
          </p:cNvSpPr>
          <p:nvPr/>
        </p:nvSpPr>
        <p:spPr>
          <a:xfrm>
            <a:off x="398032" y="1165767"/>
            <a:ext cx="8403067" cy="2778703"/>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Network participation gathers the following data:</a:t>
            </a:r>
            <a:endParaRPr lang="en-US" sz="2000" dirty="0"/>
          </a:p>
          <a:p>
            <a:r>
              <a:rPr lang="en-US" sz="1800" dirty="0" smtClean="0"/>
              <a:t>Signature ID</a:t>
            </a:r>
          </a:p>
          <a:p>
            <a:r>
              <a:rPr lang="en-US" sz="1800" dirty="0" smtClean="0"/>
              <a:t>Attacker IP address</a:t>
            </a:r>
          </a:p>
          <a:p>
            <a:r>
              <a:rPr lang="en-US" sz="1800" dirty="0" smtClean="0"/>
              <a:t>Attacker port</a:t>
            </a:r>
          </a:p>
          <a:p>
            <a:r>
              <a:rPr lang="en-US" sz="1800" dirty="0" smtClean="0"/>
              <a:t>Maximum segment size</a:t>
            </a:r>
          </a:p>
          <a:p>
            <a:r>
              <a:rPr lang="en-US" sz="1800" dirty="0" smtClean="0"/>
              <a:t>Victim IP address</a:t>
            </a:r>
          </a:p>
          <a:p>
            <a:r>
              <a:rPr lang="en-US" sz="1800" dirty="0" smtClean="0"/>
              <a:t>Victim port</a:t>
            </a:r>
          </a:p>
          <a:p>
            <a:r>
              <a:rPr lang="en-US" sz="1800" dirty="0" smtClean="0"/>
              <a:t>Signature version</a:t>
            </a:r>
          </a:p>
          <a:p>
            <a:r>
              <a:rPr lang="en-US" sz="1800" dirty="0" smtClean="0"/>
              <a:t>TCP options string</a:t>
            </a:r>
          </a:p>
          <a:p>
            <a:r>
              <a:rPr lang="en-US" sz="1800" dirty="0" smtClean="0"/>
              <a:t>Reputation score</a:t>
            </a:r>
          </a:p>
          <a:p>
            <a:r>
              <a:rPr lang="en-US" sz="1800" dirty="0" smtClean="0"/>
              <a:t>Risk rating</a:t>
            </a:r>
          </a:p>
        </p:txBody>
      </p:sp>
    </p:spTree>
    <p:extLst>
      <p:ext uri="{BB962C8B-B14F-4D97-AF65-F5344CB8AC3E}">
        <p14:creationId xmlns:p14="http://schemas.microsoft.com/office/powerpoint/2010/main" val="126452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smtClean="0"/>
              <a:t>Zero-Day Attacks</a:t>
            </a:r>
            <a:endParaRPr lang="en-US" sz="3200"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117" y="1329293"/>
            <a:ext cx="7024967" cy="41994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610100" y="419100"/>
            <a:ext cx="4381500" cy="1384995"/>
          </a:xfrm>
          <a:prstGeom prst="rect">
            <a:avLst/>
          </a:prstGeom>
          <a:solidFill>
            <a:schemeClr val="accent2">
              <a:lumMod val="40000"/>
              <a:lumOff val="60000"/>
            </a:schemeClr>
          </a:solidFill>
        </p:spPr>
        <p:txBody>
          <a:bodyPr wrap="square" rtlCol="0">
            <a:spAutoFit/>
          </a:bodyPr>
          <a:lstStyle/>
          <a:p>
            <a:r>
              <a:rPr lang="en-MY" sz="1400" dirty="0"/>
              <a:t>A zero-day attack, sometimes referred to as a zero-day threat, is a computer attack that tries to exploit software vulnerabilities that are unknown or undisclosed by the software vendor, as shown in Figure 1. The term zero-hour describes the moment when the exploit is discovered. </a:t>
            </a:r>
          </a:p>
        </p:txBody>
      </p:sp>
    </p:spTree>
    <p:extLst>
      <p:ext uri="{BB962C8B-B14F-4D97-AF65-F5344CB8AC3E}">
        <p14:creationId xmlns:p14="http://schemas.microsoft.com/office/powerpoint/2010/main" val="925658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smtClean="0"/>
              <a:t>Reputations</a:t>
            </a:r>
            <a:r>
              <a:rPr lang="en-US" sz="3200" dirty="0"/>
              <a:t>, Blacklists, and Traffic Filters</a:t>
            </a: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5747" y="1104900"/>
            <a:ext cx="5172507" cy="50649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121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smtClean="0"/>
              <a:t>Reputations</a:t>
            </a:r>
            <a:r>
              <a:rPr lang="en-US" sz="3200" dirty="0"/>
              <a:t>, Blacklists, and Traffic Filters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826" y="1237016"/>
            <a:ext cx="7640349" cy="48510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873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21393" y="2174124"/>
            <a:ext cx="8112125" cy="696192"/>
          </a:xfrm>
        </p:spPr>
        <p:txBody>
          <a:bodyPr/>
          <a:lstStyle/>
          <a:p>
            <a:r>
              <a:rPr lang="en-US" sz="4000" dirty="0" smtClean="0"/>
              <a:t>Section 5.3:</a:t>
            </a:r>
            <a:br>
              <a:rPr lang="en-US" sz="4000" dirty="0" smtClean="0"/>
            </a:br>
            <a:r>
              <a:rPr lang="en-US" sz="4000" dirty="0" smtClean="0"/>
              <a:t>Implement IPS</a:t>
            </a:r>
            <a:endParaRPr lang="en-US" sz="4000" dirty="0"/>
          </a:p>
        </p:txBody>
      </p:sp>
      <p:sp>
        <p:nvSpPr>
          <p:cNvPr id="5" name="Text Placeholder 6"/>
          <p:cNvSpPr txBox="1">
            <a:spLocks/>
          </p:cNvSpPr>
          <p:nvPr/>
        </p:nvSpPr>
        <p:spPr>
          <a:xfrm>
            <a:off x="419100" y="3119628"/>
            <a:ext cx="8577072" cy="202387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Upon completion of this section, you should be able to:</a:t>
            </a:r>
          </a:p>
          <a:p>
            <a:r>
              <a:rPr lang="en-US" sz="1800" dirty="0" smtClean="0"/>
              <a:t>Understand how to configure Cisco IOS IPS with CLI</a:t>
            </a:r>
          </a:p>
          <a:p>
            <a:r>
              <a:rPr lang="en-US" sz="1800" dirty="0" smtClean="0"/>
              <a:t>Explain how to verify and monitor IPS</a:t>
            </a:r>
            <a:endParaRPr lang="en-US" sz="1800" dirty="0"/>
          </a:p>
        </p:txBody>
      </p:sp>
    </p:spTree>
    <p:extLst>
      <p:ext uri="{BB962C8B-B14F-4D97-AF65-F5344CB8AC3E}">
        <p14:creationId xmlns:p14="http://schemas.microsoft.com/office/powerpoint/2010/main" val="632024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5.3.1:</a:t>
            </a:r>
            <a:br>
              <a:rPr lang="en-US" sz="2800" dirty="0" smtClean="0"/>
            </a:br>
            <a:r>
              <a:rPr lang="en-US" sz="2800" dirty="0" smtClean="0"/>
              <a:t>Configure Cisco IOS IPS with CLI</a:t>
            </a:r>
            <a:endParaRPr lang="en-US" sz="2800" dirty="0"/>
          </a:p>
        </p:txBody>
      </p:sp>
    </p:spTree>
    <p:extLst>
      <p:ext uri="{BB962C8B-B14F-4D97-AF65-F5344CB8AC3E}">
        <p14:creationId xmlns:p14="http://schemas.microsoft.com/office/powerpoint/2010/main" val="309747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smtClean="0"/>
              <a:t>Implement IOS IPS</a:t>
            </a:r>
            <a:endParaRPr lang="en-US" sz="3200" dirty="0"/>
          </a:p>
        </p:txBody>
      </p:sp>
      <p:sp>
        <p:nvSpPr>
          <p:cNvPr id="3" name="Text Placeholder 6"/>
          <p:cNvSpPr txBox="1">
            <a:spLocks/>
          </p:cNvSpPr>
          <p:nvPr/>
        </p:nvSpPr>
        <p:spPr>
          <a:xfrm>
            <a:off x="640080" y="1237488"/>
            <a:ext cx="7917180" cy="499567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Step 1</a:t>
            </a:r>
            <a:r>
              <a:rPr lang="en-US" sz="1800" dirty="0"/>
              <a:t>. Download the IOS IPS files.</a:t>
            </a:r>
          </a:p>
          <a:p>
            <a:pPr marL="0" indent="0">
              <a:buNone/>
            </a:pPr>
            <a:r>
              <a:rPr lang="en-US" sz="1800" dirty="0"/>
              <a:t>Step 2. Create an IOS IPS configuration directory in Flash.</a:t>
            </a:r>
          </a:p>
          <a:p>
            <a:pPr marL="0" indent="0">
              <a:buNone/>
            </a:pPr>
            <a:r>
              <a:rPr lang="en-US" sz="1800" dirty="0"/>
              <a:t>Step 3. Configure an IOS IPS crypto key.</a:t>
            </a:r>
          </a:p>
          <a:p>
            <a:pPr marL="0" indent="0">
              <a:buNone/>
            </a:pPr>
            <a:r>
              <a:rPr lang="en-US" sz="1800" dirty="0"/>
              <a:t>Step 4. Enable IOS IPS.</a:t>
            </a:r>
          </a:p>
          <a:p>
            <a:pPr marL="0" indent="0">
              <a:buNone/>
            </a:pPr>
            <a:r>
              <a:rPr lang="en-US" sz="1800" dirty="0"/>
              <a:t>Step 5. Load the IOS IPS signature package to the router.</a:t>
            </a:r>
          </a:p>
        </p:txBody>
      </p:sp>
    </p:spTree>
    <p:extLst>
      <p:ext uri="{BB962C8B-B14F-4D97-AF65-F5344CB8AC3E}">
        <p14:creationId xmlns:p14="http://schemas.microsoft.com/office/powerpoint/2010/main" val="335399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smtClean="0"/>
              <a:t>Download the IOS IPS Files</a:t>
            </a:r>
            <a:endParaRPr lang="en-US" sz="32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341" y="1031588"/>
            <a:ext cx="4708353" cy="21064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1298" y="2808436"/>
            <a:ext cx="3864601" cy="21064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1602" y="4675911"/>
            <a:ext cx="4411663" cy="1577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9650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IPS Crypto Key</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721" y="1407679"/>
            <a:ext cx="6013450" cy="2544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410" y="3453676"/>
            <a:ext cx="5183521" cy="27808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2621337"/>
      </p:ext>
    </p:extLst>
  </p:cSld>
  <p:clrMapOvr>
    <a:masterClrMapping/>
  </p:clrMapOvr>
  <p:transition>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Enable IOS IPS</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53" y="1295111"/>
            <a:ext cx="4641273" cy="29524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1055" y="2721168"/>
            <a:ext cx="4479205" cy="36113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5326734"/>
      </p:ext>
    </p:extLst>
  </p:cSld>
  <p:clrMapOvr>
    <a:masterClrMapping/>
  </p:clrMapOvr>
  <p:transition>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Enable IOS IPS</a:t>
            </a:r>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401474"/>
            <a:ext cx="4567980" cy="2505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4411" y="2575994"/>
            <a:ext cx="4738976" cy="3720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1301375"/>
      </p:ext>
    </p:extLst>
  </p:cSld>
  <p:clrMapOvr>
    <a:masterClrMapping/>
  </p:clrMapOvr>
  <p:transition>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the IPS Signature Package in RAM</a:t>
            </a: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682" y="1507404"/>
            <a:ext cx="7626636" cy="46647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7641411"/>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smtClean="0"/>
              <a:t>Monitor for Attacks</a:t>
            </a:r>
            <a:endParaRPr lang="en-US" sz="3200"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9250" y="2068512"/>
            <a:ext cx="4176713" cy="454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6"/>
          <p:cNvSpPr txBox="1">
            <a:spLocks/>
          </p:cNvSpPr>
          <p:nvPr/>
        </p:nvSpPr>
        <p:spPr>
          <a:xfrm>
            <a:off x="398033" y="1165767"/>
            <a:ext cx="3619500" cy="2778703"/>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Advantages of an IDS:</a:t>
            </a:r>
          </a:p>
          <a:p>
            <a:r>
              <a:rPr lang="en-US" sz="1800" dirty="0" smtClean="0"/>
              <a:t>Works passively</a:t>
            </a:r>
          </a:p>
          <a:p>
            <a:r>
              <a:rPr lang="en-US" sz="1800" dirty="0" smtClean="0"/>
              <a:t>Requires traffic to be </a:t>
            </a:r>
            <a:r>
              <a:rPr lang="en-US" sz="1800" dirty="0"/>
              <a:t>mirrored in order to reach it</a:t>
            </a:r>
            <a:endParaRPr lang="en-US" sz="1800" dirty="0" smtClean="0"/>
          </a:p>
          <a:p>
            <a:r>
              <a:rPr lang="en-US" sz="1800" dirty="0"/>
              <a:t>Network traffic does not pass through the IDS unless it is </a:t>
            </a:r>
            <a:r>
              <a:rPr lang="en-US" sz="1800" dirty="0" smtClean="0"/>
              <a:t>mirrored</a:t>
            </a:r>
            <a:endParaRPr lang="en-US" sz="1800" dirty="0"/>
          </a:p>
        </p:txBody>
      </p:sp>
      <p:sp>
        <p:nvSpPr>
          <p:cNvPr id="3" name="TextBox 2"/>
          <p:cNvSpPr txBox="1"/>
          <p:nvPr/>
        </p:nvSpPr>
        <p:spPr>
          <a:xfrm>
            <a:off x="3867150" y="104555"/>
            <a:ext cx="4951413" cy="1815882"/>
          </a:xfrm>
          <a:prstGeom prst="rect">
            <a:avLst/>
          </a:prstGeom>
          <a:solidFill>
            <a:schemeClr val="accent2">
              <a:lumMod val="40000"/>
              <a:lumOff val="60000"/>
            </a:schemeClr>
          </a:solidFill>
        </p:spPr>
        <p:txBody>
          <a:bodyPr wrap="square" rtlCol="0">
            <a:spAutoFit/>
          </a:bodyPr>
          <a:lstStyle/>
          <a:p>
            <a:r>
              <a:rPr lang="en-MY" sz="1400" dirty="0"/>
              <a:t>One approach to prevent worms and viruses from entering a network is for an administrator to continuously monitor the network and </a:t>
            </a:r>
            <a:r>
              <a:rPr lang="en-MY" sz="1400" dirty="0" err="1"/>
              <a:t>analyze</a:t>
            </a:r>
            <a:r>
              <a:rPr lang="en-MY" sz="1400" dirty="0"/>
              <a:t> the log files generated by the network devices. This solution is not very scalable. Manually </a:t>
            </a:r>
            <a:r>
              <a:rPr lang="en-MY" sz="1400" dirty="0" err="1"/>
              <a:t>analyzing</a:t>
            </a:r>
            <a:r>
              <a:rPr lang="en-MY" sz="1400" dirty="0"/>
              <a:t> log file information is a time-consuming task and provides a limited view of the attacks being launched against a network. By the time the logs are </a:t>
            </a:r>
            <a:r>
              <a:rPr lang="en-MY" sz="1400" dirty="0" err="1"/>
              <a:t>analyzed</a:t>
            </a:r>
            <a:r>
              <a:rPr lang="en-MY" sz="1400" dirty="0"/>
              <a:t>, the attack may have already been successful.</a:t>
            </a:r>
          </a:p>
        </p:txBody>
      </p:sp>
    </p:spTree>
    <p:extLst>
      <p:ext uri="{BB962C8B-B14F-4D97-AF65-F5344CB8AC3E}">
        <p14:creationId xmlns:p14="http://schemas.microsoft.com/office/powerpoint/2010/main" val="281176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the IPS Signature Package in RAM</a:t>
            </a:r>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890" y="1511875"/>
            <a:ext cx="8126221" cy="11481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3083" y="2784764"/>
            <a:ext cx="5757835" cy="3532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5294642"/>
      </p:ext>
    </p:extLst>
  </p:cSld>
  <p:clrMapOvr>
    <a:masterClrMapping/>
  </p:clrMapOvr>
  <p:transition>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smtClean="0"/>
              <a:t>Retire and </a:t>
            </a:r>
            <a:r>
              <a:rPr lang="en-US" sz="3200" dirty="0" err="1" smtClean="0"/>
              <a:t>Unretire</a:t>
            </a:r>
            <a:r>
              <a:rPr lang="en-US" sz="3200" dirty="0" smtClean="0"/>
              <a:t> Signatures</a:t>
            </a:r>
            <a:endParaRPr lang="en-US" sz="32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6353" y="3896592"/>
            <a:ext cx="5626903" cy="22340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685" y="1394114"/>
            <a:ext cx="5648715" cy="22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87050" y="926068"/>
            <a:ext cx="3454792" cy="369332"/>
          </a:xfrm>
          <a:prstGeom prst="rect">
            <a:avLst/>
          </a:prstGeom>
          <a:noFill/>
        </p:spPr>
        <p:txBody>
          <a:bodyPr wrap="none" rtlCol="0">
            <a:spAutoFit/>
          </a:bodyPr>
          <a:lstStyle/>
          <a:p>
            <a:r>
              <a:rPr lang="en-US" dirty="0" smtClean="0">
                <a:solidFill>
                  <a:schemeClr val="bg2"/>
                </a:solidFill>
              </a:rPr>
              <a:t>Retiring an Individual Signature:</a:t>
            </a:r>
            <a:endParaRPr lang="en-US" dirty="0">
              <a:solidFill>
                <a:schemeClr val="bg2"/>
              </a:solidFill>
            </a:endParaRPr>
          </a:p>
        </p:txBody>
      </p:sp>
      <p:sp>
        <p:nvSpPr>
          <p:cNvPr id="6" name="TextBox 5"/>
          <p:cNvSpPr txBox="1"/>
          <p:nvPr/>
        </p:nvSpPr>
        <p:spPr>
          <a:xfrm>
            <a:off x="3186353" y="3527260"/>
            <a:ext cx="3288080" cy="369332"/>
          </a:xfrm>
          <a:prstGeom prst="rect">
            <a:avLst/>
          </a:prstGeom>
          <a:noFill/>
        </p:spPr>
        <p:txBody>
          <a:bodyPr wrap="none" rtlCol="0">
            <a:spAutoFit/>
          </a:bodyPr>
          <a:lstStyle/>
          <a:p>
            <a:r>
              <a:rPr lang="en-US" dirty="0" smtClean="0">
                <a:solidFill>
                  <a:schemeClr val="bg2"/>
                </a:solidFill>
              </a:rPr>
              <a:t>Retiring a Signature Category:</a:t>
            </a:r>
            <a:endParaRPr lang="en-US" dirty="0">
              <a:solidFill>
                <a:schemeClr val="bg2"/>
              </a:solidFill>
            </a:endParaRPr>
          </a:p>
        </p:txBody>
      </p:sp>
    </p:spTree>
    <p:extLst>
      <p:ext uri="{BB962C8B-B14F-4D97-AF65-F5344CB8AC3E}">
        <p14:creationId xmlns:p14="http://schemas.microsoft.com/office/powerpoint/2010/main" val="1614171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5.3.2:</a:t>
            </a:r>
            <a:br>
              <a:rPr lang="en-US" sz="2800" dirty="0" smtClean="0"/>
            </a:br>
            <a:r>
              <a:rPr lang="en-US" sz="2800" dirty="0" smtClean="0"/>
              <a:t>Modifying Cisco IOS IPS Signatures</a:t>
            </a:r>
            <a:endParaRPr lang="en-US" sz="2800" dirty="0"/>
          </a:p>
        </p:txBody>
      </p:sp>
    </p:spTree>
    <p:extLst>
      <p:ext uri="{BB962C8B-B14F-4D97-AF65-F5344CB8AC3E}">
        <p14:creationId xmlns:p14="http://schemas.microsoft.com/office/powerpoint/2010/main" val="1693725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smtClean="0"/>
              <a:t>Change Signature Actions</a:t>
            </a:r>
            <a:endParaRPr lang="en-US" sz="32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876" y="1404721"/>
            <a:ext cx="8438248" cy="40485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244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5.3.3:</a:t>
            </a:r>
            <a:br>
              <a:rPr lang="en-US" sz="2800" dirty="0" smtClean="0"/>
            </a:br>
            <a:r>
              <a:rPr lang="en-US" sz="2800" dirty="0" smtClean="0"/>
              <a:t>Verify and Monitor IPS</a:t>
            </a:r>
            <a:endParaRPr lang="en-US" sz="2800" dirty="0"/>
          </a:p>
        </p:txBody>
      </p:sp>
    </p:spTree>
    <p:extLst>
      <p:ext uri="{BB962C8B-B14F-4D97-AF65-F5344CB8AC3E}">
        <p14:creationId xmlns:p14="http://schemas.microsoft.com/office/powerpoint/2010/main" val="120738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smtClean="0"/>
              <a:t>Verify IOS IPS</a:t>
            </a:r>
            <a:endParaRPr lang="en-US" sz="3200" dirty="0"/>
          </a:p>
        </p:txBody>
      </p:sp>
      <p:sp>
        <p:nvSpPr>
          <p:cNvPr id="6" name="Text Placeholder 6"/>
          <p:cNvSpPr txBox="1">
            <a:spLocks/>
          </p:cNvSpPr>
          <p:nvPr/>
        </p:nvSpPr>
        <p:spPr>
          <a:xfrm>
            <a:off x="398032" y="1165767"/>
            <a:ext cx="8403067" cy="2778703"/>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smtClean="0"/>
              <a:t>Show</a:t>
            </a:r>
            <a:r>
              <a:rPr lang="en-US" sz="2000" dirty="0" smtClean="0"/>
              <a:t> commands to verify the IOS IPS configuration:</a:t>
            </a:r>
            <a:endParaRPr lang="en-US" sz="2000" dirty="0"/>
          </a:p>
          <a:p>
            <a:r>
              <a:rPr lang="en-US" sz="1800" dirty="0" smtClean="0"/>
              <a:t>show </a:t>
            </a:r>
            <a:r>
              <a:rPr lang="en-US" sz="1800" dirty="0" err="1" smtClean="0"/>
              <a:t>ip</a:t>
            </a:r>
            <a:r>
              <a:rPr lang="en-US" sz="1800" dirty="0" smtClean="0"/>
              <a:t> </a:t>
            </a:r>
            <a:r>
              <a:rPr lang="en-US" sz="1800" dirty="0" err="1" smtClean="0"/>
              <a:t>ips</a:t>
            </a:r>
            <a:endParaRPr lang="en-US" sz="1800" dirty="0" smtClean="0"/>
          </a:p>
          <a:p>
            <a:r>
              <a:rPr lang="en-US" sz="1800" dirty="0" smtClean="0"/>
              <a:t>show </a:t>
            </a:r>
            <a:r>
              <a:rPr lang="en-US" sz="1800" dirty="0" err="1" smtClean="0"/>
              <a:t>ip</a:t>
            </a:r>
            <a:r>
              <a:rPr lang="en-US" sz="1800" dirty="0" smtClean="0"/>
              <a:t> </a:t>
            </a:r>
            <a:r>
              <a:rPr lang="en-US" sz="1800" dirty="0" err="1" smtClean="0"/>
              <a:t>ips</a:t>
            </a:r>
            <a:r>
              <a:rPr lang="en-US" sz="1800" dirty="0" smtClean="0"/>
              <a:t> all</a:t>
            </a:r>
          </a:p>
          <a:p>
            <a:r>
              <a:rPr lang="en-US" sz="1800" dirty="0"/>
              <a:t>show </a:t>
            </a:r>
            <a:r>
              <a:rPr lang="en-US" sz="1800" dirty="0" err="1"/>
              <a:t>ip</a:t>
            </a:r>
            <a:r>
              <a:rPr lang="en-US" sz="1800" dirty="0"/>
              <a:t> </a:t>
            </a:r>
            <a:r>
              <a:rPr lang="en-US" sz="1800" dirty="0" err="1"/>
              <a:t>ips</a:t>
            </a:r>
            <a:r>
              <a:rPr lang="en-US" sz="1800" dirty="0"/>
              <a:t> </a:t>
            </a:r>
            <a:r>
              <a:rPr lang="en-US" sz="1800" dirty="0" smtClean="0"/>
              <a:t>configuration</a:t>
            </a:r>
            <a:endParaRPr lang="en-US" sz="1800" dirty="0"/>
          </a:p>
          <a:p>
            <a:r>
              <a:rPr lang="en-US" sz="1800" dirty="0"/>
              <a:t>show ip </a:t>
            </a:r>
            <a:r>
              <a:rPr lang="en-US" sz="1800" dirty="0" err="1"/>
              <a:t>ips</a:t>
            </a:r>
            <a:r>
              <a:rPr lang="en-US" sz="1800" dirty="0"/>
              <a:t> </a:t>
            </a:r>
            <a:r>
              <a:rPr lang="en-US" sz="1800" dirty="0" smtClean="0"/>
              <a:t>interfaces</a:t>
            </a:r>
            <a:endParaRPr lang="en-US" sz="1800" dirty="0"/>
          </a:p>
          <a:p>
            <a:r>
              <a:rPr lang="en-US" sz="1800" dirty="0"/>
              <a:t>show </a:t>
            </a:r>
            <a:r>
              <a:rPr lang="en-US" sz="1800" dirty="0" err="1"/>
              <a:t>ip</a:t>
            </a:r>
            <a:r>
              <a:rPr lang="en-US" sz="1800" dirty="0"/>
              <a:t> </a:t>
            </a:r>
            <a:r>
              <a:rPr lang="en-US" sz="1800" dirty="0" err="1"/>
              <a:t>ips</a:t>
            </a:r>
            <a:r>
              <a:rPr lang="en-US" sz="1800" dirty="0"/>
              <a:t> </a:t>
            </a:r>
            <a:r>
              <a:rPr lang="en-US" sz="1800" dirty="0" smtClean="0"/>
              <a:t>signatures</a:t>
            </a:r>
          </a:p>
          <a:p>
            <a:r>
              <a:rPr lang="en-US" sz="1800" dirty="0"/>
              <a:t>show </a:t>
            </a:r>
            <a:r>
              <a:rPr lang="en-US" sz="1800" dirty="0" err="1"/>
              <a:t>ip</a:t>
            </a:r>
            <a:r>
              <a:rPr lang="en-US" sz="1800" dirty="0"/>
              <a:t> </a:t>
            </a:r>
            <a:r>
              <a:rPr lang="en-US" sz="1800" dirty="0" err="1"/>
              <a:t>ips</a:t>
            </a:r>
            <a:r>
              <a:rPr lang="en-US" sz="1800" dirty="0"/>
              <a:t> </a:t>
            </a:r>
            <a:r>
              <a:rPr lang="en-US" sz="1800" dirty="0" smtClean="0"/>
              <a:t>statistics</a:t>
            </a:r>
            <a:endParaRPr lang="en-US" sz="1800" dirty="0"/>
          </a:p>
          <a:p>
            <a:pPr marL="0" indent="0">
              <a:buNone/>
            </a:pPr>
            <a:r>
              <a:rPr lang="en-US" sz="2000" b="1" dirty="0" smtClean="0"/>
              <a:t>Clear </a:t>
            </a:r>
            <a:r>
              <a:rPr lang="en-US" sz="2000" dirty="0" smtClean="0"/>
              <a:t>commands </a:t>
            </a:r>
            <a:r>
              <a:rPr lang="en-US" sz="2000" dirty="0"/>
              <a:t>to </a:t>
            </a:r>
            <a:r>
              <a:rPr lang="en-US" sz="2000" dirty="0" smtClean="0"/>
              <a:t>disable IPS:</a:t>
            </a:r>
            <a:endParaRPr lang="en-US" sz="2000" dirty="0"/>
          </a:p>
          <a:p>
            <a:r>
              <a:rPr lang="en-US" sz="1800" dirty="0" smtClean="0"/>
              <a:t>clear </a:t>
            </a:r>
            <a:r>
              <a:rPr lang="en-US" sz="1800" dirty="0" err="1" smtClean="0"/>
              <a:t>ip</a:t>
            </a:r>
            <a:r>
              <a:rPr lang="en-US" sz="1800" dirty="0" smtClean="0"/>
              <a:t> </a:t>
            </a:r>
            <a:r>
              <a:rPr lang="en-US" sz="1800" dirty="0" err="1" smtClean="0"/>
              <a:t>ips</a:t>
            </a:r>
            <a:r>
              <a:rPr lang="en-US" sz="1800" dirty="0" smtClean="0"/>
              <a:t> configuration</a:t>
            </a:r>
            <a:endParaRPr lang="en-US" sz="1800" dirty="0"/>
          </a:p>
          <a:p>
            <a:r>
              <a:rPr lang="en-US" sz="1800" dirty="0" smtClean="0"/>
              <a:t>clear </a:t>
            </a:r>
            <a:r>
              <a:rPr lang="en-US" sz="1800" dirty="0" err="1" smtClean="0"/>
              <a:t>ip</a:t>
            </a:r>
            <a:r>
              <a:rPr lang="en-US" sz="1800" dirty="0" smtClean="0"/>
              <a:t> </a:t>
            </a:r>
            <a:r>
              <a:rPr lang="en-US" sz="1800" dirty="0" err="1"/>
              <a:t>ips</a:t>
            </a:r>
            <a:r>
              <a:rPr lang="en-US" sz="1800" dirty="0"/>
              <a:t> </a:t>
            </a:r>
            <a:r>
              <a:rPr lang="en-US" sz="1800" dirty="0" smtClean="0"/>
              <a:t>statistics</a:t>
            </a:r>
            <a:endParaRPr lang="en-US" sz="1800" dirty="0"/>
          </a:p>
          <a:p>
            <a:pPr marL="0" indent="0">
              <a:buNone/>
            </a:pPr>
            <a:endParaRPr lang="en-US" sz="1800" dirty="0"/>
          </a:p>
        </p:txBody>
      </p:sp>
    </p:spTree>
    <p:extLst>
      <p:ext uri="{BB962C8B-B14F-4D97-AF65-F5344CB8AC3E}">
        <p14:creationId xmlns:p14="http://schemas.microsoft.com/office/powerpoint/2010/main" val="1352854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smtClean="0"/>
              <a:t>Report IPS Alerts</a:t>
            </a:r>
            <a:endParaRPr lang="en-US" sz="32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32" y="2783754"/>
            <a:ext cx="8604137" cy="12904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69932" y="4533900"/>
            <a:ext cx="8604137" cy="914400"/>
          </a:xfrm>
          <a:prstGeom prst="rect">
            <a:avLst/>
          </a:prstGeom>
          <a:noFill/>
        </p:spPr>
        <p:txBody>
          <a:bodyPr wrap="square" rtlCol="0">
            <a:spAutoFit/>
          </a:bodyPr>
          <a:lstStyle/>
          <a:p>
            <a:r>
              <a:rPr lang="en-MY" dirty="0"/>
              <a:t>To specify the method of event notification, use the</a:t>
            </a:r>
            <a:r>
              <a:rPr lang="en-MY" b="1" dirty="0"/>
              <a:t> </a:t>
            </a:r>
            <a:r>
              <a:rPr lang="en-MY" b="1" dirty="0" err="1"/>
              <a:t>ip</a:t>
            </a:r>
            <a:r>
              <a:rPr lang="en-MY" b="1" dirty="0"/>
              <a:t> </a:t>
            </a:r>
            <a:r>
              <a:rPr lang="en-MY" b="1" dirty="0" err="1"/>
              <a:t>ips</a:t>
            </a:r>
            <a:r>
              <a:rPr lang="en-MY" b="1" dirty="0"/>
              <a:t> notify </a:t>
            </a:r>
            <a:r>
              <a:rPr lang="en-MY" dirty="0"/>
              <a:t>global configuration mode command. The</a:t>
            </a:r>
            <a:r>
              <a:rPr lang="en-MY" b="1" dirty="0"/>
              <a:t> log </a:t>
            </a:r>
            <a:r>
              <a:rPr lang="en-MY" dirty="0"/>
              <a:t>keyword sends messages in syslog format. The</a:t>
            </a:r>
            <a:r>
              <a:rPr lang="en-MY" b="1" dirty="0"/>
              <a:t> </a:t>
            </a:r>
            <a:r>
              <a:rPr lang="en-MY" b="1" dirty="0" err="1"/>
              <a:t>sdee</a:t>
            </a:r>
            <a:r>
              <a:rPr lang="en-MY" b="1" dirty="0"/>
              <a:t> </a:t>
            </a:r>
            <a:r>
              <a:rPr lang="en-MY" dirty="0"/>
              <a:t>keyword sends messages in SDEE format.</a:t>
            </a:r>
            <a:endParaRPr lang="en-MY" dirty="0"/>
          </a:p>
        </p:txBody>
      </p:sp>
    </p:spTree>
    <p:extLst>
      <p:ext uri="{BB962C8B-B14F-4D97-AF65-F5344CB8AC3E}">
        <p14:creationId xmlns:p14="http://schemas.microsoft.com/office/powerpoint/2010/main" val="1746202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smtClean="0"/>
              <a:t>Enable SDEE</a:t>
            </a:r>
            <a:endParaRPr lang="en-US" sz="32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277" y="1255063"/>
            <a:ext cx="8391446" cy="4347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462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21393" y="2072640"/>
            <a:ext cx="8112125" cy="688368"/>
          </a:xfrm>
        </p:spPr>
        <p:txBody>
          <a:bodyPr/>
          <a:lstStyle/>
          <a:p>
            <a:r>
              <a:rPr lang="en-US" sz="4000" dirty="0" smtClean="0"/>
              <a:t>Section 5.4:</a:t>
            </a:r>
            <a:br>
              <a:rPr lang="en-US" sz="4000" dirty="0" smtClean="0"/>
            </a:br>
            <a:r>
              <a:rPr lang="en-US" sz="4000" dirty="0" smtClean="0"/>
              <a:t>Summary</a:t>
            </a:r>
            <a:endParaRPr lang="en-US" sz="4000" dirty="0"/>
          </a:p>
        </p:txBody>
      </p:sp>
      <p:sp>
        <p:nvSpPr>
          <p:cNvPr id="5" name="Text Placeholder 6"/>
          <p:cNvSpPr txBox="1">
            <a:spLocks/>
          </p:cNvSpPr>
          <p:nvPr/>
        </p:nvSpPr>
        <p:spPr>
          <a:xfrm>
            <a:off x="419100" y="3012948"/>
            <a:ext cx="8577072" cy="265633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Chapter Objectives: </a:t>
            </a:r>
          </a:p>
          <a:p>
            <a:r>
              <a:rPr lang="en-US" sz="1800" dirty="0"/>
              <a:t>Describe IPS technologies and how they are implemented.</a:t>
            </a:r>
          </a:p>
          <a:p>
            <a:r>
              <a:rPr lang="en-US" sz="1800" dirty="0"/>
              <a:t>Explain IPS Signatures.</a:t>
            </a:r>
          </a:p>
          <a:p>
            <a:r>
              <a:rPr lang="en-US" sz="1800" dirty="0"/>
              <a:t>Describe the IPS implementation process.</a:t>
            </a:r>
          </a:p>
        </p:txBody>
      </p:sp>
    </p:spTree>
    <p:extLst>
      <p:ext uri="{BB962C8B-B14F-4D97-AF65-F5344CB8AC3E}">
        <p14:creationId xmlns:p14="http://schemas.microsoft.com/office/powerpoint/2010/main" val="359023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smtClean="0"/>
              <a:t>Detect and Stop Attacks</a:t>
            </a:r>
            <a:endParaRPr lang="en-US" sz="3200" dirty="0"/>
          </a:p>
        </p:txBody>
      </p:sp>
      <p:sp>
        <p:nvSpPr>
          <p:cNvPr id="3" name="Text Placeholder 6"/>
          <p:cNvSpPr txBox="1">
            <a:spLocks/>
          </p:cNvSpPr>
          <p:nvPr/>
        </p:nvSpPr>
        <p:spPr>
          <a:xfrm>
            <a:off x="640080" y="1237488"/>
            <a:ext cx="3619500" cy="253441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IPS:</a:t>
            </a:r>
          </a:p>
          <a:p>
            <a:r>
              <a:rPr lang="en-US" sz="1800" dirty="0" smtClean="0"/>
              <a:t>Implemented in an inline mode</a:t>
            </a:r>
          </a:p>
          <a:p>
            <a:r>
              <a:rPr lang="en-US" sz="1800" dirty="0" smtClean="0"/>
              <a:t>Monitors Layer 3 and Layer 4 traffic</a:t>
            </a:r>
          </a:p>
          <a:p>
            <a:r>
              <a:rPr lang="en-US" sz="1800" dirty="0" smtClean="0"/>
              <a:t>Can stop single packet attacks from reaching target</a:t>
            </a:r>
          </a:p>
          <a:p>
            <a:r>
              <a:rPr lang="en-US" sz="1800" dirty="0" smtClean="0"/>
              <a:t>Responds immediately, not</a:t>
            </a:r>
            <a:r>
              <a:rPr lang="en-US" sz="1800" dirty="0"/>
              <a:t> </a:t>
            </a:r>
            <a:r>
              <a:rPr lang="en-US" sz="1800" dirty="0" smtClean="0"/>
              <a:t>allowing any malicious traffic to pass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2904" y="2194470"/>
            <a:ext cx="4100513" cy="4465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876800" y="104554"/>
            <a:ext cx="3941763" cy="1815882"/>
          </a:xfrm>
          <a:prstGeom prst="rect">
            <a:avLst/>
          </a:prstGeom>
          <a:solidFill>
            <a:schemeClr val="accent2">
              <a:lumMod val="40000"/>
              <a:lumOff val="60000"/>
            </a:schemeClr>
          </a:solidFill>
        </p:spPr>
        <p:txBody>
          <a:bodyPr wrap="square" rtlCol="0">
            <a:spAutoFit/>
          </a:bodyPr>
          <a:lstStyle/>
          <a:p>
            <a:r>
              <a:rPr lang="en-MY" sz="1400" dirty="0"/>
              <a:t>An IPS builds upon IDS technology. However, an IPS device is implemented in inline mode. This means that all ingress and egress traffic must flow through it for processing. As shown in the figure, an IPS does not allow packets to enter the trusted side of the network without first being </a:t>
            </a:r>
            <a:r>
              <a:rPr lang="en-MY" sz="1400" dirty="0" err="1"/>
              <a:t>analyzed</a:t>
            </a:r>
            <a:r>
              <a:rPr lang="en-MY" sz="1400" dirty="0"/>
              <a:t>. It can detect and immediately address a network problem.</a:t>
            </a:r>
          </a:p>
        </p:txBody>
      </p:sp>
    </p:spTree>
    <p:extLst>
      <p:ext uri="{BB962C8B-B14F-4D97-AF65-F5344CB8AC3E}">
        <p14:creationId xmlns:p14="http://schemas.microsoft.com/office/powerpoint/2010/main" val="3316969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5495"/>
            <a:ext cx="8588861" cy="838200"/>
          </a:xfrm>
        </p:spPr>
        <p:txBody>
          <a:bodyPr/>
          <a:lstStyle/>
          <a:p>
            <a:pPr>
              <a:lnSpc>
                <a:spcPct val="100000"/>
              </a:lnSpc>
            </a:pPr>
            <a:r>
              <a:rPr lang="en-US" sz="3200" dirty="0" smtClean="0"/>
              <a:t>Instructor Resources</a:t>
            </a:r>
            <a:endParaRPr lang="en-US" sz="3200" dirty="0"/>
          </a:p>
        </p:txBody>
      </p:sp>
      <p:sp>
        <p:nvSpPr>
          <p:cNvPr id="2" name="Text Placeholder 1"/>
          <p:cNvSpPr>
            <a:spLocks noGrp="1"/>
          </p:cNvSpPr>
          <p:nvPr>
            <p:ph type="body" sz="quarter" idx="10"/>
          </p:nvPr>
        </p:nvSpPr>
        <p:spPr>
          <a:xfrm>
            <a:off x="228599" y="1318260"/>
            <a:ext cx="3314701" cy="4991099"/>
          </a:xfrm>
        </p:spPr>
        <p:txBody>
          <a:bodyPr/>
          <a:lstStyle/>
          <a:p>
            <a:r>
              <a:rPr lang="en-US" sz="1800" b="1" dirty="0" smtClean="0"/>
              <a:t>Remember</a:t>
            </a:r>
            <a:r>
              <a:rPr lang="en-US" sz="1800" dirty="0" smtClean="0"/>
              <a:t>, there are helpful tutorials and user guides available via your </a:t>
            </a:r>
            <a:r>
              <a:rPr lang="en-US" sz="1800" dirty="0" err="1" smtClean="0"/>
              <a:t>NetSpace</a:t>
            </a:r>
            <a:r>
              <a:rPr lang="en-US" sz="1800" dirty="0" smtClean="0"/>
              <a:t> </a:t>
            </a:r>
            <a:r>
              <a:rPr lang="en-US" sz="1800" dirty="0"/>
              <a:t>home </a:t>
            </a:r>
            <a:r>
              <a:rPr lang="en-US" sz="1800" dirty="0" smtClean="0"/>
              <a:t>page. (</a:t>
            </a:r>
            <a:r>
              <a:rPr lang="en-US" sz="1800" dirty="0"/>
              <a:t>https://</a:t>
            </a:r>
            <a:r>
              <a:rPr lang="en-US" sz="1800" dirty="0" smtClean="0"/>
              <a:t>www.netacad.com)</a:t>
            </a:r>
          </a:p>
          <a:p>
            <a:r>
              <a:rPr lang="en-US" sz="1800" dirty="0" smtClean="0"/>
              <a:t>These resources cover a variety of topics including navigation, assessments, and assignments.</a:t>
            </a:r>
          </a:p>
          <a:p>
            <a:r>
              <a:rPr lang="en-US" sz="1800" dirty="0" smtClean="0"/>
              <a:t>A screenshot has been provided here highlighting the tutorials related to activating exams, managing assessments, and creating quizzes.</a:t>
            </a:r>
            <a:endParaRPr lang="en-US" sz="1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6961" y="1531620"/>
            <a:ext cx="4997317" cy="238189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5883" y="4336386"/>
            <a:ext cx="3419475" cy="1828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 name="Straight Arrow Connector 10"/>
          <p:cNvCxnSpPr/>
          <p:nvPr/>
        </p:nvCxnSpPr>
        <p:spPr>
          <a:xfrm flipV="1">
            <a:off x="4648897" y="5370353"/>
            <a:ext cx="359327"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658684" y="4692242"/>
            <a:ext cx="359327"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643304" y="5146646"/>
            <a:ext cx="359327"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86867" y="2033142"/>
            <a:ext cx="276835" cy="369332"/>
          </a:xfrm>
          <a:prstGeom prst="rect">
            <a:avLst/>
          </a:prstGeom>
          <a:noFill/>
          <a:ln>
            <a:noFill/>
          </a:ln>
        </p:spPr>
        <p:txBody>
          <a:bodyPr wrap="square" rtlCol="0">
            <a:spAutoFit/>
          </a:bodyPr>
          <a:lstStyle/>
          <a:p>
            <a:r>
              <a:rPr lang="en-US" b="1" dirty="0" smtClean="0">
                <a:solidFill>
                  <a:srgbClr val="C00000"/>
                </a:solidFill>
              </a:rPr>
              <a:t>1</a:t>
            </a:r>
            <a:endParaRPr lang="en-US" b="1" dirty="0">
              <a:solidFill>
                <a:srgbClr val="C00000"/>
              </a:solidFill>
            </a:endParaRPr>
          </a:p>
        </p:txBody>
      </p:sp>
      <p:sp>
        <p:nvSpPr>
          <p:cNvPr id="19" name="TextBox 18"/>
          <p:cNvSpPr txBox="1"/>
          <p:nvPr/>
        </p:nvSpPr>
        <p:spPr>
          <a:xfrm>
            <a:off x="5699062" y="2354091"/>
            <a:ext cx="276835" cy="369332"/>
          </a:xfrm>
          <a:prstGeom prst="rect">
            <a:avLst/>
          </a:prstGeom>
          <a:noFill/>
        </p:spPr>
        <p:txBody>
          <a:bodyPr wrap="square" rtlCol="0">
            <a:spAutoFit/>
          </a:bodyPr>
          <a:lstStyle/>
          <a:p>
            <a:r>
              <a:rPr lang="en-US" b="1" dirty="0" smtClean="0">
                <a:solidFill>
                  <a:srgbClr val="C00000"/>
                </a:solidFill>
              </a:rPr>
              <a:t>2</a:t>
            </a:r>
            <a:endParaRPr lang="en-US" b="1" dirty="0">
              <a:solidFill>
                <a:srgbClr val="C00000"/>
              </a:solidFill>
            </a:endParaRPr>
          </a:p>
        </p:txBody>
      </p:sp>
    </p:spTree>
    <p:extLst>
      <p:ext uri="{BB962C8B-B14F-4D97-AF65-F5344CB8AC3E}">
        <p14:creationId xmlns:p14="http://schemas.microsoft.com/office/powerpoint/2010/main" val="3487601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smtClean="0"/>
              <a:t>Similarities Between IDS and IPS</a:t>
            </a:r>
            <a:endParaRPr lang="en-US" sz="32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723" y="999124"/>
            <a:ext cx="7138555" cy="51299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2735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208465"/>
            <a:ext cx="8588861" cy="838200"/>
          </a:xfrm>
        </p:spPr>
        <p:txBody>
          <a:bodyPr/>
          <a:lstStyle/>
          <a:p>
            <a:pPr>
              <a:lnSpc>
                <a:spcPct val="100000"/>
              </a:lnSpc>
            </a:pPr>
            <a:r>
              <a:rPr lang="en-US" sz="3200" dirty="0" smtClean="0"/>
              <a:t>Advantages and Disadvantages of IDS and IPS</a:t>
            </a:r>
            <a:endParaRPr lang="en-US" sz="3200" dirty="0"/>
          </a:p>
        </p:txBody>
      </p:sp>
      <p:sp>
        <p:nvSpPr>
          <p:cNvPr id="5" name="Text Placeholder 6"/>
          <p:cNvSpPr txBox="1">
            <a:spLocks/>
          </p:cNvSpPr>
          <p:nvPr/>
        </p:nvSpPr>
        <p:spPr>
          <a:xfrm>
            <a:off x="451821" y="1237488"/>
            <a:ext cx="3931920" cy="2288286"/>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Advantages IDS:</a:t>
            </a:r>
          </a:p>
          <a:p>
            <a:r>
              <a:rPr lang="en-US" sz="1800" dirty="0" smtClean="0"/>
              <a:t>No impact on network</a:t>
            </a:r>
          </a:p>
          <a:p>
            <a:r>
              <a:rPr lang="en-US" sz="1800" dirty="0" smtClean="0"/>
              <a:t>No network impact if there is a sensor failure</a:t>
            </a:r>
          </a:p>
          <a:p>
            <a:r>
              <a:rPr lang="en-US" sz="1800" dirty="0"/>
              <a:t>No network impact if there is a sensor </a:t>
            </a:r>
            <a:r>
              <a:rPr lang="en-US" sz="1800" dirty="0" smtClean="0"/>
              <a:t>overload</a:t>
            </a:r>
          </a:p>
        </p:txBody>
      </p:sp>
      <p:sp>
        <p:nvSpPr>
          <p:cNvPr id="4" name="Text Placeholder 6"/>
          <p:cNvSpPr txBox="1">
            <a:spLocks/>
          </p:cNvSpPr>
          <p:nvPr/>
        </p:nvSpPr>
        <p:spPr>
          <a:xfrm>
            <a:off x="4683162" y="1237488"/>
            <a:ext cx="3931920" cy="1645671"/>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Advantages IPS:</a:t>
            </a:r>
          </a:p>
          <a:p>
            <a:r>
              <a:rPr lang="en-US" sz="1800" dirty="0" smtClean="0"/>
              <a:t>Stops trigger packets</a:t>
            </a:r>
          </a:p>
          <a:p>
            <a:r>
              <a:rPr lang="en-US" sz="1800" dirty="0" smtClean="0"/>
              <a:t>Can use stream normalization techniques</a:t>
            </a:r>
          </a:p>
        </p:txBody>
      </p:sp>
      <p:sp>
        <p:nvSpPr>
          <p:cNvPr id="6" name="Text Placeholder 6"/>
          <p:cNvSpPr txBox="1">
            <a:spLocks/>
          </p:cNvSpPr>
          <p:nvPr/>
        </p:nvSpPr>
        <p:spPr>
          <a:xfrm>
            <a:off x="451821" y="3632582"/>
            <a:ext cx="3931920" cy="2288286"/>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Disadvantages IDS:</a:t>
            </a:r>
            <a:endParaRPr lang="en-US" sz="2000" dirty="0"/>
          </a:p>
          <a:p>
            <a:r>
              <a:rPr lang="en-US" sz="1800" dirty="0" smtClean="0"/>
              <a:t>Response action cannot stop trigger</a:t>
            </a:r>
          </a:p>
          <a:p>
            <a:r>
              <a:rPr lang="en-US" sz="1800" dirty="0" smtClean="0"/>
              <a:t>Correct tuning required for response actions</a:t>
            </a:r>
          </a:p>
          <a:p>
            <a:r>
              <a:rPr lang="en-US" sz="1800" dirty="0" smtClean="0"/>
              <a:t>More vulnerable to network security evasion techniques</a:t>
            </a:r>
          </a:p>
        </p:txBody>
      </p:sp>
      <p:sp>
        <p:nvSpPr>
          <p:cNvPr id="8" name="Text Placeholder 6"/>
          <p:cNvSpPr txBox="1">
            <a:spLocks/>
          </p:cNvSpPr>
          <p:nvPr/>
        </p:nvSpPr>
        <p:spPr>
          <a:xfrm>
            <a:off x="4683162" y="3622191"/>
            <a:ext cx="3931920" cy="2288286"/>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Disadvantages IPS:</a:t>
            </a:r>
            <a:endParaRPr lang="en-US" sz="2000" dirty="0"/>
          </a:p>
          <a:p>
            <a:r>
              <a:rPr lang="en-US" sz="1800" dirty="0" smtClean="0"/>
              <a:t>Sensor issues might affect network traffic</a:t>
            </a:r>
          </a:p>
          <a:p>
            <a:r>
              <a:rPr lang="en-US" sz="1800" dirty="0" smtClean="0"/>
              <a:t>Sensor overloading impacts the network</a:t>
            </a:r>
          </a:p>
          <a:p>
            <a:r>
              <a:rPr lang="en-US" sz="1800" dirty="0" smtClean="0"/>
              <a:t>Some impact on network</a:t>
            </a:r>
            <a:endParaRPr lang="en-US" sz="1800" dirty="0"/>
          </a:p>
        </p:txBody>
      </p:sp>
      <p:sp>
        <p:nvSpPr>
          <p:cNvPr id="2" name="TextBox 1"/>
          <p:cNvSpPr txBox="1"/>
          <p:nvPr/>
        </p:nvSpPr>
        <p:spPr>
          <a:xfrm>
            <a:off x="4383741" y="2787110"/>
            <a:ext cx="4626909" cy="738664"/>
          </a:xfrm>
          <a:prstGeom prst="rect">
            <a:avLst/>
          </a:prstGeom>
          <a:solidFill>
            <a:schemeClr val="accent2">
              <a:lumMod val="40000"/>
              <a:lumOff val="60000"/>
            </a:schemeClr>
          </a:solidFill>
        </p:spPr>
        <p:txBody>
          <a:bodyPr wrap="square" rtlCol="0">
            <a:spAutoFit/>
          </a:bodyPr>
          <a:lstStyle/>
          <a:p>
            <a:r>
              <a:rPr lang="en-MY" sz="1400" dirty="0"/>
              <a:t>Stream normalization is a technique used to reconstruct the data stream when the attack occurs over multiple data segments.</a:t>
            </a:r>
          </a:p>
        </p:txBody>
      </p:sp>
    </p:spTree>
    <p:extLst>
      <p:ext uri="{BB962C8B-B14F-4D97-AF65-F5344CB8AC3E}">
        <p14:creationId xmlns:p14="http://schemas.microsoft.com/office/powerpoint/2010/main" val="2000556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NetAcad_White_PPT_Template 05Oct12">
  <a:themeElements>
    <a:clrScheme name="Cisco NetAcad">
      <a:dk1>
        <a:srgbClr val="2AA7DF"/>
      </a:dk1>
      <a:lt1>
        <a:srgbClr val="FFFFFF"/>
      </a:lt1>
      <a:dk2>
        <a:srgbClr val="6B308E"/>
      </a:dk2>
      <a:lt2>
        <a:srgbClr val="000000"/>
      </a:lt2>
      <a:accent1>
        <a:srgbClr val="00938E"/>
      </a:accent1>
      <a:accent2>
        <a:srgbClr val="3EB549"/>
      </a:accent2>
      <a:accent3>
        <a:srgbClr val="D81673"/>
      </a:accent3>
      <a:accent4>
        <a:srgbClr val="234493"/>
      </a:accent4>
      <a:accent5>
        <a:srgbClr val="ED2D28"/>
      </a:accent5>
      <a:accent6>
        <a:srgbClr val="F68B21"/>
      </a:accent6>
      <a:hlink>
        <a:srgbClr val="2AA7DF"/>
      </a:hlink>
      <a:folHlink>
        <a:srgbClr val="ACB2C2"/>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NetAcad_White_PPT_Template 05Oct12</Template>
  <TotalTime>4060</TotalTime>
  <Words>2371</Words>
  <Application>Microsoft Office PowerPoint</Application>
  <PresentationFormat>On-screen Show (4:3)</PresentationFormat>
  <Paragraphs>351</Paragraphs>
  <Slides>70</Slides>
  <Notes>54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70</vt:i4>
      </vt:variant>
    </vt:vector>
  </HeadingPairs>
  <TitlesOfParts>
    <vt:vector size="74" baseType="lpstr">
      <vt:lpstr>Arial</vt:lpstr>
      <vt:lpstr>Calibri</vt:lpstr>
      <vt:lpstr>Ciscolight</vt:lpstr>
      <vt:lpstr>NetAcad_White_PPT_Template 05Oct12</vt:lpstr>
      <vt:lpstr>Chapter 5: Implementing Intrusion Prevention</vt:lpstr>
      <vt:lpstr>Chapter Outline</vt:lpstr>
      <vt:lpstr>Section 5.1: IPS Technologies</vt:lpstr>
      <vt:lpstr>Topic 5.1.1: IDS and IPS Characteristics</vt:lpstr>
      <vt:lpstr>Zero-Day Attacks</vt:lpstr>
      <vt:lpstr>Monitor for Attacks</vt:lpstr>
      <vt:lpstr>Detect and Stop Attacks</vt:lpstr>
      <vt:lpstr>Similarities Between IDS and IPS</vt:lpstr>
      <vt:lpstr>Advantages and Disadvantages of IDS and IPS</vt:lpstr>
      <vt:lpstr>Topic 5.1.2: Network-Based IPS Implementations</vt:lpstr>
      <vt:lpstr>Host-Based and Network-Based IPS</vt:lpstr>
      <vt:lpstr>Network-Based IPS Sensors</vt:lpstr>
      <vt:lpstr>Cisco’s Modular and Appliance-Based IPS Solutions</vt:lpstr>
      <vt:lpstr>Choose an IPS Solution</vt:lpstr>
      <vt:lpstr>IPS Advantages and Disadvantages</vt:lpstr>
      <vt:lpstr>Modes of Deployment</vt:lpstr>
      <vt:lpstr>Topic 5.1.3: Cisco Switched Port Analyzer</vt:lpstr>
      <vt:lpstr>Port Mirroring</vt:lpstr>
      <vt:lpstr>Cisco SPAN</vt:lpstr>
      <vt:lpstr>Configuring Cisco SPAN Using Intrusion Detection</vt:lpstr>
      <vt:lpstr>Section 5.2: IPS Signatures</vt:lpstr>
      <vt:lpstr>Topic 5.2.1: IPS Signature Characteristics</vt:lpstr>
      <vt:lpstr>Signature Attributes</vt:lpstr>
      <vt:lpstr>Signature Types</vt:lpstr>
      <vt:lpstr>Signature File</vt:lpstr>
      <vt:lpstr>Signature Micro-Engines</vt:lpstr>
      <vt:lpstr>Download a Signature File</vt:lpstr>
      <vt:lpstr>Topic 5.2.2: IPS Signature Alarms</vt:lpstr>
      <vt:lpstr>Signature Alarm</vt:lpstr>
      <vt:lpstr>Pattern-Based Detection</vt:lpstr>
      <vt:lpstr>Anomaly-Based Detection</vt:lpstr>
      <vt:lpstr>Policy-Based and Honey Pot-Based Detection</vt:lpstr>
      <vt:lpstr>Benefits of the Cisco IOS IPS Solution</vt:lpstr>
      <vt:lpstr>Alarm Triggering Mechanisms</vt:lpstr>
      <vt:lpstr>Topic 5.2.3: IPS Signature Actions</vt:lpstr>
      <vt:lpstr>Signature Actions</vt:lpstr>
      <vt:lpstr>Manage Generated Alerts</vt:lpstr>
      <vt:lpstr>Log Activities for Later Analysis</vt:lpstr>
      <vt:lpstr>Deny the Activity</vt:lpstr>
      <vt:lpstr>Reset, Block, and Allow Traffic</vt:lpstr>
      <vt:lpstr>Topic 5.2.4: Manage and Monitor IPS</vt:lpstr>
      <vt:lpstr>Monitor Activity</vt:lpstr>
      <vt:lpstr>Monitoring Considerations</vt:lpstr>
      <vt:lpstr>Secure Device Event Exchange</vt:lpstr>
      <vt:lpstr>IPS Configuration Best Practices – refer to curicullum</vt:lpstr>
      <vt:lpstr>Topic 5.2.5: IPS Global Correlation</vt:lpstr>
      <vt:lpstr>Cisco Global Correlation</vt:lpstr>
      <vt:lpstr>Cisco SensorBase Network</vt:lpstr>
      <vt:lpstr>Cisco Security Intelligence Operation</vt:lpstr>
      <vt:lpstr>Reputations, Blacklists, and Traffic Filters</vt:lpstr>
      <vt:lpstr>Reputations, Blacklists, and Traffic Filters</vt:lpstr>
      <vt:lpstr>Section 5.3: Implement IPS</vt:lpstr>
      <vt:lpstr>Topic 5.3.1: Configure Cisco IOS IPS with CLI</vt:lpstr>
      <vt:lpstr>Implement IOS IPS</vt:lpstr>
      <vt:lpstr>Download the IOS IPS Files</vt:lpstr>
      <vt:lpstr>IPS Crypto Key</vt:lpstr>
      <vt:lpstr>Enable IOS IPS</vt:lpstr>
      <vt:lpstr>Enable IOS IPS</vt:lpstr>
      <vt:lpstr>Load the IPS Signature Package in RAM</vt:lpstr>
      <vt:lpstr>Load the IPS Signature Package in RAM</vt:lpstr>
      <vt:lpstr>Retire and Unretire Signatures</vt:lpstr>
      <vt:lpstr>Topic 5.3.2: Modifying Cisco IOS IPS Signatures</vt:lpstr>
      <vt:lpstr>Change Signature Actions</vt:lpstr>
      <vt:lpstr>Topic 5.3.3: Verify and Monitor IPS</vt:lpstr>
      <vt:lpstr>Verify IOS IPS</vt:lpstr>
      <vt:lpstr>Report IPS Alerts</vt:lpstr>
      <vt:lpstr>Enable SDEE</vt:lpstr>
      <vt:lpstr>Section 5.4: Summary</vt:lpstr>
      <vt:lpstr>PowerPoint Presentation</vt:lpstr>
      <vt:lpstr>Instructor Resources</vt:lpstr>
    </vt:vector>
  </TitlesOfParts>
  <Company>Cisco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Relevant,  Surprising and Fresh: Cisco Brand</dc:title>
  <dc:creator>Melissa Gabriel</dc:creator>
  <cp:lastModifiedBy>Rosli Salleh</cp:lastModifiedBy>
  <cp:revision>166</cp:revision>
  <dcterms:created xsi:type="dcterms:W3CDTF">2012-10-09T16:58:47Z</dcterms:created>
  <dcterms:modified xsi:type="dcterms:W3CDTF">2017-03-15T14:26:05Z</dcterms:modified>
</cp:coreProperties>
</file>