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8" r:id="rId10"/>
    <p:sldId id="27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</p:showPr>
  <p:clrMru>
    <a:srgbClr val="CCECFF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B702E1B-2851-4FA8-86FF-6494EB79FA54}" type="datetimeFigureOut">
              <a:rPr lang="en-US"/>
              <a:pPr>
                <a:defRPr/>
              </a:pPr>
              <a:t>2/6/2009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5A85B9E-F71B-4CB5-839D-039E26D56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6629400" cy="8382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/>
              <a:t>FSKTM</a:t>
            </a:r>
          </a:p>
          <a:p>
            <a:pPr algn="ctr">
              <a:defRPr/>
            </a:pPr>
            <a:endParaRPr lang="en-US" sz="1400"/>
          </a:p>
        </p:txBody>
      </p:sp>
      <p:pic>
        <p:nvPicPr>
          <p:cNvPr id="1030" name="Picture 10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0"/>
            <a:ext cx="808038" cy="1077913"/>
          </a:xfrm>
          <a:prstGeom prst="rect">
            <a:avLst/>
          </a:prstGeom>
          <a:solidFill>
            <a:srgbClr val="FCFEB9"/>
          </a:solidFill>
          <a:ln w="9525">
            <a:noFill/>
            <a:miter lim="800000"/>
            <a:headEnd/>
            <a:tailEnd/>
          </a:ln>
        </p:spPr>
      </p:pic>
      <p:pic>
        <p:nvPicPr>
          <p:cNvPr id="1031" name="Picture 12" descr="logofsktmbaru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48600" y="228600"/>
            <a:ext cx="10668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Mapping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7772400" cy="3048000"/>
          </a:xfrm>
          <a:gradFill rotWithShape="0">
            <a:gsLst>
              <a:gs pos="0">
                <a:schemeClr val="bg1"/>
              </a:gs>
              <a:gs pos="50000">
                <a:srgbClr val="CCFFFF"/>
              </a:gs>
              <a:gs pos="100000">
                <a:schemeClr val="bg1"/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 err="1" smtClean="0">
                <a:latin typeface="Arial" pitchFamily="34" charset="0"/>
              </a:rPr>
              <a:t>Bcos</a:t>
            </a:r>
            <a:r>
              <a:rPr lang="en-US" sz="2400" dirty="0" smtClean="0">
                <a:latin typeface="Arial" pitchFamily="34" charset="0"/>
              </a:rPr>
              <a:t> of cache always smaller than main memory so we  need a method to map to the cache. There are three common method:-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 smtClean="0">
                <a:latin typeface="Arial" pitchFamily="34" charset="0"/>
              </a:rPr>
              <a:t>Direct mapping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 smtClean="0">
                <a:latin typeface="Arial" pitchFamily="34" charset="0"/>
              </a:rPr>
              <a:t>Full associative mapping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 smtClean="0">
                <a:latin typeface="Arial" pitchFamily="34" charset="0"/>
              </a:rPr>
              <a:t>Set associative mapping</a:t>
            </a:r>
            <a:endParaRPr lang="en-US" sz="2400" dirty="0" smtClean="0">
              <a:latin typeface="Arial" pitchFamily="34" charset="0"/>
            </a:endParaRP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4800600" y="2590800"/>
            <a:ext cx="3886200" cy="3959225"/>
            <a:chOff x="490" y="4060"/>
            <a:chExt cx="3466" cy="1918"/>
          </a:xfrm>
        </p:grpSpPr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490" y="4060"/>
              <a:ext cx="3466" cy="19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 rot="-5400000">
              <a:off x="121" y="4763"/>
              <a:ext cx="1639" cy="4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2800">
                  <a:latin typeface="Arial" pitchFamily="34" charset="0"/>
                </a:rPr>
                <a:t>Main Memory</a:t>
              </a: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 rot="16200000" flipH="1">
              <a:off x="3208" y="4798"/>
              <a:ext cx="838" cy="4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2800">
                  <a:latin typeface="Arial" pitchFamily="34" charset="0"/>
                </a:rPr>
                <a:t>Cache</a:t>
              </a:r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H="1" flipV="1">
              <a:off x="1226" y="4184"/>
              <a:ext cx="2118" cy="4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 flipH="1">
              <a:off x="1226" y="5480"/>
              <a:ext cx="2126" cy="3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 flipV="1">
              <a:off x="1216" y="4480"/>
              <a:ext cx="2128" cy="3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 flipV="1">
              <a:off x="1256" y="4776"/>
              <a:ext cx="2088" cy="2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 flipV="1">
              <a:off x="1216" y="5080"/>
              <a:ext cx="2104" cy="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 flipH="1">
              <a:off x="1240" y="5296"/>
              <a:ext cx="2104" cy="1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763" y="4804"/>
              <a:ext cx="1393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800">
                  <a:latin typeface="Arial" pitchFamily="34" charset="0"/>
                </a:rPr>
                <a:t>Mapping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ChangeArrowheads="1"/>
          </p:cNvSpPr>
          <p:nvPr/>
        </p:nvSpPr>
        <p:spPr bwMode="auto">
          <a:xfrm>
            <a:off x="4949825" y="1987550"/>
            <a:ext cx="1374775" cy="2879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17"/>
          <p:cNvSpPr>
            <a:spLocks noChangeArrowheads="1"/>
          </p:cNvSpPr>
          <p:nvPr/>
        </p:nvSpPr>
        <p:spPr bwMode="auto">
          <a:xfrm>
            <a:off x="6324600" y="1987550"/>
            <a:ext cx="1374775" cy="2879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Associative Mapping</a:t>
            </a:r>
          </a:p>
        </p:txBody>
      </p:sp>
      <p:sp>
        <p:nvSpPr>
          <p:cNvPr id="59397" name="Freeform 6"/>
          <p:cNvSpPr>
            <a:spLocks/>
          </p:cNvSpPr>
          <p:nvPr/>
        </p:nvSpPr>
        <p:spPr bwMode="auto">
          <a:xfrm rot="-832456">
            <a:off x="3554413" y="2324100"/>
            <a:ext cx="1395412" cy="74613"/>
          </a:xfrm>
          <a:custGeom>
            <a:avLst/>
            <a:gdLst>
              <a:gd name="T0" fmla="*/ 0 w 841"/>
              <a:gd name="T1" fmla="*/ 0 h 1"/>
              <a:gd name="T2" fmla="*/ 2147483647 w 841"/>
              <a:gd name="T3" fmla="*/ 0 h 1"/>
              <a:gd name="T4" fmla="*/ 0 60000 65536"/>
              <a:gd name="T5" fmla="*/ 0 60000 65536"/>
              <a:gd name="T6" fmla="*/ 0 w 841"/>
              <a:gd name="T7" fmla="*/ 0 h 1"/>
              <a:gd name="T8" fmla="*/ 841 w 84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1" h="1">
                <a:moveTo>
                  <a:pt x="0" y="0"/>
                </a:moveTo>
                <a:lnTo>
                  <a:pt x="84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8"/>
          <p:cNvSpPr>
            <a:spLocks noChangeArrowheads="1"/>
          </p:cNvSpPr>
          <p:nvPr/>
        </p:nvSpPr>
        <p:spPr bwMode="auto">
          <a:xfrm>
            <a:off x="4949825" y="1981200"/>
            <a:ext cx="1374775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Arial" pitchFamily="34" charset="0"/>
              </a:rPr>
              <a:t>      0           12    </a:t>
            </a:r>
          </a:p>
        </p:txBody>
      </p:sp>
      <p:sp>
        <p:nvSpPr>
          <p:cNvPr id="59399" name="Rectangle 10"/>
          <p:cNvSpPr>
            <a:spLocks noChangeArrowheads="1"/>
          </p:cNvSpPr>
          <p:nvPr/>
        </p:nvSpPr>
        <p:spPr bwMode="auto">
          <a:xfrm>
            <a:off x="5657850" y="1465263"/>
            <a:ext cx="1211263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Arial" pitchFamily="34" charset="0"/>
              </a:rPr>
              <a:t>Cache</a:t>
            </a:r>
          </a:p>
        </p:txBody>
      </p:sp>
      <p:sp>
        <p:nvSpPr>
          <p:cNvPr id="59400" name="Rectangle 11"/>
          <p:cNvSpPr>
            <a:spLocks noChangeArrowheads="1"/>
          </p:cNvSpPr>
          <p:nvPr/>
        </p:nvSpPr>
        <p:spPr bwMode="auto">
          <a:xfrm>
            <a:off x="4438650" y="5686425"/>
            <a:ext cx="12128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Arial" pitchFamily="34" charset="0"/>
              </a:rPr>
              <a:t>Tag Value is stored here</a:t>
            </a:r>
          </a:p>
        </p:txBody>
      </p:sp>
      <p:sp>
        <p:nvSpPr>
          <p:cNvPr id="59401" name="Rectangle 12"/>
          <p:cNvSpPr>
            <a:spLocks noChangeArrowheads="1"/>
          </p:cNvSpPr>
          <p:nvPr/>
        </p:nvSpPr>
        <p:spPr bwMode="auto">
          <a:xfrm>
            <a:off x="6362700" y="5797550"/>
            <a:ext cx="13462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Arial" pitchFamily="34" charset="0"/>
              </a:rPr>
              <a:t>Data is stored here</a:t>
            </a:r>
          </a:p>
        </p:txBody>
      </p:sp>
      <p:sp>
        <p:nvSpPr>
          <p:cNvPr id="59402" name="Freeform 13"/>
          <p:cNvSpPr>
            <a:spLocks/>
          </p:cNvSpPr>
          <p:nvPr/>
        </p:nvSpPr>
        <p:spPr bwMode="auto">
          <a:xfrm>
            <a:off x="5062538" y="4892675"/>
            <a:ext cx="401637" cy="774700"/>
          </a:xfrm>
          <a:custGeom>
            <a:avLst/>
            <a:gdLst>
              <a:gd name="T0" fmla="*/ 0 w 253"/>
              <a:gd name="T1" fmla="*/ 1027668021 h 583"/>
              <a:gd name="T2" fmla="*/ 635078630 w 253"/>
              <a:gd name="T3" fmla="*/ 709832530 h 583"/>
              <a:gd name="T4" fmla="*/ 574594970 w 253"/>
              <a:gd name="T5" fmla="*/ 0 h 583"/>
              <a:gd name="T6" fmla="*/ 0 60000 65536"/>
              <a:gd name="T7" fmla="*/ 0 60000 65536"/>
              <a:gd name="T8" fmla="*/ 0 60000 65536"/>
              <a:gd name="T9" fmla="*/ 0 w 253"/>
              <a:gd name="T10" fmla="*/ 0 h 583"/>
              <a:gd name="T11" fmla="*/ 253 w 253"/>
              <a:gd name="T12" fmla="*/ 583 h 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" h="583">
                <a:moveTo>
                  <a:pt x="0" y="582"/>
                </a:moveTo>
                <a:lnTo>
                  <a:pt x="252" y="402"/>
                </a:lnTo>
                <a:lnTo>
                  <a:pt x="228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Freeform 14"/>
          <p:cNvSpPr>
            <a:spLocks/>
          </p:cNvSpPr>
          <p:nvPr/>
        </p:nvSpPr>
        <p:spPr bwMode="auto">
          <a:xfrm>
            <a:off x="6059488" y="4932363"/>
            <a:ext cx="909637" cy="838200"/>
          </a:xfrm>
          <a:custGeom>
            <a:avLst/>
            <a:gdLst>
              <a:gd name="T0" fmla="*/ 1441528365 w 573"/>
              <a:gd name="T1" fmla="*/ 1111673611 h 631"/>
              <a:gd name="T2" fmla="*/ 423386035 w 573"/>
              <a:gd name="T3" fmla="*/ 719940793 h 631"/>
              <a:gd name="T4" fmla="*/ 0 w 573"/>
              <a:gd name="T5" fmla="*/ 0 h 631"/>
              <a:gd name="T6" fmla="*/ 0 60000 65536"/>
              <a:gd name="T7" fmla="*/ 0 60000 65536"/>
              <a:gd name="T8" fmla="*/ 0 60000 65536"/>
              <a:gd name="T9" fmla="*/ 0 w 573"/>
              <a:gd name="T10" fmla="*/ 0 h 631"/>
              <a:gd name="T11" fmla="*/ 573 w 573"/>
              <a:gd name="T12" fmla="*/ 631 h 6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631">
                <a:moveTo>
                  <a:pt x="572" y="630"/>
                </a:moveTo>
                <a:lnTo>
                  <a:pt x="168" y="408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Rectangle 15"/>
          <p:cNvSpPr>
            <a:spLocks noChangeArrowheads="1"/>
          </p:cNvSpPr>
          <p:nvPr/>
        </p:nvSpPr>
        <p:spPr bwMode="auto">
          <a:xfrm>
            <a:off x="2209800" y="1066800"/>
            <a:ext cx="146843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800">
                <a:latin typeface="Arial" pitchFamily="34" charset="0"/>
              </a:rPr>
              <a:t>Main</a:t>
            </a:r>
          </a:p>
          <a:p>
            <a:pPr algn="ctr"/>
            <a:r>
              <a:rPr lang="en-US" sz="2800">
                <a:latin typeface="Arial" pitchFamily="34" charset="0"/>
              </a:rPr>
              <a:t>Memory</a:t>
            </a:r>
          </a:p>
        </p:txBody>
      </p:sp>
      <p:sp>
        <p:nvSpPr>
          <p:cNvPr id="59405" name="Line 16"/>
          <p:cNvSpPr>
            <a:spLocks noChangeShapeType="1"/>
          </p:cNvSpPr>
          <p:nvPr/>
        </p:nvSpPr>
        <p:spPr bwMode="auto">
          <a:xfrm>
            <a:off x="2795588" y="1960563"/>
            <a:ext cx="0" cy="4694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Rectangle 22"/>
          <p:cNvSpPr>
            <a:spLocks noChangeArrowheads="1"/>
          </p:cNvSpPr>
          <p:nvPr/>
        </p:nvSpPr>
        <p:spPr bwMode="auto">
          <a:xfrm>
            <a:off x="2286000" y="1960563"/>
            <a:ext cx="1339850" cy="4694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Rectangle 23"/>
          <p:cNvSpPr>
            <a:spLocks noChangeArrowheads="1"/>
          </p:cNvSpPr>
          <p:nvPr/>
        </p:nvSpPr>
        <p:spPr bwMode="auto">
          <a:xfrm>
            <a:off x="2286000" y="4419600"/>
            <a:ext cx="1333500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900" tIns="46038" rIns="88900" bIns="46038" anchor="ctr"/>
          <a:lstStyle/>
          <a:p>
            <a:pPr algn="ctr" defTabSz="876300"/>
            <a:r>
              <a:rPr lang="en-US" sz="1400">
                <a:latin typeface="Arial" pitchFamily="34" charset="0"/>
              </a:rPr>
              <a:t>65 </a:t>
            </a:r>
          </a:p>
        </p:txBody>
      </p:sp>
      <p:sp>
        <p:nvSpPr>
          <p:cNvPr id="59408" name="Rectangle 24"/>
          <p:cNvSpPr>
            <a:spLocks noChangeArrowheads="1"/>
          </p:cNvSpPr>
          <p:nvPr/>
        </p:nvSpPr>
        <p:spPr bwMode="auto">
          <a:xfrm>
            <a:off x="2286000" y="2266950"/>
            <a:ext cx="1333500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900" tIns="46038" rIns="88900" bIns="46038" anchor="ctr"/>
          <a:lstStyle/>
          <a:p>
            <a:pPr algn="ctr" defTabSz="876300"/>
            <a:r>
              <a:rPr lang="en-US" sz="1400">
                <a:latin typeface="Arial" pitchFamily="34" charset="0"/>
              </a:rPr>
              <a:t>12 </a:t>
            </a:r>
          </a:p>
        </p:txBody>
      </p:sp>
      <p:sp>
        <p:nvSpPr>
          <p:cNvPr id="59409" name="Rectangle 25"/>
          <p:cNvSpPr>
            <a:spLocks noChangeArrowheads="1"/>
          </p:cNvSpPr>
          <p:nvPr/>
        </p:nvSpPr>
        <p:spPr bwMode="auto">
          <a:xfrm>
            <a:off x="1657350" y="2251075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291</a:t>
            </a:r>
          </a:p>
        </p:txBody>
      </p:sp>
      <p:sp>
        <p:nvSpPr>
          <p:cNvPr id="59410" name="Rectangle 26"/>
          <p:cNvSpPr>
            <a:spLocks noChangeArrowheads="1"/>
          </p:cNvSpPr>
          <p:nvPr/>
        </p:nvSpPr>
        <p:spPr bwMode="auto">
          <a:xfrm>
            <a:off x="1676400" y="4419600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803</a:t>
            </a:r>
          </a:p>
        </p:txBody>
      </p:sp>
      <p:sp>
        <p:nvSpPr>
          <p:cNvPr id="59411" name="Text Box 27"/>
          <p:cNvSpPr txBox="1">
            <a:spLocks noChangeArrowheads="1"/>
          </p:cNvSpPr>
          <p:nvPr/>
        </p:nvSpPr>
        <p:spPr bwMode="auto">
          <a:xfrm>
            <a:off x="381000" y="5029200"/>
            <a:ext cx="19812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>
                <a:latin typeface="Arial" pitchFamily="34" charset="0"/>
              </a:rPr>
              <a:t>2-Way Set Associative Cache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9412" name="Rectangle 29"/>
          <p:cNvSpPr>
            <a:spLocks noChangeArrowheads="1"/>
          </p:cNvSpPr>
          <p:nvPr/>
        </p:nvSpPr>
        <p:spPr bwMode="auto">
          <a:xfrm>
            <a:off x="2286000" y="2590800"/>
            <a:ext cx="1333500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900" tIns="46038" rIns="88900" bIns="46038" anchor="ctr"/>
          <a:lstStyle/>
          <a:p>
            <a:pPr algn="ctr" defTabSz="876300"/>
            <a:r>
              <a:rPr lang="en-US" sz="1400">
                <a:latin typeface="Arial" pitchFamily="34" charset="0"/>
              </a:rPr>
              <a:t>21 </a:t>
            </a:r>
          </a:p>
        </p:txBody>
      </p:sp>
      <p:sp>
        <p:nvSpPr>
          <p:cNvPr id="59413" name="Rectangle 30"/>
          <p:cNvSpPr>
            <a:spLocks noChangeArrowheads="1"/>
          </p:cNvSpPr>
          <p:nvPr/>
        </p:nvSpPr>
        <p:spPr bwMode="auto">
          <a:xfrm>
            <a:off x="1657350" y="2593975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292</a:t>
            </a:r>
          </a:p>
        </p:txBody>
      </p:sp>
      <p:sp>
        <p:nvSpPr>
          <p:cNvPr id="59414" name="Rectangle 28"/>
          <p:cNvSpPr>
            <a:spLocks noChangeArrowheads="1"/>
          </p:cNvSpPr>
          <p:nvPr/>
        </p:nvSpPr>
        <p:spPr bwMode="auto">
          <a:xfrm>
            <a:off x="6324600" y="1981200"/>
            <a:ext cx="1374775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Arial" pitchFamily="34" charset="0"/>
              </a:rPr>
              <a:t>      0           21    </a:t>
            </a:r>
          </a:p>
        </p:txBody>
      </p:sp>
      <p:sp>
        <p:nvSpPr>
          <p:cNvPr id="59415" name="Rectangle 18"/>
          <p:cNvSpPr>
            <a:spLocks noChangeArrowheads="1"/>
          </p:cNvSpPr>
          <p:nvPr/>
        </p:nvSpPr>
        <p:spPr bwMode="auto">
          <a:xfrm>
            <a:off x="6324600" y="2312988"/>
            <a:ext cx="1374775" cy="33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Arial" pitchFamily="34" charset="0"/>
              </a:rPr>
              <a:t>   1           65    </a:t>
            </a:r>
          </a:p>
        </p:txBody>
      </p:sp>
      <p:sp>
        <p:nvSpPr>
          <p:cNvPr id="59416" name="Rectangle 31"/>
          <p:cNvSpPr>
            <a:spLocks noChangeArrowheads="1"/>
          </p:cNvSpPr>
          <p:nvPr/>
        </p:nvSpPr>
        <p:spPr bwMode="auto">
          <a:xfrm>
            <a:off x="2286000" y="2895600"/>
            <a:ext cx="1333500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900" tIns="46038" rIns="88900" bIns="46038" anchor="ctr"/>
          <a:lstStyle/>
          <a:p>
            <a:pPr algn="ctr" defTabSz="876300"/>
            <a:r>
              <a:rPr lang="en-US" sz="1400">
                <a:latin typeface="Arial" pitchFamily="34" charset="0"/>
              </a:rPr>
              <a:t>32 </a:t>
            </a:r>
          </a:p>
        </p:txBody>
      </p:sp>
      <p:sp>
        <p:nvSpPr>
          <p:cNvPr id="59417" name="Rectangle 32"/>
          <p:cNvSpPr>
            <a:spLocks noChangeArrowheads="1"/>
          </p:cNvSpPr>
          <p:nvPr/>
        </p:nvSpPr>
        <p:spPr bwMode="auto">
          <a:xfrm>
            <a:off x="1657350" y="2933700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293</a:t>
            </a:r>
          </a:p>
        </p:txBody>
      </p:sp>
      <p:sp>
        <p:nvSpPr>
          <p:cNvPr id="59418" name="Rectangle 33"/>
          <p:cNvSpPr>
            <a:spLocks noChangeArrowheads="1"/>
          </p:cNvSpPr>
          <p:nvPr/>
        </p:nvSpPr>
        <p:spPr bwMode="auto">
          <a:xfrm>
            <a:off x="2286000" y="3200400"/>
            <a:ext cx="1333500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900" tIns="46038" rIns="88900" bIns="46038" anchor="ctr"/>
          <a:lstStyle/>
          <a:p>
            <a:pPr algn="ctr" defTabSz="876300"/>
            <a:r>
              <a:rPr lang="en-US" sz="1400">
                <a:latin typeface="Arial" pitchFamily="34" charset="0"/>
              </a:rPr>
              <a:t>31 </a:t>
            </a:r>
          </a:p>
        </p:txBody>
      </p:sp>
      <p:sp>
        <p:nvSpPr>
          <p:cNvPr id="59419" name="Rectangle 34"/>
          <p:cNvSpPr>
            <a:spLocks noChangeArrowheads="1"/>
          </p:cNvSpPr>
          <p:nvPr/>
        </p:nvSpPr>
        <p:spPr bwMode="auto">
          <a:xfrm>
            <a:off x="1657350" y="3279775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294</a:t>
            </a:r>
          </a:p>
        </p:txBody>
      </p:sp>
      <p:sp>
        <p:nvSpPr>
          <p:cNvPr id="59420" name="Rectangle 35"/>
          <p:cNvSpPr>
            <a:spLocks noChangeArrowheads="1"/>
          </p:cNvSpPr>
          <p:nvPr/>
        </p:nvSpPr>
        <p:spPr bwMode="auto">
          <a:xfrm>
            <a:off x="4953000" y="2312988"/>
            <a:ext cx="1374775" cy="33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Arial" pitchFamily="34" charset="0"/>
              </a:rPr>
              <a:t>      0           32    </a:t>
            </a:r>
          </a:p>
        </p:txBody>
      </p:sp>
      <p:sp>
        <p:nvSpPr>
          <p:cNvPr id="59421" name="Line 9"/>
          <p:cNvSpPr>
            <a:spLocks noChangeShapeType="1"/>
          </p:cNvSpPr>
          <p:nvPr/>
        </p:nvSpPr>
        <p:spPr bwMode="auto">
          <a:xfrm>
            <a:off x="5653088" y="1992313"/>
            <a:ext cx="0" cy="287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2" name="Rectangle 36"/>
          <p:cNvSpPr>
            <a:spLocks noChangeArrowheads="1"/>
          </p:cNvSpPr>
          <p:nvPr/>
        </p:nvSpPr>
        <p:spPr bwMode="auto">
          <a:xfrm>
            <a:off x="6324600" y="2640013"/>
            <a:ext cx="1371600" cy="33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latin typeface="Arial" pitchFamily="34" charset="0"/>
              </a:rPr>
              <a:t>      0           31    </a:t>
            </a:r>
          </a:p>
        </p:txBody>
      </p:sp>
      <p:sp>
        <p:nvSpPr>
          <p:cNvPr id="59423" name="Line 19"/>
          <p:cNvSpPr>
            <a:spLocks noChangeShapeType="1"/>
          </p:cNvSpPr>
          <p:nvPr/>
        </p:nvSpPr>
        <p:spPr bwMode="auto">
          <a:xfrm>
            <a:off x="6934200" y="1992313"/>
            <a:ext cx="0" cy="287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Line 37"/>
          <p:cNvSpPr>
            <a:spLocks noChangeShapeType="1"/>
          </p:cNvSpPr>
          <p:nvPr/>
        </p:nvSpPr>
        <p:spPr bwMode="auto">
          <a:xfrm flipV="1">
            <a:off x="3657600" y="21336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25" name="Line 38"/>
          <p:cNvSpPr>
            <a:spLocks noChangeShapeType="1"/>
          </p:cNvSpPr>
          <p:nvPr/>
        </p:nvSpPr>
        <p:spPr bwMode="auto">
          <a:xfrm flipV="1">
            <a:off x="3657600" y="2667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26" name="Line 39"/>
          <p:cNvSpPr>
            <a:spLocks noChangeShapeType="1"/>
          </p:cNvSpPr>
          <p:nvPr/>
        </p:nvSpPr>
        <p:spPr bwMode="auto">
          <a:xfrm flipV="1">
            <a:off x="3657600" y="2819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27" name="Line 40"/>
          <p:cNvSpPr>
            <a:spLocks noChangeShapeType="1"/>
          </p:cNvSpPr>
          <p:nvPr/>
        </p:nvSpPr>
        <p:spPr bwMode="auto">
          <a:xfrm flipV="1">
            <a:off x="3657600" y="2438400"/>
            <a:ext cx="26670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28" name="Line 41"/>
          <p:cNvSpPr>
            <a:spLocks noChangeShapeType="1"/>
          </p:cNvSpPr>
          <p:nvPr/>
        </p:nvSpPr>
        <p:spPr bwMode="auto">
          <a:xfrm>
            <a:off x="2971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Mapping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447800"/>
            <a:ext cx="7772400" cy="4953000"/>
          </a:xfr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2400" smtClean="0">
                <a:latin typeface="Arial" pitchFamily="34" charset="0"/>
              </a:rPr>
              <a:t>Generally, to access computer memory is through </a:t>
            </a:r>
            <a:r>
              <a:rPr lang="en-US" sz="2400" i="1" smtClean="0">
                <a:latin typeface="Arial" pitchFamily="34" charset="0"/>
              </a:rPr>
              <a:t>address</a:t>
            </a:r>
            <a:r>
              <a:rPr lang="en-US" sz="2400" smtClean="0">
                <a:latin typeface="Arial" pitchFamily="34" charset="0"/>
              </a:rPr>
              <a:t> </a:t>
            </a:r>
            <a:r>
              <a:rPr lang="en-US" sz="2400" i="1" smtClean="0">
                <a:latin typeface="Arial" pitchFamily="34" charset="0"/>
              </a:rPr>
              <a:t>bus</a:t>
            </a:r>
            <a:r>
              <a:rPr lang="en-US" sz="2400" smtClean="0">
                <a:latin typeface="Arial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 smtClean="0">
                <a:latin typeface="Arial" pitchFamily="34" charset="0"/>
              </a:rPr>
              <a:t>So, </a:t>
            </a:r>
            <a:r>
              <a:rPr lang="en-US" sz="2400" i="1" smtClean="0">
                <a:latin typeface="Arial" pitchFamily="34" charset="0"/>
              </a:rPr>
              <a:t>address bus width </a:t>
            </a:r>
            <a:r>
              <a:rPr lang="en-US" sz="2400" smtClean="0">
                <a:latin typeface="Arial" pitchFamily="34" charset="0"/>
              </a:rPr>
              <a:t>determine accessible memory number</a:t>
            </a:r>
          </a:p>
          <a:p>
            <a:pPr>
              <a:spcBef>
                <a:spcPct val="50000"/>
              </a:spcBef>
            </a:pPr>
            <a:r>
              <a:rPr lang="en-US" sz="2400" smtClean="0">
                <a:latin typeface="Arial" pitchFamily="34" charset="0"/>
              </a:rPr>
              <a:t>Exp:-.</a:t>
            </a:r>
          </a:p>
          <a:p>
            <a:pPr>
              <a:spcBef>
                <a:spcPct val="50000"/>
              </a:spcBef>
            </a:pPr>
            <a:r>
              <a:rPr lang="en-US" sz="2400" smtClean="0">
                <a:latin typeface="Arial" pitchFamily="34" charset="0"/>
              </a:rPr>
              <a:t>If </a:t>
            </a:r>
            <a:r>
              <a:rPr lang="en-US" sz="2400" i="1" smtClean="0">
                <a:latin typeface="Arial" pitchFamily="34" charset="0"/>
              </a:rPr>
              <a:t>address</a:t>
            </a:r>
            <a:r>
              <a:rPr lang="en-US" sz="2400" smtClean="0">
                <a:latin typeface="Arial" pitchFamily="34" charset="0"/>
              </a:rPr>
              <a:t> </a:t>
            </a:r>
            <a:r>
              <a:rPr lang="en-US" sz="2400" i="1" smtClean="0">
                <a:latin typeface="Arial" pitchFamily="34" charset="0"/>
              </a:rPr>
              <a:t>bus width</a:t>
            </a:r>
            <a:r>
              <a:rPr lang="en-US" sz="2400" smtClean="0">
                <a:latin typeface="Arial" pitchFamily="34" charset="0"/>
              </a:rPr>
              <a:t> is15 bit, the number of location that can be addressing is :-.</a:t>
            </a:r>
          </a:p>
          <a:p>
            <a:pPr>
              <a:spcBef>
                <a:spcPct val="50000"/>
              </a:spcBef>
            </a:pPr>
            <a:r>
              <a:rPr lang="en-US" sz="2400" smtClean="0">
                <a:latin typeface="Arial" pitchFamily="34" charset="0"/>
              </a:rPr>
              <a:t>N   = 15.</a:t>
            </a:r>
          </a:p>
          <a:p>
            <a:pPr>
              <a:spcBef>
                <a:spcPct val="50000"/>
              </a:spcBef>
            </a:pPr>
            <a:r>
              <a:rPr lang="en-US" sz="2400" smtClean="0">
                <a:latin typeface="Arial" pitchFamily="34" charset="0"/>
              </a:rPr>
              <a:t>2</a:t>
            </a:r>
            <a:r>
              <a:rPr lang="en-US" sz="2400" baseline="30000" smtClean="0">
                <a:latin typeface="Arial" pitchFamily="34" charset="0"/>
              </a:rPr>
              <a:t>n  </a:t>
            </a:r>
            <a:r>
              <a:rPr lang="en-US" sz="2400" smtClean="0">
                <a:latin typeface="Arial" pitchFamily="34" charset="0"/>
              </a:rPr>
              <a:t>= location.</a:t>
            </a:r>
          </a:p>
          <a:p>
            <a:pPr>
              <a:spcBef>
                <a:spcPct val="50000"/>
              </a:spcBef>
            </a:pPr>
            <a:r>
              <a:rPr lang="en-US" sz="2400" smtClean="0">
                <a:latin typeface="Arial" pitchFamily="34" charset="0"/>
              </a:rPr>
              <a:t>2</a:t>
            </a:r>
            <a:r>
              <a:rPr lang="en-US" sz="2400" baseline="30000" smtClean="0">
                <a:latin typeface="Arial" pitchFamily="34" charset="0"/>
              </a:rPr>
              <a:t>15</a:t>
            </a:r>
            <a:r>
              <a:rPr lang="en-US" sz="2400" smtClean="0">
                <a:latin typeface="Arial" pitchFamily="34" charset="0"/>
              </a:rPr>
              <a:t>= 32768.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Mapping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95400"/>
            <a:ext cx="3200400" cy="2133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2400" smtClean="0">
                <a:latin typeface="Arial" pitchFamily="34" charset="0"/>
              </a:rPr>
              <a:t>Example of how the main memory is partitioned based on the </a:t>
            </a:r>
            <a:r>
              <a:rPr lang="en-US" sz="2400" i="1" smtClean="0">
                <a:latin typeface="Arial" pitchFamily="34" charset="0"/>
              </a:rPr>
              <a:t>address bus width.</a:t>
            </a:r>
          </a:p>
          <a:p>
            <a:endParaRPr lang="en-US" smtClean="0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819400" y="1300163"/>
            <a:ext cx="5275263" cy="5557837"/>
            <a:chOff x="310" y="1138"/>
            <a:chExt cx="4050" cy="4630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2110" y="1198"/>
              <a:ext cx="1360" cy="44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2800">
                  <a:latin typeface="Arial" pitchFamily="34" charset="0"/>
                </a:rPr>
                <a:t>.</a:t>
              </a:r>
            </a:p>
            <a:p>
              <a:pPr algn="ctr"/>
              <a:r>
                <a:rPr lang="en-US" sz="2800">
                  <a:latin typeface="Arial" pitchFamily="34" charset="0"/>
                </a:rPr>
                <a:t>.</a:t>
              </a:r>
            </a:p>
            <a:p>
              <a:pPr algn="ctr"/>
              <a:r>
                <a:rPr lang="en-US" sz="2800">
                  <a:latin typeface="Arial" pitchFamily="34" charset="0"/>
                </a:rPr>
                <a:t>.</a:t>
              </a:r>
            </a:p>
            <a:p>
              <a:pPr algn="ctr"/>
              <a:r>
                <a:rPr lang="en-US" sz="2800">
                  <a:latin typeface="Arial" pitchFamily="34" charset="0"/>
                </a:rPr>
                <a:t>MEMORY</a:t>
              </a:r>
            </a:p>
            <a:p>
              <a:pPr algn="ctr"/>
              <a:r>
                <a:rPr lang="en-US" sz="2800">
                  <a:latin typeface="Arial" pitchFamily="34" charset="0"/>
                </a:rPr>
                <a:t>.</a:t>
              </a:r>
            </a:p>
            <a:p>
              <a:pPr algn="ctr"/>
              <a:r>
                <a:rPr lang="en-US" sz="2800">
                  <a:latin typeface="Arial" pitchFamily="34" charset="0"/>
                </a:rPr>
                <a:t>.</a:t>
              </a:r>
            </a:p>
          </p:txBody>
        </p:sp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310" y="3076"/>
              <a:ext cx="1774" cy="784"/>
              <a:chOff x="310" y="3076"/>
              <a:chExt cx="1774" cy="784"/>
            </a:xfrm>
          </p:grpSpPr>
          <p:sp>
            <p:nvSpPr>
              <p:cNvPr id="52245" name="Rectangle 7"/>
              <p:cNvSpPr>
                <a:spLocks noChangeArrowheads="1"/>
              </p:cNvSpPr>
              <p:nvPr/>
            </p:nvSpPr>
            <p:spPr bwMode="auto">
              <a:xfrm>
                <a:off x="310" y="3076"/>
                <a:ext cx="1000" cy="7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sz="2800">
                    <a:latin typeface="Arial" pitchFamily="34" charset="0"/>
                  </a:rPr>
                  <a:t>CPU</a:t>
                </a:r>
              </a:p>
            </p:txBody>
          </p:sp>
          <p:sp>
            <p:nvSpPr>
              <p:cNvPr id="52246" name="Line 8"/>
              <p:cNvSpPr>
                <a:spLocks noChangeShapeType="1"/>
              </p:cNvSpPr>
              <p:nvPr/>
            </p:nvSpPr>
            <p:spPr bwMode="auto">
              <a:xfrm>
                <a:off x="1336" y="3240"/>
                <a:ext cx="7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7" name="Line 9"/>
              <p:cNvSpPr>
                <a:spLocks noChangeShapeType="1"/>
              </p:cNvSpPr>
              <p:nvPr/>
            </p:nvSpPr>
            <p:spPr bwMode="auto">
              <a:xfrm>
                <a:off x="1336" y="3648"/>
                <a:ext cx="7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3531" y="1138"/>
              <a:ext cx="292" cy="4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800">
                  <a:latin typeface="Arial" pitchFamily="34" charset="0"/>
                </a:rPr>
                <a:t>0</a:t>
              </a:r>
            </a:p>
          </p:txBody>
        </p:sp>
        <p:sp>
          <p:nvSpPr>
            <p:cNvPr id="52232" name="Line 11"/>
            <p:cNvSpPr>
              <a:spLocks noChangeShapeType="1"/>
            </p:cNvSpPr>
            <p:nvPr/>
          </p:nvSpPr>
          <p:spPr bwMode="auto">
            <a:xfrm>
              <a:off x="3648" y="1456"/>
              <a:ext cx="0" cy="3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3459" y="5338"/>
              <a:ext cx="901" cy="4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800">
                  <a:latin typeface="Arial" pitchFamily="34" charset="0"/>
                </a:rPr>
                <a:t>32767</a:t>
              </a:r>
            </a:p>
          </p:txBody>
        </p:sp>
        <p:sp>
          <p:nvSpPr>
            <p:cNvPr id="52234" name="Line 13"/>
            <p:cNvSpPr>
              <a:spLocks noChangeShapeType="1"/>
            </p:cNvSpPr>
            <p:nvPr/>
          </p:nvSpPr>
          <p:spPr bwMode="auto">
            <a:xfrm>
              <a:off x="2110" y="1428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Line 14"/>
            <p:cNvSpPr>
              <a:spLocks noChangeShapeType="1"/>
            </p:cNvSpPr>
            <p:nvPr/>
          </p:nvSpPr>
          <p:spPr bwMode="auto">
            <a:xfrm>
              <a:off x="2110" y="1644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Line 15"/>
            <p:cNvSpPr>
              <a:spLocks noChangeShapeType="1"/>
            </p:cNvSpPr>
            <p:nvPr/>
          </p:nvSpPr>
          <p:spPr bwMode="auto">
            <a:xfrm>
              <a:off x="2110" y="1860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Line 16"/>
            <p:cNvSpPr>
              <a:spLocks noChangeShapeType="1"/>
            </p:cNvSpPr>
            <p:nvPr/>
          </p:nvSpPr>
          <p:spPr bwMode="auto">
            <a:xfrm>
              <a:off x="2110" y="2076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Line 17"/>
            <p:cNvSpPr>
              <a:spLocks noChangeShapeType="1"/>
            </p:cNvSpPr>
            <p:nvPr/>
          </p:nvSpPr>
          <p:spPr bwMode="auto">
            <a:xfrm>
              <a:off x="2110" y="2316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18"/>
            <p:cNvSpPr>
              <a:spLocks noChangeShapeType="1"/>
            </p:cNvSpPr>
            <p:nvPr/>
          </p:nvSpPr>
          <p:spPr bwMode="auto">
            <a:xfrm>
              <a:off x="2110" y="2568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19"/>
            <p:cNvSpPr>
              <a:spLocks noChangeShapeType="1"/>
            </p:cNvSpPr>
            <p:nvPr/>
          </p:nvSpPr>
          <p:spPr bwMode="auto">
            <a:xfrm>
              <a:off x="2110" y="5358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20"/>
            <p:cNvSpPr>
              <a:spLocks noChangeShapeType="1"/>
            </p:cNvSpPr>
            <p:nvPr/>
          </p:nvSpPr>
          <p:spPr bwMode="auto">
            <a:xfrm>
              <a:off x="2110" y="5094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21"/>
            <p:cNvSpPr>
              <a:spLocks noChangeShapeType="1"/>
            </p:cNvSpPr>
            <p:nvPr/>
          </p:nvSpPr>
          <p:spPr bwMode="auto">
            <a:xfrm>
              <a:off x="2110" y="4812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22"/>
            <p:cNvSpPr>
              <a:spLocks noChangeShapeType="1"/>
            </p:cNvSpPr>
            <p:nvPr/>
          </p:nvSpPr>
          <p:spPr bwMode="auto">
            <a:xfrm>
              <a:off x="2110" y="4530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23"/>
            <p:cNvSpPr>
              <a:spLocks noChangeShapeType="1"/>
            </p:cNvSpPr>
            <p:nvPr/>
          </p:nvSpPr>
          <p:spPr bwMode="auto">
            <a:xfrm>
              <a:off x="2110" y="4218"/>
              <a:ext cx="1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: Direct Mapping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7772400" cy="1295400"/>
          </a:xfr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latin typeface="Arial" pitchFamily="34" charset="0"/>
              </a:rPr>
              <a:t>To allow the mapping, we have to divide the address field into two parts namely </a:t>
            </a:r>
            <a:r>
              <a:rPr lang="en-US" sz="2800" i="1" smtClean="0">
                <a:latin typeface="Arial" pitchFamily="34" charset="0"/>
              </a:rPr>
              <a:t>tag</a:t>
            </a:r>
            <a:r>
              <a:rPr lang="en-US" sz="2800" smtClean="0">
                <a:latin typeface="Arial" pitchFamily="34" charset="0"/>
              </a:rPr>
              <a:t> field &amp; </a:t>
            </a:r>
            <a:r>
              <a:rPr lang="en-US" sz="2800" i="1" smtClean="0">
                <a:latin typeface="Arial" pitchFamily="34" charset="0"/>
              </a:rPr>
              <a:t>index field</a:t>
            </a:r>
            <a:r>
              <a:rPr lang="en-US" sz="2800" smtClean="0">
                <a:latin typeface="Arial" pitchFamily="34" charset="0"/>
              </a:rPr>
              <a:t>.</a:t>
            </a:r>
            <a:endParaRPr lang="en-US" sz="2800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57200" y="3352800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If the sytem have 2</a:t>
            </a:r>
            <a:r>
              <a:rPr lang="en-US" baseline="30000">
                <a:latin typeface="Arial" pitchFamily="34" charset="0"/>
              </a:rPr>
              <a:t>n</a:t>
            </a:r>
            <a:r>
              <a:rPr lang="en-US">
                <a:latin typeface="Arial" pitchFamily="34" charset="0"/>
              </a:rPr>
              <a:t> words in main memory and 2</a:t>
            </a:r>
            <a:r>
              <a:rPr lang="en-US" baseline="30000">
                <a:latin typeface="Arial" pitchFamily="34" charset="0"/>
              </a:rPr>
              <a:t>k</a:t>
            </a:r>
            <a:r>
              <a:rPr lang="en-US">
                <a:latin typeface="Arial" pitchFamily="34" charset="0"/>
              </a:rPr>
              <a:t> words in cache.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n = 15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k = 9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Tag Field Size = n - 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Arial" pitchFamily="34" charset="0"/>
              </a:rPr>
              <a:t>                        = </a:t>
            </a:r>
            <a:r>
              <a:rPr lang="en-US" u="sng">
                <a:latin typeface="Arial" pitchFamily="34" charset="0"/>
              </a:rPr>
              <a:t>6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endParaRPr lang="en-US" sz="3200"/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4724400" y="1981200"/>
            <a:ext cx="4083050" cy="1333500"/>
            <a:chOff x="808" y="2072"/>
            <a:chExt cx="2572" cy="840"/>
          </a:xfrm>
        </p:grpSpPr>
        <p:grpSp>
          <p:nvGrpSpPr>
            <p:cNvPr id="53264" name="Group 6"/>
            <p:cNvGrpSpPr>
              <a:grpSpLocks/>
            </p:cNvGrpSpPr>
            <p:nvPr/>
          </p:nvGrpSpPr>
          <p:grpSpPr bwMode="auto">
            <a:xfrm>
              <a:off x="808" y="2458"/>
              <a:ext cx="2572" cy="454"/>
              <a:chOff x="808" y="2458"/>
              <a:chExt cx="2572" cy="454"/>
            </a:xfrm>
          </p:grpSpPr>
          <p:sp>
            <p:nvSpPr>
              <p:cNvPr id="53267" name="Rectangle 7"/>
              <p:cNvSpPr>
                <a:spLocks noChangeArrowheads="1"/>
              </p:cNvSpPr>
              <p:nvPr/>
            </p:nvSpPr>
            <p:spPr bwMode="auto">
              <a:xfrm>
                <a:off x="808" y="2458"/>
                <a:ext cx="2572" cy="4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sz="2800">
                    <a:latin typeface="Arial" pitchFamily="34" charset="0"/>
                  </a:rPr>
                  <a:t>    TAG            INDEX          </a:t>
                </a:r>
              </a:p>
            </p:txBody>
          </p:sp>
          <p:sp>
            <p:nvSpPr>
              <p:cNvPr id="53268" name="Line 8"/>
              <p:cNvSpPr>
                <a:spLocks noChangeShapeType="1"/>
              </p:cNvSpPr>
              <p:nvPr/>
            </p:nvSpPr>
            <p:spPr bwMode="auto">
              <a:xfrm>
                <a:off x="1624" y="2458"/>
                <a:ext cx="0" cy="4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5" name="Line 9"/>
            <p:cNvSpPr>
              <a:spLocks noChangeShapeType="1"/>
            </p:cNvSpPr>
            <p:nvPr/>
          </p:nvSpPr>
          <p:spPr bwMode="auto">
            <a:xfrm>
              <a:off x="820" y="2303"/>
              <a:ext cx="25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Rectangle 10"/>
            <p:cNvSpPr>
              <a:spLocks noChangeArrowheads="1"/>
            </p:cNvSpPr>
            <p:nvPr/>
          </p:nvSpPr>
          <p:spPr bwMode="auto">
            <a:xfrm>
              <a:off x="1718" y="2072"/>
              <a:ext cx="775" cy="3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800">
                  <a:latin typeface="Arial" pitchFamily="34" charset="0"/>
                </a:rPr>
                <a:t>15 bits</a:t>
              </a:r>
            </a:p>
          </p:txBody>
        </p:sp>
      </p:grpSp>
      <p:grpSp>
        <p:nvGrpSpPr>
          <p:cNvPr id="53254" name="Group 11"/>
          <p:cNvGrpSpPr>
            <a:grpSpLocks/>
          </p:cNvGrpSpPr>
          <p:nvPr/>
        </p:nvGrpSpPr>
        <p:grpSpPr bwMode="auto">
          <a:xfrm>
            <a:off x="4648200" y="4419600"/>
            <a:ext cx="4083050" cy="1901825"/>
            <a:chOff x="808" y="4794"/>
            <a:chExt cx="2572" cy="1198"/>
          </a:xfrm>
        </p:grpSpPr>
        <p:grpSp>
          <p:nvGrpSpPr>
            <p:cNvPr id="53255" name="Group 12"/>
            <p:cNvGrpSpPr>
              <a:grpSpLocks/>
            </p:cNvGrpSpPr>
            <p:nvPr/>
          </p:nvGrpSpPr>
          <p:grpSpPr bwMode="auto">
            <a:xfrm>
              <a:off x="808" y="5086"/>
              <a:ext cx="2572" cy="454"/>
              <a:chOff x="808" y="5086"/>
              <a:chExt cx="2572" cy="454"/>
            </a:xfrm>
          </p:grpSpPr>
          <p:sp>
            <p:nvSpPr>
              <p:cNvPr id="53262" name="Rectangle 13"/>
              <p:cNvSpPr>
                <a:spLocks noChangeArrowheads="1"/>
              </p:cNvSpPr>
              <p:nvPr/>
            </p:nvSpPr>
            <p:spPr bwMode="auto">
              <a:xfrm>
                <a:off x="808" y="5086"/>
                <a:ext cx="2572" cy="4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sz="2800">
                    <a:latin typeface="Arial" pitchFamily="34" charset="0"/>
                  </a:rPr>
                  <a:t>TAG            INDEX      </a:t>
                </a:r>
              </a:p>
            </p:txBody>
          </p:sp>
          <p:sp>
            <p:nvSpPr>
              <p:cNvPr id="53263" name="Line 14"/>
              <p:cNvSpPr>
                <a:spLocks noChangeShapeType="1"/>
              </p:cNvSpPr>
              <p:nvPr/>
            </p:nvSpPr>
            <p:spPr bwMode="auto">
              <a:xfrm>
                <a:off x="1624" y="5086"/>
                <a:ext cx="0" cy="4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56" name="Line 15"/>
            <p:cNvSpPr>
              <a:spLocks noChangeShapeType="1"/>
            </p:cNvSpPr>
            <p:nvPr/>
          </p:nvSpPr>
          <p:spPr bwMode="auto">
            <a:xfrm>
              <a:off x="820" y="4931"/>
              <a:ext cx="25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Rectangle 16"/>
            <p:cNvSpPr>
              <a:spLocks noChangeArrowheads="1"/>
            </p:cNvSpPr>
            <p:nvPr/>
          </p:nvSpPr>
          <p:spPr bwMode="auto">
            <a:xfrm>
              <a:off x="1742" y="4794"/>
              <a:ext cx="585" cy="24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15 bits</a:t>
              </a:r>
            </a:p>
          </p:txBody>
        </p:sp>
        <p:sp>
          <p:nvSpPr>
            <p:cNvPr id="53258" name="Line 17"/>
            <p:cNvSpPr>
              <a:spLocks noChangeShapeType="1"/>
            </p:cNvSpPr>
            <p:nvPr/>
          </p:nvSpPr>
          <p:spPr bwMode="auto">
            <a:xfrm>
              <a:off x="832" y="5712"/>
              <a:ext cx="77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9" name="Rectangle 18"/>
            <p:cNvSpPr>
              <a:spLocks noChangeArrowheads="1"/>
            </p:cNvSpPr>
            <p:nvPr/>
          </p:nvSpPr>
          <p:spPr bwMode="auto">
            <a:xfrm>
              <a:off x="999" y="5744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6 bits</a:t>
              </a:r>
            </a:p>
          </p:txBody>
        </p:sp>
        <p:sp>
          <p:nvSpPr>
            <p:cNvPr id="53260" name="Line 19"/>
            <p:cNvSpPr>
              <a:spLocks noChangeShapeType="1"/>
            </p:cNvSpPr>
            <p:nvPr/>
          </p:nvSpPr>
          <p:spPr bwMode="auto">
            <a:xfrm>
              <a:off x="1648" y="5712"/>
              <a:ext cx="170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Rectangle 20"/>
            <p:cNvSpPr>
              <a:spLocks noChangeArrowheads="1"/>
            </p:cNvSpPr>
            <p:nvPr/>
          </p:nvSpPr>
          <p:spPr bwMode="auto">
            <a:xfrm>
              <a:off x="2271" y="5720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9 bits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: Direct Mapping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25908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u="sng" smtClean="0">
                <a:latin typeface="Arial" pitchFamily="34" charset="0"/>
              </a:rPr>
              <a:t>Example</a:t>
            </a:r>
          </a:p>
          <a:p>
            <a:endParaRPr lang="en-US" smtClean="0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2362200" y="1447800"/>
            <a:ext cx="6278563" cy="5080000"/>
            <a:chOff x="91" y="1838"/>
            <a:chExt cx="3955" cy="3200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634" y="1888"/>
              <a:ext cx="1396" cy="30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r>
                <a:rPr lang="en-US" sz="2000" u="sng">
                  <a:latin typeface="Arial" pitchFamily="34" charset="0"/>
                </a:rPr>
                <a:t>Main Memory</a:t>
              </a:r>
              <a:endParaRPr lang="en-US" sz="2000">
                <a:latin typeface="Arial" pitchFamily="34" charset="0"/>
              </a:endParaRPr>
            </a:p>
            <a:p>
              <a:endParaRPr lang="en-US" sz="2000">
                <a:latin typeface="Arial" pitchFamily="34" charset="0"/>
              </a:endParaRPr>
            </a:p>
            <a:p>
              <a:r>
                <a:rPr lang="en-US" sz="2000">
                  <a:latin typeface="Arial" pitchFamily="34" charset="0"/>
                </a:rPr>
                <a:t>32K X 12</a:t>
              </a:r>
            </a:p>
            <a:p>
              <a:endParaRPr lang="en-US" sz="2000">
                <a:latin typeface="Arial" pitchFamily="34" charset="0"/>
              </a:endParaRPr>
            </a:p>
            <a:p>
              <a:r>
                <a:rPr lang="en-US" sz="2000">
                  <a:latin typeface="Arial" pitchFamily="34" charset="0"/>
                </a:rPr>
                <a:t>Address = 15 bits</a:t>
              </a:r>
            </a:p>
            <a:p>
              <a:r>
                <a:rPr lang="en-US" sz="2000">
                  <a:latin typeface="Arial" pitchFamily="34" charset="0"/>
                </a:rPr>
                <a:t>Data = 12 bits</a:t>
              </a: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776" y="1906"/>
              <a:ext cx="1270" cy="15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r>
                <a:rPr lang="en-US" sz="2000" u="sng">
                  <a:latin typeface="Arial" pitchFamily="34" charset="0"/>
                </a:rPr>
                <a:t>Cache</a:t>
              </a:r>
              <a:endParaRPr lang="en-US" sz="2000">
                <a:latin typeface="Arial" pitchFamily="34" charset="0"/>
              </a:endParaRPr>
            </a:p>
            <a:p>
              <a:endParaRPr lang="en-US" sz="2000">
                <a:latin typeface="Arial" pitchFamily="34" charset="0"/>
              </a:endParaRPr>
            </a:p>
            <a:p>
              <a:r>
                <a:rPr lang="en-US" sz="2000">
                  <a:latin typeface="Arial" pitchFamily="34" charset="0"/>
                </a:rPr>
                <a:t>512 X 12</a:t>
              </a:r>
            </a:p>
            <a:p>
              <a:endParaRPr lang="en-US" sz="2000">
                <a:latin typeface="Arial" pitchFamily="34" charset="0"/>
              </a:endParaRPr>
            </a:p>
            <a:p>
              <a:r>
                <a:rPr lang="en-US" sz="2000">
                  <a:latin typeface="Arial" pitchFamily="34" charset="0"/>
                </a:rPr>
                <a:t>Address = 9 bits</a:t>
              </a:r>
            </a:p>
            <a:p>
              <a:r>
                <a:rPr lang="en-US" sz="2000">
                  <a:latin typeface="Arial" pitchFamily="34" charset="0"/>
                </a:rPr>
                <a:t>Data = 12 bits</a:t>
              </a: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411" y="1838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0</a:t>
              </a: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91" y="4790"/>
              <a:ext cx="55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32767</a:t>
              </a:r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504" y="2062"/>
              <a:ext cx="0" cy="27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535" y="1838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0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2415" y="3296"/>
              <a:ext cx="38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511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2628" y="2068"/>
              <a:ext cx="0" cy="12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: Direct Mapping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182880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smtClean="0">
                <a:latin typeface="Arial" pitchFamily="34" charset="0"/>
              </a:rPr>
              <a:t>Main memory</a:t>
            </a:r>
            <a:endParaRPr lang="en-US" sz="3600" smtClean="0">
              <a:latin typeface="Arial" pitchFamily="34" charset="0"/>
            </a:endParaRP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2592388" y="1458913"/>
            <a:ext cx="1797050" cy="4627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Line 7"/>
          <p:cNvSpPr>
            <a:spLocks noChangeShapeType="1"/>
          </p:cNvSpPr>
          <p:nvPr/>
        </p:nvSpPr>
        <p:spPr bwMode="auto">
          <a:xfrm>
            <a:off x="2592388" y="2554288"/>
            <a:ext cx="179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8"/>
          <p:cNvSpPr>
            <a:spLocks noChangeShapeType="1"/>
          </p:cNvSpPr>
          <p:nvPr/>
        </p:nvSpPr>
        <p:spPr bwMode="auto">
          <a:xfrm>
            <a:off x="2592388" y="3749675"/>
            <a:ext cx="179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11"/>
          <p:cNvSpPr>
            <a:spLocks noChangeArrowheads="1"/>
          </p:cNvSpPr>
          <p:nvPr/>
        </p:nvSpPr>
        <p:spPr bwMode="auto">
          <a:xfrm>
            <a:off x="2286000" y="137160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Arial" pitchFamily="34" charset="0"/>
              </a:rPr>
              <a:t>0</a:t>
            </a:r>
          </a:p>
        </p:txBody>
      </p:sp>
      <p:sp>
        <p:nvSpPr>
          <p:cNvPr id="55304" name="Rectangle 12"/>
          <p:cNvSpPr>
            <a:spLocks noChangeArrowheads="1"/>
          </p:cNvSpPr>
          <p:nvPr/>
        </p:nvSpPr>
        <p:spPr bwMode="auto">
          <a:xfrm>
            <a:off x="2057400" y="2286000"/>
            <a:ext cx="6048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Arial" pitchFamily="34" charset="0"/>
              </a:rPr>
              <a:t>511</a:t>
            </a:r>
          </a:p>
        </p:txBody>
      </p:sp>
      <p:sp>
        <p:nvSpPr>
          <p:cNvPr id="55305" name="Line 13"/>
          <p:cNvSpPr>
            <a:spLocks noChangeShapeType="1"/>
          </p:cNvSpPr>
          <p:nvPr/>
        </p:nvSpPr>
        <p:spPr bwMode="auto">
          <a:xfrm flipH="1">
            <a:off x="2438400" y="1752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Rectangle 19"/>
          <p:cNvSpPr>
            <a:spLocks noChangeArrowheads="1"/>
          </p:cNvSpPr>
          <p:nvPr/>
        </p:nvSpPr>
        <p:spPr bwMode="auto">
          <a:xfrm>
            <a:off x="2266950" y="259080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Arial" pitchFamily="34" charset="0"/>
              </a:rPr>
              <a:t>0</a:t>
            </a:r>
          </a:p>
        </p:txBody>
      </p:sp>
      <p:sp>
        <p:nvSpPr>
          <p:cNvPr id="55307" name="Rectangle 20"/>
          <p:cNvSpPr>
            <a:spLocks noChangeArrowheads="1"/>
          </p:cNvSpPr>
          <p:nvPr/>
        </p:nvSpPr>
        <p:spPr bwMode="auto">
          <a:xfrm>
            <a:off x="2057400" y="3570288"/>
            <a:ext cx="6048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Arial" pitchFamily="34" charset="0"/>
              </a:rPr>
              <a:t>511</a:t>
            </a:r>
          </a:p>
        </p:txBody>
      </p:sp>
      <p:sp>
        <p:nvSpPr>
          <p:cNvPr id="55308" name="Line 21"/>
          <p:cNvSpPr>
            <a:spLocks noChangeShapeType="1"/>
          </p:cNvSpPr>
          <p:nvPr/>
        </p:nvSpPr>
        <p:spPr bwMode="auto">
          <a:xfrm>
            <a:off x="2438400" y="2971800"/>
            <a:ext cx="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Rectangle 23"/>
          <p:cNvSpPr>
            <a:spLocks noChangeArrowheads="1"/>
          </p:cNvSpPr>
          <p:nvPr/>
        </p:nvSpPr>
        <p:spPr bwMode="auto">
          <a:xfrm>
            <a:off x="2286000" y="4724400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Arial" pitchFamily="34" charset="0"/>
              </a:rPr>
              <a:t>0</a:t>
            </a:r>
          </a:p>
        </p:txBody>
      </p:sp>
      <p:sp>
        <p:nvSpPr>
          <p:cNvPr id="55310" name="Rectangle 24"/>
          <p:cNvSpPr>
            <a:spLocks noChangeArrowheads="1"/>
          </p:cNvSpPr>
          <p:nvPr/>
        </p:nvSpPr>
        <p:spPr bwMode="auto">
          <a:xfrm>
            <a:off x="2057400" y="5873750"/>
            <a:ext cx="6048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Arial" pitchFamily="34" charset="0"/>
              </a:rPr>
              <a:t>511</a:t>
            </a:r>
          </a:p>
        </p:txBody>
      </p:sp>
      <p:sp>
        <p:nvSpPr>
          <p:cNvPr id="55311" name="Line 25"/>
          <p:cNvSpPr>
            <a:spLocks noChangeShapeType="1"/>
          </p:cNvSpPr>
          <p:nvPr/>
        </p:nvSpPr>
        <p:spPr bwMode="auto">
          <a:xfrm>
            <a:off x="2408238" y="5114925"/>
            <a:ext cx="0" cy="7413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Line 26"/>
          <p:cNvSpPr>
            <a:spLocks noChangeShapeType="1"/>
          </p:cNvSpPr>
          <p:nvPr/>
        </p:nvSpPr>
        <p:spPr bwMode="auto">
          <a:xfrm>
            <a:off x="2592388" y="4887913"/>
            <a:ext cx="179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Rectangle 30"/>
          <p:cNvSpPr>
            <a:spLocks noChangeArrowheads="1"/>
          </p:cNvSpPr>
          <p:nvPr/>
        </p:nvSpPr>
        <p:spPr bwMode="auto">
          <a:xfrm>
            <a:off x="3276600" y="3598863"/>
            <a:ext cx="293688" cy="203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latin typeface="Arial" pitchFamily="34" charset="0"/>
              </a:rPr>
              <a:t>.</a:t>
            </a:r>
          </a:p>
          <a:p>
            <a:r>
              <a:rPr lang="en-US" sz="3200" b="1">
                <a:latin typeface="Arial" pitchFamily="34" charset="0"/>
              </a:rPr>
              <a:t>.</a:t>
            </a:r>
          </a:p>
          <a:p>
            <a:r>
              <a:rPr lang="en-US" sz="3200" b="1">
                <a:latin typeface="Arial" pitchFamily="34" charset="0"/>
              </a:rPr>
              <a:t>.</a:t>
            </a:r>
          </a:p>
          <a:p>
            <a:r>
              <a:rPr lang="en-US" sz="3200" b="1">
                <a:latin typeface="Arial" pitchFamily="34" charset="0"/>
              </a:rPr>
              <a:t>.</a:t>
            </a:r>
          </a:p>
        </p:txBody>
      </p:sp>
      <p:sp>
        <p:nvSpPr>
          <p:cNvPr id="55314" name="Freeform 35"/>
          <p:cNvSpPr>
            <a:spLocks/>
          </p:cNvSpPr>
          <p:nvPr/>
        </p:nvSpPr>
        <p:spPr bwMode="auto">
          <a:xfrm>
            <a:off x="2619375" y="6137275"/>
            <a:ext cx="1768475" cy="1588"/>
          </a:xfrm>
          <a:custGeom>
            <a:avLst/>
            <a:gdLst>
              <a:gd name="T0" fmla="*/ 0 w 1114"/>
              <a:gd name="T1" fmla="*/ 0 h 1"/>
              <a:gd name="T2" fmla="*/ 2147483647 w 1114"/>
              <a:gd name="T3" fmla="*/ 0 h 1"/>
              <a:gd name="T4" fmla="*/ 0 60000 65536"/>
              <a:gd name="T5" fmla="*/ 0 60000 65536"/>
              <a:gd name="T6" fmla="*/ 0 w 1114"/>
              <a:gd name="T7" fmla="*/ 0 h 1"/>
              <a:gd name="T8" fmla="*/ 1114 w 111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4" h="1">
                <a:moveTo>
                  <a:pt x="0" y="0"/>
                </a:moveTo>
                <a:lnTo>
                  <a:pt x="1113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Rectangle 36"/>
          <p:cNvSpPr>
            <a:spLocks noChangeArrowheads="1"/>
          </p:cNvSpPr>
          <p:nvPr/>
        </p:nvSpPr>
        <p:spPr bwMode="auto">
          <a:xfrm>
            <a:off x="3140075" y="6153150"/>
            <a:ext cx="723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12 Bits</a:t>
            </a:r>
          </a:p>
        </p:txBody>
      </p:sp>
      <p:grpSp>
        <p:nvGrpSpPr>
          <p:cNvPr id="55316" name="Group 43"/>
          <p:cNvGrpSpPr>
            <a:grpSpLocks/>
          </p:cNvGrpSpPr>
          <p:nvPr/>
        </p:nvGrpSpPr>
        <p:grpSpPr bwMode="auto">
          <a:xfrm>
            <a:off x="5105400" y="1524000"/>
            <a:ext cx="2736850" cy="3482975"/>
            <a:chOff x="3216" y="960"/>
            <a:chExt cx="1724" cy="2194"/>
          </a:xfrm>
        </p:grpSpPr>
        <p:sp>
          <p:nvSpPr>
            <p:cNvPr id="55320" name="Rectangle 9"/>
            <p:cNvSpPr>
              <a:spLocks noChangeArrowheads="1"/>
            </p:cNvSpPr>
            <p:nvPr/>
          </p:nvSpPr>
          <p:spPr bwMode="auto">
            <a:xfrm>
              <a:off x="3792" y="960"/>
              <a:ext cx="763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800">
                  <a:latin typeface="Arial" pitchFamily="34" charset="0"/>
                </a:rPr>
                <a:t>Cache</a:t>
              </a:r>
            </a:p>
          </p:txBody>
        </p:sp>
        <p:sp>
          <p:nvSpPr>
            <p:cNvPr id="55321" name="Rectangle 5"/>
            <p:cNvSpPr>
              <a:spLocks noChangeArrowheads="1"/>
            </p:cNvSpPr>
            <p:nvPr/>
          </p:nvSpPr>
          <p:spPr bwMode="auto">
            <a:xfrm>
              <a:off x="3649" y="1345"/>
              <a:ext cx="1252" cy="7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Rectangle 15"/>
            <p:cNvSpPr>
              <a:spLocks noChangeArrowheads="1"/>
            </p:cNvSpPr>
            <p:nvPr/>
          </p:nvSpPr>
          <p:spPr bwMode="auto">
            <a:xfrm>
              <a:off x="3408" y="1296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0</a:t>
              </a:r>
            </a:p>
          </p:txBody>
        </p:sp>
        <p:sp>
          <p:nvSpPr>
            <p:cNvPr id="55323" name="Rectangle 16"/>
            <p:cNvSpPr>
              <a:spLocks noChangeArrowheads="1"/>
            </p:cNvSpPr>
            <p:nvPr/>
          </p:nvSpPr>
          <p:spPr bwMode="auto">
            <a:xfrm>
              <a:off x="3288" y="198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latin typeface="Arial" pitchFamily="34" charset="0"/>
                </a:rPr>
                <a:t>63</a:t>
              </a:r>
            </a:p>
          </p:txBody>
        </p:sp>
        <p:sp>
          <p:nvSpPr>
            <p:cNvPr id="55324" name="Line 17"/>
            <p:cNvSpPr>
              <a:spLocks noChangeShapeType="1"/>
            </p:cNvSpPr>
            <p:nvPr/>
          </p:nvSpPr>
          <p:spPr bwMode="auto">
            <a:xfrm>
              <a:off x="3504" y="1536"/>
              <a:ext cx="5" cy="44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997" y="1347"/>
              <a:ext cx="0" cy="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Rectangle 28"/>
            <p:cNvSpPr>
              <a:spLocks noChangeArrowheads="1"/>
            </p:cNvSpPr>
            <p:nvPr/>
          </p:nvSpPr>
          <p:spPr bwMode="auto">
            <a:xfrm>
              <a:off x="3216" y="2714"/>
              <a:ext cx="462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>
                  <a:latin typeface="Arial" pitchFamily="34" charset="0"/>
                </a:rPr>
                <a:t>Tag</a:t>
              </a:r>
            </a:p>
            <a:p>
              <a:pPr algn="ctr"/>
              <a:r>
                <a:rPr lang="en-US" sz="2000">
                  <a:latin typeface="Arial" pitchFamily="34" charset="0"/>
                </a:rPr>
                <a:t>Field</a:t>
              </a:r>
            </a:p>
          </p:txBody>
        </p:sp>
        <p:sp>
          <p:nvSpPr>
            <p:cNvPr id="55327" name="Freeform 29"/>
            <p:cNvSpPr>
              <a:spLocks/>
            </p:cNvSpPr>
            <p:nvPr/>
          </p:nvSpPr>
          <p:spPr bwMode="auto">
            <a:xfrm>
              <a:off x="3609" y="2307"/>
              <a:ext cx="269" cy="552"/>
            </a:xfrm>
            <a:custGeom>
              <a:avLst/>
              <a:gdLst>
                <a:gd name="T0" fmla="*/ 0 w 269"/>
                <a:gd name="T1" fmla="*/ 387 h 785"/>
                <a:gd name="T2" fmla="*/ 268 w 269"/>
                <a:gd name="T3" fmla="*/ 241 h 785"/>
                <a:gd name="T4" fmla="*/ 228 w 269"/>
                <a:gd name="T5" fmla="*/ 0 h 785"/>
                <a:gd name="T6" fmla="*/ 0 60000 65536"/>
                <a:gd name="T7" fmla="*/ 0 60000 65536"/>
                <a:gd name="T8" fmla="*/ 0 60000 65536"/>
                <a:gd name="T9" fmla="*/ 0 w 269"/>
                <a:gd name="T10" fmla="*/ 0 h 785"/>
                <a:gd name="T11" fmla="*/ 269 w 269"/>
                <a:gd name="T12" fmla="*/ 785 h 7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9" h="785">
                  <a:moveTo>
                    <a:pt x="0" y="784"/>
                  </a:moveTo>
                  <a:lnTo>
                    <a:pt x="268" y="488"/>
                  </a:lnTo>
                  <a:lnTo>
                    <a:pt x="22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Freeform 31"/>
            <p:cNvSpPr>
              <a:spLocks/>
            </p:cNvSpPr>
            <p:nvPr/>
          </p:nvSpPr>
          <p:spPr bwMode="auto">
            <a:xfrm>
              <a:off x="4053" y="2124"/>
              <a:ext cx="853" cy="2"/>
            </a:xfrm>
            <a:custGeom>
              <a:avLst/>
              <a:gdLst>
                <a:gd name="T0" fmla="*/ 0 w 853"/>
                <a:gd name="T1" fmla="*/ 0 h 1"/>
                <a:gd name="T2" fmla="*/ 852 w 853"/>
                <a:gd name="T3" fmla="*/ 0 h 1"/>
                <a:gd name="T4" fmla="*/ 0 60000 65536"/>
                <a:gd name="T5" fmla="*/ 0 60000 65536"/>
                <a:gd name="T6" fmla="*/ 0 w 853"/>
                <a:gd name="T7" fmla="*/ 0 h 1"/>
                <a:gd name="T8" fmla="*/ 853 w 85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53" h="1">
                  <a:moveTo>
                    <a:pt x="0" y="0"/>
                  </a:moveTo>
                  <a:lnTo>
                    <a:pt x="85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Rectangle 32"/>
            <p:cNvSpPr>
              <a:spLocks noChangeArrowheads="1"/>
            </p:cNvSpPr>
            <p:nvPr/>
          </p:nvSpPr>
          <p:spPr bwMode="auto">
            <a:xfrm>
              <a:off x="3648" y="2134"/>
              <a:ext cx="394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6 Bits</a:t>
              </a:r>
            </a:p>
          </p:txBody>
        </p:sp>
        <p:sp>
          <p:nvSpPr>
            <p:cNvPr id="55330" name="Freeform 33"/>
            <p:cNvSpPr>
              <a:spLocks/>
            </p:cNvSpPr>
            <p:nvPr/>
          </p:nvSpPr>
          <p:spPr bwMode="auto">
            <a:xfrm>
              <a:off x="3657" y="2124"/>
              <a:ext cx="361" cy="2"/>
            </a:xfrm>
            <a:custGeom>
              <a:avLst/>
              <a:gdLst>
                <a:gd name="T0" fmla="*/ 0 w 361"/>
                <a:gd name="T1" fmla="*/ 0 h 1"/>
                <a:gd name="T2" fmla="*/ 360 w 361"/>
                <a:gd name="T3" fmla="*/ 0 h 1"/>
                <a:gd name="T4" fmla="*/ 0 60000 65536"/>
                <a:gd name="T5" fmla="*/ 0 60000 65536"/>
                <a:gd name="T6" fmla="*/ 0 w 361"/>
                <a:gd name="T7" fmla="*/ 0 h 1"/>
                <a:gd name="T8" fmla="*/ 361 w 36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1" h="1">
                  <a:moveTo>
                    <a:pt x="0" y="0"/>
                  </a:moveTo>
                  <a:lnTo>
                    <a:pt x="36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1" name="Rectangle 34"/>
            <p:cNvSpPr>
              <a:spLocks noChangeArrowheads="1"/>
            </p:cNvSpPr>
            <p:nvPr/>
          </p:nvSpPr>
          <p:spPr bwMode="auto">
            <a:xfrm>
              <a:off x="4276" y="2134"/>
              <a:ext cx="456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12 Bits</a:t>
              </a:r>
            </a:p>
          </p:txBody>
        </p:sp>
        <p:sp>
          <p:nvSpPr>
            <p:cNvPr id="55332" name="Rectangle 37"/>
            <p:cNvSpPr>
              <a:spLocks noChangeArrowheads="1"/>
            </p:cNvSpPr>
            <p:nvPr/>
          </p:nvSpPr>
          <p:spPr bwMode="auto">
            <a:xfrm>
              <a:off x="3963" y="2708"/>
              <a:ext cx="977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sz="2000">
                  <a:latin typeface="Arial" pitchFamily="34" charset="0"/>
                </a:rPr>
                <a:t>Data is stored here</a:t>
              </a:r>
            </a:p>
          </p:txBody>
        </p:sp>
        <p:sp>
          <p:nvSpPr>
            <p:cNvPr id="55333" name="Freeform 38"/>
            <p:cNvSpPr>
              <a:spLocks/>
            </p:cNvSpPr>
            <p:nvPr/>
          </p:nvSpPr>
          <p:spPr bwMode="auto">
            <a:xfrm>
              <a:off x="4473" y="2255"/>
              <a:ext cx="109" cy="493"/>
            </a:xfrm>
            <a:custGeom>
              <a:avLst/>
              <a:gdLst>
                <a:gd name="T0" fmla="*/ 0 w 109"/>
                <a:gd name="T1" fmla="*/ 345 h 703"/>
                <a:gd name="T2" fmla="*/ 108 w 109"/>
                <a:gd name="T3" fmla="*/ 168 h 703"/>
                <a:gd name="T4" fmla="*/ 0 w 109"/>
                <a:gd name="T5" fmla="*/ 0 h 703"/>
                <a:gd name="T6" fmla="*/ 0 60000 65536"/>
                <a:gd name="T7" fmla="*/ 0 60000 65536"/>
                <a:gd name="T8" fmla="*/ 0 60000 65536"/>
                <a:gd name="T9" fmla="*/ 0 w 109"/>
                <a:gd name="T10" fmla="*/ 0 h 703"/>
                <a:gd name="T11" fmla="*/ 109 w 109"/>
                <a:gd name="T12" fmla="*/ 703 h 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703">
                  <a:moveTo>
                    <a:pt x="0" y="702"/>
                  </a:moveTo>
                  <a:lnTo>
                    <a:pt x="108" y="342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7" name="Text Box 40"/>
          <p:cNvSpPr txBox="1">
            <a:spLocks noChangeArrowheads="1"/>
          </p:cNvSpPr>
          <p:nvPr/>
        </p:nvSpPr>
        <p:spPr bwMode="auto">
          <a:xfrm>
            <a:off x="990600" y="1905000"/>
            <a:ext cx="144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Arial" pitchFamily="34" charset="0"/>
              </a:rPr>
              <a:t>Tag 0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5318" name="Text Box 41"/>
          <p:cNvSpPr txBox="1">
            <a:spLocks noChangeArrowheads="1"/>
          </p:cNvSpPr>
          <p:nvPr/>
        </p:nvSpPr>
        <p:spPr bwMode="auto">
          <a:xfrm>
            <a:off x="990600" y="5410200"/>
            <a:ext cx="144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Arial" pitchFamily="34" charset="0"/>
              </a:rPr>
              <a:t>Tag 63</a:t>
            </a:r>
            <a:endParaRPr lang="en-US" sz="200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5319" name="Text Box 42"/>
          <p:cNvSpPr txBox="1">
            <a:spLocks noChangeArrowheads="1"/>
          </p:cNvSpPr>
          <p:nvPr/>
        </p:nvSpPr>
        <p:spPr bwMode="auto">
          <a:xfrm>
            <a:off x="990600" y="3048000"/>
            <a:ext cx="9906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Tag 1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: Direct Mapping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4000"/>
            <a:ext cx="16002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" pitchFamily="34" charset="0"/>
              </a:rPr>
              <a:t>Memory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" pitchFamily="34" charset="0"/>
              </a:rPr>
              <a:t>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" pitchFamily="34" charset="0"/>
              </a:rPr>
              <a:t>Location</a:t>
            </a: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4572000" y="5715000"/>
            <a:ext cx="1403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Arial" pitchFamily="34" charset="0"/>
              </a:rPr>
              <a:t>Tag Field</a:t>
            </a:r>
          </a:p>
        </p:txBody>
      </p:sp>
      <p:sp>
        <p:nvSpPr>
          <p:cNvPr id="56325" name="Rectangle 11"/>
          <p:cNvSpPr>
            <a:spLocks noChangeArrowheads="1"/>
          </p:cNvSpPr>
          <p:nvPr/>
        </p:nvSpPr>
        <p:spPr bwMode="auto">
          <a:xfrm>
            <a:off x="6705600" y="5791200"/>
            <a:ext cx="13462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Arial" pitchFamily="34" charset="0"/>
              </a:rPr>
              <a:t>Data is stored here</a:t>
            </a:r>
          </a:p>
        </p:txBody>
      </p:sp>
      <p:sp>
        <p:nvSpPr>
          <p:cNvPr id="56326" name="Freeform 12"/>
          <p:cNvSpPr>
            <a:spLocks/>
          </p:cNvSpPr>
          <p:nvPr/>
        </p:nvSpPr>
        <p:spPr bwMode="auto">
          <a:xfrm>
            <a:off x="5005388" y="5045075"/>
            <a:ext cx="573087" cy="728663"/>
          </a:xfrm>
          <a:custGeom>
            <a:avLst/>
            <a:gdLst>
              <a:gd name="T0" fmla="*/ 0 w 361"/>
              <a:gd name="T1" fmla="*/ 938070346 h 565"/>
              <a:gd name="T2" fmla="*/ 756046158 w 361"/>
              <a:gd name="T3" fmla="*/ 459056363 h 565"/>
              <a:gd name="T4" fmla="*/ 907255549 w 361"/>
              <a:gd name="T5" fmla="*/ 0 h 565"/>
              <a:gd name="T6" fmla="*/ 0 60000 65536"/>
              <a:gd name="T7" fmla="*/ 0 60000 65536"/>
              <a:gd name="T8" fmla="*/ 0 60000 65536"/>
              <a:gd name="T9" fmla="*/ 0 w 361"/>
              <a:gd name="T10" fmla="*/ 0 h 565"/>
              <a:gd name="T11" fmla="*/ 361 w 361"/>
              <a:gd name="T12" fmla="*/ 565 h 5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565">
                <a:moveTo>
                  <a:pt x="0" y="564"/>
                </a:moveTo>
                <a:lnTo>
                  <a:pt x="300" y="276"/>
                </a:lnTo>
                <a:lnTo>
                  <a:pt x="36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13"/>
          <p:cNvSpPr>
            <a:spLocks/>
          </p:cNvSpPr>
          <p:nvPr/>
        </p:nvSpPr>
        <p:spPr bwMode="auto">
          <a:xfrm>
            <a:off x="6948488" y="5060950"/>
            <a:ext cx="173037" cy="836613"/>
          </a:xfrm>
          <a:custGeom>
            <a:avLst/>
            <a:gdLst>
              <a:gd name="T0" fmla="*/ 272176112 w 109"/>
              <a:gd name="T1" fmla="*/ 1076799482 h 649"/>
              <a:gd name="T2" fmla="*/ 0 w 109"/>
              <a:gd name="T3" fmla="*/ 578281287 h 649"/>
              <a:gd name="T4" fmla="*/ 0 w 109"/>
              <a:gd name="T5" fmla="*/ 0 h 649"/>
              <a:gd name="T6" fmla="*/ 0 60000 65536"/>
              <a:gd name="T7" fmla="*/ 0 60000 65536"/>
              <a:gd name="T8" fmla="*/ 0 60000 65536"/>
              <a:gd name="T9" fmla="*/ 0 w 109"/>
              <a:gd name="T10" fmla="*/ 0 h 649"/>
              <a:gd name="T11" fmla="*/ 109 w 109"/>
              <a:gd name="T12" fmla="*/ 649 h 6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649">
                <a:moveTo>
                  <a:pt x="108" y="648"/>
                </a:moveTo>
                <a:lnTo>
                  <a:pt x="0" y="348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Rectangle 14"/>
          <p:cNvSpPr>
            <a:spLocks noChangeArrowheads="1"/>
          </p:cNvSpPr>
          <p:nvPr/>
        </p:nvSpPr>
        <p:spPr bwMode="auto">
          <a:xfrm>
            <a:off x="2405063" y="1066800"/>
            <a:ext cx="1350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>
                <a:latin typeface="Arial" pitchFamily="34" charset="0"/>
              </a:rPr>
              <a:t>Main</a:t>
            </a:r>
          </a:p>
          <a:p>
            <a:pPr algn="ctr"/>
            <a:r>
              <a:rPr lang="en-US" b="1">
                <a:latin typeface="Arial" pitchFamily="34" charset="0"/>
              </a:rPr>
              <a:t>Memory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56329" name="Rectangle 15"/>
          <p:cNvSpPr>
            <a:spLocks noChangeArrowheads="1"/>
          </p:cNvSpPr>
          <p:nvPr/>
        </p:nvSpPr>
        <p:spPr bwMode="auto">
          <a:xfrm>
            <a:off x="2420938" y="1870075"/>
            <a:ext cx="1339850" cy="4562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Rectangle 16"/>
          <p:cNvSpPr>
            <a:spLocks noChangeArrowheads="1"/>
          </p:cNvSpPr>
          <p:nvPr/>
        </p:nvSpPr>
        <p:spPr bwMode="auto">
          <a:xfrm>
            <a:off x="2422525" y="3621088"/>
            <a:ext cx="1333500" cy="314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900" tIns="46038" rIns="88900" bIns="46038" anchor="ctr"/>
          <a:lstStyle/>
          <a:p>
            <a:pPr algn="ctr" defTabSz="876300"/>
            <a:r>
              <a:rPr lang="en-US" sz="1400">
                <a:latin typeface="Arial" pitchFamily="34" charset="0"/>
              </a:rPr>
              <a:t>65 </a:t>
            </a:r>
          </a:p>
        </p:txBody>
      </p:sp>
      <p:sp>
        <p:nvSpPr>
          <p:cNvPr id="56331" name="Rectangle 17"/>
          <p:cNvSpPr>
            <a:spLocks noChangeArrowheads="1"/>
          </p:cNvSpPr>
          <p:nvPr/>
        </p:nvSpPr>
        <p:spPr bwMode="auto">
          <a:xfrm>
            <a:off x="2422525" y="2178050"/>
            <a:ext cx="1333500" cy="314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900" tIns="46038" rIns="88900" bIns="46038" anchor="ctr"/>
          <a:lstStyle/>
          <a:p>
            <a:pPr algn="ctr" defTabSz="876300"/>
            <a:r>
              <a:rPr lang="en-US" sz="1400">
                <a:latin typeface="Arial" pitchFamily="34" charset="0"/>
              </a:rPr>
              <a:t>12 </a:t>
            </a:r>
          </a:p>
        </p:txBody>
      </p:sp>
      <p:sp>
        <p:nvSpPr>
          <p:cNvPr id="56332" name="Rectangle 18"/>
          <p:cNvSpPr>
            <a:spLocks noChangeArrowheads="1"/>
          </p:cNvSpPr>
          <p:nvPr/>
        </p:nvSpPr>
        <p:spPr bwMode="auto">
          <a:xfrm>
            <a:off x="1752600" y="2225675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291</a:t>
            </a:r>
          </a:p>
        </p:txBody>
      </p:sp>
      <p:sp>
        <p:nvSpPr>
          <p:cNvPr id="56333" name="Rectangle 19"/>
          <p:cNvSpPr>
            <a:spLocks noChangeArrowheads="1"/>
          </p:cNvSpPr>
          <p:nvPr/>
        </p:nvSpPr>
        <p:spPr bwMode="auto">
          <a:xfrm>
            <a:off x="1752600" y="3649663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803</a:t>
            </a:r>
          </a:p>
        </p:txBody>
      </p:sp>
      <p:sp>
        <p:nvSpPr>
          <p:cNvPr id="56334" name="Rectangle 22"/>
          <p:cNvSpPr>
            <a:spLocks noChangeArrowheads="1"/>
          </p:cNvSpPr>
          <p:nvPr/>
        </p:nvSpPr>
        <p:spPr bwMode="auto">
          <a:xfrm>
            <a:off x="5173663" y="4822825"/>
            <a:ext cx="6254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6 Bits</a:t>
            </a:r>
          </a:p>
        </p:txBody>
      </p:sp>
      <p:sp>
        <p:nvSpPr>
          <p:cNvPr id="56335" name="Rectangle 24"/>
          <p:cNvSpPr>
            <a:spLocks noChangeArrowheads="1"/>
          </p:cNvSpPr>
          <p:nvPr/>
        </p:nvSpPr>
        <p:spPr bwMode="auto">
          <a:xfrm>
            <a:off x="6735763" y="4822825"/>
            <a:ext cx="723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12 Bits</a:t>
            </a:r>
          </a:p>
        </p:txBody>
      </p:sp>
      <p:sp>
        <p:nvSpPr>
          <p:cNvPr id="56336" name="Freeform 29"/>
          <p:cNvSpPr>
            <a:spLocks/>
          </p:cNvSpPr>
          <p:nvPr/>
        </p:nvSpPr>
        <p:spPr bwMode="auto">
          <a:xfrm>
            <a:off x="2408238" y="6535738"/>
            <a:ext cx="1379537" cy="1587"/>
          </a:xfrm>
          <a:custGeom>
            <a:avLst/>
            <a:gdLst>
              <a:gd name="T0" fmla="*/ 0 w 869"/>
              <a:gd name="T1" fmla="*/ 0 h 1"/>
              <a:gd name="T2" fmla="*/ 2147483647 w 869"/>
              <a:gd name="T3" fmla="*/ 0 h 1"/>
              <a:gd name="T4" fmla="*/ 0 60000 65536"/>
              <a:gd name="T5" fmla="*/ 0 60000 65536"/>
              <a:gd name="T6" fmla="*/ 0 w 869"/>
              <a:gd name="T7" fmla="*/ 0 h 1"/>
              <a:gd name="T8" fmla="*/ 869 w 8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9" h="1">
                <a:moveTo>
                  <a:pt x="0" y="0"/>
                </a:moveTo>
                <a:lnTo>
                  <a:pt x="868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37" name="Rectangle 30"/>
          <p:cNvSpPr>
            <a:spLocks noChangeArrowheads="1"/>
          </p:cNvSpPr>
          <p:nvPr/>
        </p:nvSpPr>
        <p:spPr bwMode="auto">
          <a:xfrm>
            <a:off x="2735263" y="6556375"/>
            <a:ext cx="723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12 Bits</a:t>
            </a:r>
          </a:p>
        </p:txBody>
      </p:sp>
      <p:sp>
        <p:nvSpPr>
          <p:cNvPr id="56338" name="Line 31"/>
          <p:cNvSpPr>
            <a:spLocks noChangeShapeType="1"/>
          </p:cNvSpPr>
          <p:nvPr/>
        </p:nvSpPr>
        <p:spPr bwMode="auto">
          <a:xfrm flipH="1">
            <a:off x="1143000" y="3962400"/>
            <a:ext cx="762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32"/>
          <p:cNvSpPr>
            <a:spLocks noChangeShapeType="1"/>
          </p:cNvSpPr>
          <p:nvPr/>
        </p:nvSpPr>
        <p:spPr bwMode="auto">
          <a:xfrm>
            <a:off x="2286000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40" name="Rectangle 33"/>
          <p:cNvSpPr>
            <a:spLocks noChangeArrowheads="1"/>
          </p:cNvSpPr>
          <p:nvPr/>
        </p:nvSpPr>
        <p:spPr bwMode="auto">
          <a:xfrm>
            <a:off x="1600200" y="6400800"/>
            <a:ext cx="7620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(2^15)</a:t>
            </a:r>
          </a:p>
        </p:txBody>
      </p:sp>
      <p:sp>
        <p:nvSpPr>
          <p:cNvPr id="56341" name="Rectangle 34"/>
          <p:cNvSpPr>
            <a:spLocks noChangeArrowheads="1"/>
          </p:cNvSpPr>
          <p:nvPr/>
        </p:nvSpPr>
        <p:spPr bwMode="auto">
          <a:xfrm>
            <a:off x="1600200" y="6096000"/>
            <a:ext cx="6858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32767</a:t>
            </a:r>
          </a:p>
        </p:txBody>
      </p:sp>
      <p:sp>
        <p:nvSpPr>
          <p:cNvPr id="56342" name="Rectangle 40"/>
          <p:cNvSpPr>
            <a:spLocks noChangeArrowheads="1"/>
          </p:cNvSpPr>
          <p:nvPr/>
        </p:nvSpPr>
        <p:spPr bwMode="auto">
          <a:xfrm>
            <a:off x="3733800" y="2590800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511</a:t>
            </a:r>
          </a:p>
        </p:txBody>
      </p:sp>
      <p:sp>
        <p:nvSpPr>
          <p:cNvPr id="56343" name="Rectangle 42"/>
          <p:cNvSpPr>
            <a:spLocks noChangeArrowheads="1"/>
          </p:cNvSpPr>
          <p:nvPr/>
        </p:nvSpPr>
        <p:spPr bwMode="auto">
          <a:xfrm>
            <a:off x="838200" y="2209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" pitchFamily="34" charset="0"/>
              </a:rPr>
              <a:t>Tag 0</a:t>
            </a:r>
          </a:p>
        </p:txBody>
      </p:sp>
      <p:sp>
        <p:nvSpPr>
          <p:cNvPr id="56344" name="Rectangle 5"/>
          <p:cNvSpPr>
            <a:spLocks noChangeArrowheads="1"/>
          </p:cNvSpPr>
          <p:nvPr/>
        </p:nvSpPr>
        <p:spPr bwMode="auto">
          <a:xfrm>
            <a:off x="4668838" y="1870075"/>
            <a:ext cx="3101975" cy="2798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Rectangle 6"/>
          <p:cNvSpPr>
            <a:spLocks noChangeArrowheads="1"/>
          </p:cNvSpPr>
          <p:nvPr/>
        </p:nvSpPr>
        <p:spPr bwMode="auto">
          <a:xfrm>
            <a:off x="4668838" y="1828800"/>
            <a:ext cx="3101975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Rectangle 7"/>
          <p:cNvSpPr>
            <a:spLocks noChangeArrowheads="1"/>
          </p:cNvSpPr>
          <p:nvPr/>
        </p:nvSpPr>
        <p:spPr bwMode="auto">
          <a:xfrm>
            <a:off x="4668838" y="2133600"/>
            <a:ext cx="3101975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Rectangle 9"/>
          <p:cNvSpPr>
            <a:spLocks noChangeArrowheads="1"/>
          </p:cNvSpPr>
          <p:nvPr/>
        </p:nvSpPr>
        <p:spPr bwMode="auto">
          <a:xfrm>
            <a:off x="5638800" y="1371600"/>
            <a:ext cx="1211263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Arial" pitchFamily="34" charset="0"/>
              </a:rPr>
              <a:t>Cache</a:t>
            </a:r>
          </a:p>
        </p:txBody>
      </p:sp>
      <p:sp>
        <p:nvSpPr>
          <p:cNvPr id="56348" name="Freeform 21"/>
          <p:cNvSpPr>
            <a:spLocks/>
          </p:cNvSpPr>
          <p:nvPr/>
        </p:nvSpPr>
        <p:spPr bwMode="auto">
          <a:xfrm>
            <a:off x="6408738" y="4802188"/>
            <a:ext cx="1379537" cy="1587"/>
          </a:xfrm>
          <a:custGeom>
            <a:avLst/>
            <a:gdLst>
              <a:gd name="T0" fmla="*/ 0 w 869"/>
              <a:gd name="T1" fmla="*/ 0 h 1"/>
              <a:gd name="T2" fmla="*/ 2147483647 w 869"/>
              <a:gd name="T3" fmla="*/ 0 h 1"/>
              <a:gd name="T4" fmla="*/ 0 60000 65536"/>
              <a:gd name="T5" fmla="*/ 0 60000 65536"/>
              <a:gd name="T6" fmla="*/ 0 w 869"/>
              <a:gd name="T7" fmla="*/ 0 h 1"/>
              <a:gd name="T8" fmla="*/ 869 w 8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9" h="1">
                <a:moveTo>
                  <a:pt x="0" y="0"/>
                </a:moveTo>
                <a:lnTo>
                  <a:pt x="868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49" name="Freeform 23"/>
          <p:cNvSpPr>
            <a:spLocks/>
          </p:cNvSpPr>
          <p:nvPr/>
        </p:nvSpPr>
        <p:spPr bwMode="auto">
          <a:xfrm>
            <a:off x="4668838" y="4802188"/>
            <a:ext cx="1735137" cy="1587"/>
          </a:xfrm>
          <a:custGeom>
            <a:avLst/>
            <a:gdLst>
              <a:gd name="T0" fmla="*/ 0 w 1093"/>
              <a:gd name="T1" fmla="*/ 0 h 1"/>
              <a:gd name="T2" fmla="*/ 2147483647 w 1093"/>
              <a:gd name="T3" fmla="*/ 0 h 1"/>
              <a:gd name="T4" fmla="*/ 0 60000 65536"/>
              <a:gd name="T5" fmla="*/ 0 60000 65536"/>
              <a:gd name="T6" fmla="*/ 0 w 1093"/>
              <a:gd name="T7" fmla="*/ 0 h 1"/>
              <a:gd name="T8" fmla="*/ 1093 w 109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3" h="1">
                <a:moveTo>
                  <a:pt x="0" y="0"/>
                </a:moveTo>
                <a:lnTo>
                  <a:pt x="10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50" name="Rectangle 25"/>
          <p:cNvSpPr>
            <a:spLocks noChangeArrowheads="1"/>
          </p:cNvSpPr>
          <p:nvPr/>
        </p:nvSpPr>
        <p:spPr bwMode="auto">
          <a:xfrm>
            <a:off x="6896100" y="1828800"/>
            <a:ext cx="377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12</a:t>
            </a:r>
          </a:p>
        </p:txBody>
      </p:sp>
      <p:sp>
        <p:nvSpPr>
          <p:cNvPr id="56351" name="Rectangle 26"/>
          <p:cNvSpPr>
            <a:spLocks noChangeArrowheads="1"/>
          </p:cNvSpPr>
          <p:nvPr/>
        </p:nvSpPr>
        <p:spPr bwMode="auto">
          <a:xfrm>
            <a:off x="5286375" y="1828800"/>
            <a:ext cx="6334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Tag 0</a:t>
            </a:r>
          </a:p>
        </p:txBody>
      </p:sp>
      <p:sp>
        <p:nvSpPr>
          <p:cNvPr id="56352" name="Rectangle 27"/>
          <p:cNvSpPr>
            <a:spLocks noChangeArrowheads="1"/>
          </p:cNvSpPr>
          <p:nvPr/>
        </p:nvSpPr>
        <p:spPr bwMode="auto">
          <a:xfrm>
            <a:off x="6937375" y="2136775"/>
            <a:ext cx="377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65</a:t>
            </a:r>
          </a:p>
        </p:txBody>
      </p:sp>
      <p:sp>
        <p:nvSpPr>
          <p:cNvPr id="56353" name="Rectangle 28"/>
          <p:cNvSpPr>
            <a:spLocks noChangeArrowheads="1"/>
          </p:cNvSpPr>
          <p:nvPr/>
        </p:nvSpPr>
        <p:spPr bwMode="auto">
          <a:xfrm>
            <a:off x="5310188" y="2133600"/>
            <a:ext cx="63341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Tag 1</a:t>
            </a:r>
          </a:p>
        </p:txBody>
      </p:sp>
      <p:sp>
        <p:nvSpPr>
          <p:cNvPr id="56354" name="Line 37"/>
          <p:cNvSpPr>
            <a:spLocks noChangeShapeType="1"/>
          </p:cNvSpPr>
          <p:nvPr/>
        </p:nvSpPr>
        <p:spPr bwMode="auto">
          <a:xfrm>
            <a:off x="4191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55" name="Line 38"/>
          <p:cNvSpPr>
            <a:spLocks noChangeShapeType="1"/>
          </p:cNvSpPr>
          <p:nvPr/>
        </p:nvSpPr>
        <p:spPr bwMode="auto">
          <a:xfrm flipV="1">
            <a:off x="41148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56" name="Rectangle 39"/>
          <p:cNvSpPr>
            <a:spLocks noChangeArrowheads="1"/>
          </p:cNvSpPr>
          <p:nvPr/>
        </p:nvSpPr>
        <p:spPr bwMode="auto">
          <a:xfrm>
            <a:off x="3835400" y="1752600"/>
            <a:ext cx="279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56357" name="Line 41"/>
          <p:cNvSpPr>
            <a:spLocks noChangeShapeType="1"/>
          </p:cNvSpPr>
          <p:nvPr/>
        </p:nvSpPr>
        <p:spPr bwMode="auto">
          <a:xfrm flipH="1">
            <a:off x="3962400" y="2119313"/>
            <a:ext cx="1588" cy="4714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Rectangle 43"/>
          <p:cNvSpPr>
            <a:spLocks noChangeArrowheads="1"/>
          </p:cNvSpPr>
          <p:nvPr/>
        </p:nvSpPr>
        <p:spPr bwMode="auto">
          <a:xfrm>
            <a:off x="4670425" y="4343400"/>
            <a:ext cx="3101975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Rectangle 44"/>
          <p:cNvSpPr>
            <a:spLocks noChangeArrowheads="1"/>
          </p:cNvSpPr>
          <p:nvPr/>
        </p:nvSpPr>
        <p:spPr bwMode="auto">
          <a:xfrm>
            <a:off x="6934200" y="4346575"/>
            <a:ext cx="377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??</a:t>
            </a:r>
          </a:p>
        </p:txBody>
      </p:sp>
      <p:sp>
        <p:nvSpPr>
          <p:cNvPr id="56360" name="Line 8"/>
          <p:cNvSpPr>
            <a:spLocks noChangeShapeType="1"/>
          </p:cNvSpPr>
          <p:nvPr/>
        </p:nvSpPr>
        <p:spPr bwMode="auto">
          <a:xfrm>
            <a:off x="6400800" y="1828800"/>
            <a:ext cx="9525" cy="283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1" name="Rectangle 45"/>
          <p:cNvSpPr>
            <a:spLocks noChangeArrowheads="1"/>
          </p:cNvSpPr>
          <p:nvPr/>
        </p:nvSpPr>
        <p:spPr bwMode="auto">
          <a:xfrm>
            <a:off x="5257800" y="4343400"/>
            <a:ext cx="7318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Tag 63</a:t>
            </a:r>
          </a:p>
        </p:txBody>
      </p:sp>
      <p:sp>
        <p:nvSpPr>
          <p:cNvPr id="56362" name="Line 46"/>
          <p:cNvSpPr>
            <a:spLocks noChangeShapeType="1"/>
          </p:cNvSpPr>
          <p:nvPr/>
        </p:nvSpPr>
        <p:spPr bwMode="auto">
          <a:xfrm>
            <a:off x="5562600" y="2590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63" name="Line 47"/>
          <p:cNvSpPr>
            <a:spLocks noChangeShapeType="1"/>
          </p:cNvSpPr>
          <p:nvPr/>
        </p:nvSpPr>
        <p:spPr bwMode="auto">
          <a:xfrm>
            <a:off x="7086600" y="2590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(Tag &amp; Index)</a:t>
            </a: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2892425" y="4624388"/>
            <a:ext cx="443230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latin typeface="Arial" pitchFamily="34" charset="0"/>
              </a:rPr>
              <a:t>000001100100011</a:t>
            </a: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892425" y="2203450"/>
            <a:ext cx="443230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latin typeface="Arial" pitchFamily="34" charset="0"/>
              </a:rPr>
              <a:t>000000100100011</a:t>
            </a:r>
          </a:p>
        </p:txBody>
      </p:sp>
      <p:sp>
        <p:nvSpPr>
          <p:cNvPr id="57349" name="Rectangle 8"/>
          <p:cNvSpPr>
            <a:spLocks noChangeArrowheads="1"/>
          </p:cNvSpPr>
          <p:nvPr/>
        </p:nvSpPr>
        <p:spPr bwMode="auto">
          <a:xfrm>
            <a:off x="1279525" y="2200275"/>
            <a:ext cx="10287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latin typeface="Arial" pitchFamily="34" charset="0"/>
              </a:rPr>
              <a:t>291</a:t>
            </a:r>
          </a:p>
        </p:txBody>
      </p:sp>
      <p:sp>
        <p:nvSpPr>
          <p:cNvPr id="57350" name="Rectangle 9"/>
          <p:cNvSpPr>
            <a:spLocks noChangeArrowheads="1"/>
          </p:cNvSpPr>
          <p:nvPr/>
        </p:nvSpPr>
        <p:spPr bwMode="auto">
          <a:xfrm>
            <a:off x="1279525" y="4638675"/>
            <a:ext cx="10287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latin typeface="Arial" pitchFamily="34" charset="0"/>
              </a:rPr>
              <a:t>803</a:t>
            </a:r>
          </a:p>
        </p:txBody>
      </p:sp>
      <p:sp>
        <p:nvSpPr>
          <p:cNvPr id="57351" name="Rectangle 10"/>
          <p:cNvSpPr>
            <a:spLocks noChangeArrowheads="1"/>
          </p:cNvSpPr>
          <p:nvPr/>
        </p:nvSpPr>
        <p:spPr bwMode="auto">
          <a:xfrm>
            <a:off x="1066800" y="1217613"/>
            <a:ext cx="1546225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800" b="1" u="sng">
                <a:latin typeface="Arial" pitchFamily="34" charset="0"/>
              </a:rPr>
              <a:t>Decimal</a:t>
            </a:r>
          </a:p>
          <a:p>
            <a:pPr algn="ctr"/>
            <a:r>
              <a:rPr lang="en-US" sz="2800" b="1" u="sng">
                <a:latin typeface="Arial" pitchFamily="34" charset="0"/>
              </a:rPr>
              <a:t>Form</a:t>
            </a:r>
          </a:p>
        </p:txBody>
      </p:sp>
      <p:sp>
        <p:nvSpPr>
          <p:cNvPr id="57352" name="Rectangle 11"/>
          <p:cNvSpPr>
            <a:spLocks noChangeArrowheads="1"/>
          </p:cNvSpPr>
          <p:nvPr/>
        </p:nvSpPr>
        <p:spPr bwMode="auto">
          <a:xfrm>
            <a:off x="4133850" y="1217613"/>
            <a:ext cx="128905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800" b="1" u="sng">
                <a:latin typeface="Arial" pitchFamily="34" charset="0"/>
              </a:rPr>
              <a:t>Binary</a:t>
            </a:r>
          </a:p>
          <a:p>
            <a:pPr algn="ctr"/>
            <a:r>
              <a:rPr lang="en-US" sz="2800" b="1" u="sng">
                <a:latin typeface="Arial" pitchFamily="34" charset="0"/>
              </a:rPr>
              <a:t>Form</a:t>
            </a:r>
          </a:p>
        </p:txBody>
      </p:sp>
      <p:sp>
        <p:nvSpPr>
          <p:cNvPr id="57353" name="Freeform 12"/>
          <p:cNvSpPr>
            <a:spLocks/>
          </p:cNvSpPr>
          <p:nvPr/>
        </p:nvSpPr>
        <p:spPr bwMode="auto">
          <a:xfrm>
            <a:off x="4697413" y="2206625"/>
            <a:ext cx="1587" cy="630238"/>
          </a:xfrm>
          <a:custGeom>
            <a:avLst/>
            <a:gdLst>
              <a:gd name="T0" fmla="*/ 0 w 1"/>
              <a:gd name="T1" fmla="*/ 0 h 445"/>
              <a:gd name="T2" fmla="*/ 0 w 1"/>
              <a:gd name="T3" fmla="*/ 890578806 h 445"/>
              <a:gd name="T4" fmla="*/ 0 60000 65536"/>
              <a:gd name="T5" fmla="*/ 0 60000 65536"/>
              <a:gd name="T6" fmla="*/ 0 w 1"/>
              <a:gd name="T7" fmla="*/ 0 h 445"/>
              <a:gd name="T8" fmla="*/ 1 w 1"/>
              <a:gd name="T9" fmla="*/ 445 h 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5">
                <a:moveTo>
                  <a:pt x="0" y="0"/>
                </a:moveTo>
                <a:lnTo>
                  <a:pt x="0" y="4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Freeform 13"/>
          <p:cNvSpPr>
            <a:spLocks/>
          </p:cNvSpPr>
          <p:nvPr/>
        </p:nvSpPr>
        <p:spPr bwMode="auto">
          <a:xfrm>
            <a:off x="4678363" y="4630738"/>
            <a:ext cx="1587" cy="630237"/>
          </a:xfrm>
          <a:custGeom>
            <a:avLst/>
            <a:gdLst>
              <a:gd name="T0" fmla="*/ 0 w 1"/>
              <a:gd name="T1" fmla="*/ 0 h 445"/>
              <a:gd name="T2" fmla="*/ 0 w 1"/>
              <a:gd name="T3" fmla="*/ 890575976 h 445"/>
              <a:gd name="T4" fmla="*/ 0 60000 65536"/>
              <a:gd name="T5" fmla="*/ 0 60000 65536"/>
              <a:gd name="T6" fmla="*/ 0 w 1"/>
              <a:gd name="T7" fmla="*/ 0 h 445"/>
              <a:gd name="T8" fmla="*/ 1 w 1"/>
              <a:gd name="T9" fmla="*/ 445 h 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5">
                <a:moveTo>
                  <a:pt x="0" y="0"/>
                </a:moveTo>
                <a:lnTo>
                  <a:pt x="0" y="4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Freeform 14"/>
          <p:cNvSpPr>
            <a:spLocks/>
          </p:cNvSpPr>
          <p:nvPr/>
        </p:nvSpPr>
        <p:spPr bwMode="auto">
          <a:xfrm>
            <a:off x="3370263" y="2919413"/>
            <a:ext cx="420687" cy="493712"/>
          </a:xfrm>
          <a:custGeom>
            <a:avLst/>
            <a:gdLst>
              <a:gd name="T0" fmla="*/ 665320351 w 265"/>
              <a:gd name="T1" fmla="*/ 0 h 349"/>
              <a:gd name="T2" fmla="*/ 0 w 265"/>
              <a:gd name="T3" fmla="*/ 696426685 h 349"/>
              <a:gd name="T4" fmla="*/ 0 60000 65536"/>
              <a:gd name="T5" fmla="*/ 0 60000 65536"/>
              <a:gd name="T6" fmla="*/ 0 w 265"/>
              <a:gd name="T7" fmla="*/ 0 h 349"/>
              <a:gd name="T8" fmla="*/ 265 w 265"/>
              <a:gd name="T9" fmla="*/ 349 h 3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5" h="349">
                <a:moveTo>
                  <a:pt x="264" y="0"/>
                </a:moveTo>
                <a:lnTo>
                  <a:pt x="0" y="34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Rectangle 15"/>
          <p:cNvSpPr>
            <a:spLocks noChangeArrowheads="1"/>
          </p:cNvSpPr>
          <p:nvPr/>
        </p:nvSpPr>
        <p:spPr bwMode="auto">
          <a:xfrm>
            <a:off x="2613025" y="3359150"/>
            <a:ext cx="16668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Arial" pitchFamily="34" charset="0"/>
              </a:rPr>
              <a:t>Tag Field</a:t>
            </a:r>
          </a:p>
        </p:txBody>
      </p:sp>
      <p:sp>
        <p:nvSpPr>
          <p:cNvPr id="57357" name="Rectangle 16"/>
          <p:cNvSpPr>
            <a:spLocks noChangeArrowheads="1"/>
          </p:cNvSpPr>
          <p:nvPr/>
        </p:nvSpPr>
        <p:spPr bwMode="auto">
          <a:xfrm>
            <a:off x="4937125" y="3359150"/>
            <a:ext cx="19240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Arial" pitchFamily="34" charset="0"/>
              </a:rPr>
              <a:t>Index Field</a:t>
            </a:r>
          </a:p>
        </p:txBody>
      </p:sp>
      <p:sp>
        <p:nvSpPr>
          <p:cNvPr id="57358" name="Freeform 17"/>
          <p:cNvSpPr>
            <a:spLocks/>
          </p:cNvSpPr>
          <p:nvPr/>
        </p:nvSpPr>
        <p:spPr bwMode="auto">
          <a:xfrm>
            <a:off x="5446713" y="2919413"/>
            <a:ext cx="420687" cy="493712"/>
          </a:xfrm>
          <a:custGeom>
            <a:avLst/>
            <a:gdLst>
              <a:gd name="T0" fmla="*/ 0 w 265"/>
              <a:gd name="T1" fmla="*/ 0 h 349"/>
              <a:gd name="T2" fmla="*/ 665320351 w 265"/>
              <a:gd name="T3" fmla="*/ 696426685 h 349"/>
              <a:gd name="T4" fmla="*/ 0 60000 65536"/>
              <a:gd name="T5" fmla="*/ 0 60000 65536"/>
              <a:gd name="T6" fmla="*/ 0 w 265"/>
              <a:gd name="T7" fmla="*/ 0 h 349"/>
              <a:gd name="T8" fmla="*/ 265 w 265"/>
              <a:gd name="T9" fmla="*/ 349 h 3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5" h="349">
                <a:moveTo>
                  <a:pt x="0" y="0"/>
                </a:moveTo>
                <a:lnTo>
                  <a:pt x="264" y="34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Freeform 18"/>
          <p:cNvSpPr>
            <a:spLocks/>
          </p:cNvSpPr>
          <p:nvPr/>
        </p:nvSpPr>
        <p:spPr bwMode="auto">
          <a:xfrm>
            <a:off x="3370263" y="5349875"/>
            <a:ext cx="420687" cy="493713"/>
          </a:xfrm>
          <a:custGeom>
            <a:avLst/>
            <a:gdLst>
              <a:gd name="T0" fmla="*/ 665320351 w 265"/>
              <a:gd name="T1" fmla="*/ 0 h 349"/>
              <a:gd name="T2" fmla="*/ 0 w 265"/>
              <a:gd name="T3" fmla="*/ 696429511 h 349"/>
              <a:gd name="T4" fmla="*/ 0 60000 65536"/>
              <a:gd name="T5" fmla="*/ 0 60000 65536"/>
              <a:gd name="T6" fmla="*/ 0 w 265"/>
              <a:gd name="T7" fmla="*/ 0 h 349"/>
              <a:gd name="T8" fmla="*/ 265 w 265"/>
              <a:gd name="T9" fmla="*/ 349 h 3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5" h="349">
                <a:moveTo>
                  <a:pt x="264" y="0"/>
                </a:moveTo>
                <a:lnTo>
                  <a:pt x="0" y="34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60" name="Rectangle 19"/>
          <p:cNvSpPr>
            <a:spLocks noChangeArrowheads="1"/>
          </p:cNvSpPr>
          <p:nvPr/>
        </p:nvSpPr>
        <p:spPr bwMode="auto">
          <a:xfrm>
            <a:off x="2613025" y="5788025"/>
            <a:ext cx="166687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Arial" pitchFamily="34" charset="0"/>
              </a:rPr>
              <a:t>Tag Field</a:t>
            </a:r>
          </a:p>
        </p:txBody>
      </p:sp>
      <p:sp>
        <p:nvSpPr>
          <p:cNvPr id="57361" name="Rectangle 20"/>
          <p:cNvSpPr>
            <a:spLocks noChangeArrowheads="1"/>
          </p:cNvSpPr>
          <p:nvPr/>
        </p:nvSpPr>
        <p:spPr bwMode="auto">
          <a:xfrm>
            <a:off x="4937125" y="5788025"/>
            <a:ext cx="19240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Arial" pitchFamily="34" charset="0"/>
              </a:rPr>
              <a:t>Index Field</a:t>
            </a:r>
          </a:p>
        </p:txBody>
      </p:sp>
      <p:sp>
        <p:nvSpPr>
          <p:cNvPr id="57362" name="Freeform 21"/>
          <p:cNvSpPr>
            <a:spLocks/>
          </p:cNvSpPr>
          <p:nvPr/>
        </p:nvSpPr>
        <p:spPr bwMode="auto">
          <a:xfrm>
            <a:off x="5446713" y="5349875"/>
            <a:ext cx="420687" cy="493713"/>
          </a:xfrm>
          <a:custGeom>
            <a:avLst/>
            <a:gdLst>
              <a:gd name="T0" fmla="*/ 0 w 265"/>
              <a:gd name="T1" fmla="*/ 0 h 349"/>
              <a:gd name="T2" fmla="*/ 665320351 w 265"/>
              <a:gd name="T3" fmla="*/ 696429511 h 349"/>
              <a:gd name="T4" fmla="*/ 0 60000 65536"/>
              <a:gd name="T5" fmla="*/ 0 60000 65536"/>
              <a:gd name="T6" fmla="*/ 0 w 265"/>
              <a:gd name="T7" fmla="*/ 0 h 349"/>
              <a:gd name="T8" fmla="*/ 265 w 265"/>
              <a:gd name="T9" fmla="*/ 349 h 3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5" h="349">
                <a:moveTo>
                  <a:pt x="0" y="0"/>
                </a:moveTo>
                <a:lnTo>
                  <a:pt x="264" y="34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Associative Mapping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334000"/>
            <a:ext cx="16002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" pitchFamily="34" charset="0"/>
              </a:rPr>
              <a:t>Memory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" pitchFamily="34" charset="0"/>
              </a:rPr>
              <a:t>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Arial" pitchFamily="34" charset="0"/>
              </a:rPr>
              <a:t>Location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668838" y="1870075"/>
            <a:ext cx="3101975" cy="2798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668838" y="2187575"/>
            <a:ext cx="3101975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668838" y="3619500"/>
            <a:ext cx="3101975" cy="322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6410325" y="1882775"/>
            <a:ext cx="0" cy="2776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614988" y="1390650"/>
            <a:ext cx="121126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latin typeface="Arial" pitchFamily="34" charset="0"/>
              </a:rPr>
              <a:t>Cache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572000" y="5715000"/>
            <a:ext cx="14033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Arial" pitchFamily="34" charset="0"/>
              </a:rPr>
              <a:t>Full address is stored here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6705600" y="5791200"/>
            <a:ext cx="13462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600">
                <a:latin typeface="Arial" pitchFamily="34" charset="0"/>
              </a:rPr>
              <a:t>Data is stored here</a:t>
            </a:r>
          </a:p>
        </p:txBody>
      </p:sp>
      <p:sp>
        <p:nvSpPr>
          <p:cNvPr id="58379" name="Freeform 11"/>
          <p:cNvSpPr>
            <a:spLocks/>
          </p:cNvSpPr>
          <p:nvPr/>
        </p:nvSpPr>
        <p:spPr bwMode="auto">
          <a:xfrm>
            <a:off x="5005388" y="5045075"/>
            <a:ext cx="573087" cy="728663"/>
          </a:xfrm>
          <a:custGeom>
            <a:avLst/>
            <a:gdLst>
              <a:gd name="T0" fmla="*/ 0 w 361"/>
              <a:gd name="T1" fmla="*/ 938070346 h 565"/>
              <a:gd name="T2" fmla="*/ 756046158 w 361"/>
              <a:gd name="T3" fmla="*/ 459056363 h 565"/>
              <a:gd name="T4" fmla="*/ 907255549 w 361"/>
              <a:gd name="T5" fmla="*/ 0 h 565"/>
              <a:gd name="T6" fmla="*/ 0 60000 65536"/>
              <a:gd name="T7" fmla="*/ 0 60000 65536"/>
              <a:gd name="T8" fmla="*/ 0 60000 65536"/>
              <a:gd name="T9" fmla="*/ 0 w 361"/>
              <a:gd name="T10" fmla="*/ 0 h 565"/>
              <a:gd name="T11" fmla="*/ 361 w 361"/>
              <a:gd name="T12" fmla="*/ 565 h 5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565">
                <a:moveTo>
                  <a:pt x="0" y="564"/>
                </a:moveTo>
                <a:lnTo>
                  <a:pt x="300" y="276"/>
                </a:lnTo>
                <a:lnTo>
                  <a:pt x="36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0" name="Freeform 12"/>
          <p:cNvSpPr>
            <a:spLocks/>
          </p:cNvSpPr>
          <p:nvPr/>
        </p:nvSpPr>
        <p:spPr bwMode="auto">
          <a:xfrm>
            <a:off x="6948488" y="5060950"/>
            <a:ext cx="173037" cy="836613"/>
          </a:xfrm>
          <a:custGeom>
            <a:avLst/>
            <a:gdLst>
              <a:gd name="T0" fmla="*/ 272176112 w 109"/>
              <a:gd name="T1" fmla="*/ 1076799482 h 649"/>
              <a:gd name="T2" fmla="*/ 0 w 109"/>
              <a:gd name="T3" fmla="*/ 578281287 h 649"/>
              <a:gd name="T4" fmla="*/ 0 w 109"/>
              <a:gd name="T5" fmla="*/ 0 h 649"/>
              <a:gd name="T6" fmla="*/ 0 60000 65536"/>
              <a:gd name="T7" fmla="*/ 0 60000 65536"/>
              <a:gd name="T8" fmla="*/ 0 60000 65536"/>
              <a:gd name="T9" fmla="*/ 0 w 109"/>
              <a:gd name="T10" fmla="*/ 0 h 649"/>
              <a:gd name="T11" fmla="*/ 109 w 109"/>
              <a:gd name="T12" fmla="*/ 649 h 6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649">
                <a:moveTo>
                  <a:pt x="108" y="648"/>
                </a:moveTo>
                <a:lnTo>
                  <a:pt x="0" y="348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2405063" y="1066800"/>
            <a:ext cx="1350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>
                <a:latin typeface="Arial" pitchFamily="34" charset="0"/>
              </a:rPr>
              <a:t>Main</a:t>
            </a:r>
          </a:p>
          <a:p>
            <a:pPr algn="ctr"/>
            <a:r>
              <a:rPr lang="en-US" b="1">
                <a:latin typeface="Arial" pitchFamily="34" charset="0"/>
              </a:rPr>
              <a:t>Memory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2420938" y="1870075"/>
            <a:ext cx="1339850" cy="4562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2422525" y="3621088"/>
            <a:ext cx="1333500" cy="314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900" tIns="46038" rIns="88900" bIns="46038" anchor="ctr"/>
          <a:lstStyle/>
          <a:p>
            <a:pPr algn="ctr" defTabSz="876300"/>
            <a:r>
              <a:rPr lang="en-US" sz="1400">
                <a:latin typeface="Arial" pitchFamily="34" charset="0"/>
              </a:rPr>
              <a:t>65 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2422525" y="2178050"/>
            <a:ext cx="1333500" cy="314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8900" tIns="46038" rIns="88900" bIns="46038" anchor="ctr"/>
          <a:lstStyle/>
          <a:p>
            <a:pPr algn="ctr" defTabSz="876300"/>
            <a:r>
              <a:rPr lang="en-US" sz="1400">
                <a:latin typeface="Arial" pitchFamily="34" charset="0"/>
              </a:rPr>
              <a:t>12 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1752600" y="2225675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291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1752600" y="3649663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803</a:t>
            </a:r>
          </a:p>
        </p:txBody>
      </p:sp>
      <p:sp>
        <p:nvSpPr>
          <p:cNvPr id="58387" name="Freeform 19"/>
          <p:cNvSpPr>
            <a:spLocks/>
          </p:cNvSpPr>
          <p:nvPr/>
        </p:nvSpPr>
        <p:spPr bwMode="auto">
          <a:xfrm>
            <a:off x="6408738" y="4802188"/>
            <a:ext cx="1379537" cy="1587"/>
          </a:xfrm>
          <a:custGeom>
            <a:avLst/>
            <a:gdLst>
              <a:gd name="T0" fmla="*/ 0 w 869"/>
              <a:gd name="T1" fmla="*/ 0 h 1"/>
              <a:gd name="T2" fmla="*/ 2147483647 w 869"/>
              <a:gd name="T3" fmla="*/ 0 h 1"/>
              <a:gd name="T4" fmla="*/ 0 60000 65536"/>
              <a:gd name="T5" fmla="*/ 0 60000 65536"/>
              <a:gd name="T6" fmla="*/ 0 w 869"/>
              <a:gd name="T7" fmla="*/ 0 h 1"/>
              <a:gd name="T8" fmla="*/ 869 w 8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9" h="1">
                <a:moveTo>
                  <a:pt x="0" y="0"/>
                </a:moveTo>
                <a:lnTo>
                  <a:pt x="868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5173663" y="4822825"/>
            <a:ext cx="723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15 Bits</a:t>
            </a:r>
          </a:p>
        </p:txBody>
      </p:sp>
      <p:sp>
        <p:nvSpPr>
          <p:cNvPr id="58389" name="Freeform 21"/>
          <p:cNvSpPr>
            <a:spLocks/>
          </p:cNvSpPr>
          <p:nvPr/>
        </p:nvSpPr>
        <p:spPr bwMode="auto">
          <a:xfrm>
            <a:off x="4668838" y="4802188"/>
            <a:ext cx="1735137" cy="1587"/>
          </a:xfrm>
          <a:custGeom>
            <a:avLst/>
            <a:gdLst>
              <a:gd name="T0" fmla="*/ 0 w 1093"/>
              <a:gd name="T1" fmla="*/ 0 h 1"/>
              <a:gd name="T2" fmla="*/ 2147483647 w 1093"/>
              <a:gd name="T3" fmla="*/ 0 h 1"/>
              <a:gd name="T4" fmla="*/ 0 60000 65536"/>
              <a:gd name="T5" fmla="*/ 0 60000 65536"/>
              <a:gd name="T6" fmla="*/ 0 w 1093"/>
              <a:gd name="T7" fmla="*/ 0 h 1"/>
              <a:gd name="T8" fmla="*/ 1093 w 109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3" h="1">
                <a:moveTo>
                  <a:pt x="0" y="0"/>
                </a:moveTo>
                <a:lnTo>
                  <a:pt x="109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735763" y="4822825"/>
            <a:ext cx="723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12 Bits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6896100" y="2246313"/>
            <a:ext cx="377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12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5286375" y="2246313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291</a:t>
            </a:r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6896100" y="3668713"/>
            <a:ext cx="377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65</a:t>
            </a: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5286375" y="3668713"/>
            <a:ext cx="4762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803</a:t>
            </a:r>
          </a:p>
        </p:txBody>
      </p:sp>
      <p:sp>
        <p:nvSpPr>
          <p:cNvPr id="58395" name="Freeform 27"/>
          <p:cNvSpPr>
            <a:spLocks/>
          </p:cNvSpPr>
          <p:nvPr/>
        </p:nvSpPr>
        <p:spPr bwMode="auto">
          <a:xfrm>
            <a:off x="2408238" y="6535738"/>
            <a:ext cx="1379537" cy="1587"/>
          </a:xfrm>
          <a:custGeom>
            <a:avLst/>
            <a:gdLst>
              <a:gd name="T0" fmla="*/ 0 w 869"/>
              <a:gd name="T1" fmla="*/ 0 h 1"/>
              <a:gd name="T2" fmla="*/ 2147483647 w 869"/>
              <a:gd name="T3" fmla="*/ 0 h 1"/>
              <a:gd name="T4" fmla="*/ 0 60000 65536"/>
              <a:gd name="T5" fmla="*/ 0 60000 65536"/>
              <a:gd name="T6" fmla="*/ 0 w 869"/>
              <a:gd name="T7" fmla="*/ 0 h 1"/>
              <a:gd name="T8" fmla="*/ 869 w 8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9" h="1">
                <a:moveTo>
                  <a:pt x="0" y="0"/>
                </a:moveTo>
                <a:lnTo>
                  <a:pt x="868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2735263" y="6556375"/>
            <a:ext cx="7239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12 Bits</a:t>
            </a:r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flipH="1">
            <a:off x="1143000" y="3962400"/>
            <a:ext cx="762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1600200" y="6400800"/>
            <a:ext cx="7620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(2^15)</a:t>
            </a: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1600200" y="6096000"/>
            <a:ext cx="6858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32767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1364</TotalTime>
  <Words>404</Words>
  <Application>Microsoft PowerPoint</Application>
  <PresentationFormat>On-screen Show (4:3)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Arial</vt:lpstr>
      <vt:lpstr>Calibri</vt:lpstr>
      <vt:lpstr>Arial Black</vt:lpstr>
      <vt:lpstr>Times</vt:lpstr>
      <vt:lpstr>Verdana</vt:lpstr>
      <vt:lpstr>Blank Presentation</vt:lpstr>
      <vt:lpstr>Cache Mapping</vt:lpstr>
      <vt:lpstr>Cache Mapping</vt:lpstr>
      <vt:lpstr>Cache Mapping</vt:lpstr>
      <vt:lpstr>Cache : Direct Mapping</vt:lpstr>
      <vt:lpstr>Cache : Direct Mapping</vt:lpstr>
      <vt:lpstr>Cache : Direct Mapping</vt:lpstr>
      <vt:lpstr>Cache : Direct Mapping</vt:lpstr>
      <vt:lpstr>Address (Tag &amp; Index)</vt:lpstr>
      <vt:lpstr>Full Associative Mapping</vt:lpstr>
      <vt:lpstr>Set Associative Mapping</vt:lpstr>
    </vt:vector>
  </TitlesOfParts>
  <Company>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</dc:title>
  <dc:creator>FSKTM</dc:creator>
  <cp:lastModifiedBy>xyly</cp:lastModifiedBy>
  <cp:revision>69</cp:revision>
  <dcterms:created xsi:type="dcterms:W3CDTF">1998-08-04T11:01:34Z</dcterms:created>
  <dcterms:modified xsi:type="dcterms:W3CDTF">2009-02-06T17:42:37Z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ibrahim@fsktm.um.edu.my</vt:lpwstr>
  </property>
  <property fmtid="{D5CDD505-2E9C-101B-9397-08002B2CF9AE}" pid="8" name="HomePage">
    <vt:lpwstr>http://ultra.fsktm.um.edu.my/courses/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C:\ibrahim</vt:lpwstr>
  </property>
</Properties>
</file>