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302" r:id="rId2"/>
    <p:sldId id="303" r:id="rId3"/>
    <p:sldId id="304" r:id="rId4"/>
    <p:sldId id="305" r:id="rId5"/>
    <p:sldId id="306" r:id="rId6"/>
    <p:sldId id="311" r:id="rId7"/>
    <p:sldId id="341" r:id="rId8"/>
    <p:sldId id="342" r:id="rId9"/>
    <p:sldId id="349" r:id="rId10"/>
    <p:sldId id="343" r:id="rId11"/>
    <p:sldId id="350" r:id="rId12"/>
    <p:sldId id="344" r:id="rId13"/>
    <p:sldId id="351" r:id="rId14"/>
    <p:sldId id="345" r:id="rId15"/>
    <p:sldId id="352" r:id="rId16"/>
    <p:sldId id="346" r:id="rId17"/>
    <p:sldId id="353" r:id="rId18"/>
    <p:sldId id="347" r:id="rId19"/>
    <p:sldId id="354" r:id="rId20"/>
    <p:sldId id="348"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55" r:id="rId34"/>
    <p:sldId id="335" r:id="rId35"/>
    <p:sldId id="336" r:id="rId36"/>
    <p:sldId id="337"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99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85" d="100"/>
          <a:sy n="85" d="100"/>
        </p:scale>
        <p:origin x="-893"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90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179BEEB-87EF-456E-AACD-35DF051DA861}" type="slidenum">
              <a:rPr lang="en-US"/>
              <a:pPr>
                <a:defRPr/>
              </a:pPr>
              <a:t>‹#›</a:t>
            </a:fld>
            <a:endParaRPr lang="en-US"/>
          </a:p>
        </p:txBody>
      </p:sp>
    </p:spTree>
    <p:extLst>
      <p:ext uri="{BB962C8B-B14F-4D97-AF65-F5344CB8AC3E}">
        <p14:creationId xmlns:p14="http://schemas.microsoft.com/office/powerpoint/2010/main" val="1061292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629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FSKTM</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304800"/>
            <a:ext cx="6629400" cy="7620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r>
              <a:rPr lang="en-US"/>
              <a:t>FSKTM</a:t>
            </a:r>
          </a:p>
          <a:p>
            <a:pPr>
              <a:defRPr/>
            </a:pPr>
            <a:endParaRPr lang="en-US"/>
          </a:p>
        </p:txBody>
      </p:sp>
      <p:pic>
        <p:nvPicPr>
          <p:cNvPr id="2" name="Picture 7"/>
          <p:cNvPicPr>
            <a:picLocks noChangeArrowheads="1"/>
          </p:cNvPicPr>
          <p:nvPr/>
        </p:nvPicPr>
        <p:blipFill>
          <a:blip r:embed="rId14"/>
          <a:srcRect/>
          <a:stretch>
            <a:fillRect/>
          </a:stretch>
        </p:blipFill>
        <p:spPr bwMode="auto">
          <a:xfrm>
            <a:off x="304800" y="0"/>
            <a:ext cx="808038" cy="1077913"/>
          </a:xfrm>
          <a:prstGeom prst="rect">
            <a:avLst/>
          </a:prstGeom>
          <a:solidFill>
            <a:srgbClr val="FCFEB9"/>
          </a:solidFill>
          <a:ln w="9525">
            <a:noFill/>
            <a:miter lim="800000"/>
            <a:headEnd/>
            <a:tailEnd/>
          </a:ln>
        </p:spPr>
      </p:pic>
      <p:pic>
        <p:nvPicPr>
          <p:cNvPr id="1030" name="Picture 9" descr="logofsktmbaru"/>
          <p:cNvPicPr>
            <a:picLocks noChangeAspect="1" noChangeArrowheads="1"/>
          </p:cNvPicPr>
          <p:nvPr/>
        </p:nvPicPr>
        <p:blipFill>
          <a:blip r:embed="rId15"/>
          <a:srcRect/>
          <a:stretch>
            <a:fillRect/>
          </a:stretch>
        </p:blipFill>
        <p:spPr bwMode="auto">
          <a:xfrm>
            <a:off x="7848600" y="228600"/>
            <a:ext cx="1066800" cy="8366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0483" name="Rectangle 2"/>
          <p:cNvSpPr>
            <a:spLocks noGrp="1" noChangeArrowheads="1"/>
          </p:cNvSpPr>
          <p:nvPr>
            <p:ph type="title"/>
          </p:nvPr>
        </p:nvSpPr>
        <p:spPr/>
        <p:txBody>
          <a:bodyPr/>
          <a:lstStyle/>
          <a:p>
            <a:r>
              <a:rPr lang="en-US" smtClean="0"/>
              <a:t>Types of External Memory</a:t>
            </a:r>
          </a:p>
        </p:txBody>
      </p:sp>
      <p:sp>
        <p:nvSpPr>
          <p:cNvPr id="20484" name="Rectangle 3"/>
          <p:cNvSpPr>
            <a:spLocks noGrp="1" noChangeArrowheads="1"/>
          </p:cNvSpPr>
          <p:nvPr>
            <p:ph type="body" idx="1"/>
          </p:nvPr>
        </p:nvSpPr>
        <p:spPr>
          <a:xfrm>
            <a:off x="685800" y="1676400"/>
            <a:ext cx="7772400" cy="4114800"/>
          </a:xfrm>
        </p:spPr>
        <p:txBody>
          <a:bodyPr/>
          <a:lstStyle/>
          <a:p>
            <a:pPr>
              <a:lnSpc>
                <a:spcPct val="90000"/>
              </a:lnSpc>
            </a:pPr>
            <a:r>
              <a:rPr lang="en-US" sz="2800" smtClean="0"/>
              <a:t>Magnetic Disk</a:t>
            </a:r>
          </a:p>
          <a:p>
            <a:pPr lvl="1">
              <a:lnSpc>
                <a:spcPct val="90000"/>
              </a:lnSpc>
            </a:pPr>
            <a:r>
              <a:rPr lang="en-US" sz="2400" smtClean="0"/>
              <a:t>RAID</a:t>
            </a:r>
          </a:p>
          <a:p>
            <a:pPr lvl="1">
              <a:lnSpc>
                <a:spcPct val="90000"/>
              </a:lnSpc>
            </a:pPr>
            <a:r>
              <a:rPr lang="en-US" sz="2400" smtClean="0"/>
              <a:t>Removable</a:t>
            </a:r>
          </a:p>
          <a:p>
            <a:pPr>
              <a:lnSpc>
                <a:spcPct val="90000"/>
              </a:lnSpc>
            </a:pPr>
            <a:r>
              <a:rPr lang="en-US" sz="2800" smtClean="0"/>
              <a:t>Optical</a:t>
            </a:r>
          </a:p>
          <a:p>
            <a:pPr lvl="1">
              <a:lnSpc>
                <a:spcPct val="90000"/>
              </a:lnSpc>
            </a:pPr>
            <a:r>
              <a:rPr lang="en-US" sz="2400" smtClean="0"/>
              <a:t>CD-ROM</a:t>
            </a:r>
          </a:p>
          <a:p>
            <a:pPr lvl="1">
              <a:lnSpc>
                <a:spcPct val="90000"/>
              </a:lnSpc>
            </a:pPr>
            <a:r>
              <a:rPr lang="en-US" sz="2400" smtClean="0"/>
              <a:t>CD-Writable (WORM)</a:t>
            </a:r>
          </a:p>
          <a:p>
            <a:pPr lvl="1">
              <a:lnSpc>
                <a:spcPct val="90000"/>
              </a:lnSpc>
            </a:pPr>
            <a:r>
              <a:rPr lang="en-US" sz="2400" smtClean="0"/>
              <a:t>CD-R/W</a:t>
            </a:r>
          </a:p>
          <a:p>
            <a:pPr lvl="1">
              <a:lnSpc>
                <a:spcPct val="90000"/>
              </a:lnSpc>
            </a:pPr>
            <a:r>
              <a:rPr lang="en-US" sz="2400" smtClean="0"/>
              <a:t>DVD</a:t>
            </a:r>
          </a:p>
          <a:p>
            <a:pPr>
              <a:lnSpc>
                <a:spcPct val="90000"/>
              </a:lnSpc>
            </a:pPr>
            <a:r>
              <a:rPr lang="en-US" sz="2800" smtClean="0"/>
              <a:t>Magnetic Tape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9699" name="Rectangle 5"/>
          <p:cNvSpPr>
            <a:spLocks noGrp="1" noChangeArrowheads="1"/>
          </p:cNvSpPr>
          <p:nvPr>
            <p:ph type="title"/>
          </p:nvPr>
        </p:nvSpPr>
        <p:spPr/>
        <p:txBody>
          <a:bodyPr/>
          <a:lstStyle/>
          <a:p>
            <a:r>
              <a:rPr lang="en-US" smtClean="0"/>
              <a:t>RAID 1</a:t>
            </a:r>
          </a:p>
        </p:txBody>
      </p:sp>
      <p:sp>
        <p:nvSpPr>
          <p:cNvPr id="29700" name="Rectangle 3"/>
          <p:cNvSpPr>
            <a:spLocks noGrp="1" noChangeArrowheads="1"/>
          </p:cNvSpPr>
          <p:nvPr>
            <p:ph type="body" sz="half" idx="1"/>
          </p:nvPr>
        </p:nvSpPr>
        <p:spPr>
          <a:xfrm>
            <a:off x="228600" y="1295400"/>
            <a:ext cx="8610600" cy="3429000"/>
          </a:xfrm>
        </p:spPr>
        <p:txBody>
          <a:bodyPr/>
          <a:lstStyle/>
          <a:p>
            <a:pPr>
              <a:lnSpc>
                <a:spcPct val="80000"/>
              </a:lnSpc>
            </a:pPr>
            <a:r>
              <a:rPr lang="en-US" sz="1800" smtClean="0"/>
              <a:t>A RAID 1 creates an exact copy (or mirror) of a set of data on two or more disks. </a:t>
            </a:r>
          </a:p>
          <a:p>
            <a:pPr>
              <a:lnSpc>
                <a:spcPct val="80000"/>
              </a:lnSpc>
            </a:pPr>
            <a:r>
              <a:rPr lang="en-US" sz="1800" smtClean="0"/>
              <a:t>This is useful when read performance is more important than minimizing the storage capacity used for redundancy. </a:t>
            </a:r>
          </a:p>
          <a:p>
            <a:pPr>
              <a:lnSpc>
                <a:spcPct val="80000"/>
              </a:lnSpc>
            </a:pPr>
            <a:r>
              <a:rPr lang="en-US" sz="1800" smtClean="0"/>
              <a:t>The array can only be as big as the smallest member disk, however. </a:t>
            </a:r>
          </a:p>
          <a:p>
            <a:pPr>
              <a:lnSpc>
                <a:spcPct val="80000"/>
              </a:lnSpc>
            </a:pPr>
            <a:r>
              <a:rPr lang="en-US" sz="1800" smtClean="0"/>
              <a:t>A classic RAID 1 mirrored pair contains two disks, which increases reliability by a factor of two over a single disk, but it is possible to have many more than two copies. </a:t>
            </a:r>
          </a:p>
          <a:p>
            <a:pPr>
              <a:lnSpc>
                <a:spcPct val="80000"/>
              </a:lnSpc>
            </a:pPr>
            <a:r>
              <a:rPr lang="en-US" sz="1800" smtClean="0"/>
              <a:t>Since each member can be addressed independently if the other fails, reliability is a linear multiple of the number of members. </a:t>
            </a:r>
          </a:p>
          <a:p>
            <a:pPr>
              <a:lnSpc>
                <a:spcPct val="80000"/>
              </a:lnSpc>
            </a:pPr>
            <a:r>
              <a:rPr lang="en-US" sz="1800" smtClean="0"/>
              <a:t>To truly get the full redundancy benefits of RAID 1, independent disk controllers are recommended, one for each disk. </a:t>
            </a:r>
          </a:p>
          <a:p>
            <a:pPr>
              <a:lnSpc>
                <a:spcPct val="80000"/>
              </a:lnSpc>
            </a:pPr>
            <a:r>
              <a:rPr lang="en-US" sz="1800" smtClean="0"/>
              <a:t>Some refer to this practice as splitting or duplexing.</a:t>
            </a:r>
          </a:p>
          <a:p>
            <a:pPr>
              <a:lnSpc>
                <a:spcPct val="80000"/>
              </a:lnSpc>
            </a:pPr>
            <a:endParaRPr lang="en-US" sz="1800" smtClean="0"/>
          </a:p>
          <a:p>
            <a:pPr>
              <a:lnSpc>
                <a:spcPct val="80000"/>
              </a:lnSpc>
            </a:pPr>
            <a:endParaRPr lang="en-US" sz="1800" smtClean="0"/>
          </a:p>
        </p:txBody>
      </p:sp>
      <p:pic>
        <p:nvPicPr>
          <p:cNvPr id="29701" name="Picture 8" descr="01"/>
          <p:cNvPicPr>
            <a:picLocks noGrp="1" noChangeAspect="1" noChangeArrowheads="1"/>
          </p:cNvPicPr>
          <p:nvPr>
            <p:ph sz="half" idx="2"/>
          </p:nvPr>
        </p:nvPicPr>
        <p:blipFill>
          <a:blip r:embed="rId2"/>
          <a:srcRect/>
          <a:stretch>
            <a:fillRect/>
          </a:stretch>
        </p:blipFill>
        <p:spPr>
          <a:xfrm>
            <a:off x="762000" y="4267200"/>
            <a:ext cx="7543800" cy="220345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0723" name="Rectangle 2"/>
          <p:cNvSpPr>
            <a:spLocks noGrp="1" noChangeArrowheads="1"/>
          </p:cNvSpPr>
          <p:nvPr>
            <p:ph type="title"/>
          </p:nvPr>
        </p:nvSpPr>
        <p:spPr/>
        <p:txBody>
          <a:bodyPr/>
          <a:lstStyle/>
          <a:p>
            <a:r>
              <a:rPr lang="en-US" smtClean="0"/>
              <a:t>RAID 1</a:t>
            </a:r>
          </a:p>
        </p:txBody>
      </p:sp>
      <p:sp>
        <p:nvSpPr>
          <p:cNvPr id="30724" name="Rectangle 3"/>
          <p:cNvSpPr>
            <a:spLocks noGrp="1" noChangeArrowheads="1"/>
          </p:cNvSpPr>
          <p:nvPr>
            <p:ph type="body" idx="1"/>
          </p:nvPr>
        </p:nvSpPr>
        <p:spPr>
          <a:xfrm>
            <a:off x="457200" y="1447800"/>
            <a:ext cx="8178800" cy="4457700"/>
          </a:xfrm>
        </p:spPr>
        <p:txBody>
          <a:bodyPr/>
          <a:lstStyle/>
          <a:p>
            <a:r>
              <a:rPr lang="en-GB" smtClean="0"/>
              <a:t>Mirrored Disks</a:t>
            </a:r>
          </a:p>
          <a:p>
            <a:r>
              <a:rPr lang="en-GB" smtClean="0"/>
              <a:t>Data is striped across disks</a:t>
            </a:r>
          </a:p>
          <a:p>
            <a:r>
              <a:rPr lang="en-GB" smtClean="0"/>
              <a:t>2 copies of each stripe on separate disks</a:t>
            </a:r>
          </a:p>
          <a:p>
            <a:r>
              <a:rPr lang="en-GB" smtClean="0"/>
              <a:t>Read from either</a:t>
            </a:r>
          </a:p>
          <a:p>
            <a:r>
              <a:rPr lang="en-GB" smtClean="0"/>
              <a:t>Write to both</a:t>
            </a:r>
          </a:p>
          <a:p>
            <a:r>
              <a:rPr lang="en-GB" smtClean="0"/>
              <a:t>Recovery is simple</a:t>
            </a:r>
          </a:p>
          <a:p>
            <a:pPr lvl="1"/>
            <a:r>
              <a:rPr lang="en-GB" smtClean="0"/>
              <a:t>Swap faulty disk &amp; re-mirror</a:t>
            </a:r>
          </a:p>
          <a:p>
            <a:pPr lvl="1"/>
            <a:r>
              <a:rPr lang="en-GB" smtClean="0"/>
              <a:t>No down time</a:t>
            </a:r>
          </a:p>
          <a:p>
            <a:r>
              <a:rPr lang="en-GB" smtClean="0"/>
              <a:t>Expensive</a:t>
            </a:r>
            <a:endParaRPr 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1747" name="Rectangle 5"/>
          <p:cNvSpPr>
            <a:spLocks noGrp="1" noChangeArrowheads="1"/>
          </p:cNvSpPr>
          <p:nvPr>
            <p:ph type="title"/>
          </p:nvPr>
        </p:nvSpPr>
        <p:spPr/>
        <p:txBody>
          <a:bodyPr/>
          <a:lstStyle/>
          <a:p>
            <a:r>
              <a:rPr lang="en-US" smtClean="0"/>
              <a:t>RAID 2</a:t>
            </a:r>
          </a:p>
        </p:txBody>
      </p:sp>
      <p:sp>
        <p:nvSpPr>
          <p:cNvPr id="31748" name="Rectangle 3"/>
          <p:cNvSpPr>
            <a:spLocks noGrp="1" noChangeArrowheads="1"/>
          </p:cNvSpPr>
          <p:nvPr>
            <p:ph type="body" sz="half" idx="1"/>
          </p:nvPr>
        </p:nvSpPr>
        <p:spPr>
          <a:xfrm>
            <a:off x="838200" y="1371600"/>
            <a:ext cx="7467600" cy="2133600"/>
          </a:xfrm>
        </p:spPr>
        <p:txBody>
          <a:bodyPr/>
          <a:lstStyle/>
          <a:p>
            <a:pPr>
              <a:lnSpc>
                <a:spcPct val="90000"/>
              </a:lnSpc>
            </a:pPr>
            <a:r>
              <a:rPr lang="en-US" sz="2800" smtClean="0"/>
              <a:t>A RAID 2 stripes data at the bit (rather than block) level, and uses a Hamming code for error correction. </a:t>
            </a:r>
          </a:p>
          <a:p>
            <a:pPr>
              <a:lnSpc>
                <a:spcPct val="90000"/>
              </a:lnSpc>
            </a:pPr>
            <a:r>
              <a:rPr lang="en-US" sz="2800" smtClean="0"/>
              <a:t>The disks are synchronized by the controller to run in perfect tandem. </a:t>
            </a:r>
          </a:p>
        </p:txBody>
      </p:sp>
      <p:pic>
        <p:nvPicPr>
          <p:cNvPr id="31749" name="Picture 4" descr="02"/>
          <p:cNvPicPr>
            <a:picLocks noGrp="1" noChangeAspect="1" noChangeArrowheads="1"/>
          </p:cNvPicPr>
          <p:nvPr>
            <p:ph sz="half" idx="2"/>
          </p:nvPr>
        </p:nvPicPr>
        <p:blipFill>
          <a:blip r:embed="rId2"/>
          <a:srcRect/>
          <a:stretch>
            <a:fillRect/>
          </a:stretch>
        </p:blipFill>
        <p:spPr>
          <a:xfrm>
            <a:off x="990600" y="3733800"/>
            <a:ext cx="7162800" cy="2255838"/>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2771" name="Rectangle 2"/>
          <p:cNvSpPr>
            <a:spLocks noGrp="1" noChangeArrowheads="1"/>
          </p:cNvSpPr>
          <p:nvPr>
            <p:ph type="title"/>
          </p:nvPr>
        </p:nvSpPr>
        <p:spPr/>
        <p:txBody>
          <a:bodyPr/>
          <a:lstStyle/>
          <a:p>
            <a:r>
              <a:rPr lang="en-US" smtClean="0"/>
              <a:t>RAID 2</a:t>
            </a:r>
          </a:p>
        </p:txBody>
      </p:sp>
      <p:sp>
        <p:nvSpPr>
          <p:cNvPr id="32772" name="Rectangle 3"/>
          <p:cNvSpPr>
            <a:spLocks noGrp="1" noChangeArrowheads="1"/>
          </p:cNvSpPr>
          <p:nvPr>
            <p:ph type="body" idx="1"/>
          </p:nvPr>
        </p:nvSpPr>
        <p:spPr>
          <a:xfrm>
            <a:off x="457200" y="1524000"/>
            <a:ext cx="8178800" cy="4171950"/>
          </a:xfrm>
        </p:spPr>
        <p:txBody>
          <a:bodyPr/>
          <a:lstStyle/>
          <a:p>
            <a:r>
              <a:rPr lang="en-GB" smtClean="0"/>
              <a:t>Disks are synchronized</a:t>
            </a:r>
          </a:p>
          <a:p>
            <a:r>
              <a:rPr lang="en-GB" smtClean="0"/>
              <a:t>Very small stripes</a:t>
            </a:r>
          </a:p>
          <a:p>
            <a:pPr lvl="1"/>
            <a:r>
              <a:rPr lang="en-GB" smtClean="0"/>
              <a:t>Often single byte/word</a:t>
            </a:r>
          </a:p>
          <a:p>
            <a:r>
              <a:rPr lang="en-GB" smtClean="0"/>
              <a:t>Error correction calculated across corresponding bits on disks</a:t>
            </a:r>
          </a:p>
          <a:p>
            <a:r>
              <a:rPr lang="en-GB" smtClean="0"/>
              <a:t>Multiple parity disks store Hamming code error correction in corresponding positions</a:t>
            </a:r>
          </a:p>
          <a:p>
            <a:r>
              <a:rPr lang="en-GB" smtClean="0"/>
              <a:t>Lots of redundancy</a:t>
            </a:r>
          </a:p>
          <a:p>
            <a:pPr lvl="1"/>
            <a:r>
              <a:rPr lang="en-GB" smtClean="0"/>
              <a:t>Expensive</a:t>
            </a:r>
          </a:p>
          <a:p>
            <a:pPr lvl="1"/>
            <a:r>
              <a:rPr lang="en-GB" smtClean="0"/>
              <a:t>Not used</a:t>
            </a:r>
            <a:endParaRPr lang="en-US"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3795" name="Rectangle 5"/>
          <p:cNvSpPr>
            <a:spLocks noGrp="1" noChangeArrowheads="1"/>
          </p:cNvSpPr>
          <p:nvPr>
            <p:ph type="title"/>
          </p:nvPr>
        </p:nvSpPr>
        <p:spPr/>
        <p:txBody>
          <a:bodyPr/>
          <a:lstStyle/>
          <a:p>
            <a:r>
              <a:rPr lang="en-US" smtClean="0"/>
              <a:t>RAID 3</a:t>
            </a:r>
          </a:p>
        </p:txBody>
      </p:sp>
      <p:sp>
        <p:nvSpPr>
          <p:cNvPr id="33796" name="Rectangle 3"/>
          <p:cNvSpPr>
            <a:spLocks noGrp="1" noChangeArrowheads="1"/>
          </p:cNvSpPr>
          <p:nvPr>
            <p:ph type="body" sz="half" idx="1"/>
          </p:nvPr>
        </p:nvSpPr>
        <p:spPr>
          <a:xfrm>
            <a:off x="304800" y="1371600"/>
            <a:ext cx="8534400" cy="2971800"/>
          </a:xfrm>
        </p:spPr>
        <p:txBody>
          <a:bodyPr/>
          <a:lstStyle/>
          <a:p>
            <a:pPr>
              <a:lnSpc>
                <a:spcPct val="90000"/>
              </a:lnSpc>
            </a:pPr>
            <a:r>
              <a:rPr lang="en-US" sz="2400" smtClean="0"/>
              <a:t>A RAID 3 uses byte-level striping with a dedicated parity disk. </a:t>
            </a:r>
          </a:p>
          <a:p>
            <a:pPr>
              <a:lnSpc>
                <a:spcPct val="90000"/>
              </a:lnSpc>
            </a:pPr>
            <a:r>
              <a:rPr lang="en-US" sz="2400" smtClean="0"/>
              <a:t>RAID 3 is very rare in practice. </a:t>
            </a:r>
          </a:p>
          <a:p>
            <a:pPr>
              <a:lnSpc>
                <a:spcPct val="90000"/>
              </a:lnSpc>
            </a:pPr>
            <a:r>
              <a:rPr lang="en-US" sz="2400" smtClean="0"/>
              <a:t>One of the side effects of RAID 3 is that it generally cannot service multiple requests simultaneously. </a:t>
            </a:r>
          </a:p>
          <a:p>
            <a:pPr>
              <a:lnSpc>
                <a:spcPct val="90000"/>
              </a:lnSpc>
            </a:pPr>
            <a:r>
              <a:rPr lang="en-US" sz="2400" smtClean="0"/>
              <a:t>This comes about because any single block of data will by definition be spread across all members of the set and will reside in the same location, so any I/O operation requires activity on every disk.</a:t>
            </a:r>
          </a:p>
        </p:txBody>
      </p:sp>
      <p:pic>
        <p:nvPicPr>
          <p:cNvPr id="33797" name="Picture 4" descr="03"/>
          <p:cNvPicPr>
            <a:picLocks noGrp="1" noChangeAspect="1" noChangeArrowheads="1"/>
          </p:cNvPicPr>
          <p:nvPr>
            <p:ph sz="half" idx="2"/>
          </p:nvPr>
        </p:nvPicPr>
        <p:blipFill>
          <a:blip r:embed="rId2"/>
          <a:srcRect/>
          <a:stretch>
            <a:fillRect/>
          </a:stretch>
        </p:blipFill>
        <p:spPr>
          <a:xfrm>
            <a:off x="914400" y="4343400"/>
            <a:ext cx="7620000" cy="17526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4819" name="Rectangle 2"/>
          <p:cNvSpPr>
            <a:spLocks noGrp="1" noChangeArrowheads="1"/>
          </p:cNvSpPr>
          <p:nvPr>
            <p:ph type="title"/>
          </p:nvPr>
        </p:nvSpPr>
        <p:spPr/>
        <p:txBody>
          <a:bodyPr/>
          <a:lstStyle/>
          <a:p>
            <a:r>
              <a:rPr lang="en-US" smtClean="0"/>
              <a:t>RAID 3</a:t>
            </a:r>
          </a:p>
        </p:txBody>
      </p:sp>
      <p:sp>
        <p:nvSpPr>
          <p:cNvPr id="34820" name="Rectangle 3"/>
          <p:cNvSpPr>
            <a:spLocks noGrp="1" noChangeArrowheads="1"/>
          </p:cNvSpPr>
          <p:nvPr>
            <p:ph type="body" idx="1"/>
          </p:nvPr>
        </p:nvSpPr>
        <p:spPr>
          <a:xfrm>
            <a:off x="685800" y="1600200"/>
            <a:ext cx="7772400" cy="4114800"/>
          </a:xfrm>
        </p:spPr>
        <p:txBody>
          <a:bodyPr/>
          <a:lstStyle/>
          <a:p>
            <a:r>
              <a:rPr lang="en-GB" sz="2800" smtClean="0"/>
              <a:t>Similar to RAID 2</a:t>
            </a:r>
          </a:p>
          <a:p>
            <a:r>
              <a:rPr lang="en-GB" sz="2800" smtClean="0"/>
              <a:t>Only one redundant disk, no matter how large the array</a:t>
            </a:r>
          </a:p>
          <a:p>
            <a:r>
              <a:rPr lang="en-GB" sz="2800" smtClean="0"/>
              <a:t>Simple parity bit for each set of corresponding bits</a:t>
            </a:r>
          </a:p>
          <a:p>
            <a:r>
              <a:rPr lang="en-GB" sz="2800" smtClean="0"/>
              <a:t>Data on failed drive can be reconstructed from surviving data and parity info</a:t>
            </a:r>
          </a:p>
          <a:p>
            <a:r>
              <a:rPr lang="en-GB" sz="2800" smtClean="0"/>
              <a:t>Very high transfer rates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5843" name="Rectangle 5"/>
          <p:cNvSpPr>
            <a:spLocks noGrp="1" noChangeArrowheads="1"/>
          </p:cNvSpPr>
          <p:nvPr>
            <p:ph type="title"/>
          </p:nvPr>
        </p:nvSpPr>
        <p:spPr/>
        <p:txBody>
          <a:bodyPr/>
          <a:lstStyle/>
          <a:p>
            <a:r>
              <a:rPr lang="en-US" smtClean="0"/>
              <a:t>RAID 4</a:t>
            </a:r>
          </a:p>
        </p:txBody>
      </p:sp>
      <p:sp>
        <p:nvSpPr>
          <p:cNvPr id="35844" name="Rectangle 3"/>
          <p:cNvSpPr>
            <a:spLocks noGrp="1" noChangeArrowheads="1"/>
          </p:cNvSpPr>
          <p:nvPr>
            <p:ph type="body" sz="half" idx="1"/>
          </p:nvPr>
        </p:nvSpPr>
        <p:spPr>
          <a:xfrm>
            <a:off x="304800" y="1295400"/>
            <a:ext cx="8382000" cy="2743200"/>
          </a:xfrm>
        </p:spPr>
        <p:txBody>
          <a:bodyPr/>
          <a:lstStyle/>
          <a:p>
            <a:pPr>
              <a:lnSpc>
                <a:spcPct val="90000"/>
              </a:lnSpc>
            </a:pPr>
            <a:r>
              <a:rPr lang="en-US" sz="2400" smtClean="0"/>
              <a:t>A RAID 4 uses block-level striping with a dedicated parity disk. </a:t>
            </a:r>
          </a:p>
          <a:p>
            <a:pPr>
              <a:lnSpc>
                <a:spcPct val="90000"/>
              </a:lnSpc>
            </a:pPr>
            <a:r>
              <a:rPr lang="en-US" sz="2400" smtClean="0"/>
              <a:t>RAID 4 looks similar to RAID 3 except that it stripes at the block, rather than the byte level. </a:t>
            </a:r>
          </a:p>
          <a:p>
            <a:pPr>
              <a:lnSpc>
                <a:spcPct val="90000"/>
              </a:lnSpc>
            </a:pPr>
            <a:r>
              <a:rPr lang="en-US" sz="2400" smtClean="0"/>
              <a:t>This allows each member of the set to act independently when only a single block is requested. </a:t>
            </a:r>
          </a:p>
          <a:p>
            <a:pPr>
              <a:lnSpc>
                <a:spcPct val="90000"/>
              </a:lnSpc>
            </a:pPr>
            <a:r>
              <a:rPr lang="en-US" sz="2400" smtClean="0"/>
              <a:t>If the disk controller allows it, a RAID 4 set can service multiple read requests simultaneously.</a:t>
            </a:r>
          </a:p>
          <a:p>
            <a:pPr>
              <a:lnSpc>
                <a:spcPct val="90000"/>
              </a:lnSpc>
            </a:pPr>
            <a:endParaRPr lang="en-US" sz="2400" smtClean="0"/>
          </a:p>
          <a:p>
            <a:pPr>
              <a:lnSpc>
                <a:spcPct val="90000"/>
              </a:lnSpc>
            </a:pPr>
            <a:endParaRPr lang="en-US" sz="2400" smtClean="0"/>
          </a:p>
        </p:txBody>
      </p:sp>
      <p:pic>
        <p:nvPicPr>
          <p:cNvPr id="35845" name="Picture 4" descr="04"/>
          <p:cNvPicPr>
            <a:picLocks noGrp="1" noChangeAspect="1" noChangeArrowheads="1"/>
          </p:cNvPicPr>
          <p:nvPr>
            <p:ph sz="half" idx="2"/>
          </p:nvPr>
        </p:nvPicPr>
        <p:blipFill>
          <a:blip r:embed="rId2"/>
          <a:srcRect/>
          <a:stretch>
            <a:fillRect/>
          </a:stretch>
        </p:blipFill>
        <p:spPr>
          <a:xfrm>
            <a:off x="914400" y="4114800"/>
            <a:ext cx="7315200" cy="19812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6867" name="Rectangle 2"/>
          <p:cNvSpPr>
            <a:spLocks noGrp="1" noChangeArrowheads="1"/>
          </p:cNvSpPr>
          <p:nvPr>
            <p:ph type="title"/>
          </p:nvPr>
        </p:nvSpPr>
        <p:spPr/>
        <p:txBody>
          <a:bodyPr/>
          <a:lstStyle/>
          <a:p>
            <a:r>
              <a:rPr lang="en-US" smtClean="0"/>
              <a:t>RAID 4</a:t>
            </a:r>
          </a:p>
        </p:txBody>
      </p:sp>
      <p:sp>
        <p:nvSpPr>
          <p:cNvPr id="36868" name="Rectangle 3"/>
          <p:cNvSpPr>
            <a:spLocks noGrp="1" noChangeArrowheads="1"/>
          </p:cNvSpPr>
          <p:nvPr>
            <p:ph type="body" idx="1"/>
          </p:nvPr>
        </p:nvSpPr>
        <p:spPr/>
        <p:txBody>
          <a:bodyPr/>
          <a:lstStyle/>
          <a:p>
            <a:r>
              <a:rPr lang="en-GB" smtClean="0"/>
              <a:t>Each disk operates independently</a:t>
            </a:r>
          </a:p>
          <a:p>
            <a:r>
              <a:rPr lang="en-GB" smtClean="0"/>
              <a:t>Good for high I/O request rate</a:t>
            </a:r>
          </a:p>
          <a:p>
            <a:r>
              <a:rPr lang="en-GB" smtClean="0"/>
              <a:t>Large stripes</a:t>
            </a:r>
          </a:p>
          <a:p>
            <a:r>
              <a:rPr lang="en-GB" smtClean="0"/>
              <a:t>Bit by bit parity calculated across stripes on each disk</a:t>
            </a:r>
          </a:p>
          <a:p>
            <a:r>
              <a:rPr lang="en-GB" smtClean="0"/>
              <a:t>Parity stored on parity disk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7891" name="Rectangle 5"/>
          <p:cNvSpPr>
            <a:spLocks noGrp="1" noChangeArrowheads="1"/>
          </p:cNvSpPr>
          <p:nvPr>
            <p:ph type="title"/>
          </p:nvPr>
        </p:nvSpPr>
        <p:spPr/>
        <p:txBody>
          <a:bodyPr/>
          <a:lstStyle/>
          <a:p>
            <a:r>
              <a:rPr lang="en-US" smtClean="0"/>
              <a:t>RAID 5</a:t>
            </a:r>
          </a:p>
        </p:txBody>
      </p:sp>
      <p:sp>
        <p:nvSpPr>
          <p:cNvPr id="37892" name="Rectangle 3"/>
          <p:cNvSpPr>
            <a:spLocks noGrp="1" noChangeArrowheads="1"/>
          </p:cNvSpPr>
          <p:nvPr>
            <p:ph type="body" sz="half" idx="1"/>
          </p:nvPr>
        </p:nvSpPr>
        <p:spPr>
          <a:xfrm>
            <a:off x="685800" y="1295400"/>
            <a:ext cx="7848600" cy="2438400"/>
          </a:xfrm>
        </p:spPr>
        <p:txBody>
          <a:bodyPr/>
          <a:lstStyle/>
          <a:p>
            <a:r>
              <a:rPr lang="en-US" sz="2400" smtClean="0"/>
              <a:t>A RAID 5 uses block-level striping with parity data distributed across all member disks. </a:t>
            </a:r>
          </a:p>
          <a:p>
            <a:r>
              <a:rPr lang="en-US" sz="2400" smtClean="0"/>
              <a:t>RAID 5 has achieved popularity due to its low cost of redundancy. </a:t>
            </a:r>
          </a:p>
          <a:p>
            <a:r>
              <a:rPr lang="en-US" sz="2400" smtClean="0"/>
              <a:t>Generally RAID 5 is implemented with hardware support for parity calculations.</a:t>
            </a:r>
          </a:p>
          <a:p>
            <a:endParaRPr lang="en-US" sz="2400" smtClean="0"/>
          </a:p>
          <a:p>
            <a:endParaRPr lang="en-US" sz="2400" smtClean="0"/>
          </a:p>
        </p:txBody>
      </p:sp>
      <p:pic>
        <p:nvPicPr>
          <p:cNvPr id="37893" name="Picture 4" descr="05"/>
          <p:cNvPicPr>
            <a:picLocks noGrp="1" noChangeAspect="1" noChangeArrowheads="1"/>
          </p:cNvPicPr>
          <p:nvPr>
            <p:ph sz="half" idx="2"/>
          </p:nvPr>
        </p:nvPicPr>
        <p:blipFill>
          <a:blip r:embed="rId2"/>
          <a:srcRect/>
          <a:stretch>
            <a:fillRect/>
          </a:stretch>
        </p:blipFill>
        <p:spPr>
          <a:xfrm>
            <a:off x="1066800" y="4191000"/>
            <a:ext cx="7086600" cy="182880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8915" name="Rectangle 2"/>
          <p:cNvSpPr>
            <a:spLocks noGrp="1" noChangeArrowheads="1"/>
          </p:cNvSpPr>
          <p:nvPr>
            <p:ph type="title"/>
          </p:nvPr>
        </p:nvSpPr>
        <p:spPr/>
        <p:txBody>
          <a:bodyPr/>
          <a:lstStyle/>
          <a:p>
            <a:r>
              <a:rPr lang="en-US" smtClean="0"/>
              <a:t>RAID 5</a:t>
            </a:r>
          </a:p>
        </p:txBody>
      </p:sp>
      <p:sp>
        <p:nvSpPr>
          <p:cNvPr id="38916" name="Rectangle 3"/>
          <p:cNvSpPr>
            <a:spLocks noGrp="1" noChangeArrowheads="1"/>
          </p:cNvSpPr>
          <p:nvPr>
            <p:ph type="body" idx="1"/>
          </p:nvPr>
        </p:nvSpPr>
        <p:spPr>
          <a:xfrm>
            <a:off x="685800" y="1981200"/>
            <a:ext cx="8077200" cy="3276600"/>
          </a:xfrm>
        </p:spPr>
        <p:txBody>
          <a:bodyPr/>
          <a:lstStyle/>
          <a:p>
            <a:r>
              <a:rPr lang="en-GB" smtClean="0"/>
              <a:t>Like RAID 4</a:t>
            </a:r>
          </a:p>
          <a:p>
            <a:r>
              <a:rPr lang="en-GB" smtClean="0"/>
              <a:t>Parity striped across all disks</a:t>
            </a:r>
          </a:p>
          <a:p>
            <a:r>
              <a:rPr lang="en-GB" smtClean="0"/>
              <a:t>Round robin allocation for parity stripe</a:t>
            </a:r>
          </a:p>
          <a:p>
            <a:r>
              <a:rPr lang="en-GB" smtClean="0"/>
              <a:t>Avoids RAID 4 bottleneck at parity disk</a:t>
            </a:r>
          </a:p>
          <a:p>
            <a:r>
              <a:rPr lang="en-GB" smtClean="0"/>
              <a:t>Commonly used in network servers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1507" name="Rectangle 2"/>
          <p:cNvSpPr>
            <a:spLocks noGrp="1" noChangeArrowheads="1"/>
          </p:cNvSpPr>
          <p:nvPr>
            <p:ph type="title"/>
          </p:nvPr>
        </p:nvSpPr>
        <p:spPr/>
        <p:txBody>
          <a:bodyPr/>
          <a:lstStyle/>
          <a:p>
            <a:r>
              <a:rPr lang="en-US" smtClean="0"/>
              <a:t>Cakera Magnetik</a:t>
            </a:r>
          </a:p>
        </p:txBody>
      </p:sp>
      <p:sp>
        <p:nvSpPr>
          <p:cNvPr id="21508" name="Rectangle 3"/>
          <p:cNvSpPr>
            <a:spLocks noGrp="1" noChangeArrowheads="1"/>
          </p:cNvSpPr>
          <p:nvPr>
            <p:ph type="body" idx="1"/>
          </p:nvPr>
        </p:nvSpPr>
        <p:spPr>
          <a:xfrm>
            <a:off x="609600" y="1143000"/>
            <a:ext cx="7772400" cy="5410200"/>
          </a:xfrm>
        </p:spPr>
        <p:txBody>
          <a:bodyPr/>
          <a:lstStyle/>
          <a:p>
            <a:pPr>
              <a:lnSpc>
                <a:spcPct val="80000"/>
              </a:lnSpc>
            </a:pPr>
            <a:r>
              <a:rPr lang="en-US" sz="2000" smtClean="0"/>
              <a:t>Cakera logam atau plastik disaluti dgn bahan boleh-magnet (spt iron oxide…rust)</a:t>
            </a:r>
          </a:p>
          <a:p>
            <a:pPr>
              <a:lnSpc>
                <a:spcPct val="80000"/>
              </a:lnSpc>
            </a:pPr>
            <a:r>
              <a:rPr lang="en-US" sz="2000" smtClean="0"/>
              <a:t>Julat pakej</a:t>
            </a:r>
          </a:p>
          <a:p>
            <a:pPr lvl="1">
              <a:lnSpc>
                <a:spcPct val="80000"/>
              </a:lnSpc>
            </a:pPr>
            <a:r>
              <a:rPr lang="en-US" sz="1800" smtClean="0"/>
              <a:t>Floppy</a:t>
            </a:r>
          </a:p>
          <a:p>
            <a:pPr lvl="2">
              <a:lnSpc>
                <a:spcPct val="80000"/>
              </a:lnSpc>
            </a:pPr>
            <a:r>
              <a:rPr lang="en-US" sz="1600" smtClean="0"/>
              <a:t>8”, 5.25”, 3.5”</a:t>
            </a:r>
          </a:p>
          <a:p>
            <a:pPr lvl="2">
              <a:lnSpc>
                <a:spcPct val="80000"/>
              </a:lnSpc>
            </a:pPr>
            <a:r>
              <a:rPr lang="en-US" sz="1600" smtClean="0"/>
              <a:t>Low capacity</a:t>
            </a:r>
          </a:p>
          <a:p>
            <a:pPr lvl="2">
              <a:lnSpc>
                <a:spcPct val="80000"/>
              </a:lnSpc>
            </a:pPr>
            <a:r>
              <a:rPr lang="en-US" sz="1600" smtClean="0"/>
              <a:t>Up to 1.44Mbyte (2.88M never popular)</a:t>
            </a:r>
          </a:p>
          <a:p>
            <a:pPr lvl="1">
              <a:lnSpc>
                <a:spcPct val="80000"/>
              </a:lnSpc>
            </a:pPr>
            <a:r>
              <a:rPr lang="en-US" sz="1800" smtClean="0"/>
              <a:t>Winchester hard disk</a:t>
            </a:r>
          </a:p>
          <a:p>
            <a:pPr lvl="2">
              <a:lnSpc>
                <a:spcPct val="80000"/>
              </a:lnSpc>
            </a:pPr>
            <a:r>
              <a:rPr lang="en-US" sz="1600" smtClean="0"/>
              <a:t>In 1973, IBM introduced the 3340 "Winchester" disk system the first to use a sealed head/disk assembly (HDA). </a:t>
            </a:r>
          </a:p>
          <a:p>
            <a:pPr lvl="2">
              <a:lnSpc>
                <a:spcPct val="80000"/>
              </a:lnSpc>
            </a:pPr>
            <a:r>
              <a:rPr lang="en-US" sz="1600" smtClean="0"/>
              <a:t>Almost all modern disk drives now use this technology, and the term "Winchester" became a common description for all hard disks, though generally falling out of use during the 1990s. </a:t>
            </a:r>
          </a:p>
          <a:p>
            <a:pPr lvl="1">
              <a:lnSpc>
                <a:spcPct val="80000"/>
              </a:lnSpc>
            </a:pPr>
            <a:r>
              <a:rPr lang="en-US" sz="1800" smtClean="0"/>
              <a:t>Removable hard disk</a:t>
            </a:r>
          </a:p>
          <a:p>
            <a:pPr lvl="2">
              <a:lnSpc>
                <a:spcPct val="80000"/>
              </a:lnSpc>
            </a:pPr>
            <a:r>
              <a:rPr lang="en-US" sz="1600" smtClean="0"/>
              <a:t>A type of disk drive system in which hard disks are enclosed in plastic or metal cartridges so that they can be removed like floppy disks. E.g:</a:t>
            </a:r>
          </a:p>
          <a:p>
            <a:pPr lvl="2">
              <a:lnSpc>
                <a:spcPct val="80000"/>
              </a:lnSpc>
            </a:pPr>
            <a:r>
              <a:rPr lang="en-US" sz="1600" b="1" smtClean="0"/>
              <a:t>Jaz</a:t>
            </a:r>
            <a:r>
              <a:rPr lang="en-US" sz="1600" smtClean="0"/>
              <a:t> - Jaz is a removable disk technology, introduced by Iomega, capable of storing approximately one gigabyte of information on a single disk. </a:t>
            </a:r>
          </a:p>
          <a:p>
            <a:pPr lvl="2">
              <a:lnSpc>
                <a:spcPct val="80000"/>
              </a:lnSpc>
            </a:pPr>
            <a:r>
              <a:rPr lang="en-US" sz="1600" b="1" smtClean="0"/>
              <a:t>Zip (disk)</a:t>
            </a:r>
            <a:r>
              <a:rPr lang="en-US" sz="1600" smtClean="0"/>
              <a:t> - Zip is a removable disk technology that was introduced by Iomega to allow users to store 100 megabytes of data on a disk that's only a little bigger than a three-and-a-half-inch floppy.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39939" name="Rectangle 5"/>
          <p:cNvSpPr>
            <a:spLocks noGrp="1" noChangeArrowheads="1"/>
          </p:cNvSpPr>
          <p:nvPr>
            <p:ph type="title"/>
          </p:nvPr>
        </p:nvSpPr>
        <p:spPr/>
        <p:txBody>
          <a:bodyPr/>
          <a:lstStyle/>
          <a:p>
            <a:r>
              <a:rPr lang="en-US" smtClean="0"/>
              <a:t>RAID 6</a:t>
            </a:r>
          </a:p>
        </p:txBody>
      </p:sp>
      <p:sp>
        <p:nvSpPr>
          <p:cNvPr id="39940" name="Rectangle 3"/>
          <p:cNvSpPr>
            <a:spLocks noGrp="1" noChangeArrowheads="1"/>
          </p:cNvSpPr>
          <p:nvPr>
            <p:ph type="body" sz="half" idx="1"/>
          </p:nvPr>
        </p:nvSpPr>
        <p:spPr>
          <a:xfrm>
            <a:off x="762000" y="1447800"/>
            <a:ext cx="7543800" cy="2057400"/>
          </a:xfrm>
        </p:spPr>
        <p:txBody>
          <a:bodyPr/>
          <a:lstStyle/>
          <a:p>
            <a:r>
              <a:rPr lang="en-US" sz="2800" smtClean="0"/>
              <a:t>A RAID 6 extends RAID 5 by adding an additional parity block, thus it uses block-level striping with two parity blocks distributed across all member disks.</a:t>
            </a:r>
          </a:p>
        </p:txBody>
      </p:sp>
      <p:pic>
        <p:nvPicPr>
          <p:cNvPr id="39941" name="Picture 4" descr="06"/>
          <p:cNvPicPr>
            <a:picLocks noGrp="1" noChangeAspect="1" noChangeArrowheads="1"/>
          </p:cNvPicPr>
          <p:nvPr>
            <p:ph sz="half" idx="2"/>
          </p:nvPr>
        </p:nvPicPr>
        <p:blipFill>
          <a:blip r:embed="rId2"/>
          <a:srcRect/>
          <a:stretch>
            <a:fillRect/>
          </a:stretch>
        </p:blipFill>
        <p:spPr>
          <a:xfrm>
            <a:off x="838200" y="3886200"/>
            <a:ext cx="7467600" cy="198120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0963" name="Rectangle 2"/>
          <p:cNvSpPr>
            <a:spLocks noGrp="1" noChangeArrowheads="1"/>
          </p:cNvSpPr>
          <p:nvPr>
            <p:ph type="title"/>
          </p:nvPr>
        </p:nvSpPr>
        <p:spPr/>
        <p:txBody>
          <a:bodyPr/>
          <a:lstStyle/>
          <a:p>
            <a:r>
              <a:rPr lang="en-GB" smtClean="0"/>
              <a:t>Optical Storage CD-ROM</a:t>
            </a:r>
            <a:endParaRPr lang="en-US" smtClean="0"/>
          </a:p>
        </p:txBody>
      </p:sp>
      <p:sp>
        <p:nvSpPr>
          <p:cNvPr id="40964" name="Rectangle 3"/>
          <p:cNvSpPr>
            <a:spLocks noGrp="1" noChangeArrowheads="1"/>
          </p:cNvSpPr>
          <p:nvPr>
            <p:ph type="body" idx="1"/>
          </p:nvPr>
        </p:nvSpPr>
        <p:spPr>
          <a:xfrm>
            <a:off x="457200" y="1447800"/>
            <a:ext cx="8178800" cy="4381500"/>
          </a:xfrm>
        </p:spPr>
        <p:txBody>
          <a:bodyPr/>
          <a:lstStyle/>
          <a:p>
            <a:r>
              <a:rPr lang="en-GB" sz="2800" smtClean="0"/>
              <a:t>Originally for audio</a:t>
            </a:r>
          </a:p>
          <a:p>
            <a:r>
              <a:rPr lang="en-GB" sz="2800" smtClean="0"/>
              <a:t>650Mbytes giving over 70 minutes audio</a:t>
            </a:r>
          </a:p>
          <a:p>
            <a:r>
              <a:rPr lang="en-GB" sz="2800" smtClean="0"/>
              <a:t>Polycarbonate coated with highly reflective coat, usually aluminium</a:t>
            </a:r>
          </a:p>
          <a:p>
            <a:r>
              <a:rPr lang="en-GB" sz="2800" smtClean="0"/>
              <a:t>Data stored as pits</a:t>
            </a:r>
          </a:p>
          <a:p>
            <a:r>
              <a:rPr lang="en-GB" sz="2800" smtClean="0"/>
              <a:t>Read by reflecting laser</a:t>
            </a:r>
          </a:p>
          <a:p>
            <a:r>
              <a:rPr lang="en-GB" sz="2800" smtClean="0"/>
              <a:t>Constant packing density</a:t>
            </a:r>
          </a:p>
          <a:p>
            <a:r>
              <a:rPr lang="en-GB" sz="2800" smtClean="0"/>
              <a:t>Constant linear velocity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1987" name="Rectangle 2"/>
          <p:cNvSpPr>
            <a:spLocks noGrp="1" noChangeArrowheads="1"/>
          </p:cNvSpPr>
          <p:nvPr>
            <p:ph type="title"/>
          </p:nvPr>
        </p:nvSpPr>
        <p:spPr/>
        <p:txBody>
          <a:bodyPr/>
          <a:lstStyle/>
          <a:p>
            <a:r>
              <a:rPr lang="en-US" smtClean="0"/>
              <a:t>CD-ROM Drive Speeds</a:t>
            </a:r>
          </a:p>
        </p:txBody>
      </p:sp>
      <p:sp>
        <p:nvSpPr>
          <p:cNvPr id="41988" name="Rectangle 3"/>
          <p:cNvSpPr>
            <a:spLocks noGrp="1" noChangeArrowheads="1"/>
          </p:cNvSpPr>
          <p:nvPr>
            <p:ph type="body" idx="1"/>
          </p:nvPr>
        </p:nvSpPr>
        <p:spPr>
          <a:xfrm>
            <a:off x="685800" y="1524000"/>
            <a:ext cx="7772400" cy="4114800"/>
          </a:xfrm>
        </p:spPr>
        <p:txBody>
          <a:bodyPr/>
          <a:lstStyle/>
          <a:p>
            <a:r>
              <a:rPr lang="en-GB" sz="2400" smtClean="0"/>
              <a:t>Audio is single speed</a:t>
            </a:r>
          </a:p>
          <a:p>
            <a:pPr lvl="1"/>
            <a:r>
              <a:rPr lang="en-GB" sz="2400" smtClean="0"/>
              <a:t>Constant linier velocity</a:t>
            </a:r>
          </a:p>
          <a:p>
            <a:pPr lvl="1"/>
            <a:r>
              <a:rPr lang="en-GB" sz="2400" smtClean="0"/>
              <a:t>1.2 ms</a:t>
            </a:r>
            <a:r>
              <a:rPr lang="en-GB" sz="2400" baseline="30000" smtClean="0"/>
              <a:t>-1</a:t>
            </a:r>
          </a:p>
          <a:p>
            <a:pPr lvl="1"/>
            <a:r>
              <a:rPr lang="en-GB" sz="2400" smtClean="0"/>
              <a:t>Track (spiral) is 5.27km long</a:t>
            </a:r>
          </a:p>
          <a:p>
            <a:pPr lvl="1"/>
            <a:r>
              <a:rPr lang="en-GB" sz="2400" smtClean="0"/>
              <a:t>Gives 4391 seconds = 73.2 minutes</a:t>
            </a:r>
          </a:p>
          <a:p>
            <a:r>
              <a:rPr lang="en-GB" sz="2400" smtClean="0"/>
              <a:t>Other speeds are quoted as multiples</a:t>
            </a:r>
          </a:p>
          <a:p>
            <a:r>
              <a:rPr lang="en-GB" sz="2400" smtClean="0"/>
              <a:t>e.g. 24x</a:t>
            </a:r>
          </a:p>
          <a:p>
            <a:r>
              <a:rPr lang="en-GB" sz="2400" smtClean="0"/>
              <a:t>Quoted figure is maximum drive can achieve</a:t>
            </a:r>
          </a:p>
          <a:p>
            <a:pPr>
              <a:lnSpc>
                <a:spcPct val="90000"/>
              </a:lnSpc>
            </a:pPr>
            <a:endParaRPr lang="en-US" sz="24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grpSp>
        <p:nvGrpSpPr>
          <p:cNvPr id="43011" name="Group 34"/>
          <p:cNvGrpSpPr>
            <a:grpSpLocks/>
          </p:cNvGrpSpPr>
          <p:nvPr/>
        </p:nvGrpSpPr>
        <p:grpSpPr bwMode="auto">
          <a:xfrm>
            <a:off x="457200" y="1600200"/>
            <a:ext cx="8312150" cy="2778125"/>
            <a:chOff x="288" y="1466"/>
            <a:chExt cx="5236" cy="1750"/>
          </a:xfrm>
        </p:grpSpPr>
        <p:sp>
          <p:nvSpPr>
            <p:cNvPr id="43014" name="Rectangle 2"/>
            <p:cNvSpPr>
              <a:spLocks noChangeArrowheads="1"/>
            </p:cNvSpPr>
            <p:nvPr/>
          </p:nvSpPr>
          <p:spPr bwMode="auto">
            <a:xfrm>
              <a:off x="288" y="1488"/>
              <a:ext cx="240" cy="576"/>
            </a:xfrm>
            <a:prstGeom prst="rect">
              <a:avLst/>
            </a:prstGeom>
            <a:noFill/>
            <a:ln w="9525">
              <a:solidFill>
                <a:schemeClr val="tx1"/>
              </a:solidFill>
              <a:miter lim="800000"/>
              <a:headEnd/>
              <a:tailEnd/>
            </a:ln>
          </p:spPr>
          <p:txBody>
            <a:bodyPr wrap="none" anchor="ctr"/>
            <a:lstStyle/>
            <a:p>
              <a:pPr algn="ctr"/>
              <a:r>
                <a:rPr lang="en-US"/>
                <a:t>00</a:t>
              </a:r>
            </a:p>
          </p:txBody>
        </p:sp>
        <p:sp>
          <p:nvSpPr>
            <p:cNvPr id="43015" name="Rectangle 3"/>
            <p:cNvSpPr>
              <a:spLocks noChangeArrowheads="1"/>
            </p:cNvSpPr>
            <p:nvPr/>
          </p:nvSpPr>
          <p:spPr bwMode="auto">
            <a:xfrm>
              <a:off x="528" y="1488"/>
              <a:ext cx="576" cy="576"/>
            </a:xfrm>
            <a:prstGeom prst="rect">
              <a:avLst/>
            </a:prstGeom>
            <a:noFill/>
            <a:ln w="9525">
              <a:solidFill>
                <a:schemeClr val="tx1"/>
              </a:solidFill>
              <a:miter lim="800000"/>
              <a:headEnd/>
              <a:tailEnd/>
            </a:ln>
          </p:spPr>
          <p:txBody>
            <a:bodyPr wrap="none" anchor="ctr"/>
            <a:lstStyle/>
            <a:p>
              <a:endParaRPr lang="en-US"/>
            </a:p>
          </p:txBody>
        </p:sp>
        <p:sp>
          <p:nvSpPr>
            <p:cNvPr id="43016" name="Rectangle 4"/>
            <p:cNvSpPr>
              <a:spLocks noChangeArrowheads="1"/>
            </p:cNvSpPr>
            <p:nvPr/>
          </p:nvSpPr>
          <p:spPr bwMode="auto">
            <a:xfrm>
              <a:off x="1104" y="1488"/>
              <a:ext cx="288" cy="576"/>
            </a:xfrm>
            <a:prstGeom prst="rect">
              <a:avLst/>
            </a:prstGeom>
            <a:noFill/>
            <a:ln w="9525">
              <a:solidFill>
                <a:schemeClr val="tx1"/>
              </a:solidFill>
              <a:miter lim="800000"/>
              <a:headEnd/>
              <a:tailEnd/>
            </a:ln>
          </p:spPr>
          <p:txBody>
            <a:bodyPr wrap="none" anchor="ctr"/>
            <a:lstStyle/>
            <a:p>
              <a:pPr algn="ctr"/>
              <a:r>
                <a:rPr lang="en-US"/>
                <a:t>00</a:t>
              </a:r>
            </a:p>
          </p:txBody>
        </p:sp>
        <p:sp>
          <p:nvSpPr>
            <p:cNvPr id="43017" name="Rectangle 5"/>
            <p:cNvSpPr>
              <a:spLocks noChangeArrowheads="1"/>
            </p:cNvSpPr>
            <p:nvPr/>
          </p:nvSpPr>
          <p:spPr bwMode="auto">
            <a:xfrm>
              <a:off x="1392" y="1488"/>
              <a:ext cx="288" cy="576"/>
            </a:xfrm>
            <a:prstGeom prst="rect">
              <a:avLst/>
            </a:prstGeom>
            <a:noFill/>
            <a:ln w="9525">
              <a:solidFill>
                <a:schemeClr val="tx1"/>
              </a:solidFill>
              <a:miter lim="800000"/>
              <a:headEnd/>
              <a:tailEnd/>
            </a:ln>
          </p:spPr>
          <p:txBody>
            <a:bodyPr wrap="none" anchor="ctr"/>
            <a:lstStyle/>
            <a:p>
              <a:endParaRPr lang="en-US"/>
            </a:p>
          </p:txBody>
        </p:sp>
        <p:sp>
          <p:nvSpPr>
            <p:cNvPr id="43018" name="Rectangle 6"/>
            <p:cNvSpPr>
              <a:spLocks noChangeArrowheads="1"/>
            </p:cNvSpPr>
            <p:nvPr/>
          </p:nvSpPr>
          <p:spPr bwMode="auto">
            <a:xfrm>
              <a:off x="1680" y="1488"/>
              <a:ext cx="288" cy="576"/>
            </a:xfrm>
            <a:prstGeom prst="rect">
              <a:avLst/>
            </a:prstGeom>
            <a:noFill/>
            <a:ln w="9525">
              <a:solidFill>
                <a:schemeClr val="tx1"/>
              </a:solidFill>
              <a:miter lim="800000"/>
              <a:headEnd/>
              <a:tailEnd/>
            </a:ln>
          </p:spPr>
          <p:txBody>
            <a:bodyPr wrap="none" anchor="ctr"/>
            <a:lstStyle/>
            <a:p>
              <a:pPr algn="ctr"/>
              <a:endParaRPr lang="en-US"/>
            </a:p>
          </p:txBody>
        </p:sp>
        <p:sp>
          <p:nvSpPr>
            <p:cNvPr id="43019" name="Rectangle 7"/>
            <p:cNvSpPr>
              <a:spLocks noChangeArrowheads="1"/>
            </p:cNvSpPr>
            <p:nvPr/>
          </p:nvSpPr>
          <p:spPr bwMode="auto">
            <a:xfrm>
              <a:off x="1968" y="1488"/>
              <a:ext cx="288" cy="576"/>
            </a:xfrm>
            <a:prstGeom prst="rect">
              <a:avLst/>
            </a:prstGeom>
            <a:noFill/>
            <a:ln w="9525">
              <a:solidFill>
                <a:schemeClr val="tx1"/>
              </a:solidFill>
              <a:miter lim="800000"/>
              <a:headEnd/>
              <a:tailEnd/>
            </a:ln>
          </p:spPr>
          <p:txBody>
            <a:bodyPr wrap="none" anchor="ctr"/>
            <a:lstStyle/>
            <a:p>
              <a:endParaRPr lang="en-US"/>
            </a:p>
          </p:txBody>
        </p:sp>
        <p:sp>
          <p:nvSpPr>
            <p:cNvPr id="43020" name="Rectangle 8"/>
            <p:cNvSpPr>
              <a:spLocks noChangeArrowheads="1"/>
            </p:cNvSpPr>
            <p:nvPr/>
          </p:nvSpPr>
          <p:spPr bwMode="auto">
            <a:xfrm>
              <a:off x="2256" y="1488"/>
              <a:ext cx="288" cy="576"/>
            </a:xfrm>
            <a:prstGeom prst="rect">
              <a:avLst/>
            </a:prstGeom>
            <a:noFill/>
            <a:ln w="9525">
              <a:solidFill>
                <a:schemeClr val="tx1"/>
              </a:solidFill>
              <a:miter lim="800000"/>
              <a:headEnd/>
              <a:tailEnd/>
            </a:ln>
          </p:spPr>
          <p:txBody>
            <a:bodyPr wrap="none" anchor="ctr"/>
            <a:lstStyle/>
            <a:p>
              <a:endParaRPr lang="en-US"/>
            </a:p>
          </p:txBody>
        </p:sp>
        <p:sp>
          <p:nvSpPr>
            <p:cNvPr id="43021" name="Rectangle 9"/>
            <p:cNvSpPr>
              <a:spLocks noChangeArrowheads="1"/>
            </p:cNvSpPr>
            <p:nvPr/>
          </p:nvSpPr>
          <p:spPr bwMode="auto">
            <a:xfrm>
              <a:off x="2544" y="1488"/>
              <a:ext cx="2160" cy="576"/>
            </a:xfrm>
            <a:prstGeom prst="rect">
              <a:avLst/>
            </a:prstGeom>
            <a:noFill/>
            <a:ln w="9525">
              <a:solidFill>
                <a:schemeClr val="tx1"/>
              </a:solidFill>
              <a:miter lim="800000"/>
              <a:headEnd/>
              <a:tailEnd/>
            </a:ln>
          </p:spPr>
          <p:txBody>
            <a:bodyPr wrap="none" anchor="ctr"/>
            <a:lstStyle/>
            <a:p>
              <a:endParaRPr lang="en-US"/>
            </a:p>
          </p:txBody>
        </p:sp>
        <p:sp>
          <p:nvSpPr>
            <p:cNvPr id="43022" name="Rectangle 10"/>
            <p:cNvSpPr>
              <a:spLocks noChangeArrowheads="1"/>
            </p:cNvSpPr>
            <p:nvPr/>
          </p:nvSpPr>
          <p:spPr bwMode="auto">
            <a:xfrm>
              <a:off x="4704" y="1488"/>
              <a:ext cx="816" cy="576"/>
            </a:xfrm>
            <a:prstGeom prst="rect">
              <a:avLst/>
            </a:prstGeom>
            <a:noFill/>
            <a:ln w="9525">
              <a:solidFill>
                <a:schemeClr val="tx1"/>
              </a:solidFill>
              <a:miter lim="800000"/>
              <a:headEnd/>
              <a:tailEnd/>
            </a:ln>
          </p:spPr>
          <p:txBody>
            <a:bodyPr wrap="none" anchor="ctr"/>
            <a:lstStyle/>
            <a:p>
              <a:endParaRPr lang="en-US"/>
            </a:p>
          </p:txBody>
        </p:sp>
        <p:sp>
          <p:nvSpPr>
            <p:cNvPr id="43023" name="Text Box 11"/>
            <p:cNvSpPr txBox="1">
              <a:spLocks noChangeArrowheads="1"/>
            </p:cNvSpPr>
            <p:nvPr/>
          </p:nvSpPr>
          <p:spPr bwMode="auto">
            <a:xfrm>
              <a:off x="624" y="1488"/>
              <a:ext cx="452" cy="518"/>
            </a:xfrm>
            <a:prstGeom prst="rect">
              <a:avLst/>
            </a:prstGeom>
            <a:noFill/>
            <a:ln w="9525">
              <a:noFill/>
              <a:miter lim="800000"/>
              <a:headEnd/>
              <a:tailEnd/>
            </a:ln>
          </p:spPr>
          <p:txBody>
            <a:bodyPr wrap="none">
              <a:spAutoFit/>
            </a:bodyPr>
            <a:lstStyle/>
            <a:p>
              <a:r>
                <a:rPr lang="en-US"/>
                <a:t>FF </a:t>
              </a:r>
            </a:p>
            <a:p>
              <a:r>
                <a:rPr lang="en-US"/>
                <a:t>x 10</a:t>
              </a:r>
            </a:p>
          </p:txBody>
        </p:sp>
        <p:sp>
          <p:nvSpPr>
            <p:cNvPr id="43024" name="Text Box 12"/>
            <p:cNvSpPr txBox="1">
              <a:spLocks noChangeArrowheads="1"/>
            </p:cNvSpPr>
            <p:nvPr/>
          </p:nvSpPr>
          <p:spPr bwMode="auto">
            <a:xfrm rot="-5400000">
              <a:off x="1318" y="1658"/>
              <a:ext cx="436" cy="288"/>
            </a:xfrm>
            <a:prstGeom prst="rect">
              <a:avLst/>
            </a:prstGeom>
            <a:noFill/>
            <a:ln w="9525">
              <a:noFill/>
              <a:miter lim="800000"/>
              <a:headEnd/>
              <a:tailEnd/>
            </a:ln>
          </p:spPr>
          <p:txBody>
            <a:bodyPr wrap="none">
              <a:spAutoFit/>
            </a:bodyPr>
            <a:lstStyle/>
            <a:p>
              <a:r>
                <a:rPr lang="en-US"/>
                <a:t>Min</a:t>
              </a:r>
            </a:p>
          </p:txBody>
        </p:sp>
        <p:sp>
          <p:nvSpPr>
            <p:cNvPr id="43025" name="Text Box 13"/>
            <p:cNvSpPr txBox="1">
              <a:spLocks noChangeArrowheads="1"/>
            </p:cNvSpPr>
            <p:nvPr/>
          </p:nvSpPr>
          <p:spPr bwMode="auto">
            <a:xfrm rot="-5400000">
              <a:off x="1627" y="1637"/>
              <a:ext cx="393" cy="288"/>
            </a:xfrm>
            <a:prstGeom prst="rect">
              <a:avLst/>
            </a:prstGeom>
            <a:noFill/>
            <a:ln w="9525">
              <a:noFill/>
              <a:miter lim="800000"/>
              <a:headEnd/>
              <a:tailEnd/>
            </a:ln>
          </p:spPr>
          <p:txBody>
            <a:bodyPr wrap="none">
              <a:spAutoFit/>
            </a:bodyPr>
            <a:lstStyle/>
            <a:p>
              <a:r>
                <a:rPr lang="en-US"/>
                <a:t>Sec</a:t>
              </a:r>
            </a:p>
          </p:txBody>
        </p:sp>
        <p:sp>
          <p:nvSpPr>
            <p:cNvPr id="43026" name="Text Box 14"/>
            <p:cNvSpPr txBox="1">
              <a:spLocks noChangeArrowheads="1"/>
            </p:cNvSpPr>
            <p:nvPr/>
          </p:nvSpPr>
          <p:spPr bwMode="auto">
            <a:xfrm rot="-5400000">
              <a:off x="1809" y="1647"/>
              <a:ext cx="606" cy="288"/>
            </a:xfrm>
            <a:prstGeom prst="rect">
              <a:avLst/>
            </a:prstGeom>
            <a:noFill/>
            <a:ln w="9525">
              <a:noFill/>
              <a:miter lim="800000"/>
              <a:headEnd/>
              <a:tailEnd/>
            </a:ln>
          </p:spPr>
          <p:txBody>
            <a:bodyPr wrap="none">
              <a:spAutoFit/>
            </a:bodyPr>
            <a:lstStyle/>
            <a:p>
              <a:r>
                <a:rPr lang="en-US"/>
                <a:t>Sector</a:t>
              </a:r>
            </a:p>
          </p:txBody>
        </p:sp>
        <p:sp>
          <p:nvSpPr>
            <p:cNvPr id="43027" name="Text Box 15"/>
            <p:cNvSpPr txBox="1">
              <a:spLocks noChangeArrowheads="1"/>
            </p:cNvSpPr>
            <p:nvPr/>
          </p:nvSpPr>
          <p:spPr bwMode="auto">
            <a:xfrm rot="-5400000">
              <a:off x="2118" y="1626"/>
              <a:ext cx="564" cy="288"/>
            </a:xfrm>
            <a:prstGeom prst="rect">
              <a:avLst/>
            </a:prstGeom>
            <a:noFill/>
            <a:ln w="9525">
              <a:noFill/>
              <a:miter lim="800000"/>
              <a:headEnd/>
              <a:tailEnd/>
            </a:ln>
          </p:spPr>
          <p:txBody>
            <a:bodyPr wrap="none">
              <a:spAutoFit/>
            </a:bodyPr>
            <a:lstStyle/>
            <a:p>
              <a:r>
                <a:rPr lang="en-US"/>
                <a:t>Mode</a:t>
              </a:r>
            </a:p>
          </p:txBody>
        </p:sp>
        <p:sp>
          <p:nvSpPr>
            <p:cNvPr id="43028" name="Text Box 16"/>
            <p:cNvSpPr txBox="1">
              <a:spLocks noChangeArrowheads="1"/>
            </p:cNvSpPr>
            <p:nvPr/>
          </p:nvSpPr>
          <p:spPr bwMode="auto">
            <a:xfrm>
              <a:off x="3456" y="1632"/>
              <a:ext cx="478" cy="288"/>
            </a:xfrm>
            <a:prstGeom prst="rect">
              <a:avLst/>
            </a:prstGeom>
            <a:noFill/>
            <a:ln w="9525">
              <a:noFill/>
              <a:miter lim="800000"/>
              <a:headEnd/>
              <a:tailEnd/>
            </a:ln>
          </p:spPr>
          <p:txBody>
            <a:bodyPr wrap="none">
              <a:spAutoFit/>
            </a:bodyPr>
            <a:lstStyle/>
            <a:p>
              <a:r>
                <a:rPr lang="en-US"/>
                <a:t>Data</a:t>
              </a:r>
            </a:p>
          </p:txBody>
        </p:sp>
        <p:sp>
          <p:nvSpPr>
            <p:cNvPr id="43029" name="Text Box 17"/>
            <p:cNvSpPr txBox="1">
              <a:spLocks noChangeArrowheads="1"/>
            </p:cNvSpPr>
            <p:nvPr/>
          </p:nvSpPr>
          <p:spPr bwMode="auto">
            <a:xfrm>
              <a:off x="4694" y="1466"/>
              <a:ext cx="744" cy="518"/>
            </a:xfrm>
            <a:prstGeom prst="rect">
              <a:avLst/>
            </a:prstGeom>
            <a:noFill/>
            <a:ln w="9525">
              <a:noFill/>
              <a:miter lim="800000"/>
              <a:headEnd/>
              <a:tailEnd/>
            </a:ln>
          </p:spPr>
          <p:txBody>
            <a:bodyPr wrap="none">
              <a:spAutoFit/>
            </a:bodyPr>
            <a:lstStyle/>
            <a:p>
              <a:r>
                <a:rPr lang="en-US"/>
                <a:t>Layered</a:t>
              </a:r>
            </a:p>
            <a:p>
              <a:r>
                <a:rPr lang="en-US"/>
                <a:t>ECC</a:t>
              </a:r>
            </a:p>
          </p:txBody>
        </p:sp>
        <p:sp>
          <p:nvSpPr>
            <p:cNvPr id="43030" name="Line 18"/>
            <p:cNvSpPr>
              <a:spLocks noChangeShapeType="1"/>
            </p:cNvSpPr>
            <p:nvPr/>
          </p:nvSpPr>
          <p:spPr bwMode="auto">
            <a:xfrm>
              <a:off x="1392" y="2160"/>
              <a:ext cx="0" cy="528"/>
            </a:xfrm>
            <a:prstGeom prst="line">
              <a:avLst/>
            </a:prstGeom>
            <a:noFill/>
            <a:ln w="9525">
              <a:solidFill>
                <a:schemeClr val="tx1"/>
              </a:solidFill>
              <a:round/>
              <a:headEnd/>
              <a:tailEnd/>
            </a:ln>
          </p:spPr>
          <p:txBody>
            <a:bodyPr wrap="none" anchor="ctr"/>
            <a:lstStyle/>
            <a:p>
              <a:endParaRPr lang="en-US"/>
            </a:p>
          </p:txBody>
        </p:sp>
        <p:sp>
          <p:nvSpPr>
            <p:cNvPr id="43031" name="Line 19"/>
            <p:cNvSpPr>
              <a:spLocks noChangeShapeType="1"/>
            </p:cNvSpPr>
            <p:nvPr/>
          </p:nvSpPr>
          <p:spPr bwMode="auto">
            <a:xfrm>
              <a:off x="2544" y="2160"/>
              <a:ext cx="0" cy="528"/>
            </a:xfrm>
            <a:prstGeom prst="line">
              <a:avLst/>
            </a:prstGeom>
            <a:noFill/>
            <a:ln w="9525">
              <a:solidFill>
                <a:schemeClr val="tx1"/>
              </a:solidFill>
              <a:round/>
              <a:headEnd/>
              <a:tailEnd/>
            </a:ln>
          </p:spPr>
          <p:txBody>
            <a:bodyPr wrap="none" anchor="ctr"/>
            <a:lstStyle/>
            <a:p>
              <a:endParaRPr lang="en-US"/>
            </a:p>
          </p:txBody>
        </p:sp>
        <p:sp>
          <p:nvSpPr>
            <p:cNvPr id="43032" name="Line 20"/>
            <p:cNvSpPr>
              <a:spLocks noChangeShapeType="1"/>
            </p:cNvSpPr>
            <p:nvPr/>
          </p:nvSpPr>
          <p:spPr bwMode="auto">
            <a:xfrm>
              <a:off x="4704" y="2160"/>
              <a:ext cx="0" cy="528"/>
            </a:xfrm>
            <a:prstGeom prst="line">
              <a:avLst/>
            </a:prstGeom>
            <a:noFill/>
            <a:ln w="9525">
              <a:solidFill>
                <a:schemeClr val="tx1"/>
              </a:solidFill>
              <a:round/>
              <a:headEnd/>
              <a:tailEnd/>
            </a:ln>
          </p:spPr>
          <p:txBody>
            <a:bodyPr wrap="none" anchor="ctr"/>
            <a:lstStyle/>
            <a:p>
              <a:endParaRPr lang="en-US"/>
            </a:p>
          </p:txBody>
        </p:sp>
        <p:sp>
          <p:nvSpPr>
            <p:cNvPr id="43033" name="Line 21"/>
            <p:cNvSpPr>
              <a:spLocks noChangeShapeType="1"/>
            </p:cNvSpPr>
            <p:nvPr/>
          </p:nvSpPr>
          <p:spPr bwMode="auto">
            <a:xfrm>
              <a:off x="5520" y="2160"/>
              <a:ext cx="0" cy="528"/>
            </a:xfrm>
            <a:prstGeom prst="line">
              <a:avLst/>
            </a:prstGeom>
            <a:noFill/>
            <a:ln w="9525">
              <a:solidFill>
                <a:schemeClr val="tx1"/>
              </a:solidFill>
              <a:round/>
              <a:headEnd/>
              <a:tailEnd/>
            </a:ln>
          </p:spPr>
          <p:txBody>
            <a:bodyPr wrap="none" anchor="ctr"/>
            <a:lstStyle/>
            <a:p>
              <a:endParaRPr lang="en-US"/>
            </a:p>
          </p:txBody>
        </p:sp>
        <p:sp>
          <p:nvSpPr>
            <p:cNvPr id="43034" name="Line 22"/>
            <p:cNvSpPr>
              <a:spLocks noChangeShapeType="1"/>
            </p:cNvSpPr>
            <p:nvPr/>
          </p:nvSpPr>
          <p:spPr bwMode="auto">
            <a:xfrm>
              <a:off x="288" y="2160"/>
              <a:ext cx="0" cy="528"/>
            </a:xfrm>
            <a:prstGeom prst="line">
              <a:avLst/>
            </a:prstGeom>
            <a:noFill/>
            <a:ln w="9525">
              <a:solidFill>
                <a:schemeClr val="tx1"/>
              </a:solidFill>
              <a:round/>
              <a:headEnd/>
              <a:tailEnd/>
            </a:ln>
          </p:spPr>
          <p:txBody>
            <a:bodyPr wrap="none" anchor="ctr"/>
            <a:lstStyle/>
            <a:p>
              <a:endParaRPr lang="en-US"/>
            </a:p>
          </p:txBody>
        </p:sp>
        <p:sp>
          <p:nvSpPr>
            <p:cNvPr id="43035" name="Line 23"/>
            <p:cNvSpPr>
              <a:spLocks noChangeShapeType="1"/>
            </p:cNvSpPr>
            <p:nvPr/>
          </p:nvSpPr>
          <p:spPr bwMode="auto">
            <a:xfrm>
              <a:off x="288" y="2688"/>
              <a:ext cx="0" cy="528"/>
            </a:xfrm>
            <a:prstGeom prst="line">
              <a:avLst/>
            </a:prstGeom>
            <a:noFill/>
            <a:ln w="9525">
              <a:solidFill>
                <a:schemeClr val="tx1"/>
              </a:solidFill>
              <a:round/>
              <a:headEnd/>
              <a:tailEnd/>
            </a:ln>
          </p:spPr>
          <p:txBody>
            <a:bodyPr wrap="none" anchor="ctr"/>
            <a:lstStyle/>
            <a:p>
              <a:endParaRPr lang="en-US"/>
            </a:p>
          </p:txBody>
        </p:sp>
        <p:sp>
          <p:nvSpPr>
            <p:cNvPr id="43036" name="Line 24"/>
            <p:cNvSpPr>
              <a:spLocks noChangeShapeType="1"/>
            </p:cNvSpPr>
            <p:nvPr/>
          </p:nvSpPr>
          <p:spPr bwMode="auto">
            <a:xfrm>
              <a:off x="5520" y="2688"/>
              <a:ext cx="0" cy="528"/>
            </a:xfrm>
            <a:prstGeom prst="line">
              <a:avLst/>
            </a:prstGeom>
            <a:noFill/>
            <a:ln w="9525">
              <a:solidFill>
                <a:schemeClr val="tx1"/>
              </a:solidFill>
              <a:round/>
              <a:headEnd/>
              <a:tailEnd/>
            </a:ln>
          </p:spPr>
          <p:txBody>
            <a:bodyPr wrap="none" anchor="ctr"/>
            <a:lstStyle/>
            <a:p>
              <a:endParaRPr lang="en-US"/>
            </a:p>
          </p:txBody>
        </p:sp>
        <p:sp>
          <p:nvSpPr>
            <p:cNvPr id="43037" name="Text Box 25"/>
            <p:cNvSpPr txBox="1">
              <a:spLocks noChangeArrowheads="1"/>
            </p:cNvSpPr>
            <p:nvPr/>
          </p:nvSpPr>
          <p:spPr bwMode="auto">
            <a:xfrm>
              <a:off x="480" y="2208"/>
              <a:ext cx="686" cy="518"/>
            </a:xfrm>
            <a:prstGeom prst="rect">
              <a:avLst/>
            </a:prstGeom>
            <a:noFill/>
            <a:ln w="9525">
              <a:noFill/>
              <a:miter lim="800000"/>
              <a:headEnd/>
              <a:tailEnd/>
            </a:ln>
          </p:spPr>
          <p:txBody>
            <a:bodyPr wrap="none">
              <a:spAutoFit/>
            </a:bodyPr>
            <a:lstStyle/>
            <a:p>
              <a:r>
                <a:rPr lang="en-US"/>
                <a:t>12 byte</a:t>
              </a:r>
            </a:p>
            <a:p>
              <a:r>
                <a:rPr lang="en-US"/>
                <a:t>Sync</a:t>
              </a:r>
            </a:p>
          </p:txBody>
        </p:sp>
        <p:sp>
          <p:nvSpPr>
            <p:cNvPr id="43038" name="Text Box 26"/>
            <p:cNvSpPr txBox="1">
              <a:spLocks noChangeArrowheads="1"/>
            </p:cNvSpPr>
            <p:nvPr/>
          </p:nvSpPr>
          <p:spPr bwMode="auto">
            <a:xfrm>
              <a:off x="1632" y="2208"/>
              <a:ext cx="590" cy="518"/>
            </a:xfrm>
            <a:prstGeom prst="rect">
              <a:avLst/>
            </a:prstGeom>
            <a:noFill/>
            <a:ln w="9525">
              <a:noFill/>
              <a:miter lim="800000"/>
              <a:headEnd/>
              <a:tailEnd/>
            </a:ln>
          </p:spPr>
          <p:txBody>
            <a:bodyPr wrap="none">
              <a:spAutoFit/>
            </a:bodyPr>
            <a:lstStyle/>
            <a:p>
              <a:r>
                <a:rPr lang="en-US"/>
                <a:t>4 byte</a:t>
              </a:r>
            </a:p>
            <a:p>
              <a:r>
                <a:rPr lang="en-US"/>
                <a:t>Id</a:t>
              </a:r>
            </a:p>
          </p:txBody>
        </p:sp>
        <p:sp>
          <p:nvSpPr>
            <p:cNvPr id="43039" name="Text Box 27"/>
            <p:cNvSpPr txBox="1">
              <a:spLocks noChangeArrowheads="1"/>
            </p:cNvSpPr>
            <p:nvPr/>
          </p:nvSpPr>
          <p:spPr bwMode="auto">
            <a:xfrm>
              <a:off x="2918" y="2234"/>
              <a:ext cx="878" cy="288"/>
            </a:xfrm>
            <a:prstGeom prst="rect">
              <a:avLst/>
            </a:prstGeom>
            <a:noFill/>
            <a:ln w="9525">
              <a:noFill/>
              <a:miter lim="800000"/>
              <a:headEnd/>
              <a:tailEnd/>
            </a:ln>
          </p:spPr>
          <p:txBody>
            <a:bodyPr wrap="none">
              <a:spAutoFit/>
            </a:bodyPr>
            <a:lstStyle/>
            <a:p>
              <a:r>
                <a:rPr lang="en-US"/>
                <a:t>2048 byte</a:t>
              </a:r>
            </a:p>
          </p:txBody>
        </p:sp>
        <p:sp>
          <p:nvSpPr>
            <p:cNvPr id="43040" name="Text Box 28"/>
            <p:cNvSpPr txBox="1">
              <a:spLocks noChangeArrowheads="1"/>
            </p:cNvSpPr>
            <p:nvPr/>
          </p:nvSpPr>
          <p:spPr bwMode="auto">
            <a:xfrm>
              <a:off x="4742" y="2234"/>
              <a:ext cx="782" cy="288"/>
            </a:xfrm>
            <a:prstGeom prst="rect">
              <a:avLst/>
            </a:prstGeom>
            <a:noFill/>
            <a:ln w="9525">
              <a:noFill/>
              <a:miter lim="800000"/>
              <a:headEnd/>
              <a:tailEnd/>
            </a:ln>
          </p:spPr>
          <p:txBody>
            <a:bodyPr wrap="none">
              <a:spAutoFit/>
            </a:bodyPr>
            <a:lstStyle/>
            <a:p>
              <a:r>
                <a:rPr lang="en-US"/>
                <a:t>288 byte</a:t>
              </a:r>
            </a:p>
          </p:txBody>
        </p:sp>
        <p:sp>
          <p:nvSpPr>
            <p:cNvPr id="43041" name="Text Box 29"/>
            <p:cNvSpPr txBox="1">
              <a:spLocks noChangeArrowheads="1"/>
            </p:cNvSpPr>
            <p:nvPr/>
          </p:nvSpPr>
          <p:spPr bwMode="auto">
            <a:xfrm>
              <a:off x="2352" y="2784"/>
              <a:ext cx="878" cy="288"/>
            </a:xfrm>
            <a:prstGeom prst="rect">
              <a:avLst/>
            </a:prstGeom>
            <a:noFill/>
            <a:ln w="9525">
              <a:noFill/>
              <a:miter lim="800000"/>
              <a:headEnd/>
              <a:tailEnd/>
            </a:ln>
          </p:spPr>
          <p:txBody>
            <a:bodyPr wrap="none">
              <a:spAutoFit/>
            </a:bodyPr>
            <a:lstStyle/>
            <a:p>
              <a:r>
                <a:rPr lang="en-US"/>
                <a:t>2352 byte</a:t>
              </a:r>
            </a:p>
          </p:txBody>
        </p:sp>
        <p:sp>
          <p:nvSpPr>
            <p:cNvPr id="43042" name="Line 30"/>
            <p:cNvSpPr>
              <a:spLocks noChangeShapeType="1"/>
            </p:cNvSpPr>
            <p:nvPr/>
          </p:nvSpPr>
          <p:spPr bwMode="auto">
            <a:xfrm flipH="1">
              <a:off x="288" y="2928"/>
              <a:ext cx="2064" cy="0"/>
            </a:xfrm>
            <a:prstGeom prst="line">
              <a:avLst/>
            </a:prstGeom>
            <a:noFill/>
            <a:ln w="9525">
              <a:solidFill>
                <a:schemeClr val="tx1"/>
              </a:solidFill>
              <a:round/>
              <a:headEnd/>
              <a:tailEnd type="triangle" w="med" len="med"/>
            </a:ln>
          </p:spPr>
          <p:txBody>
            <a:bodyPr wrap="none" anchor="ctr"/>
            <a:lstStyle/>
            <a:p>
              <a:endParaRPr lang="en-US"/>
            </a:p>
          </p:txBody>
        </p:sp>
        <p:sp>
          <p:nvSpPr>
            <p:cNvPr id="43043" name="Line 31"/>
            <p:cNvSpPr>
              <a:spLocks noChangeShapeType="1"/>
            </p:cNvSpPr>
            <p:nvPr/>
          </p:nvSpPr>
          <p:spPr bwMode="auto">
            <a:xfrm>
              <a:off x="3216" y="2928"/>
              <a:ext cx="2304" cy="0"/>
            </a:xfrm>
            <a:prstGeom prst="line">
              <a:avLst/>
            </a:prstGeom>
            <a:noFill/>
            <a:ln w="9525">
              <a:solidFill>
                <a:schemeClr val="tx1"/>
              </a:solidFill>
              <a:round/>
              <a:headEnd/>
              <a:tailEnd type="triangle" w="med" len="med"/>
            </a:ln>
          </p:spPr>
          <p:txBody>
            <a:bodyPr wrap="none" anchor="ctr"/>
            <a:lstStyle/>
            <a:p>
              <a:endParaRPr lang="en-US"/>
            </a:p>
          </p:txBody>
        </p:sp>
      </p:grpSp>
      <p:sp>
        <p:nvSpPr>
          <p:cNvPr id="43012" name="Rectangle 32"/>
          <p:cNvSpPr>
            <a:spLocks noGrp="1" noChangeArrowheads="1"/>
          </p:cNvSpPr>
          <p:nvPr>
            <p:ph type="title"/>
          </p:nvPr>
        </p:nvSpPr>
        <p:spPr/>
        <p:txBody>
          <a:bodyPr/>
          <a:lstStyle/>
          <a:p>
            <a:r>
              <a:rPr lang="en-US" smtClean="0"/>
              <a:t>CD-ROM Format</a:t>
            </a:r>
          </a:p>
        </p:txBody>
      </p:sp>
      <p:sp>
        <p:nvSpPr>
          <p:cNvPr id="43013" name="Rectangle 33"/>
          <p:cNvSpPr>
            <a:spLocks noGrp="1" noChangeArrowheads="1"/>
          </p:cNvSpPr>
          <p:nvPr>
            <p:ph type="body" idx="1"/>
          </p:nvPr>
        </p:nvSpPr>
        <p:spPr>
          <a:xfrm>
            <a:off x="762000" y="4800600"/>
            <a:ext cx="7772400" cy="1524000"/>
          </a:xfrm>
        </p:spPr>
        <p:txBody>
          <a:bodyPr/>
          <a:lstStyle/>
          <a:p>
            <a:pPr>
              <a:lnSpc>
                <a:spcPct val="90000"/>
              </a:lnSpc>
            </a:pPr>
            <a:r>
              <a:rPr lang="en-US" sz="2800" smtClean="0"/>
              <a:t>Mode 0=blank data field</a:t>
            </a:r>
          </a:p>
          <a:p>
            <a:pPr>
              <a:lnSpc>
                <a:spcPct val="90000"/>
              </a:lnSpc>
            </a:pPr>
            <a:r>
              <a:rPr lang="en-US" sz="2800" smtClean="0"/>
              <a:t>Mode 1=2048 byte data+error correction</a:t>
            </a:r>
          </a:p>
          <a:p>
            <a:pPr>
              <a:lnSpc>
                <a:spcPct val="90000"/>
              </a:lnSpc>
            </a:pPr>
            <a:r>
              <a:rPr lang="en-US" sz="2800" smtClean="0"/>
              <a:t>Mode 2=2336 byte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4035" name="Rectangle 2"/>
          <p:cNvSpPr>
            <a:spLocks noGrp="1" noChangeArrowheads="1"/>
          </p:cNvSpPr>
          <p:nvPr>
            <p:ph type="title"/>
          </p:nvPr>
        </p:nvSpPr>
        <p:spPr>
          <a:xfrm>
            <a:off x="1295400" y="304800"/>
            <a:ext cx="6629400" cy="914400"/>
          </a:xfrm>
        </p:spPr>
        <p:txBody>
          <a:bodyPr/>
          <a:lstStyle/>
          <a:p>
            <a:r>
              <a:rPr lang="en-US" sz="3600" smtClean="0"/>
              <a:t>Random Access on </a:t>
            </a:r>
            <a:br>
              <a:rPr lang="en-US" sz="3600" smtClean="0"/>
            </a:br>
            <a:r>
              <a:rPr lang="en-US" sz="3600" smtClean="0"/>
              <a:t>CD-ROM</a:t>
            </a:r>
          </a:p>
        </p:txBody>
      </p:sp>
      <p:sp>
        <p:nvSpPr>
          <p:cNvPr id="44036" name="Rectangle 3"/>
          <p:cNvSpPr>
            <a:spLocks noGrp="1" noChangeArrowheads="1"/>
          </p:cNvSpPr>
          <p:nvPr>
            <p:ph type="body" idx="1"/>
          </p:nvPr>
        </p:nvSpPr>
        <p:spPr>
          <a:xfrm>
            <a:off x="685800" y="1981200"/>
            <a:ext cx="7772400" cy="3200400"/>
          </a:xfrm>
        </p:spPr>
        <p:txBody>
          <a:bodyPr/>
          <a:lstStyle/>
          <a:p>
            <a:r>
              <a:rPr lang="en-US" smtClean="0"/>
              <a:t>Difficult</a:t>
            </a:r>
          </a:p>
          <a:p>
            <a:r>
              <a:rPr lang="en-US" smtClean="0"/>
              <a:t>Move head to rough position</a:t>
            </a:r>
          </a:p>
          <a:p>
            <a:r>
              <a:rPr lang="en-US" smtClean="0"/>
              <a:t>Set correct speed</a:t>
            </a:r>
          </a:p>
          <a:p>
            <a:r>
              <a:rPr lang="en-US" smtClean="0"/>
              <a:t>Read address</a:t>
            </a:r>
          </a:p>
          <a:p>
            <a:r>
              <a:rPr lang="en-US" smtClean="0"/>
              <a:t>Adjust to required location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5059" name="Rectangle 2"/>
          <p:cNvSpPr>
            <a:spLocks noGrp="1" noChangeArrowheads="1"/>
          </p:cNvSpPr>
          <p:nvPr>
            <p:ph type="title"/>
          </p:nvPr>
        </p:nvSpPr>
        <p:spPr/>
        <p:txBody>
          <a:bodyPr/>
          <a:lstStyle/>
          <a:p>
            <a:r>
              <a:rPr lang="en-US" smtClean="0"/>
              <a:t>CD-ROM for &amp; Against</a:t>
            </a:r>
          </a:p>
        </p:txBody>
      </p:sp>
      <p:sp>
        <p:nvSpPr>
          <p:cNvPr id="45060" name="Rectangle 3"/>
          <p:cNvSpPr>
            <a:spLocks noGrp="1" noChangeArrowheads="1"/>
          </p:cNvSpPr>
          <p:nvPr>
            <p:ph type="body" idx="1"/>
          </p:nvPr>
        </p:nvSpPr>
        <p:spPr>
          <a:xfrm>
            <a:off x="609600" y="1447800"/>
            <a:ext cx="7772400" cy="4114800"/>
          </a:xfrm>
        </p:spPr>
        <p:txBody>
          <a:bodyPr/>
          <a:lstStyle/>
          <a:p>
            <a:r>
              <a:rPr lang="en-GB" sz="2800" smtClean="0"/>
              <a:t>Large capacity (?)</a:t>
            </a:r>
          </a:p>
          <a:p>
            <a:r>
              <a:rPr lang="en-GB" sz="2800" smtClean="0"/>
              <a:t>Easy to mass produce</a:t>
            </a:r>
          </a:p>
          <a:p>
            <a:r>
              <a:rPr lang="en-GB" sz="2800" smtClean="0"/>
              <a:t>Removable</a:t>
            </a:r>
          </a:p>
          <a:p>
            <a:r>
              <a:rPr lang="en-GB" sz="2800" smtClean="0"/>
              <a:t>Robust</a:t>
            </a:r>
          </a:p>
          <a:p>
            <a:endParaRPr lang="en-GB" sz="2800" smtClean="0"/>
          </a:p>
          <a:p>
            <a:r>
              <a:rPr lang="en-GB" sz="2800" smtClean="0"/>
              <a:t>Expensive for small runs</a:t>
            </a:r>
          </a:p>
          <a:p>
            <a:r>
              <a:rPr lang="en-GB" sz="2800" smtClean="0"/>
              <a:t>Slow</a:t>
            </a:r>
          </a:p>
          <a:p>
            <a:r>
              <a:rPr lang="en-GB" sz="2800" smtClean="0"/>
              <a:t>Read only</a:t>
            </a:r>
            <a:endParaRPr lang="en-US" sz="2800" smtClean="0"/>
          </a:p>
          <a:p>
            <a:endParaRPr 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6083" name="Rectangle 2"/>
          <p:cNvSpPr>
            <a:spLocks noGrp="1" noChangeArrowheads="1"/>
          </p:cNvSpPr>
          <p:nvPr>
            <p:ph type="title"/>
          </p:nvPr>
        </p:nvSpPr>
        <p:spPr/>
        <p:txBody>
          <a:bodyPr/>
          <a:lstStyle/>
          <a:p>
            <a:r>
              <a:rPr lang="en-US" smtClean="0"/>
              <a:t>Other Optical Storage</a:t>
            </a:r>
          </a:p>
        </p:txBody>
      </p:sp>
      <p:sp>
        <p:nvSpPr>
          <p:cNvPr id="46084" name="Rectangle 3"/>
          <p:cNvSpPr>
            <a:spLocks noGrp="1" noChangeArrowheads="1"/>
          </p:cNvSpPr>
          <p:nvPr>
            <p:ph type="body" idx="1"/>
          </p:nvPr>
        </p:nvSpPr>
        <p:spPr>
          <a:xfrm>
            <a:off x="685800" y="1447800"/>
            <a:ext cx="7772400" cy="4114800"/>
          </a:xfrm>
        </p:spPr>
        <p:txBody>
          <a:bodyPr/>
          <a:lstStyle/>
          <a:p>
            <a:pPr>
              <a:lnSpc>
                <a:spcPct val="90000"/>
              </a:lnSpc>
            </a:pPr>
            <a:r>
              <a:rPr lang="en-US" sz="2400" smtClean="0"/>
              <a:t>CD-Writable</a:t>
            </a:r>
          </a:p>
          <a:p>
            <a:pPr lvl="1">
              <a:lnSpc>
                <a:spcPct val="90000"/>
              </a:lnSpc>
            </a:pPr>
            <a:r>
              <a:rPr lang="en-US" sz="2400" smtClean="0"/>
              <a:t>WORM (Write Once Read Many)</a:t>
            </a:r>
          </a:p>
          <a:p>
            <a:pPr lvl="1">
              <a:lnSpc>
                <a:spcPct val="90000"/>
              </a:lnSpc>
            </a:pPr>
            <a:r>
              <a:rPr lang="en-GB" sz="2400" smtClean="0"/>
              <a:t>Now affordable </a:t>
            </a:r>
            <a:r>
              <a:rPr lang="en-US" sz="2400" smtClean="0"/>
              <a:t>(mampu dibeli)</a:t>
            </a:r>
          </a:p>
          <a:p>
            <a:pPr lvl="1">
              <a:lnSpc>
                <a:spcPct val="90000"/>
              </a:lnSpc>
            </a:pPr>
            <a:r>
              <a:rPr lang="en-US" sz="2400" smtClean="0"/>
              <a:t>Compatible with CD-ROM drives</a:t>
            </a:r>
          </a:p>
          <a:p>
            <a:pPr>
              <a:lnSpc>
                <a:spcPct val="90000"/>
              </a:lnSpc>
            </a:pPr>
            <a:r>
              <a:rPr lang="en-US" sz="2400" smtClean="0"/>
              <a:t>CD-RW</a:t>
            </a:r>
          </a:p>
          <a:p>
            <a:pPr lvl="1">
              <a:lnSpc>
                <a:spcPct val="90000"/>
              </a:lnSpc>
            </a:pPr>
            <a:r>
              <a:rPr lang="en-US" sz="2400" smtClean="0"/>
              <a:t>Boleh-padam (Erasable)</a:t>
            </a:r>
          </a:p>
          <a:p>
            <a:pPr lvl="1"/>
            <a:r>
              <a:rPr lang="en-GB" sz="2400" smtClean="0"/>
              <a:t>Getting cheaper</a:t>
            </a:r>
          </a:p>
          <a:p>
            <a:pPr lvl="1">
              <a:lnSpc>
                <a:spcPct val="90000"/>
              </a:lnSpc>
            </a:pPr>
            <a:r>
              <a:rPr lang="en-US" sz="2400" smtClean="0"/>
              <a:t>Mostly CD-ROM drive compatible</a:t>
            </a:r>
          </a:p>
          <a:p>
            <a:pPr lvl="1"/>
            <a:r>
              <a:rPr lang="en-GB" sz="2400" smtClean="0"/>
              <a:t>Phase change</a:t>
            </a:r>
          </a:p>
          <a:p>
            <a:pPr lvl="2"/>
            <a:r>
              <a:rPr lang="en-GB" smtClean="0"/>
              <a:t>Material has two different reflectivities in different phase states</a:t>
            </a:r>
          </a:p>
          <a:p>
            <a:pPr lvl="1">
              <a:lnSpc>
                <a:spcPct val="90000"/>
              </a:lnSpc>
            </a:pPr>
            <a:endParaRPr lang="en-US" sz="2400" smtClean="0"/>
          </a:p>
          <a:p>
            <a:pPr lvl="1">
              <a:lnSpc>
                <a:spcPct val="90000"/>
              </a:lnSpc>
            </a:pPr>
            <a:endParaRPr 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7107" name="Rectangle 2"/>
          <p:cNvSpPr>
            <a:spLocks noGrp="1" noChangeArrowheads="1"/>
          </p:cNvSpPr>
          <p:nvPr>
            <p:ph type="title"/>
          </p:nvPr>
        </p:nvSpPr>
        <p:spPr/>
        <p:txBody>
          <a:bodyPr/>
          <a:lstStyle/>
          <a:p>
            <a:r>
              <a:rPr lang="en-US" smtClean="0"/>
              <a:t>DVD - What’s in a Name?</a:t>
            </a:r>
          </a:p>
        </p:txBody>
      </p:sp>
      <p:sp>
        <p:nvSpPr>
          <p:cNvPr id="47108" name="Rectangle 3"/>
          <p:cNvSpPr>
            <a:spLocks noGrp="1" noChangeArrowheads="1"/>
          </p:cNvSpPr>
          <p:nvPr>
            <p:ph type="body" idx="1"/>
          </p:nvPr>
        </p:nvSpPr>
        <p:spPr/>
        <p:txBody>
          <a:bodyPr/>
          <a:lstStyle/>
          <a:p>
            <a:r>
              <a:rPr lang="en-US" smtClean="0"/>
              <a:t>DVD (sometimes known as "</a:t>
            </a:r>
            <a:r>
              <a:rPr lang="en-US" b="1" smtClean="0"/>
              <a:t>Digital Versatile Disc</a:t>
            </a:r>
            <a:r>
              <a:rPr lang="en-US" smtClean="0"/>
              <a:t>" or "</a:t>
            </a:r>
            <a:r>
              <a:rPr lang="en-US" b="1" smtClean="0"/>
              <a:t>Digital Video Disc</a:t>
            </a:r>
            <a:r>
              <a:rPr lang="en-US" smtClean="0"/>
              <a:t>") is an optical disc storage media format that can be used for data storage, including movies with high video and sound quality.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8131" name="Rectangle 2"/>
          <p:cNvSpPr>
            <a:spLocks noGrp="1" noChangeArrowheads="1"/>
          </p:cNvSpPr>
          <p:nvPr>
            <p:ph type="title"/>
          </p:nvPr>
        </p:nvSpPr>
        <p:spPr/>
        <p:txBody>
          <a:bodyPr/>
          <a:lstStyle/>
          <a:p>
            <a:r>
              <a:rPr lang="en-US" smtClean="0"/>
              <a:t>DVD - Technology</a:t>
            </a:r>
          </a:p>
        </p:txBody>
      </p:sp>
      <p:sp>
        <p:nvSpPr>
          <p:cNvPr id="48132" name="Rectangle 3"/>
          <p:cNvSpPr>
            <a:spLocks noGrp="1" noChangeArrowheads="1"/>
          </p:cNvSpPr>
          <p:nvPr>
            <p:ph type="body" idx="1"/>
          </p:nvPr>
        </p:nvSpPr>
        <p:spPr>
          <a:xfrm>
            <a:off x="685800" y="1524000"/>
            <a:ext cx="7772400" cy="4114800"/>
          </a:xfrm>
        </p:spPr>
        <p:txBody>
          <a:bodyPr/>
          <a:lstStyle/>
          <a:p>
            <a:r>
              <a:rPr lang="en-US" sz="2800" smtClean="0"/>
              <a:t>Multi-layer</a:t>
            </a:r>
          </a:p>
          <a:p>
            <a:r>
              <a:rPr lang="en-US" sz="2800" smtClean="0"/>
              <a:t>Very high capacity (4.7G per layer)</a:t>
            </a:r>
          </a:p>
          <a:p>
            <a:r>
              <a:rPr lang="en-US" sz="2800" smtClean="0"/>
              <a:t>Full length movie on single disk</a:t>
            </a:r>
          </a:p>
          <a:p>
            <a:pPr lvl="1"/>
            <a:r>
              <a:rPr lang="en-US" sz="2400" smtClean="0"/>
              <a:t>Using MPEG compression</a:t>
            </a:r>
          </a:p>
          <a:p>
            <a:r>
              <a:rPr lang="en-US" sz="2800" smtClean="0"/>
              <a:t>Finally standardized (honest!)</a:t>
            </a:r>
          </a:p>
          <a:p>
            <a:r>
              <a:rPr lang="en-US" sz="2800" smtClean="0"/>
              <a:t>Movies carry regional coding</a:t>
            </a:r>
          </a:p>
          <a:p>
            <a:r>
              <a:rPr lang="en-US" sz="2800" smtClean="0"/>
              <a:t>Players only play correct region films</a:t>
            </a:r>
          </a:p>
          <a:p>
            <a:r>
              <a:rPr lang="en-US" sz="2800" smtClean="0"/>
              <a:t>Can be “fixed”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49155" name="Rectangle 2"/>
          <p:cNvSpPr>
            <a:spLocks noGrp="1" noChangeArrowheads="1"/>
          </p:cNvSpPr>
          <p:nvPr>
            <p:ph type="title"/>
          </p:nvPr>
        </p:nvSpPr>
        <p:spPr/>
        <p:txBody>
          <a:bodyPr/>
          <a:lstStyle/>
          <a:p>
            <a:r>
              <a:rPr lang="en-US" smtClean="0"/>
              <a:t>DVD - Writable</a:t>
            </a:r>
          </a:p>
        </p:txBody>
      </p:sp>
      <p:sp>
        <p:nvSpPr>
          <p:cNvPr id="49156" name="Rectangle 3"/>
          <p:cNvSpPr>
            <a:spLocks noGrp="1" noChangeArrowheads="1"/>
          </p:cNvSpPr>
          <p:nvPr>
            <p:ph type="body" idx="1"/>
          </p:nvPr>
        </p:nvSpPr>
        <p:spPr>
          <a:xfrm>
            <a:off x="685800" y="1447800"/>
            <a:ext cx="7772400" cy="4114800"/>
          </a:xfrm>
        </p:spPr>
        <p:txBody>
          <a:bodyPr/>
          <a:lstStyle/>
          <a:p>
            <a:r>
              <a:rPr lang="en-US" smtClean="0"/>
              <a:t>Loads of trouble with standards (Masalah Piawai)</a:t>
            </a:r>
          </a:p>
          <a:p>
            <a:r>
              <a:rPr lang="en-US" smtClean="0"/>
              <a:t>First generation DVD drives may not read first generation DVD-W disks</a:t>
            </a:r>
          </a:p>
          <a:p>
            <a:r>
              <a:rPr lang="en-US" smtClean="0"/>
              <a:t>First generation DVD drives may not read CD-RW disks</a:t>
            </a:r>
          </a:p>
          <a:p>
            <a:r>
              <a:rPr lang="en-US" smtClean="0"/>
              <a:t>Wait for it to settle down before buying!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2531" name="Rectangle 2"/>
          <p:cNvSpPr>
            <a:spLocks noGrp="1" noChangeArrowheads="1"/>
          </p:cNvSpPr>
          <p:nvPr>
            <p:ph type="title"/>
          </p:nvPr>
        </p:nvSpPr>
        <p:spPr/>
        <p:txBody>
          <a:bodyPr/>
          <a:lstStyle/>
          <a:p>
            <a:r>
              <a:rPr lang="en-US" smtClean="0"/>
              <a:t>Data &amp; Format Organization</a:t>
            </a:r>
          </a:p>
        </p:txBody>
      </p:sp>
      <p:sp>
        <p:nvSpPr>
          <p:cNvPr id="22532" name="Rectangle 3"/>
          <p:cNvSpPr>
            <a:spLocks noGrp="1" noChangeArrowheads="1"/>
          </p:cNvSpPr>
          <p:nvPr>
            <p:ph type="body" idx="1"/>
          </p:nvPr>
        </p:nvSpPr>
        <p:spPr>
          <a:xfrm>
            <a:off x="304800" y="1295400"/>
            <a:ext cx="4419600" cy="4953000"/>
          </a:xfrm>
        </p:spPr>
        <p:txBody>
          <a:bodyPr/>
          <a:lstStyle/>
          <a:p>
            <a:pPr>
              <a:lnSpc>
                <a:spcPct val="80000"/>
              </a:lnSpc>
            </a:pPr>
            <a:r>
              <a:rPr lang="en-US" sz="1800" smtClean="0"/>
              <a:t>First disks had a simple design. </a:t>
            </a:r>
          </a:p>
          <a:p>
            <a:pPr>
              <a:lnSpc>
                <a:spcPct val="80000"/>
              </a:lnSpc>
              <a:buFontTx/>
              <a:buNone/>
            </a:pPr>
            <a:endParaRPr lang="en-US" sz="1800" smtClean="0"/>
          </a:p>
          <a:p>
            <a:pPr>
              <a:lnSpc>
                <a:spcPct val="80000"/>
              </a:lnSpc>
            </a:pPr>
            <a:r>
              <a:rPr lang="en-US" sz="1800" smtClean="0"/>
              <a:t>They had one or more rotating platters and a moving arm with read/write heads attached to it - one head on each side of the platter. </a:t>
            </a:r>
          </a:p>
          <a:p>
            <a:pPr>
              <a:lnSpc>
                <a:spcPct val="80000"/>
              </a:lnSpc>
              <a:buFontTx/>
              <a:buNone/>
            </a:pPr>
            <a:endParaRPr lang="en-US" sz="1800" smtClean="0"/>
          </a:p>
          <a:p>
            <a:pPr>
              <a:lnSpc>
                <a:spcPct val="80000"/>
              </a:lnSpc>
            </a:pPr>
            <a:r>
              <a:rPr lang="en-US" sz="1800" smtClean="0"/>
              <a:t>The arm could move and stop at the certain number of positions. </a:t>
            </a:r>
          </a:p>
          <a:p>
            <a:pPr>
              <a:lnSpc>
                <a:spcPct val="80000"/>
              </a:lnSpc>
              <a:buFontTx/>
              <a:buNone/>
            </a:pPr>
            <a:endParaRPr lang="en-US" sz="1800" smtClean="0"/>
          </a:p>
          <a:p>
            <a:pPr>
              <a:lnSpc>
                <a:spcPct val="80000"/>
              </a:lnSpc>
            </a:pPr>
            <a:r>
              <a:rPr lang="en-US" sz="1800" smtClean="0"/>
              <a:t>When it stopped each head could read or write data on the underlying track. </a:t>
            </a:r>
          </a:p>
          <a:p>
            <a:pPr>
              <a:lnSpc>
                <a:spcPct val="80000"/>
              </a:lnSpc>
              <a:buFontTx/>
              <a:buNone/>
            </a:pPr>
            <a:endParaRPr lang="en-US" sz="1800" smtClean="0"/>
          </a:p>
          <a:p>
            <a:pPr>
              <a:lnSpc>
                <a:spcPct val="80000"/>
              </a:lnSpc>
            </a:pPr>
            <a:r>
              <a:rPr lang="en-US" sz="1800" smtClean="0"/>
              <a:t>Every read or write had to be done in blocks of bytes, called sectors. </a:t>
            </a:r>
          </a:p>
          <a:p>
            <a:pPr>
              <a:lnSpc>
                <a:spcPct val="80000"/>
              </a:lnSpc>
              <a:buFontTx/>
              <a:buNone/>
            </a:pPr>
            <a:endParaRPr lang="en-US" sz="1800" smtClean="0"/>
          </a:p>
          <a:p>
            <a:pPr>
              <a:lnSpc>
                <a:spcPct val="80000"/>
              </a:lnSpc>
            </a:pPr>
            <a:r>
              <a:rPr lang="en-US" sz="1800" smtClean="0"/>
              <a:t>Sectors were usually 512 bytes long and there were fixed number of sectors on each track. </a:t>
            </a:r>
            <a:endParaRPr lang="en-US" sz="1600" smtClean="0"/>
          </a:p>
        </p:txBody>
      </p:sp>
      <p:pic>
        <p:nvPicPr>
          <p:cNvPr id="22533" name="Picture 5" descr="Hard Disk Internals"/>
          <p:cNvPicPr>
            <a:picLocks noChangeAspect="1" noChangeArrowheads="1"/>
          </p:cNvPicPr>
          <p:nvPr/>
        </p:nvPicPr>
        <p:blipFill>
          <a:blip r:embed="rId2"/>
          <a:srcRect/>
          <a:stretch>
            <a:fillRect/>
          </a:stretch>
        </p:blipFill>
        <p:spPr bwMode="auto">
          <a:xfrm>
            <a:off x="4800600" y="1371600"/>
            <a:ext cx="4000500" cy="2857500"/>
          </a:xfrm>
          <a:prstGeom prst="rect">
            <a:avLst/>
          </a:prstGeom>
          <a:noFill/>
          <a:ln w="9525">
            <a:noFill/>
            <a:miter lim="800000"/>
            <a:headEnd/>
            <a:tailEnd/>
          </a:ln>
        </p:spPr>
      </p:pic>
      <p:grpSp>
        <p:nvGrpSpPr>
          <p:cNvPr id="22534" name="Group 10"/>
          <p:cNvGrpSpPr>
            <a:grpSpLocks/>
          </p:cNvGrpSpPr>
          <p:nvPr/>
        </p:nvGrpSpPr>
        <p:grpSpPr bwMode="auto">
          <a:xfrm>
            <a:off x="4495800" y="4419600"/>
            <a:ext cx="4333875" cy="1914525"/>
            <a:chOff x="2976" y="2784"/>
            <a:chExt cx="2586" cy="1206"/>
          </a:xfrm>
        </p:grpSpPr>
        <p:pic>
          <p:nvPicPr>
            <p:cNvPr id="22535" name="Picture 9" descr="sector"/>
            <p:cNvPicPr>
              <a:picLocks noChangeAspect="1" noChangeArrowheads="1"/>
            </p:cNvPicPr>
            <p:nvPr/>
          </p:nvPicPr>
          <p:blipFill>
            <a:blip r:embed="rId3"/>
            <a:srcRect/>
            <a:stretch>
              <a:fillRect/>
            </a:stretch>
          </p:blipFill>
          <p:spPr bwMode="auto">
            <a:xfrm>
              <a:off x="2976" y="3024"/>
              <a:ext cx="1908" cy="954"/>
            </a:xfrm>
            <a:prstGeom prst="rect">
              <a:avLst/>
            </a:prstGeom>
            <a:noFill/>
            <a:ln w="9525">
              <a:noFill/>
              <a:miter lim="800000"/>
              <a:headEnd/>
              <a:tailEnd/>
            </a:ln>
          </p:spPr>
        </p:pic>
        <p:pic>
          <p:nvPicPr>
            <p:cNvPr id="22536" name="Picture 7" descr="image0021118243018869"/>
            <p:cNvPicPr>
              <a:picLocks noChangeAspect="1" noChangeArrowheads="1"/>
            </p:cNvPicPr>
            <p:nvPr/>
          </p:nvPicPr>
          <p:blipFill>
            <a:blip r:embed="rId4"/>
            <a:srcRect/>
            <a:stretch>
              <a:fillRect/>
            </a:stretch>
          </p:blipFill>
          <p:spPr bwMode="auto">
            <a:xfrm>
              <a:off x="3984" y="2784"/>
              <a:ext cx="1578" cy="1206"/>
            </a:xfrm>
            <a:prstGeom prst="rect">
              <a:avLst/>
            </a:prstGeom>
            <a:noFill/>
            <a:ln w="9525">
              <a:noFill/>
              <a:miter lim="800000"/>
              <a:headEnd/>
              <a:tailEnd/>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0179" name="Rectangle 2"/>
          <p:cNvSpPr>
            <a:spLocks noGrp="1" noChangeArrowheads="1"/>
          </p:cNvSpPr>
          <p:nvPr>
            <p:ph type="title"/>
          </p:nvPr>
        </p:nvSpPr>
        <p:spPr/>
        <p:txBody>
          <a:bodyPr/>
          <a:lstStyle/>
          <a:p>
            <a:r>
              <a:rPr lang="en-US" smtClean="0"/>
              <a:t>Foreground Reading</a:t>
            </a:r>
          </a:p>
        </p:txBody>
      </p:sp>
      <p:sp>
        <p:nvSpPr>
          <p:cNvPr id="50180" name="Rectangle 3"/>
          <p:cNvSpPr>
            <a:spLocks noGrp="1" noChangeArrowheads="1"/>
          </p:cNvSpPr>
          <p:nvPr>
            <p:ph type="body" idx="1"/>
          </p:nvPr>
        </p:nvSpPr>
        <p:spPr>
          <a:xfrm>
            <a:off x="685800" y="1981200"/>
            <a:ext cx="7772400" cy="1524000"/>
          </a:xfrm>
        </p:spPr>
        <p:txBody>
          <a:bodyPr/>
          <a:lstStyle/>
          <a:p>
            <a:r>
              <a:rPr lang="en-US" smtClean="0"/>
              <a:t>Check out optical disk storage options</a:t>
            </a:r>
          </a:p>
          <a:p>
            <a:r>
              <a:rPr lang="en-US" smtClean="0"/>
              <a:t>Check out mini disk</a:t>
            </a:r>
          </a:p>
          <a:p>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1203" name="Rectangle 2"/>
          <p:cNvSpPr>
            <a:spLocks noGrp="1" noChangeArrowheads="1"/>
          </p:cNvSpPr>
          <p:nvPr>
            <p:ph type="title"/>
          </p:nvPr>
        </p:nvSpPr>
        <p:spPr/>
        <p:txBody>
          <a:bodyPr/>
          <a:lstStyle/>
          <a:p>
            <a:r>
              <a:rPr lang="en-US" smtClean="0"/>
              <a:t>Magnetic Tape</a:t>
            </a:r>
          </a:p>
        </p:txBody>
      </p:sp>
      <p:sp>
        <p:nvSpPr>
          <p:cNvPr id="51204" name="Rectangle 3"/>
          <p:cNvSpPr>
            <a:spLocks noGrp="1" noChangeArrowheads="1"/>
          </p:cNvSpPr>
          <p:nvPr>
            <p:ph type="body" idx="1"/>
          </p:nvPr>
        </p:nvSpPr>
        <p:spPr>
          <a:xfrm>
            <a:off x="685800" y="1981200"/>
            <a:ext cx="4343400" cy="4114800"/>
          </a:xfrm>
        </p:spPr>
        <p:txBody>
          <a:bodyPr/>
          <a:lstStyle/>
          <a:p>
            <a:r>
              <a:rPr lang="en-GB" smtClean="0"/>
              <a:t>Serial access</a:t>
            </a:r>
          </a:p>
          <a:p>
            <a:r>
              <a:rPr lang="en-GB" smtClean="0"/>
              <a:t>Slow</a:t>
            </a:r>
          </a:p>
          <a:p>
            <a:r>
              <a:rPr lang="en-GB" smtClean="0"/>
              <a:t>Very cheap</a:t>
            </a:r>
          </a:p>
          <a:p>
            <a:r>
              <a:rPr lang="en-GB" smtClean="0"/>
              <a:t>Backup and archive</a:t>
            </a:r>
          </a:p>
        </p:txBody>
      </p:sp>
      <p:pic>
        <p:nvPicPr>
          <p:cNvPr id="51205" name="Picture 4" descr="180px-Magtape1"/>
          <p:cNvPicPr>
            <a:picLocks noChangeAspect="1" noChangeArrowheads="1"/>
          </p:cNvPicPr>
          <p:nvPr/>
        </p:nvPicPr>
        <p:blipFill>
          <a:blip r:embed="rId2"/>
          <a:srcRect/>
          <a:stretch>
            <a:fillRect/>
          </a:stretch>
        </p:blipFill>
        <p:spPr bwMode="auto">
          <a:xfrm>
            <a:off x="5562600" y="1981200"/>
            <a:ext cx="242887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2227" name="Rectangle 2"/>
          <p:cNvSpPr>
            <a:spLocks noGrp="1" noChangeArrowheads="1"/>
          </p:cNvSpPr>
          <p:nvPr>
            <p:ph type="title"/>
          </p:nvPr>
        </p:nvSpPr>
        <p:spPr/>
        <p:txBody>
          <a:bodyPr/>
          <a:lstStyle/>
          <a:p>
            <a:r>
              <a:rPr lang="en-US" smtClean="0"/>
              <a:t>Digital Audio Tape (DAT)</a:t>
            </a:r>
          </a:p>
        </p:txBody>
      </p:sp>
      <p:sp>
        <p:nvSpPr>
          <p:cNvPr id="52228" name="Rectangle 3"/>
          <p:cNvSpPr>
            <a:spLocks noGrp="1" noChangeArrowheads="1"/>
          </p:cNvSpPr>
          <p:nvPr>
            <p:ph type="body" idx="1"/>
          </p:nvPr>
        </p:nvSpPr>
        <p:spPr>
          <a:xfrm>
            <a:off x="533400" y="2209800"/>
            <a:ext cx="4800600" cy="3124200"/>
          </a:xfrm>
        </p:spPr>
        <p:txBody>
          <a:bodyPr/>
          <a:lstStyle/>
          <a:p>
            <a:pPr marL="609600" indent="-609600">
              <a:spcBef>
                <a:spcPct val="0"/>
              </a:spcBef>
            </a:pPr>
            <a:r>
              <a:rPr lang="en-US" sz="2800" smtClean="0"/>
              <a:t>Is a signal recording and playback medium.</a:t>
            </a:r>
            <a:endParaRPr lang="en-US" sz="2400" smtClean="0"/>
          </a:p>
          <a:p>
            <a:pPr marL="609600" indent="-609600">
              <a:lnSpc>
                <a:spcPct val="90000"/>
              </a:lnSpc>
            </a:pPr>
            <a:r>
              <a:rPr lang="en-US" sz="2400" smtClean="0"/>
              <a:t>Uses rotating head (like video)</a:t>
            </a:r>
          </a:p>
          <a:p>
            <a:pPr marL="609600" indent="-609600">
              <a:lnSpc>
                <a:spcPct val="90000"/>
              </a:lnSpc>
            </a:pPr>
            <a:r>
              <a:rPr lang="en-US" sz="2400" smtClean="0"/>
              <a:t>High capacity on small tape</a:t>
            </a:r>
          </a:p>
          <a:p>
            <a:pPr marL="990600" lvl="1" indent="-533400">
              <a:lnSpc>
                <a:spcPct val="90000"/>
              </a:lnSpc>
            </a:pPr>
            <a:r>
              <a:rPr lang="en-US" sz="2400" smtClean="0"/>
              <a:t>4Gbyte uncompressed</a:t>
            </a:r>
          </a:p>
          <a:p>
            <a:pPr marL="990600" lvl="1" indent="-533400">
              <a:lnSpc>
                <a:spcPct val="90000"/>
              </a:lnSpc>
            </a:pPr>
            <a:r>
              <a:rPr lang="en-US" sz="2400" smtClean="0"/>
              <a:t>8Gbyte compressed</a:t>
            </a:r>
          </a:p>
          <a:p>
            <a:pPr marL="609600" indent="-609600">
              <a:lnSpc>
                <a:spcPct val="90000"/>
              </a:lnSpc>
            </a:pPr>
            <a:r>
              <a:rPr lang="en-US" sz="2400" smtClean="0"/>
              <a:t>Backup of PC/network servers</a:t>
            </a:r>
          </a:p>
        </p:txBody>
      </p:sp>
      <p:pic>
        <p:nvPicPr>
          <p:cNvPr id="52229" name="Picture 4" descr="250px-Dat_cartridge"/>
          <p:cNvPicPr>
            <a:picLocks noChangeAspect="1" noChangeArrowheads="1"/>
          </p:cNvPicPr>
          <p:nvPr/>
        </p:nvPicPr>
        <p:blipFill>
          <a:blip r:embed="rId2"/>
          <a:srcRect/>
          <a:stretch>
            <a:fillRect/>
          </a:stretch>
        </p:blipFill>
        <p:spPr bwMode="auto">
          <a:xfrm>
            <a:off x="5638800" y="2438400"/>
            <a:ext cx="3048000" cy="2533650"/>
          </a:xfrm>
          <a:prstGeom prst="rect">
            <a:avLst/>
          </a:prstGeom>
          <a:noFill/>
          <a:ln w="9525">
            <a:noFill/>
            <a:miter lim="800000"/>
            <a:headEnd/>
            <a:tailEnd/>
          </a:ln>
        </p:spPr>
      </p:pic>
      <p:sp>
        <p:nvSpPr>
          <p:cNvPr id="52230" name="Rectangle 6"/>
          <p:cNvSpPr>
            <a:spLocks noChangeArrowheads="1"/>
          </p:cNvSpPr>
          <p:nvPr/>
        </p:nvSpPr>
        <p:spPr bwMode="auto">
          <a:xfrm>
            <a:off x="5410200" y="5181600"/>
            <a:ext cx="3733800" cy="517525"/>
          </a:xfrm>
          <a:prstGeom prst="rect">
            <a:avLst/>
          </a:prstGeom>
          <a:noFill/>
          <a:ln w="9525">
            <a:noFill/>
            <a:miter lim="800000"/>
            <a:headEnd/>
            <a:tailEnd/>
          </a:ln>
        </p:spPr>
        <p:txBody>
          <a:bodyPr>
            <a:spAutoFit/>
          </a:bodyPr>
          <a:lstStyle/>
          <a:p>
            <a:pPr algn="ctr"/>
            <a:r>
              <a:rPr lang="en-US" sz="1400"/>
              <a:t>A 90-minute DAT cartridge, size compared to an AAA(LR03) battery.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6323" name="Rectangle 2"/>
          <p:cNvSpPr>
            <a:spLocks noGrp="1" noChangeArrowheads="1"/>
          </p:cNvSpPr>
          <p:nvPr>
            <p:ph type="title"/>
          </p:nvPr>
        </p:nvSpPr>
        <p:spPr/>
        <p:txBody>
          <a:bodyPr/>
          <a:lstStyle/>
          <a:p>
            <a:r>
              <a:rPr lang="en-US" smtClean="0"/>
              <a:t>What is virtual memory?</a:t>
            </a:r>
          </a:p>
        </p:txBody>
      </p:sp>
      <p:sp>
        <p:nvSpPr>
          <p:cNvPr id="56324" name="Rectangle 3"/>
          <p:cNvSpPr>
            <a:spLocks noGrp="1" noChangeArrowheads="1"/>
          </p:cNvSpPr>
          <p:nvPr>
            <p:ph type="body" idx="1"/>
          </p:nvPr>
        </p:nvSpPr>
        <p:spPr>
          <a:xfrm>
            <a:off x="685800" y="1447800"/>
            <a:ext cx="7772400" cy="4876800"/>
          </a:xfrm>
        </p:spPr>
        <p:txBody>
          <a:bodyPr/>
          <a:lstStyle/>
          <a:p>
            <a:pPr algn="just">
              <a:lnSpc>
                <a:spcPct val="80000"/>
              </a:lnSpc>
            </a:pPr>
            <a:r>
              <a:rPr lang="en-US" sz="2400" dirty="0" smtClean="0"/>
              <a:t>Virtual memory is a method of making a computer seem to have more Random Access Memory (RAM) than it actually does. By reallocating available disk space, the operating system of the computer transparently swaps chunks of memory to and from the hard disk.</a:t>
            </a:r>
          </a:p>
          <a:p>
            <a:pPr algn="just">
              <a:lnSpc>
                <a:spcPct val="80000"/>
              </a:lnSpc>
            </a:pPr>
            <a:endParaRPr lang="en-US" sz="2400" dirty="0" smtClean="0"/>
          </a:p>
          <a:p>
            <a:pPr algn="just">
              <a:lnSpc>
                <a:spcPct val="80000"/>
              </a:lnSpc>
            </a:pPr>
            <a:r>
              <a:rPr lang="en-US" sz="2400" dirty="0" smtClean="0"/>
              <a:t>The </a:t>
            </a:r>
            <a:r>
              <a:rPr lang="en-US" sz="2400" dirty="0" smtClean="0">
                <a:solidFill>
                  <a:schemeClr val="accent2"/>
                </a:solidFill>
              </a:rPr>
              <a:t>advantage</a:t>
            </a:r>
            <a:r>
              <a:rPr lang="en-US" sz="2400" dirty="0" smtClean="0"/>
              <a:t> of doing this is that </a:t>
            </a:r>
            <a:r>
              <a:rPr lang="en-US" sz="2400" dirty="0" smtClean="0">
                <a:solidFill>
                  <a:schemeClr val="accent2"/>
                </a:solidFill>
              </a:rPr>
              <a:t>larger application programs can be loaded</a:t>
            </a:r>
            <a:r>
              <a:rPr lang="en-US" sz="2400" dirty="0" smtClean="0"/>
              <a:t>, more applications can be used </a:t>
            </a:r>
            <a:r>
              <a:rPr lang="en-US" sz="2400" dirty="0" smtClean="0">
                <a:solidFill>
                  <a:schemeClr val="accent2"/>
                </a:solidFill>
              </a:rPr>
              <a:t>simultaneously</a:t>
            </a:r>
            <a:r>
              <a:rPr lang="en-US" sz="2400" dirty="0" smtClean="0"/>
              <a:t>, and the programs have </a:t>
            </a:r>
            <a:r>
              <a:rPr lang="en-US" sz="2400" dirty="0" smtClean="0">
                <a:solidFill>
                  <a:schemeClr val="accent2"/>
                </a:solidFill>
              </a:rPr>
              <a:t>more space to store their data</a:t>
            </a:r>
            <a:r>
              <a:rPr lang="en-US" sz="2400" dirty="0" smtClean="0"/>
              <a:t>. </a:t>
            </a:r>
          </a:p>
          <a:p>
            <a:pPr algn="just">
              <a:lnSpc>
                <a:spcPct val="80000"/>
              </a:lnSpc>
            </a:pPr>
            <a:endParaRPr lang="en-US" sz="2400" dirty="0" smtClean="0"/>
          </a:p>
          <a:p>
            <a:pPr algn="just">
              <a:lnSpc>
                <a:spcPct val="80000"/>
              </a:lnSpc>
            </a:pPr>
            <a:r>
              <a:rPr lang="en-US" sz="2400" dirty="0" smtClean="0"/>
              <a:t>A </a:t>
            </a:r>
            <a:r>
              <a:rPr lang="en-US" sz="2400" dirty="0" smtClean="0">
                <a:solidFill>
                  <a:srgbClr val="FF9999"/>
                </a:solidFill>
              </a:rPr>
              <a:t>drawback </a:t>
            </a:r>
            <a:r>
              <a:rPr lang="en-US" sz="2400" dirty="0" smtClean="0"/>
              <a:t>of virtual memory is that it </a:t>
            </a:r>
            <a:r>
              <a:rPr lang="en-US" sz="2400" dirty="0" smtClean="0">
                <a:solidFill>
                  <a:srgbClr val="FF9999"/>
                </a:solidFill>
              </a:rPr>
              <a:t>slows down system operation</a:t>
            </a:r>
            <a:r>
              <a:rPr lang="en-US" sz="2400" dirty="0" smtClean="0"/>
              <a:t> and is </a:t>
            </a:r>
            <a:r>
              <a:rPr lang="en-US" sz="2400" dirty="0" smtClean="0">
                <a:solidFill>
                  <a:srgbClr val="FF9999"/>
                </a:solidFill>
              </a:rPr>
              <a:t>limited to the amount of disk space that is free on the system</a:t>
            </a:r>
            <a:r>
              <a:rPr lang="en-US" sz="2400" dirty="0" smtClean="0"/>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3251" name="Rectangle 2"/>
          <p:cNvSpPr>
            <a:spLocks noGrp="1" noChangeArrowheads="1"/>
          </p:cNvSpPr>
          <p:nvPr>
            <p:ph type="title"/>
          </p:nvPr>
        </p:nvSpPr>
        <p:spPr/>
        <p:txBody>
          <a:bodyPr/>
          <a:lstStyle/>
          <a:p>
            <a:r>
              <a:rPr lang="en-US" smtClean="0"/>
              <a:t>Virtual Memory</a:t>
            </a:r>
            <a:endParaRPr lang="en-US" sz="3600" smtClean="0"/>
          </a:p>
        </p:txBody>
      </p:sp>
      <p:sp>
        <p:nvSpPr>
          <p:cNvPr id="53252" name="Rectangle 3"/>
          <p:cNvSpPr>
            <a:spLocks noChangeArrowheads="1"/>
          </p:cNvSpPr>
          <p:nvPr/>
        </p:nvSpPr>
        <p:spPr bwMode="auto">
          <a:xfrm>
            <a:off x="228600" y="1066800"/>
            <a:ext cx="5334000" cy="5181600"/>
          </a:xfrm>
          <a:prstGeom prst="rect">
            <a:avLst/>
          </a:prstGeom>
          <a:noFill/>
          <a:ln w="9525">
            <a:noFill/>
            <a:miter lim="800000"/>
            <a:headEnd/>
            <a:tailEnd/>
          </a:ln>
        </p:spPr>
        <p:txBody>
          <a:bodyPr/>
          <a:lstStyle/>
          <a:p>
            <a:pPr marL="342900" indent="-342900">
              <a:spcBef>
                <a:spcPct val="20000"/>
              </a:spcBef>
              <a:buFontTx/>
              <a:buChar char="•"/>
            </a:pPr>
            <a:r>
              <a:rPr lang="en-US" sz="1600" dirty="0"/>
              <a:t>Virtual memory addressing is a memory management technique, used by multitasking computer operating systems wherein non-contiguous memory is presented to a software application as contiguous memory. </a:t>
            </a:r>
          </a:p>
          <a:p>
            <a:pPr marL="342900" indent="-342900">
              <a:spcBef>
                <a:spcPct val="20000"/>
              </a:spcBef>
              <a:buFontTx/>
              <a:buChar char="•"/>
            </a:pPr>
            <a:r>
              <a:rPr lang="en-US" sz="1600" dirty="0"/>
              <a:t>The contiguous memory is referred to as the virtual address </a:t>
            </a:r>
            <a:r>
              <a:rPr lang="en-US" sz="1600" dirty="0" smtClean="0"/>
              <a:t>space.</a:t>
            </a:r>
          </a:p>
          <a:p>
            <a:pPr marL="342900" indent="-342900">
              <a:spcBef>
                <a:spcPct val="20000"/>
              </a:spcBef>
              <a:buFontTx/>
              <a:buChar char="•"/>
            </a:pPr>
            <a:r>
              <a:rPr lang="en-US" sz="1600" kern="0" dirty="0" smtClean="0"/>
              <a:t>Why virtual memory?</a:t>
            </a:r>
            <a:endParaRPr lang="en-US" sz="1600" kern="0" dirty="0"/>
          </a:p>
          <a:p>
            <a:pPr marL="800100" lvl="1" indent="-342900">
              <a:spcBef>
                <a:spcPct val="20000"/>
              </a:spcBef>
              <a:buFont typeface="Arial" pitchFamily="34" charset="0"/>
              <a:buChar char="•"/>
            </a:pPr>
            <a:r>
              <a:rPr lang="en-US" sz="1600" kern="0" dirty="0" smtClean="0"/>
              <a:t>S</a:t>
            </a:r>
            <a:r>
              <a:rPr lang="de-DE" sz="1600" kern="0" dirty="0"/>
              <a:t>hortage</a:t>
            </a:r>
            <a:r>
              <a:rPr lang="en-US" sz="1600" kern="0" dirty="0"/>
              <a:t> of memory</a:t>
            </a:r>
          </a:p>
          <a:p>
            <a:pPr marL="1200150" lvl="2" indent="-285750">
              <a:spcBef>
                <a:spcPct val="20000"/>
              </a:spcBef>
              <a:buFontTx/>
              <a:buChar char="–"/>
              <a:defRPr/>
            </a:pPr>
            <a:r>
              <a:rPr lang="en-US" sz="1600" kern="0" dirty="0"/>
              <a:t>Efficient memory </a:t>
            </a:r>
            <a:r>
              <a:rPr lang="de-DE" sz="1600" kern="0" dirty="0"/>
              <a:t>management </a:t>
            </a:r>
            <a:r>
              <a:rPr lang="de-DE" sz="1600" kern="0" dirty="0" smtClean="0"/>
              <a:t>needed</a:t>
            </a:r>
            <a:endParaRPr lang="de-DE" sz="1600" dirty="0"/>
          </a:p>
          <a:p>
            <a:pPr marL="1200150" lvl="2" indent="-285750">
              <a:spcBef>
                <a:spcPct val="20000"/>
              </a:spcBef>
              <a:buFontTx/>
              <a:buChar char="–"/>
              <a:defRPr/>
            </a:pPr>
            <a:r>
              <a:rPr lang="de-DE" sz="1600" dirty="0" smtClean="0"/>
              <a:t>Process may be</a:t>
            </a:r>
            <a:r>
              <a:rPr lang="en-US" sz="1600" dirty="0" smtClean="0"/>
              <a:t> too big for physical memory</a:t>
            </a:r>
          </a:p>
          <a:p>
            <a:pPr marL="1200150" lvl="2" indent="-285750">
              <a:spcBef>
                <a:spcPct val="20000"/>
              </a:spcBef>
              <a:buFontTx/>
              <a:buChar char="–"/>
              <a:defRPr/>
            </a:pPr>
            <a:r>
              <a:rPr lang="en-US" sz="1600" dirty="0" smtClean="0"/>
              <a:t>More </a:t>
            </a:r>
            <a:r>
              <a:rPr lang="de-DE" sz="1600" dirty="0" smtClean="0"/>
              <a:t>active</a:t>
            </a:r>
            <a:r>
              <a:rPr lang="en-US" sz="1600" dirty="0" smtClean="0"/>
              <a:t> processes than physical memory can hold</a:t>
            </a:r>
          </a:p>
          <a:p>
            <a:pPr marL="742950" lvl="1" indent="-285750">
              <a:spcBef>
                <a:spcPct val="20000"/>
              </a:spcBef>
              <a:buFont typeface="Arial" pitchFamily="34" charset="0"/>
              <a:buChar char="•"/>
              <a:defRPr/>
            </a:pPr>
            <a:r>
              <a:rPr lang="en-US" sz="1600" dirty="0" smtClean="0"/>
              <a:t>Requirements </a:t>
            </a:r>
            <a:r>
              <a:rPr lang="de-DE" sz="1600" dirty="0"/>
              <a:t>of m</a:t>
            </a:r>
            <a:r>
              <a:rPr lang="en-US" sz="1600" dirty="0" err="1"/>
              <a:t>ulti</a:t>
            </a:r>
            <a:r>
              <a:rPr lang="de-DE" sz="1600" dirty="0"/>
              <a:t>programming</a:t>
            </a:r>
            <a:r>
              <a:rPr lang="en-US" sz="1600" dirty="0" smtClean="0"/>
              <a:t> </a:t>
            </a:r>
          </a:p>
          <a:p>
            <a:pPr marL="1200150" lvl="2" indent="-285750">
              <a:spcBef>
                <a:spcPct val="20000"/>
              </a:spcBef>
              <a:buFontTx/>
              <a:buChar char="–"/>
              <a:defRPr/>
            </a:pPr>
            <a:r>
              <a:rPr lang="de-DE" sz="1600" dirty="0" smtClean="0"/>
              <a:t>Efficient p</a:t>
            </a:r>
            <a:r>
              <a:rPr lang="en-US" sz="1600" dirty="0" err="1" smtClean="0"/>
              <a:t>rotection</a:t>
            </a:r>
            <a:r>
              <a:rPr lang="de-DE" sz="1600" dirty="0" smtClean="0"/>
              <a:t> scheme</a:t>
            </a:r>
            <a:endParaRPr lang="en-US" sz="1600" dirty="0"/>
          </a:p>
          <a:p>
            <a:pPr marL="1200150" lvl="2" indent="-285750">
              <a:spcBef>
                <a:spcPct val="20000"/>
              </a:spcBef>
              <a:buFontTx/>
              <a:buChar char="–"/>
              <a:defRPr/>
            </a:pPr>
            <a:r>
              <a:rPr lang="de-DE" sz="1600" dirty="0" smtClean="0"/>
              <a:t>Simple way of s</a:t>
            </a:r>
            <a:r>
              <a:rPr lang="en-US" sz="1600" dirty="0" smtClean="0"/>
              <a:t>haring</a:t>
            </a:r>
          </a:p>
        </p:txBody>
      </p:sp>
      <p:pic>
        <p:nvPicPr>
          <p:cNvPr id="53253" name="Picture 4" descr="300px-Virtualmem"/>
          <p:cNvPicPr>
            <a:picLocks noChangeAspect="1" noChangeArrowheads="1"/>
          </p:cNvPicPr>
          <p:nvPr/>
        </p:nvPicPr>
        <p:blipFill>
          <a:blip r:embed="rId2"/>
          <a:srcRect/>
          <a:stretch>
            <a:fillRect/>
          </a:stretch>
        </p:blipFill>
        <p:spPr bwMode="auto">
          <a:xfrm>
            <a:off x="5867400" y="1219200"/>
            <a:ext cx="2590800"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4275" name="Oval 2"/>
          <p:cNvSpPr>
            <a:spLocks noChangeArrowheads="1"/>
          </p:cNvSpPr>
          <p:nvPr/>
        </p:nvSpPr>
        <p:spPr bwMode="auto">
          <a:xfrm>
            <a:off x="539750" y="793750"/>
            <a:ext cx="152400" cy="1524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276" name="Rectangle 3"/>
          <p:cNvSpPr>
            <a:spLocks noGrp="1" noChangeArrowheads="1"/>
          </p:cNvSpPr>
          <p:nvPr>
            <p:ph type="title"/>
          </p:nvPr>
        </p:nvSpPr>
        <p:spPr/>
        <p:txBody>
          <a:bodyPr/>
          <a:lstStyle/>
          <a:p>
            <a:r>
              <a:rPr lang="en-US" smtClean="0"/>
              <a:t>Virtual Memory</a:t>
            </a:r>
          </a:p>
        </p:txBody>
      </p:sp>
      <p:sp>
        <p:nvSpPr>
          <p:cNvPr id="54277" name="Rectangle 4"/>
          <p:cNvSpPr>
            <a:spLocks noGrp="1" noChangeArrowheads="1"/>
          </p:cNvSpPr>
          <p:nvPr>
            <p:ph type="body" idx="1"/>
          </p:nvPr>
        </p:nvSpPr>
        <p:spPr>
          <a:xfrm>
            <a:off x="609600" y="1447800"/>
            <a:ext cx="7696200" cy="4876800"/>
          </a:xfrm>
        </p:spPr>
        <p:txBody>
          <a:bodyPr/>
          <a:lstStyle/>
          <a:p>
            <a:pPr>
              <a:lnSpc>
                <a:spcPct val="85000"/>
              </a:lnSpc>
            </a:pPr>
            <a:r>
              <a:rPr lang="en-US" sz="1800" dirty="0" smtClean="0"/>
              <a:t>Virtual memory allows software to run in a memory address space whose size and addressing are not necessarily tied to the computer's physical memory. </a:t>
            </a:r>
          </a:p>
          <a:p>
            <a:pPr>
              <a:lnSpc>
                <a:spcPct val="85000"/>
              </a:lnSpc>
            </a:pPr>
            <a:r>
              <a:rPr lang="en-US" sz="1800" dirty="0" smtClean="0"/>
              <a:t>To properly implement virtual memory the CPU (or a device attached to it) must provide a way for the operating system to map virtual memory to physical memory and for it to detect when an address is required that does not currently relate to main memory so that the needed data can be swapped in. </a:t>
            </a:r>
          </a:p>
          <a:p>
            <a:pPr>
              <a:lnSpc>
                <a:spcPct val="85000"/>
              </a:lnSpc>
              <a:buFontTx/>
              <a:buNone/>
            </a:pPr>
            <a:endParaRPr lang="en-US" sz="1800" dirty="0" smtClean="0"/>
          </a:p>
          <a:p>
            <a:pPr>
              <a:spcBef>
                <a:spcPct val="0"/>
              </a:spcBef>
            </a:pPr>
            <a:r>
              <a:rPr lang="tr-TR" sz="1800" dirty="0" smtClean="0">
                <a:solidFill>
                  <a:srgbClr val="000000"/>
                </a:solidFill>
                <a:latin typeface="Tahoma" pitchFamily="34" charset="0"/>
              </a:rPr>
              <a:t>size of information blocks that are transferred from secondary to main storage (M)</a:t>
            </a:r>
            <a:r>
              <a:rPr lang="en-US" sz="1800" dirty="0" smtClean="0">
                <a:solidFill>
                  <a:srgbClr val="000000"/>
                </a:solidFill>
                <a:latin typeface="Tahoma" pitchFamily="34" charset="0"/>
              </a:rPr>
              <a:t> </a:t>
            </a:r>
            <a:r>
              <a:rPr lang="en-US" sz="1800" dirty="0" smtClean="0">
                <a:solidFill>
                  <a:srgbClr val="000000"/>
                </a:solidFill>
                <a:latin typeface="Tahoma" pitchFamily="34" charset="0"/>
                <a:sym typeface="Wingdings" pitchFamily="2" charset="2"/>
              </a:rPr>
              <a:t></a:t>
            </a:r>
            <a:r>
              <a:rPr lang="en-US" sz="1800" dirty="0" smtClean="0">
                <a:solidFill>
                  <a:srgbClr val="000000"/>
                </a:solidFill>
                <a:latin typeface="Tahoma" pitchFamily="34" charset="0"/>
              </a:rPr>
              <a:t> </a:t>
            </a:r>
            <a:r>
              <a:rPr lang="en-US" sz="1800" i="1" dirty="0" smtClean="0">
                <a:solidFill>
                  <a:srgbClr val="0000FF"/>
                </a:solidFill>
                <a:latin typeface="Tahoma" pitchFamily="34" charset="0"/>
              </a:rPr>
              <a:t>Swapping </a:t>
            </a:r>
            <a:r>
              <a:rPr lang="tr-TR" sz="1800" b="0" i="1" dirty="0" smtClean="0">
                <a:solidFill>
                  <a:srgbClr val="0000FF"/>
                </a:solidFill>
                <a:latin typeface="Tahoma" pitchFamily="34" charset="0"/>
              </a:rPr>
              <a:t>policy</a:t>
            </a:r>
            <a:endParaRPr lang="tr-TR" sz="1800" dirty="0" smtClean="0">
              <a:solidFill>
                <a:srgbClr val="000000"/>
              </a:solidFill>
              <a:latin typeface="Tahoma" pitchFamily="34" charset="0"/>
            </a:endParaRPr>
          </a:p>
          <a:p>
            <a:pPr>
              <a:spcBef>
                <a:spcPct val="0"/>
              </a:spcBef>
              <a:buNone/>
            </a:pPr>
            <a:endParaRPr lang="tr-TR" sz="1800" dirty="0" smtClean="0">
              <a:solidFill>
                <a:srgbClr val="000000"/>
              </a:solidFill>
              <a:latin typeface="Tahoma" pitchFamily="34" charset="0"/>
            </a:endParaRPr>
          </a:p>
          <a:p>
            <a:pPr>
              <a:spcBef>
                <a:spcPct val="0"/>
              </a:spcBef>
            </a:pPr>
            <a:r>
              <a:rPr lang="tr-TR" sz="1800" dirty="0" smtClean="0">
                <a:solidFill>
                  <a:srgbClr val="000000"/>
                </a:solidFill>
                <a:latin typeface="Tahoma" pitchFamily="34" charset="0"/>
              </a:rPr>
              <a:t> block of information brought into M, and M is full, then some region of M must be released to make room for the new block --&gt; </a:t>
            </a:r>
            <a:r>
              <a:rPr lang="tr-TR" sz="1800" b="0" i="1" dirty="0" smtClean="0">
                <a:solidFill>
                  <a:srgbClr val="0000FF"/>
                </a:solidFill>
                <a:latin typeface="Tahoma" pitchFamily="34" charset="0"/>
              </a:rPr>
              <a:t>replacement policy</a:t>
            </a:r>
          </a:p>
          <a:p>
            <a:pPr>
              <a:spcBef>
                <a:spcPct val="0"/>
              </a:spcBef>
              <a:buNone/>
            </a:pPr>
            <a:endParaRPr lang="tr-TR" sz="1800" b="0" i="1" dirty="0" smtClean="0">
              <a:solidFill>
                <a:srgbClr val="0000FF"/>
              </a:solidFill>
              <a:latin typeface="Tahoma" pitchFamily="34" charset="0"/>
            </a:endParaRPr>
          </a:p>
          <a:p>
            <a:pPr>
              <a:spcBef>
                <a:spcPct val="0"/>
              </a:spcBef>
            </a:pPr>
            <a:r>
              <a:rPr lang="tr-TR" sz="1800" dirty="0" smtClean="0">
                <a:solidFill>
                  <a:srgbClr val="000000"/>
                </a:solidFill>
                <a:latin typeface="Tahoma" pitchFamily="34" charset="0"/>
              </a:rPr>
              <a:t> which region of M is to hold the new block --&gt; </a:t>
            </a:r>
            <a:r>
              <a:rPr lang="tr-TR" sz="1800" b="0" i="1" dirty="0" smtClean="0">
                <a:solidFill>
                  <a:srgbClr val="0000FF"/>
                </a:solidFill>
                <a:latin typeface="Tahoma" pitchFamily="34" charset="0"/>
              </a:rPr>
              <a:t>placement policy</a:t>
            </a:r>
            <a:r>
              <a:rPr lang="tr-TR" sz="1800" b="0" i="1" dirty="0" smtClean="0">
                <a:latin typeface="Tahoma" pitchFamily="34" charset="0"/>
              </a:rPr>
              <a:t> </a:t>
            </a:r>
          </a:p>
          <a:p>
            <a:pPr>
              <a:spcBef>
                <a:spcPct val="0"/>
              </a:spcBef>
            </a:pPr>
            <a:endParaRPr lang="tr-TR" sz="1800" b="0" i="1" dirty="0" smtClean="0">
              <a:latin typeface="Tahoma" pitchFamily="34" charset="0"/>
            </a:endParaRPr>
          </a:p>
          <a:p>
            <a:pPr>
              <a:spcBef>
                <a:spcPct val="0"/>
              </a:spcBef>
            </a:pPr>
            <a:r>
              <a:rPr lang="tr-TR" sz="1800" b="0" i="1" dirty="0" smtClean="0">
                <a:latin typeface="Tahoma" pitchFamily="34" charset="0"/>
              </a:rPr>
              <a:t> </a:t>
            </a:r>
            <a:r>
              <a:rPr lang="tr-TR" sz="1800" b="0" i="1" dirty="0" smtClean="0">
                <a:solidFill>
                  <a:srgbClr val="0000FF"/>
                </a:solidFill>
                <a:latin typeface="Tahoma" pitchFamily="34" charset="0"/>
              </a:rPr>
              <a:t> </a:t>
            </a:r>
            <a:r>
              <a:rPr lang="tr-TR" sz="1800" dirty="0" smtClean="0">
                <a:solidFill>
                  <a:srgbClr val="000000"/>
                </a:solidFill>
                <a:latin typeface="Tahoma" pitchFamily="34" charset="0"/>
              </a:rPr>
              <a:t>missing item fetched from secondary memory only on the occurrence of a fault --&gt; </a:t>
            </a:r>
            <a:r>
              <a:rPr lang="tr-TR" sz="1800" b="0" i="1" dirty="0" smtClean="0">
                <a:solidFill>
                  <a:srgbClr val="0000FF"/>
                </a:solidFill>
                <a:latin typeface="Tahoma" pitchFamily="34" charset="0"/>
              </a:rPr>
              <a:t>demand load policy</a:t>
            </a:r>
            <a:endParaRPr lang="en-US" sz="1800" dirty="0">
              <a:latin typeface="Tahoma"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Footer Placeholder 2"/>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55299" name="Rectangle 2"/>
          <p:cNvSpPr>
            <a:spLocks noGrp="1" noChangeArrowheads="1"/>
          </p:cNvSpPr>
          <p:nvPr>
            <p:ph type="title"/>
          </p:nvPr>
        </p:nvSpPr>
        <p:spPr/>
        <p:txBody>
          <a:bodyPr/>
          <a:lstStyle/>
          <a:p>
            <a:r>
              <a:rPr lang="en-US" sz="3600" smtClean="0"/>
              <a:t>Virtual Memory</a:t>
            </a:r>
          </a:p>
        </p:txBody>
      </p:sp>
      <p:grpSp>
        <p:nvGrpSpPr>
          <p:cNvPr id="55300" name="Group 28"/>
          <p:cNvGrpSpPr>
            <a:grpSpLocks/>
          </p:cNvGrpSpPr>
          <p:nvPr/>
        </p:nvGrpSpPr>
        <p:grpSpPr bwMode="auto">
          <a:xfrm>
            <a:off x="685800" y="4648200"/>
            <a:ext cx="7861300" cy="1808163"/>
            <a:chOff x="336" y="2688"/>
            <a:chExt cx="4952" cy="1139"/>
          </a:xfrm>
        </p:grpSpPr>
        <p:sp>
          <p:nvSpPr>
            <p:cNvPr id="55319" name="Rectangle 4"/>
            <p:cNvSpPr>
              <a:spLocks noChangeArrowheads="1"/>
            </p:cNvSpPr>
            <p:nvPr/>
          </p:nvSpPr>
          <p:spPr bwMode="auto">
            <a:xfrm>
              <a:off x="336" y="2688"/>
              <a:ext cx="4952" cy="473"/>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u="sng">
                  <a:latin typeface="Arial" charset="0"/>
                </a:rPr>
                <a:t>Paging Organization</a:t>
              </a:r>
            </a:p>
            <a:p>
              <a:pPr>
                <a:lnSpc>
                  <a:spcPct val="85000"/>
                </a:lnSpc>
              </a:pPr>
              <a:endParaRPr lang="en-US" sz="1800" b="1" u="sng">
                <a:latin typeface="Arial" charset="0"/>
              </a:endParaRPr>
            </a:p>
            <a:p>
              <a:pPr>
                <a:lnSpc>
                  <a:spcPct val="85000"/>
                </a:lnSpc>
              </a:pPr>
              <a:r>
                <a:rPr lang="en-US" sz="1800" b="1">
                  <a:latin typeface="Arial" charset="0"/>
                </a:rPr>
                <a:t>virtual and physical address space partitioned into blocks of equal size</a:t>
              </a:r>
            </a:p>
          </p:txBody>
        </p:sp>
        <p:sp>
          <p:nvSpPr>
            <p:cNvPr id="55320" name="Rectangle 5"/>
            <p:cNvSpPr>
              <a:spLocks noChangeArrowheads="1"/>
            </p:cNvSpPr>
            <p:nvPr/>
          </p:nvSpPr>
          <p:spPr bwMode="auto">
            <a:xfrm>
              <a:off x="2336" y="3229"/>
              <a:ext cx="928"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i="1">
                  <a:latin typeface="Arial" charset="0"/>
                </a:rPr>
                <a:t>page frames</a:t>
              </a:r>
            </a:p>
          </p:txBody>
        </p:sp>
        <p:sp>
          <p:nvSpPr>
            <p:cNvPr id="55321" name="Rectangle 6"/>
            <p:cNvSpPr>
              <a:spLocks noChangeArrowheads="1"/>
            </p:cNvSpPr>
            <p:nvPr/>
          </p:nvSpPr>
          <p:spPr bwMode="auto">
            <a:xfrm>
              <a:off x="792" y="3648"/>
              <a:ext cx="496"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i="1">
                  <a:latin typeface="Arial" charset="0"/>
                </a:rPr>
                <a:t>pages</a:t>
              </a:r>
            </a:p>
          </p:txBody>
        </p:sp>
        <p:sp>
          <p:nvSpPr>
            <p:cNvPr id="55322" name="Line 7"/>
            <p:cNvSpPr>
              <a:spLocks noChangeShapeType="1"/>
            </p:cNvSpPr>
            <p:nvPr/>
          </p:nvSpPr>
          <p:spPr bwMode="auto">
            <a:xfrm flipH="1">
              <a:off x="576" y="3696"/>
              <a:ext cx="176" cy="0"/>
            </a:xfrm>
            <a:prstGeom prst="line">
              <a:avLst/>
            </a:prstGeom>
            <a:noFill/>
            <a:ln w="12700">
              <a:solidFill>
                <a:schemeClr val="tx1"/>
              </a:solidFill>
              <a:round/>
              <a:headEnd/>
              <a:tailEnd/>
            </a:ln>
          </p:spPr>
          <p:txBody>
            <a:bodyPr wrap="none" anchor="ctr"/>
            <a:lstStyle/>
            <a:p>
              <a:endParaRPr lang="en-US"/>
            </a:p>
          </p:txBody>
        </p:sp>
        <p:sp>
          <p:nvSpPr>
            <p:cNvPr id="55323" name="Line 8"/>
            <p:cNvSpPr>
              <a:spLocks noChangeShapeType="1"/>
            </p:cNvSpPr>
            <p:nvPr/>
          </p:nvSpPr>
          <p:spPr bwMode="auto">
            <a:xfrm flipV="1">
              <a:off x="576" y="3116"/>
              <a:ext cx="0" cy="580"/>
            </a:xfrm>
            <a:prstGeom prst="line">
              <a:avLst/>
            </a:prstGeom>
            <a:noFill/>
            <a:ln w="12700">
              <a:solidFill>
                <a:schemeClr val="tx1"/>
              </a:solidFill>
              <a:round/>
              <a:headEnd/>
              <a:tailEnd type="triangle" w="med" len="med"/>
            </a:ln>
          </p:spPr>
          <p:txBody>
            <a:bodyPr wrap="none" anchor="ctr"/>
            <a:lstStyle/>
            <a:p>
              <a:endParaRPr lang="en-US"/>
            </a:p>
          </p:txBody>
        </p:sp>
        <p:sp>
          <p:nvSpPr>
            <p:cNvPr id="55324" name="Line 9"/>
            <p:cNvSpPr>
              <a:spLocks noChangeShapeType="1"/>
            </p:cNvSpPr>
            <p:nvPr/>
          </p:nvSpPr>
          <p:spPr bwMode="auto">
            <a:xfrm flipH="1">
              <a:off x="1460" y="3408"/>
              <a:ext cx="864" cy="0"/>
            </a:xfrm>
            <a:prstGeom prst="line">
              <a:avLst/>
            </a:prstGeom>
            <a:noFill/>
            <a:ln w="12700">
              <a:solidFill>
                <a:schemeClr val="tx1"/>
              </a:solidFill>
              <a:round/>
              <a:headEnd/>
              <a:tailEnd/>
            </a:ln>
          </p:spPr>
          <p:txBody>
            <a:bodyPr wrap="none" anchor="ctr"/>
            <a:lstStyle/>
            <a:p>
              <a:endParaRPr lang="en-US"/>
            </a:p>
          </p:txBody>
        </p:sp>
        <p:sp>
          <p:nvSpPr>
            <p:cNvPr id="55325" name="Line 10"/>
            <p:cNvSpPr>
              <a:spLocks noChangeShapeType="1"/>
            </p:cNvSpPr>
            <p:nvPr/>
          </p:nvSpPr>
          <p:spPr bwMode="auto">
            <a:xfrm flipV="1">
              <a:off x="1464" y="3120"/>
              <a:ext cx="0" cy="288"/>
            </a:xfrm>
            <a:prstGeom prst="line">
              <a:avLst/>
            </a:prstGeom>
            <a:noFill/>
            <a:ln w="12700">
              <a:solidFill>
                <a:schemeClr val="tx1"/>
              </a:solidFill>
              <a:round/>
              <a:headEnd/>
              <a:tailEnd type="triangle" w="med" len="med"/>
            </a:ln>
          </p:spPr>
          <p:txBody>
            <a:bodyPr wrap="none" anchor="ctr"/>
            <a:lstStyle/>
            <a:p>
              <a:endParaRPr lang="en-US"/>
            </a:p>
          </p:txBody>
        </p:sp>
      </p:grpSp>
      <p:grpSp>
        <p:nvGrpSpPr>
          <p:cNvPr id="55301" name="Group 27"/>
          <p:cNvGrpSpPr>
            <a:grpSpLocks/>
          </p:cNvGrpSpPr>
          <p:nvPr/>
        </p:nvGrpSpPr>
        <p:grpSpPr bwMode="auto">
          <a:xfrm>
            <a:off x="1371600" y="3200400"/>
            <a:ext cx="5524500" cy="1587500"/>
            <a:chOff x="864" y="1344"/>
            <a:chExt cx="3480" cy="1000"/>
          </a:xfrm>
        </p:grpSpPr>
        <p:sp>
          <p:nvSpPr>
            <p:cNvPr id="55304" name="Rectangle 11"/>
            <p:cNvSpPr>
              <a:spLocks noChangeArrowheads="1"/>
            </p:cNvSpPr>
            <p:nvPr/>
          </p:nvSpPr>
          <p:spPr bwMode="auto">
            <a:xfrm>
              <a:off x="864" y="1648"/>
              <a:ext cx="224" cy="280"/>
            </a:xfrm>
            <a:prstGeom prst="rect">
              <a:avLst/>
            </a:prstGeom>
            <a:noFill/>
            <a:ln w="12700">
              <a:solidFill>
                <a:schemeClr val="tx1"/>
              </a:solidFill>
              <a:miter lim="800000"/>
              <a:headEnd/>
              <a:tailEnd/>
            </a:ln>
          </p:spPr>
          <p:txBody>
            <a:bodyPr wrap="none" anchor="ctr"/>
            <a:lstStyle/>
            <a:p>
              <a:endParaRPr lang="en-US"/>
            </a:p>
          </p:txBody>
        </p:sp>
        <p:sp>
          <p:nvSpPr>
            <p:cNvPr id="55305" name="Rectangle 12"/>
            <p:cNvSpPr>
              <a:spLocks noChangeArrowheads="1"/>
            </p:cNvSpPr>
            <p:nvPr/>
          </p:nvSpPr>
          <p:spPr bwMode="auto">
            <a:xfrm>
              <a:off x="1784" y="1544"/>
              <a:ext cx="280" cy="480"/>
            </a:xfrm>
            <a:prstGeom prst="rect">
              <a:avLst/>
            </a:prstGeom>
            <a:noFill/>
            <a:ln w="12700">
              <a:solidFill>
                <a:schemeClr val="tx1"/>
              </a:solidFill>
              <a:miter lim="800000"/>
              <a:headEnd/>
              <a:tailEnd/>
            </a:ln>
          </p:spPr>
          <p:txBody>
            <a:bodyPr wrap="none" anchor="ctr"/>
            <a:lstStyle/>
            <a:p>
              <a:endParaRPr lang="en-US"/>
            </a:p>
          </p:txBody>
        </p:sp>
        <p:sp>
          <p:nvSpPr>
            <p:cNvPr id="55306" name="Rectangle 13"/>
            <p:cNvSpPr>
              <a:spLocks noChangeArrowheads="1"/>
            </p:cNvSpPr>
            <p:nvPr/>
          </p:nvSpPr>
          <p:spPr bwMode="auto">
            <a:xfrm>
              <a:off x="2480" y="1424"/>
              <a:ext cx="584" cy="808"/>
            </a:xfrm>
            <a:prstGeom prst="rect">
              <a:avLst/>
            </a:prstGeom>
            <a:noFill/>
            <a:ln w="12700">
              <a:solidFill>
                <a:schemeClr val="tx1"/>
              </a:solidFill>
              <a:miter lim="800000"/>
              <a:headEnd/>
              <a:tailEnd/>
            </a:ln>
          </p:spPr>
          <p:txBody>
            <a:bodyPr wrap="none" anchor="ctr"/>
            <a:lstStyle/>
            <a:p>
              <a:endParaRPr lang="en-US"/>
            </a:p>
          </p:txBody>
        </p:sp>
        <p:sp>
          <p:nvSpPr>
            <p:cNvPr id="55307" name="Rectangle 14"/>
            <p:cNvSpPr>
              <a:spLocks noChangeArrowheads="1"/>
            </p:cNvSpPr>
            <p:nvPr/>
          </p:nvSpPr>
          <p:spPr bwMode="auto">
            <a:xfrm>
              <a:off x="3520" y="1344"/>
              <a:ext cx="824" cy="1000"/>
            </a:xfrm>
            <a:prstGeom prst="rect">
              <a:avLst/>
            </a:prstGeom>
            <a:noFill/>
            <a:ln w="12700">
              <a:solidFill>
                <a:schemeClr val="tx1"/>
              </a:solidFill>
              <a:miter lim="800000"/>
              <a:headEnd/>
              <a:tailEnd/>
            </a:ln>
          </p:spPr>
          <p:txBody>
            <a:bodyPr wrap="none" anchor="ctr"/>
            <a:lstStyle/>
            <a:p>
              <a:endParaRPr lang="en-US"/>
            </a:p>
          </p:txBody>
        </p:sp>
        <p:sp>
          <p:nvSpPr>
            <p:cNvPr id="55308" name="Line 15"/>
            <p:cNvSpPr>
              <a:spLocks noChangeShapeType="1"/>
            </p:cNvSpPr>
            <p:nvPr/>
          </p:nvSpPr>
          <p:spPr bwMode="auto">
            <a:xfrm>
              <a:off x="1104" y="1788"/>
              <a:ext cx="664"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55309" name="Line 16"/>
            <p:cNvSpPr>
              <a:spLocks noChangeShapeType="1"/>
            </p:cNvSpPr>
            <p:nvPr/>
          </p:nvSpPr>
          <p:spPr bwMode="auto">
            <a:xfrm>
              <a:off x="2072" y="1788"/>
              <a:ext cx="4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55310" name="Line 17"/>
            <p:cNvSpPr>
              <a:spLocks noChangeShapeType="1"/>
            </p:cNvSpPr>
            <p:nvPr/>
          </p:nvSpPr>
          <p:spPr bwMode="auto">
            <a:xfrm>
              <a:off x="3072" y="1824"/>
              <a:ext cx="432"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55311" name="Rectangle 18"/>
            <p:cNvSpPr>
              <a:spLocks noChangeArrowheads="1"/>
            </p:cNvSpPr>
            <p:nvPr/>
          </p:nvSpPr>
          <p:spPr bwMode="auto">
            <a:xfrm>
              <a:off x="3772" y="1948"/>
              <a:ext cx="402" cy="153"/>
            </a:xfrm>
            <a:prstGeom prst="rect">
              <a:avLst/>
            </a:prstGeom>
            <a:noFill/>
            <a:ln w="12700">
              <a:noFill/>
              <a:miter lim="800000"/>
              <a:headEnd/>
              <a:tailEnd/>
            </a:ln>
          </p:spPr>
          <p:txBody>
            <a:bodyPr wrap="none" lIns="63500" tIns="25400" rIns="63500" bIns="25400">
              <a:spAutoFit/>
            </a:bodyPr>
            <a:lstStyle/>
            <a:p>
              <a:pPr>
                <a:lnSpc>
                  <a:spcPct val="90000"/>
                </a:lnSpc>
              </a:pPr>
              <a:r>
                <a:rPr lang="en-US" sz="1400" b="1">
                  <a:latin typeface="Arial" charset="0"/>
                </a:rPr>
                <a:t>pages</a:t>
              </a:r>
            </a:p>
          </p:txBody>
        </p:sp>
        <p:sp>
          <p:nvSpPr>
            <p:cNvPr id="55312" name="Rectangle 19"/>
            <p:cNvSpPr>
              <a:spLocks noChangeArrowheads="1"/>
            </p:cNvSpPr>
            <p:nvPr/>
          </p:nvSpPr>
          <p:spPr bwMode="auto">
            <a:xfrm>
              <a:off x="2640" y="1808"/>
              <a:ext cx="328" cy="232"/>
            </a:xfrm>
            <a:prstGeom prst="rect">
              <a:avLst/>
            </a:prstGeom>
            <a:noFill/>
            <a:ln w="12700">
              <a:solidFill>
                <a:schemeClr val="tx1"/>
              </a:solidFill>
              <a:miter lim="800000"/>
              <a:headEnd/>
              <a:tailEnd/>
            </a:ln>
          </p:spPr>
          <p:txBody>
            <a:bodyPr wrap="none" anchor="ctr"/>
            <a:lstStyle/>
            <a:p>
              <a:endParaRPr lang="en-US"/>
            </a:p>
          </p:txBody>
        </p:sp>
        <p:sp>
          <p:nvSpPr>
            <p:cNvPr id="55313" name="Rectangle 20"/>
            <p:cNvSpPr>
              <a:spLocks noChangeArrowheads="1"/>
            </p:cNvSpPr>
            <p:nvPr/>
          </p:nvSpPr>
          <p:spPr bwMode="auto">
            <a:xfrm>
              <a:off x="868" y="1796"/>
              <a:ext cx="229" cy="144"/>
            </a:xfrm>
            <a:prstGeom prst="rect">
              <a:avLst/>
            </a:prstGeom>
            <a:noFill/>
            <a:ln w="12700">
              <a:noFill/>
              <a:miter lim="800000"/>
              <a:headEnd/>
              <a:tailEnd/>
            </a:ln>
          </p:spPr>
          <p:txBody>
            <a:bodyPr wrap="none" lIns="63500" tIns="25400" rIns="63500" bIns="25400">
              <a:spAutoFit/>
            </a:bodyPr>
            <a:lstStyle/>
            <a:p>
              <a:pPr>
                <a:lnSpc>
                  <a:spcPct val="97000"/>
                </a:lnSpc>
              </a:pPr>
              <a:r>
                <a:rPr lang="en-US" sz="1200" b="1">
                  <a:latin typeface="Arial" charset="0"/>
                </a:rPr>
                <a:t>reg</a:t>
              </a:r>
            </a:p>
          </p:txBody>
        </p:sp>
        <p:sp>
          <p:nvSpPr>
            <p:cNvPr id="55314" name="Rectangle 21"/>
            <p:cNvSpPr>
              <a:spLocks noChangeArrowheads="1"/>
            </p:cNvSpPr>
            <p:nvPr/>
          </p:nvSpPr>
          <p:spPr bwMode="auto">
            <a:xfrm>
              <a:off x="1780" y="1556"/>
              <a:ext cx="351" cy="144"/>
            </a:xfrm>
            <a:prstGeom prst="rect">
              <a:avLst/>
            </a:prstGeom>
            <a:noFill/>
            <a:ln w="12700">
              <a:noFill/>
              <a:miter lim="800000"/>
              <a:headEnd/>
              <a:tailEnd/>
            </a:ln>
          </p:spPr>
          <p:txBody>
            <a:bodyPr wrap="none" lIns="63500" tIns="25400" rIns="63500" bIns="25400">
              <a:spAutoFit/>
            </a:bodyPr>
            <a:lstStyle/>
            <a:p>
              <a:pPr>
                <a:lnSpc>
                  <a:spcPct val="97000"/>
                </a:lnSpc>
              </a:pPr>
              <a:r>
                <a:rPr lang="en-US" sz="1200" b="1">
                  <a:latin typeface="Arial" charset="0"/>
                </a:rPr>
                <a:t>cache</a:t>
              </a:r>
            </a:p>
          </p:txBody>
        </p:sp>
        <p:sp>
          <p:nvSpPr>
            <p:cNvPr id="55315" name="Rectangle 22"/>
            <p:cNvSpPr>
              <a:spLocks noChangeArrowheads="1"/>
            </p:cNvSpPr>
            <p:nvPr/>
          </p:nvSpPr>
          <p:spPr bwMode="auto">
            <a:xfrm>
              <a:off x="2596" y="1436"/>
              <a:ext cx="416"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Arial" charset="0"/>
                </a:rPr>
                <a:t>mem</a:t>
              </a:r>
            </a:p>
          </p:txBody>
        </p:sp>
        <p:sp>
          <p:nvSpPr>
            <p:cNvPr id="55316" name="Rectangle 23"/>
            <p:cNvSpPr>
              <a:spLocks noChangeArrowheads="1"/>
            </p:cNvSpPr>
            <p:nvPr/>
          </p:nvSpPr>
          <p:spPr bwMode="auto">
            <a:xfrm>
              <a:off x="3604" y="1388"/>
              <a:ext cx="368"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Arial" charset="0"/>
                </a:rPr>
                <a:t>disk</a:t>
              </a:r>
            </a:p>
          </p:txBody>
        </p:sp>
        <p:sp>
          <p:nvSpPr>
            <p:cNvPr id="55317" name="Rectangle 24" descr="Light upward diagonal"/>
            <p:cNvSpPr>
              <a:spLocks noChangeArrowheads="1"/>
            </p:cNvSpPr>
            <p:nvPr/>
          </p:nvSpPr>
          <p:spPr bwMode="auto">
            <a:xfrm>
              <a:off x="3792" y="1712"/>
              <a:ext cx="328" cy="232"/>
            </a:xfrm>
            <a:prstGeom prst="rect">
              <a:avLst/>
            </a:prstGeom>
            <a:pattFill prst="ltUpDiag">
              <a:fgClr>
                <a:schemeClr val="accent1"/>
              </a:fgClr>
              <a:bgClr>
                <a:schemeClr val="bg1"/>
              </a:bgClr>
            </a:pattFill>
            <a:ln w="12700">
              <a:solidFill>
                <a:schemeClr val="tx1"/>
              </a:solidFill>
              <a:miter lim="800000"/>
              <a:headEnd/>
              <a:tailEnd/>
            </a:ln>
          </p:spPr>
          <p:txBody>
            <a:bodyPr wrap="none" anchor="ctr"/>
            <a:lstStyle/>
            <a:p>
              <a:endParaRPr lang="en-US"/>
            </a:p>
          </p:txBody>
        </p:sp>
        <p:sp>
          <p:nvSpPr>
            <p:cNvPr id="55318" name="Rectangle 25"/>
            <p:cNvSpPr>
              <a:spLocks noChangeArrowheads="1"/>
            </p:cNvSpPr>
            <p:nvPr/>
          </p:nvSpPr>
          <p:spPr bwMode="auto">
            <a:xfrm>
              <a:off x="2596" y="2060"/>
              <a:ext cx="472"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Arial" charset="0"/>
                </a:rPr>
                <a:t>frame</a:t>
              </a:r>
            </a:p>
          </p:txBody>
        </p:sp>
      </p:grpSp>
      <p:sp>
        <p:nvSpPr>
          <p:cNvPr id="55302" name="Rectangle 26"/>
          <p:cNvSpPr>
            <a:spLocks noChangeArrowheads="1"/>
          </p:cNvSpPr>
          <p:nvPr/>
        </p:nvSpPr>
        <p:spPr bwMode="auto">
          <a:xfrm>
            <a:off x="533400" y="1143000"/>
            <a:ext cx="7599363" cy="1069975"/>
          </a:xfrm>
          <a:prstGeom prst="rect">
            <a:avLst/>
          </a:prstGeom>
          <a:noFill/>
          <a:ln w="9525">
            <a:noFill/>
            <a:miter lim="800000"/>
            <a:headEnd/>
            <a:tailEnd/>
          </a:ln>
        </p:spPr>
        <p:txBody>
          <a:bodyPr anchor="ctr">
            <a:spAutoFit/>
          </a:bodyPr>
          <a:lstStyle/>
          <a:p>
            <a:r>
              <a:rPr lang="en-US" sz="1600"/>
              <a:t>In paging, the low order bits of the binary representation of the virtual address are preserved, and used directly as the low order bits of the actual physical address; the high order bits are treated as a key to one or more address translation tables, which provide the high order bits of the actual physical address. </a:t>
            </a:r>
          </a:p>
        </p:txBody>
      </p:sp>
      <p:sp>
        <p:nvSpPr>
          <p:cNvPr id="55303" name="Rectangle 30"/>
          <p:cNvSpPr>
            <a:spLocks noChangeArrowheads="1"/>
          </p:cNvSpPr>
          <p:nvPr/>
        </p:nvSpPr>
        <p:spPr bwMode="auto">
          <a:xfrm>
            <a:off x="533400" y="2286000"/>
            <a:ext cx="7772400" cy="825500"/>
          </a:xfrm>
          <a:prstGeom prst="rect">
            <a:avLst/>
          </a:prstGeom>
          <a:noFill/>
          <a:ln w="9525">
            <a:noFill/>
            <a:miter lim="800000"/>
            <a:headEnd/>
            <a:tailEnd/>
          </a:ln>
        </p:spPr>
        <p:txBody>
          <a:bodyPr>
            <a:spAutoFit/>
          </a:bodyPr>
          <a:lstStyle/>
          <a:p>
            <a:r>
              <a:rPr lang="en-US" sz="1600"/>
              <a:t>For this reason a range of consecutive addresses in the virtual address space whose size is a power of two will be translated in a corresponding range of consecutive physical addresses. The memory referenced by such a range is called a page.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3555" name="Rectangle 2"/>
          <p:cNvSpPr>
            <a:spLocks noGrp="1" noChangeArrowheads="1"/>
          </p:cNvSpPr>
          <p:nvPr>
            <p:ph type="title"/>
          </p:nvPr>
        </p:nvSpPr>
        <p:spPr/>
        <p:txBody>
          <a:bodyPr/>
          <a:lstStyle/>
          <a:p>
            <a:r>
              <a:rPr lang="en-US" smtClean="0"/>
              <a:t>Fixed/Movable Head</a:t>
            </a:r>
          </a:p>
        </p:txBody>
      </p:sp>
      <p:sp>
        <p:nvSpPr>
          <p:cNvPr id="23556" name="Rectangle 3"/>
          <p:cNvSpPr>
            <a:spLocks noGrp="1" noChangeArrowheads="1"/>
          </p:cNvSpPr>
          <p:nvPr>
            <p:ph type="body" idx="1"/>
          </p:nvPr>
        </p:nvSpPr>
        <p:spPr>
          <a:xfrm>
            <a:off x="685800" y="1295400"/>
            <a:ext cx="3733800" cy="4114800"/>
          </a:xfrm>
        </p:spPr>
        <p:txBody>
          <a:bodyPr/>
          <a:lstStyle/>
          <a:p>
            <a:r>
              <a:rPr lang="en-GB" smtClean="0"/>
              <a:t>Fixed head</a:t>
            </a:r>
          </a:p>
          <a:p>
            <a:pPr lvl="1"/>
            <a:r>
              <a:rPr lang="en-GB" smtClean="0"/>
              <a:t>One read write head per track</a:t>
            </a:r>
          </a:p>
          <a:p>
            <a:pPr lvl="1"/>
            <a:r>
              <a:rPr lang="en-GB" smtClean="0"/>
              <a:t>Heads mounted on fixed ridged arm</a:t>
            </a:r>
          </a:p>
          <a:p>
            <a:r>
              <a:rPr lang="en-GB" smtClean="0"/>
              <a:t>Movable head</a:t>
            </a:r>
          </a:p>
          <a:p>
            <a:pPr lvl="1"/>
            <a:r>
              <a:rPr lang="en-GB" smtClean="0"/>
              <a:t>One read write head per side</a:t>
            </a:r>
          </a:p>
          <a:p>
            <a:pPr lvl="1"/>
            <a:r>
              <a:rPr lang="en-GB" smtClean="0"/>
              <a:t>Mounted on a movable arm</a:t>
            </a:r>
          </a:p>
        </p:txBody>
      </p:sp>
      <p:sp>
        <p:nvSpPr>
          <p:cNvPr id="23557" name="Rectangle 4"/>
          <p:cNvSpPr>
            <a:spLocks noChangeArrowheads="1"/>
          </p:cNvSpPr>
          <p:nvPr/>
        </p:nvSpPr>
        <p:spPr bwMode="auto">
          <a:xfrm>
            <a:off x="5486400" y="3200400"/>
            <a:ext cx="2362200" cy="517525"/>
          </a:xfrm>
          <a:prstGeom prst="rect">
            <a:avLst/>
          </a:prstGeom>
          <a:noFill/>
          <a:ln w="9525">
            <a:noFill/>
            <a:miter lim="800000"/>
            <a:headEnd/>
            <a:tailEnd/>
          </a:ln>
        </p:spPr>
        <p:txBody>
          <a:bodyPr anchor="ctr">
            <a:spAutoFit/>
          </a:bodyPr>
          <a:lstStyle/>
          <a:p>
            <a:pPr algn="ctr"/>
            <a:r>
              <a:rPr lang="en-US" sz="1400"/>
              <a:t>Close-up of a hard disk head resting on the disk platter.</a:t>
            </a:r>
          </a:p>
        </p:txBody>
      </p:sp>
      <p:pic>
        <p:nvPicPr>
          <p:cNvPr id="23558" name="Picture 6" descr="250px-Hard_disk_head"/>
          <p:cNvPicPr>
            <a:picLocks noChangeAspect="1" noChangeArrowheads="1"/>
          </p:cNvPicPr>
          <p:nvPr/>
        </p:nvPicPr>
        <p:blipFill>
          <a:blip r:embed="rId2"/>
          <a:srcRect/>
          <a:stretch>
            <a:fillRect/>
          </a:stretch>
        </p:blipFill>
        <p:spPr bwMode="auto">
          <a:xfrm>
            <a:off x="5638800" y="1295400"/>
            <a:ext cx="2057400" cy="1866900"/>
          </a:xfrm>
          <a:prstGeom prst="rect">
            <a:avLst/>
          </a:prstGeom>
          <a:noFill/>
          <a:ln w="9525">
            <a:noFill/>
            <a:miter lim="800000"/>
            <a:headEnd/>
            <a:tailEnd/>
          </a:ln>
        </p:spPr>
      </p:pic>
      <p:sp>
        <p:nvSpPr>
          <p:cNvPr id="23559" name="Rectangle 7"/>
          <p:cNvSpPr>
            <a:spLocks noChangeArrowheads="1"/>
          </p:cNvSpPr>
          <p:nvPr/>
        </p:nvSpPr>
        <p:spPr bwMode="auto">
          <a:xfrm>
            <a:off x="4724400" y="5472113"/>
            <a:ext cx="3886200" cy="1155700"/>
          </a:xfrm>
          <a:prstGeom prst="rect">
            <a:avLst/>
          </a:prstGeom>
          <a:noFill/>
          <a:ln w="9525">
            <a:noFill/>
            <a:miter lim="800000"/>
            <a:headEnd/>
            <a:tailEnd/>
          </a:ln>
        </p:spPr>
        <p:txBody>
          <a:bodyPr anchor="ctr">
            <a:spAutoFit/>
          </a:bodyPr>
          <a:lstStyle/>
          <a:p>
            <a:pPr algn="ctr"/>
            <a:r>
              <a:rPr lang="en-US" sz="1400"/>
              <a:t>Microphotograph of a hard disk head. The size of the front edge is about 0.3 * 1.2 mm. The functional part of the head is the round, orange structure in the middle. Also note the connection wires bonded to gold-plated pads. </a:t>
            </a:r>
          </a:p>
        </p:txBody>
      </p:sp>
      <p:pic>
        <p:nvPicPr>
          <p:cNvPr id="23560" name="Picture 8" descr="250px-Rwheadmicro"/>
          <p:cNvPicPr>
            <a:picLocks noChangeAspect="1" noChangeArrowheads="1"/>
          </p:cNvPicPr>
          <p:nvPr/>
        </p:nvPicPr>
        <p:blipFill>
          <a:blip r:embed="rId3"/>
          <a:srcRect/>
          <a:stretch>
            <a:fillRect/>
          </a:stretch>
        </p:blipFill>
        <p:spPr bwMode="auto">
          <a:xfrm>
            <a:off x="5334000" y="3810000"/>
            <a:ext cx="2971800" cy="1676400"/>
          </a:xfrm>
          <a:prstGeom prst="rect">
            <a:avLst/>
          </a:prstGeom>
          <a:noFill/>
          <a:ln w="9525">
            <a:noFill/>
            <a:miter lim="800000"/>
            <a:headEnd/>
            <a:tailEnd/>
          </a:ln>
        </p:spPr>
      </p:pic>
      <p:pic>
        <p:nvPicPr>
          <p:cNvPr id="23561" name="Picture 10" descr="primer_spin"/>
          <p:cNvPicPr>
            <a:picLocks noChangeAspect="1" noChangeArrowheads="1" noCrop="1"/>
          </p:cNvPicPr>
          <p:nvPr/>
        </p:nvPicPr>
        <p:blipFill>
          <a:blip r:embed="rId4"/>
          <a:srcRect/>
          <a:stretch>
            <a:fillRect/>
          </a:stretch>
        </p:blipFill>
        <p:spPr bwMode="auto">
          <a:xfrm>
            <a:off x="1371600" y="5334000"/>
            <a:ext cx="19812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4579" name="Rectangle 2"/>
          <p:cNvSpPr>
            <a:spLocks noGrp="1" noChangeArrowheads="1"/>
          </p:cNvSpPr>
          <p:nvPr>
            <p:ph type="title"/>
          </p:nvPr>
        </p:nvSpPr>
        <p:spPr/>
        <p:txBody>
          <a:bodyPr/>
          <a:lstStyle/>
          <a:p>
            <a:r>
              <a:rPr lang="en-GB" smtClean="0"/>
              <a:t>Removable or Not</a:t>
            </a:r>
            <a:endParaRPr lang="en-US" smtClean="0"/>
          </a:p>
        </p:txBody>
      </p:sp>
      <p:sp>
        <p:nvSpPr>
          <p:cNvPr id="24580" name="Rectangle 3"/>
          <p:cNvSpPr>
            <a:spLocks noGrp="1" noChangeArrowheads="1"/>
          </p:cNvSpPr>
          <p:nvPr>
            <p:ph type="body" idx="1"/>
          </p:nvPr>
        </p:nvSpPr>
        <p:spPr/>
        <p:txBody>
          <a:bodyPr/>
          <a:lstStyle/>
          <a:p>
            <a:r>
              <a:rPr lang="en-GB" smtClean="0"/>
              <a:t>Removable disk</a:t>
            </a:r>
          </a:p>
          <a:p>
            <a:pPr lvl="1"/>
            <a:r>
              <a:rPr lang="en-GB" smtClean="0"/>
              <a:t>Can be removed from drive and replaced with another disk</a:t>
            </a:r>
          </a:p>
          <a:p>
            <a:pPr lvl="1"/>
            <a:r>
              <a:rPr lang="en-GB" smtClean="0"/>
              <a:t>Provides unlimited storage capacity</a:t>
            </a:r>
          </a:p>
          <a:p>
            <a:pPr lvl="1"/>
            <a:r>
              <a:rPr lang="en-GB" smtClean="0"/>
              <a:t>Easy data transfer between systems</a:t>
            </a:r>
          </a:p>
          <a:p>
            <a:r>
              <a:rPr lang="en-GB" smtClean="0"/>
              <a:t>Nonremovable disk</a:t>
            </a:r>
          </a:p>
          <a:p>
            <a:pPr lvl="1"/>
            <a:r>
              <a:rPr lang="en-GB" smtClean="0"/>
              <a:t>Permanently mounted in the drive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5603" name="Rectangle 2"/>
          <p:cNvSpPr>
            <a:spLocks noGrp="1" noChangeArrowheads="1"/>
          </p:cNvSpPr>
          <p:nvPr>
            <p:ph type="title"/>
          </p:nvPr>
        </p:nvSpPr>
        <p:spPr/>
        <p:txBody>
          <a:bodyPr/>
          <a:lstStyle/>
          <a:p>
            <a:r>
              <a:rPr lang="en-US" smtClean="0"/>
              <a:t>Finding Sectors</a:t>
            </a:r>
          </a:p>
        </p:txBody>
      </p:sp>
      <p:sp>
        <p:nvSpPr>
          <p:cNvPr id="25604" name="Rectangle 3"/>
          <p:cNvSpPr>
            <a:spLocks noGrp="1" noChangeArrowheads="1"/>
          </p:cNvSpPr>
          <p:nvPr>
            <p:ph type="body" idx="1"/>
          </p:nvPr>
        </p:nvSpPr>
        <p:spPr/>
        <p:txBody>
          <a:bodyPr/>
          <a:lstStyle/>
          <a:p>
            <a:r>
              <a:rPr lang="en-US" smtClean="0"/>
              <a:t>Mesti boleh mengenalpasti runut (track) dan sektor awalan. </a:t>
            </a:r>
          </a:p>
          <a:p>
            <a:r>
              <a:rPr lang="en-US" smtClean="0"/>
              <a:t>Format disk</a:t>
            </a:r>
          </a:p>
          <a:p>
            <a:pPr lvl="1"/>
            <a:r>
              <a:rPr lang="en-US" smtClean="0"/>
              <a:t>Maklumat tambahan yg bukannya untuk pengguna. </a:t>
            </a:r>
          </a:p>
          <a:p>
            <a:pPr lvl="1"/>
            <a:r>
              <a:rPr lang="en-US" smtClean="0"/>
              <a:t>Tanda runut2 dan sektor2. </a:t>
            </a:r>
          </a:p>
          <a:p>
            <a:pPr lvl="1"/>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6627" name="Rectangle 2"/>
          <p:cNvSpPr>
            <a:spLocks noGrp="1" noChangeArrowheads="1"/>
          </p:cNvSpPr>
          <p:nvPr>
            <p:ph type="title"/>
          </p:nvPr>
        </p:nvSpPr>
        <p:spPr/>
        <p:txBody>
          <a:bodyPr/>
          <a:lstStyle/>
          <a:p>
            <a:r>
              <a:rPr lang="en-US" smtClean="0"/>
              <a:t>RAID</a:t>
            </a:r>
          </a:p>
        </p:txBody>
      </p:sp>
      <p:sp>
        <p:nvSpPr>
          <p:cNvPr id="26628" name="Rectangle 3"/>
          <p:cNvSpPr>
            <a:spLocks noGrp="1" noChangeArrowheads="1"/>
          </p:cNvSpPr>
          <p:nvPr>
            <p:ph type="body" idx="1"/>
          </p:nvPr>
        </p:nvSpPr>
        <p:spPr>
          <a:xfrm>
            <a:off x="685800" y="1447800"/>
            <a:ext cx="7772400" cy="4648200"/>
          </a:xfrm>
        </p:spPr>
        <p:txBody>
          <a:bodyPr/>
          <a:lstStyle/>
          <a:p>
            <a:pPr>
              <a:lnSpc>
                <a:spcPct val="90000"/>
              </a:lnSpc>
            </a:pPr>
            <a:r>
              <a:rPr lang="en-US" sz="2400" b="1" smtClean="0"/>
              <a:t>Redundant array of independent disks</a:t>
            </a:r>
            <a:r>
              <a:rPr lang="en-US" sz="2400" smtClean="0"/>
              <a:t>, also known as </a:t>
            </a:r>
            <a:r>
              <a:rPr lang="en-US" sz="2400" b="1" smtClean="0"/>
              <a:t>redundant array of inexpensive disks</a:t>
            </a:r>
            <a:r>
              <a:rPr lang="en-US" sz="2400" smtClean="0"/>
              <a:t> (commonly abbreviated </a:t>
            </a:r>
            <a:r>
              <a:rPr lang="en-US" sz="2400" b="1" smtClean="0"/>
              <a:t>RAID</a:t>
            </a:r>
            <a:r>
              <a:rPr lang="en-US" sz="2400" smtClean="0"/>
              <a:t>) is a system which uses multiple hard drives to share or replicate data among the drives. </a:t>
            </a:r>
          </a:p>
          <a:p>
            <a:pPr>
              <a:lnSpc>
                <a:spcPct val="90000"/>
              </a:lnSpc>
            </a:pPr>
            <a:endParaRPr lang="en-US" sz="2400" smtClean="0"/>
          </a:p>
          <a:p>
            <a:pPr>
              <a:lnSpc>
                <a:spcPct val="90000"/>
              </a:lnSpc>
            </a:pPr>
            <a:r>
              <a:rPr lang="en-US" sz="2400" smtClean="0"/>
              <a:t>Depending on the version chosen, the benefit of RAID is one or more of increased data integrity, fault-tolerance, throughput or capacity compared to single drives. </a:t>
            </a:r>
          </a:p>
          <a:p>
            <a:pPr>
              <a:lnSpc>
                <a:spcPct val="90000"/>
              </a:lnSpc>
            </a:pPr>
            <a:endParaRPr lang="en-US" sz="2400" smtClean="0"/>
          </a:p>
          <a:p>
            <a:pPr>
              <a:lnSpc>
                <a:spcPct val="90000"/>
              </a:lnSpc>
            </a:pPr>
            <a:r>
              <a:rPr lang="en-US" sz="2400" smtClean="0"/>
              <a:t>RAID combines multiple hard drives into a single logical unit. Thus, instead of seeing several different hard drives, the operating system sees only 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7651" name="Rectangle 2"/>
          <p:cNvSpPr>
            <a:spLocks noGrp="1" noChangeArrowheads="1"/>
          </p:cNvSpPr>
          <p:nvPr>
            <p:ph type="title"/>
          </p:nvPr>
        </p:nvSpPr>
        <p:spPr/>
        <p:txBody>
          <a:bodyPr/>
          <a:lstStyle/>
          <a:p>
            <a:r>
              <a:rPr lang="en-US" smtClean="0"/>
              <a:t>RAID 0</a:t>
            </a:r>
          </a:p>
        </p:txBody>
      </p:sp>
      <p:sp>
        <p:nvSpPr>
          <p:cNvPr id="27652" name="Rectangle 3"/>
          <p:cNvSpPr>
            <a:spLocks noGrp="1" noChangeArrowheads="1"/>
          </p:cNvSpPr>
          <p:nvPr>
            <p:ph type="body" sz="half" idx="1"/>
          </p:nvPr>
        </p:nvSpPr>
        <p:spPr>
          <a:xfrm>
            <a:off x="685800" y="1371600"/>
            <a:ext cx="7924800" cy="2362200"/>
          </a:xfrm>
        </p:spPr>
        <p:txBody>
          <a:bodyPr/>
          <a:lstStyle/>
          <a:p>
            <a:pPr>
              <a:lnSpc>
                <a:spcPct val="80000"/>
              </a:lnSpc>
            </a:pPr>
            <a:r>
              <a:rPr lang="en-US" sz="1800" smtClean="0"/>
              <a:t>A RAID 0 (also known as a striped set) splits data evenly across two or more disks with no parity information for redundancy.</a:t>
            </a:r>
          </a:p>
          <a:p>
            <a:pPr>
              <a:lnSpc>
                <a:spcPct val="80000"/>
              </a:lnSpc>
            </a:pPr>
            <a:endParaRPr lang="en-US" sz="1800" smtClean="0"/>
          </a:p>
          <a:p>
            <a:pPr>
              <a:lnSpc>
                <a:spcPct val="80000"/>
              </a:lnSpc>
            </a:pPr>
            <a:r>
              <a:rPr lang="en-US" sz="1800" smtClean="0"/>
              <a:t>It is important to note that RAID 0 was not one of the original RAID levels, and is not redundant. </a:t>
            </a:r>
          </a:p>
          <a:p>
            <a:pPr>
              <a:lnSpc>
                <a:spcPct val="80000"/>
              </a:lnSpc>
            </a:pPr>
            <a:endParaRPr lang="en-US" sz="1800" smtClean="0"/>
          </a:p>
          <a:p>
            <a:pPr>
              <a:lnSpc>
                <a:spcPct val="80000"/>
              </a:lnSpc>
            </a:pPr>
            <a:r>
              <a:rPr lang="en-US" sz="1800" smtClean="0"/>
              <a:t>RAID 0 is normally used to increase performance, although it can also be used as a way to create a small number of large virtual disks out of a large number of small physical ones. </a:t>
            </a:r>
          </a:p>
        </p:txBody>
      </p:sp>
      <p:pic>
        <p:nvPicPr>
          <p:cNvPr id="27653" name="Picture 4" descr="00"/>
          <p:cNvPicPr>
            <a:picLocks noGrp="1" noChangeAspect="1" noChangeArrowheads="1"/>
          </p:cNvPicPr>
          <p:nvPr>
            <p:ph sz="half" idx="2"/>
          </p:nvPr>
        </p:nvPicPr>
        <p:blipFill>
          <a:blip r:embed="rId2"/>
          <a:srcRect/>
          <a:stretch>
            <a:fillRect/>
          </a:stretch>
        </p:blipFill>
        <p:spPr>
          <a:xfrm>
            <a:off x="1752600" y="4038600"/>
            <a:ext cx="5943600" cy="243840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latin typeface="Times New Roman" charset="0"/>
              </a:rPr>
              <a:t>FSKTM</a:t>
            </a:r>
          </a:p>
          <a:p>
            <a:endParaRPr lang="en-US" smtClean="0">
              <a:latin typeface="Times New Roman" charset="0"/>
            </a:endParaRPr>
          </a:p>
        </p:txBody>
      </p:sp>
      <p:sp>
        <p:nvSpPr>
          <p:cNvPr id="28675" name="Rectangle 2"/>
          <p:cNvSpPr>
            <a:spLocks noGrp="1" noChangeArrowheads="1"/>
          </p:cNvSpPr>
          <p:nvPr>
            <p:ph type="title"/>
          </p:nvPr>
        </p:nvSpPr>
        <p:spPr/>
        <p:txBody>
          <a:bodyPr/>
          <a:lstStyle/>
          <a:p>
            <a:r>
              <a:rPr lang="en-US" smtClean="0"/>
              <a:t>RAID 0</a:t>
            </a:r>
          </a:p>
        </p:txBody>
      </p:sp>
      <p:sp>
        <p:nvSpPr>
          <p:cNvPr id="28676" name="Rectangle 3"/>
          <p:cNvSpPr>
            <a:spLocks noGrp="1" noChangeArrowheads="1"/>
          </p:cNvSpPr>
          <p:nvPr>
            <p:ph type="body" idx="1"/>
          </p:nvPr>
        </p:nvSpPr>
        <p:spPr>
          <a:xfrm>
            <a:off x="685800" y="1447800"/>
            <a:ext cx="7772400" cy="4114800"/>
          </a:xfrm>
        </p:spPr>
        <p:txBody>
          <a:bodyPr/>
          <a:lstStyle/>
          <a:p>
            <a:r>
              <a:rPr lang="en-GB" smtClean="0"/>
              <a:t>No redundancy</a:t>
            </a:r>
          </a:p>
          <a:p>
            <a:r>
              <a:rPr lang="en-GB" smtClean="0"/>
              <a:t>Data striped across all disks</a:t>
            </a:r>
          </a:p>
          <a:p>
            <a:r>
              <a:rPr lang="en-GB" smtClean="0"/>
              <a:t>Round Robin striping</a:t>
            </a:r>
          </a:p>
          <a:p>
            <a:r>
              <a:rPr lang="en-GB" smtClean="0"/>
              <a:t>Increase speed</a:t>
            </a:r>
          </a:p>
          <a:p>
            <a:pPr lvl="1"/>
            <a:r>
              <a:rPr lang="en-GB" smtClean="0"/>
              <a:t>Multiple data requests probably not on same disk</a:t>
            </a:r>
          </a:p>
          <a:p>
            <a:pPr lvl="1"/>
            <a:r>
              <a:rPr lang="en-GB" smtClean="0"/>
              <a:t>Disks seek in parallel</a:t>
            </a:r>
          </a:p>
          <a:p>
            <a:pPr lvl="1"/>
            <a:r>
              <a:rPr lang="en-GB" smtClean="0"/>
              <a:t>A set of data is likely to be striped across multiple disks</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5013</TotalTime>
  <Words>2172</Words>
  <Application>Microsoft Office PowerPoint</Application>
  <PresentationFormat>On-screen Show (4:3)</PresentationFormat>
  <Paragraphs>316</Paragraphs>
  <Slides>36</Slides>
  <Notes>0</Notes>
  <HiddenSlides>4</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Blank Presentation</vt:lpstr>
      <vt:lpstr>Types of External Memory</vt:lpstr>
      <vt:lpstr>Cakera Magnetik</vt:lpstr>
      <vt:lpstr>Data &amp; Format Organization</vt:lpstr>
      <vt:lpstr>Fixed/Movable Head</vt:lpstr>
      <vt:lpstr>Removable or Not</vt:lpstr>
      <vt:lpstr>Finding Sectors</vt:lpstr>
      <vt:lpstr>RAID</vt:lpstr>
      <vt:lpstr>RAID 0</vt:lpstr>
      <vt:lpstr>RAID 0</vt:lpstr>
      <vt:lpstr>RAID 1</vt:lpstr>
      <vt:lpstr>RAID 1</vt:lpstr>
      <vt:lpstr>RAID 2</vt:lpstr>
      <vt:lpstr>RAID 2</vt:lpstr>
      <vt:lpstr>RAID 3</vt:lpstr>
      <vt:lpstr>RAID 3</vt:lpstr>
      <vt:lpstr>RAID 4</vt:lpstr>
      <vt:lpstr>RAID 4</vt:lpstr>
      <vt:lpstr>RAID 5</vt:lpstr>
      <vt:lpstr>RAID 5</vt:lpstr>
      <vt:lpstr>RAID 6</vt:lpstr>
      <vt:lpstr>Optical Storage CD-ROM</vt:lpstr>
      <vt:lpstr>CD-ROM Drive Speeds</vt:lpstr>
      <vt:lpstr>CD-ROM Format</vt:lpstr>
      <vt:lpstr>Random Access on  CD-ROM</vt:lpstr>
      <vt:lpstr>CD-ROM for &amp; Against</vt:lpstr>
      <vt:lpstr>Other Optical Storage</vt:lpstr>
      <vt:lpstr>DVD - What’s in a Name?</vt:lpstr>
      <vt:lpstr>DVD - Technology</vt:lpstr>
      <vt:lpstr>DVD - Writable</vt:lpstr>
      <vt:lpstr>Foreground Reading</vt:lpstr>
      <vt:lpstr>Magnetic Tape</vt:lpstr>
      <vt:lpstr>Digital Audio Tape (DAT)</vt:lpstr>
      <vt:lpstr>What is virtual memory?</vt:lpstr>
      <vt:lpstr>Virtual Memory</vt:lpstr>
      <vt:lpstr>Virtual Memory</vt:lpstr>
      <vt:lpstr>Virtual Memory</vt:lpstr>
    </vt:vector>
  </TitlesOfParts>
  <Company>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are We Now?</dc:title>
  <dc:creator>FSKTM</dc:creator>
  <cp:lastModifiedBy>zaily</cp:lastModifiedBy>
  <cp:revision>161</cp:revision>
  <dcterms:created xsi:type="dcterms:W3CDTF">1998-07-21T10:09:08Z</dcterms:created>
  <dcterms:modified xsi:type="dcterms:W3CDTF">2012-03-29T00:27:37Z</dcterms:modified>
</cp:coreProperties>
</file>