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61" r:id="rId6"/>
    <p:sldId id="260"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introcs.cs.princeton.edu/java/23recursion/Queens.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Solving in Recursion	 </a:t>
            </a:r>
            <a:endParaRPr lang="en-MY" dirty="0"/>
          </a:p>
        </p:txBody>
      </p:sp>
      <p:sp>
        <p:nvSpPr>
          <p:cNvPr id="3" name="Subtitle 2"/>
          <p:cNvSpPr>
            <a:spLocks noGrp="1"/>
          </p:cNvSpPr>
          <p:nvPr>
            <p:ph type="subTitle" idx="1"/>
          </p:nvPr>
        </p:nvSpPr>
        <p:spPr/>
        <p:txBody>
          <a:bodyPr>
            <a:normAutofit/>
          </a:bodyPr>
          <a:lstStyle/>
          <a:p>
            <a:endParaRPr lang="en-US" dirty="0" smtClean="0"/>
          </a:p>
          <a:p>
            <a:r>
              <a:rPr lang="en-US" dirty="0" smtClean="0"/>
              <a:t>Combinatorics * * </a:t>
            </a:r>
            <a:r>
              <a:rPr lang="en-US" smtClean="0"/>
              <a:t>* Strings </a:t>
            </a:r>
            <a:r>
              <a:rPr lang="en-US" dirty="0" smtClean="0"/>
              <a:t>* * * </a:t>
            </a:r>
            <a:r>
              <a:rPr lang="en-US" smtClean="0"/>
              <a:t>8 Queens</a:t>
            </a:r>
            <a:endParaRPr lang="en-MY" dirty="0"/>
          </a:p>
        </p:txBody>
      </p:sp>
    </p:spTree>
    <p:extLst>
      <p:ext uri="{BB962C8B-B14F-4D97-AF65-F5344CB8AC3E}">
        <p14:creationId xmlns:p14="http://schemas.microsoft.com/office/powerpoint/2010/main" val="181138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89640"/>
            <a:ext cx="8911687" cy="1280890"/>
          </a:xfrm>
        </p:spPr>
        <p:txBody>
          <a:bodyPr>
            <a:normAutofit fontScale="90000"/>
          </a:bodyPr>
          <a:lstStyle/>
          <a:p>
            <a:r>
              <a:rPr lang="en-US" dirty="0" smtClean="0"/>
              <a:t>8 Queen Problem</a:t>
            </a:r>
            <a:br>
              <a:rPr lang="en-US" dirty="0" smtClean="0"/>
            </a:br>
            <a:r>
              <a:rPr lang="en-US" sz="2800" dirty="0" smtClean="0"/>
              <a:t>- a classic example of complex recursion problem</a:t>
            </a:r>
            <a:br>
              <a:rPr lang="en-US" sz="2800" dirty="0" smtClean="0"/>
            </a:br>
            <a:r>
              <a:rPr lang="en-US" sz="2800" dirty="0" smtClean="0"/>
              <a:t>- solved using recursion &amp; backtracking exhaustive search</a:t>
            </a:r>
            <a:endParaRPr lang="en-MY" dirty="0"/>
          </a:p>
        </p:txBody>
      </p:sp>
      <p:sp>
        <p:nvSpPr>
          <p:cNvPr id="3" name="Content Placeholder 2"/>
          <p:cNvSpPr>
            <a:spLocks noGrp="1"/>
          </p:cNvSpPr>
          <p:nvPr>
            <p:ph idx="1"/>
          </p:nvPr>
        </p:nvSpPr>
        <p:spPr>
          <a:xfrm>
            <a:off x="2589212" y="2268070"/>
            <a:ext cx="8915400" cy="3777622"/>
          </a:xfrm>
        </p:spPr>
        <p:txBody>
          <a:bodyPr>
            <a:normAutofit fontScale="92500" lnSpcReduction="10000"/>
          </a:bodyPr>
          <a:lstStyle/>
          <a:p>
            <a:r>
              <a:rPr lang="en-US" dirty="0" smtClean="0"/>
              <a:t>The goal is to keep (up to) 8 queens on the regular chessboard (8x8) in such a way that no queen attacks the other.</a:t>
            </a:r>
          </a:p>
          <a:p>
            <a:r>
              <a:rPr lang="en-US" dirty="0" smtClean="0"/>
              <a:t>A queen may move row wise, column wise and in both diagonals</a:t>
            </a:r>
          </a:p>
          <a:p>
            <a:r>
              <a:rPr lang="en-US" dirty="0" smtClean="0"/>
              <a:t>The idea/logic is one must first design the program to check how many queens are there on the board and what are their current positions (</a:t>
            </a:r>
            <a:r>
              <a:rPr lang="en-US" dirty="0" err="1"/>
              <a:t>i</a:t>
            </a:r>
            <a:r>
              <a:rPr lang="en-US" dirty="0" err="1" smtClean="0"/>
              <a:t>,j</a:t>
            </a:r>
            <a:r>
              <a:rPr lang="en-US" dirty="0" smtClean="0"/>
              <a:t>).  </a:t>
            </a:r>
          </a:p>
          <a:p>
            <a:r>
              <a:rPr lang="en-US" dirty="0" smtClean="0"/>
              <a:t>Then, one must allow the queen(s) to be on-board only if they are:</a:t>
            </a:r>
          </a:p>
          <a:p>
            <a:pPr marL="0" indent="0">
              <a:buNone/>
            </a:pPr>
            <a:r>
              <a:rPr lang="en-US" dirty="0"/>
              <a:t>	</a:t>
            </a:r>
            <a:r>
              <a:rPr lang="en-US" dirty="0" smtClean="0"/>
              <a:t>a) unique in their own row</a:t>
            </a:r>
          </a:p>
          <a:p>
            <a:pPr marL="0" indent="0">
              <a:buNone/>
            </a:pPr>
            <a:r>
              <a:rPr lang="en-US" dirty="0"/>
              <a:t>	</a:t>
            </a:r>
            <a:r>
              <a:rPr lang="en-US" dirty="0" smtClean="0"/>
              <a:t>b) unique in their own column</a:t>
            </a:r>
          </a:p>
          <a:p>
            <a:pPr marL="0" indent="0">
              <a:buNone/>
            </a:pPr>
            <a:r>
              <a:rPr lang="en-US" dirty="0"/>
              <a:t>	</a:t>
            </a:r>
            <a:r>
              <a:rPr lang="en-US" dirty="0" smtClean="0"/>
              <a:t>c) unique in both diagonals</a:t>
            </a:r>
          </a:p>
          <a:p>
            <a:r>
              <a:rPr lang="en-US" dirty="0" smtClean="0"/>
              <a:t>Links to sample solutions:</a:t>
            </a:r>
          </a:p>
          <a:p>
            <a:pPr marL="0" indent="0">
              <a:buNone/>
            </a:pPr>
            <a:r>
              <a:rPr lang="en-US" dirty="0"/>
              <a:t>	</a:t>
            </a:r>
            <a:r>
              <a:rPr lang="en-US" dirty="0">
                <a:hlinkClick r:id="rId2"/>
              </a:rPr>
              <a:t>http://</a:t>
            </a:r>
            <a:r>
              <a:rPr lang="en-US" dirty="0" smtClean="0">
                <a:hlinkClick r:id="rId2"/>
              </a:rPr>
              <a:t>introcs.cs.princeton.edu/java/23recursion/Queens.java</a:t>
            </a:r>
            <a:r>
              <a:rPr lang="en-US" dirty="0" smtClean="0"/>
              <a:t> </a:t>
            </a:r>
          </a:p>
          <a:p>
            <a:endParaRPr lang="en-MY" dirty="0"/>
          </a:p>
        </p:txBody>
      </p:sp>
    </p:spTree>
    <p:extLst>
      <p:ext uri="{BB962C8B-B14F-4D97-AF65-F5344CB8AC3E}">
        <p14:creationId xmlns:p14="http://schemas.microsoft.com/office/powerpoint/2010/main" val="172352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en-US" dirty="0" smtClean="0"/>
              <a:t>Recap: Why Recursion</a:t>
            </a:r>
            <a:endParaRPr lang="en-MY" dirty="0"/>
          </a:p>
        </p:txBody>
      </p:sp>
      <p:sp>
        <p:nvSpPr>
          <p:cNvPr id="3" name="Content Placeholder 2"/>
          <p:cNvSpPr>
            <a:spLocks noGrp="1"/>
          </p:cNvSpPr>
          <p:nvPr>
            <p:ph idx="1"/>
          </p:nvPr>
        </p:nvSpPr>
        <p:spPr>
          <a:xfrm>
            <a:off x="2589212" y="1371600"/>
            <a:ext cx="8915400" cy="884083"/>
          </a:xfrm>
        </p:spPr>
        <p:txBody>
          <a:bodyPr/>
          <a:lstStyle/>
          <a:p>
            <a:r>
              <a:rPr lang="en-US" dirty="0" smtClean="0"/>
              <a:t>Neat in theory</a:t>
            </a:r>
          </a:p>
          <a:p>
            <a:r>
              <a:rPr lang="en-US" dirty="0" smtClean="0"/>
              <a:t>Leads to very clean code in most cases</a:t>
            </a:r>
          </a:p>
          <a:p>
            <a:endParaRPr lang="en-MY" dirty="0"/>
          </a:p>
        </p:txBody>
      </p:sp>
      <p:sp>
        <p:nvSpPr>
          <p:cNvPr id="4" name="Title 1"/>
          <p:cNvSpPr txBox="1">
            <a:spLocks/>
          </p:cNvSpPr>
          <p:nvPr/>
        </p:nvSpPr>
        <p:spPr>
          <a:xfrm>
            <a:off x="2597408" y="2255683"/>
            <a:ext cx="8911687" cy="7474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Recap: Recursion Strategy</a:t>
            </a:r>
            <a:endParaRPr lang="en-MY" dirty="0"/>
          </a:p>
        </p:txBody>
      </p:sp>
      <p:sp>
        <p:nvSpPr>
          <p:cNvPr id="5" name="Content Placeholder 2"/>
          <p:cNvSpPr txBox="1">
            <a:spLocks/>
          </p:cNvSpPr>
          <p:nvPr/>
        </p:nvSpPr>
        <p:spPr>
          <a:xfrm>
            <a:off x="2593695" y="2989726"/>
            <a:ext cx="8915400" cy="23487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Figure out what the </a:t>
            </a:r>
            <a:r>
              <a:rPr lang="en-US" b="1" dirty="0" smtClean="0"/>
              <a:t>base case</a:t>
            </a:r>
            <a:r>
              <a:rPr lang="en-US" dirty="0" smtClean="0"/>
              <a:t> (simplest case) consists of</a:t>
            </a:r>
          </a:p>
          <a:p>
            <a:r>
              <a:rPr lang="en-US" dirty="0" smtClean="0"/>
              <a:t>The base case must </a:t>
            </a:r>
            <a:r>
              <a:rPr lang="en-US" b="1" dirty="0" smtClean="0"/>
              <a:t>returns a result </a:t>
            </a:r>
            <a:r>
              <a:rPr lang="en-US" dirty="0" smtClean="0"/>
              <a:t>immediately </a:t>
            </a:r>
          </a:p>
          <a:p>
            <a:r>
              <a:rPr lang="en-US" dirty="0" smtClean="0"/>
              <a:t>All other conditions must </a:t>
            </a:r>
            <a:r>
              <a:rPr lang="en-US" b="1" dirty="0" smtClean="0"/>
              <a:t>revert to base case </a:t>
            </a:r>
          </a:p>
          <a:p>
            <a:endParaRPr lang="en-US" dirty="0" smtClean="0"/>
          </a:p>
          <a:p>
            <a:endParaRPr lang="en-MY" dirty="0"/>
          </a:p>
        </p:txBody>
      </p:sp>
    </p:spTree>
    <p:extLst>
      <p:ext uri="{BB962C8B-B14F-4D97-AF65-F5344CB8AC3E}">
        <p14:creationId xmlns:p14="http://schemas.microsoft.com/office/powerpoint/2010/main" val="337495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Factorial as Recursion (see previous lecture/tutorial)</a:t>
            </a:r>
            <a:endParaRPr lang="en-MY" dirty="0"/>
          </a:p>
        </p:txBody>
      </p:sp>
      <p:pic>
        <p:nvPicPr>
          <p:cNvPr id="4" name="Content Placeholder 3"/>
          <p:cNvPicPr>
            <a:picLocks noGrp="1" noChangeAspect="1"/>
          </p:cNvPicPr>
          <p:nvPr>
            <p:ph idx="1"/>
          </p:nvPr>
        </p:nvPicPr>
        <p:blipFill>
          <a:blip r:embed="rId2"/>
          <a:stretch>
            <a:fillRect/>
          </a:stretch>
        </p:blipFill>
        <p:spPr>
          <a:xfrm>
            <a:off x="3039970" y="2119125"/>
            <a:ext cx="3571529" cy="1377110"/>
          </a:xfrm>
          <a:prstGeom prst="rect">
            <a:avLst/>
          </a:prstGeom>
        </p:spPr>
      </p:pic>
      <p:pic>
        <p:nvPicPr>
          <p:cNvPr id="6" name="Picture 5"/>
          <p:cNvPicPr>
            <a:picLocks noChangeAspect="1"/>
          </p:cNvPicPr>
          <p:nvPr/>
        </p:nvPicPr>
        <p:blipFill>
          <a:blip r:embed="rId3"/>
          <a:stretch>
            <a:fillRect/>
          </a:stretch>
        </p:blipFill>
        <p:spPr>
          <a:xfrm>
            <a:off x="7048768" y="2077756"/>
            <a:ext cx="4166172" cy="2574926"/>
          </a:xfrm>
          <a:prstGeom prst="rect">
            <a:avLst/>
          </a:prstGeom>
        </p:spPr>
      </p:pic>
    </p:spTree>
    <p:extLst>
      <p:ext uri="{BB962C8B-B14F-4D97-AF65-F5344CB8AC3E}">
        <p14:creationId xmlns:p14="http://schemas.microsoft.com/office/powerpoint/2010/main" val="382759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a:t>
            </a:r>
            <a:r>
              <a:rPr lang="en-US" u="sng" dirty="0"/>
              <a:t>Permutation</a:t>
            </a:r>
            <a:r>
              <a:rPr lang="en-US" dirty="0"/>
              <a:t> Problem</a:t>
            </a:r>
            <a:br>
              <a:rPr lang="en-US" dirty="0"/>
            </a:br>
            <a:r>
              <a:rPr lang="en-US" dirty="0"/>
              <a:t>- </a:t>
            </a:r>
            <a:r>
              <a:rPr lang="en-US" sz="2700" dirty="0"/>
              <a:t>all possible ways of listing something in a particular order</a:t>
            </a:r>
            <a:endParaRPr lang="en-MY" sz="27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GB" dirty="0"/>
                  <a:t>Say we have 8 contestants who competed in a game show</a:t>
                </a:r>
                <a:endParaRPr lang="en-MY" dirty="0"/>
              </a:p>
              <a:p>
                <a:pPr marL="0" indent="0">
                  <a:buNone/>
                </a:pPr>
                <a:r>
                  <a:rPr lang="en-GB" dirty="0" smtClean="0"/>
                  <a:t>	– </a:t>
                </a:r>
                <a:r>
                  <a:rPr lang="en-GB" dirty="0"/>
                  <a:t>Alice, Bob, Charlie, David, Eve, Frank, George and </a:t>
                </a:r>
                <a:r>
                  <a:rPr lang="en-GB" dirty="0" smtClean="0"/>
                  <a:t>Horatio</a:t>
                </a:r>
                <a:endParaRPr lang="en-MY" dirty="0"/>
              </a:p>
              <a:p>
                <a:r>
                  <a:rPr lang="en-GB" dirty="0"/>
                  <a:t>How many ways can we award a 1</a:t>
                </a:r>
                <a:r>
                  <a:rPr lang="en-GB" baseline="30000" dirty="0"/>
                  <a:t>st</a:t>
                </a:r>
                <a:r>
                  <a:rPr lang="en-GB" dirty="0"/>
                  <a:t>, 2</a:t>
                </a:r>
                <a:r>
                  <a:rPr lang="en-GB" baseline="30000" dirty="0"/>
                  <a:t>nd</a:t>
                </a:r>
                <a:r>
                  <a:rPr lang="en-GB" dirty="0"/>
                  <a:t>, 3</a:t>
                </a:r>
                <a:r>
                  <a:rPr lang="en-GB" baseline="30000" dirty="0"/>
                  <a:t>rd</a:t>
                </a:r>
                <a:r>
                  <a:rPr lang="en-GB" dirty="0"/>
                  <a:t> place prizes among the 8 contestants?</a:t>
                </a:r>
                <a:endParaRPr lang="en-MY" dirty="0"/>
              </a:p>
              <a:p>
                <a:pPr marL="0" indent="0">
                  <a:buNone/>
                </a:pPr>
                <a:r>
                  <a:rPr lang="en-GB" dirty="0"/>
                  <a:t>	</a:t>
                </a:r>
                <a:r>
                  <a:rPr lang="en-GB" dirty="0" smtClean="0"/>
                  <a:t>“1</a:t>
                </a:r>
                <a:r>
                  <a:rPr lang="en-GB" baseline="30000" dirty="0" smtClean="0"/>
                  <a:t>st</a:t>
                </a:r>
                <a:r>
                  <a:rPr lang="en-GB" dirty="0"/>
                  <a:t>, 2</a:t>
                </a:r>
                <a:r>
                  <a:rPr lang="en-GB" baseline="30000" dirty="0"/>
                  <a:t>nd</a:t>
                </a:r>
                <a:r>
                  <a:rPr lang="en-GB" dirty="0"/>
                  <a:t>, 3</a:t>
                </a:r>
                <a:r>
                  <a:rPr lang="en-GB" baseline="30000" dirty="0"/>
                  <a:t>rd</a:t>
                </a:r>
                <a:r>
                  <a:rPr lang="en-GB" dirty="0"/>
                  <a:t> prizes” means you have 1</a:t>
                </a:r>
                <a:r>
                  <a:rPr lang="en-GB" baseline="30000" dirty="0"/>
                  <a:t>st</a:t>
                </a:r>
                <a:r>
                  <a:rPr lang="en-GB" dirty="0"/>
                  <a:t>, 2</a:t>
                </a:r>
                <a:r>
                  <a:rPr lang="en-GB" baseline="30000" dirty="0"/>
                  <a:t>nd</a:t>
                </a:r>
                <a:r>
                  <a:rPr lang="en-GB" dirty="0"/>
                  <a:t>, 3</a:t>
                </a:r>
                <a:r>
                  <a:rPr lang="en-GB" baseline="30000" dirty="0"/>
                  <a:t>rd</a:t>
                </a:r>
                <a:r>
                  <a:rPr lang="en-GB" dirty="0"/>
                  <a:t> positions </a:t>
                </a:r>
                <a:endParaRPr lang="en-GB" dirty="0" smtClean="0"/>
              </a:p>
              <a:p>
                <a:pPr marL="0" indent="0">
                  <a:buNone/>
                </a:pPr>
                <a:r>
                  <a:rPr lang="en-GB" dirty="0"/>
                  <a:t>	</a:t>
                </a:r>
                <a:r>
                  <a:rPr lang="en-GB" dirty="0" smtClean="0"/>
                  <a:t>means </a:t>
                </a:r>
                <a:r>
                  <a:rPr lang="en-GB" dirty="0"/>
                  <a:t>order matters</a:t>
                </a:r>
                <a:r>
                  <a:rPr lang="en-GB" dirty="0" smtClean="0"/>
                  <a:t>!</a:t>
                </a:r>
                <a:endParaRPr lang="en-MY" dirty="0"/>
              </a:p>
              <a:p>
                <a:r>
                  <a:rPr lang="en-GB" u="sng" dirty="0" smtClean="0"/>
                  <a:t>Solution</a:t>
                </a:r>
                <a:endParaRPr lang="en-MY" dirty="0"/>
              </a:p>
              <a:p>
                <a:pPr marL="0" lvl="0" indent="0">
                  <a:buNone/>
                </a:pPr>
                <a:r>
                  <a:rPr lang="en-GB" dirty="0" smtClean="0"/>
                  <a:t>	Initial </a:t>
                </a:r>
                <a:r>
                  <a:rPr lang="en-GB" dirty="0"/>
                  <a:t>list (n) – 8 contestants</a:t>
                </a:r>
                <a:endParaRPr lang="en-MY" dirty="0"/>
              </a:p>
              <a:p>
                <a:pPr marL="0" lvl="0" indent="0">
                  <a:buNone/>
                </a:pPr>
                <a:r>
                  <a:rPr lang="en-GB" dirty="0" smtClean="0"/>
                  <a:t>	Order/Position </a:t>
                </a:r>
                <a:r>
                  <a:rPr lang="en-GB" dirty="0"/>
                  <a:t>(r) – 3 specific contestants getting 1</a:t>
                </a:r>
                <a:r>
                  <a:rPr lang="en-GB" baseline="30000" dirty="0"/>
                  <a:t>st</a:t>
                </a:r>
                <a:r>
                  <a:rPr lang="en-GB" dirty="0"/>
                  <a:t>, 2</a:t>
                </a:r>
                <a:r>
                  <a:rPr lang="en-GB" baseline="30000" dirty="0"/>
                  <a:t>nd</a:t>
                </a:r>
                <a:r>
                  <a:rPr lang="en-GB" dirty="0"/>
                  <a:t> and 3</a:t>
                </a:r>
                <a:r>
                  <a:rPr lang="en-GB" baseline="30000" dirty="0"/>
                  <a:t>rd</a:t>
                </a:r>
                <a:r>
                  <a:rPr lang="en-GB" dirty="0"/>
                  <a:t> </a:t>
                </a:r>
                <a:r>
                  <a:rPr lang="en-GB" dirty="0" smtClean="0"/>
                  <a:t>positions</a:t>
                </a:r>
                <a:endParaRPr lang="en-MY" dirty="0"/>
              </a:p>
              <a:p>
                <a:pPr marL="0" indent="0">
                  <a:buNone/>
                </a:pPr>
                <a:r>
                  <a:rPr lang="en-GB" dirty="0" smtClean="0"/>
                  <a:t>	Apply </a:t>
                </a:r>
                <a:r>
                  <a:rPr lang="en-GB" dirty="0"/>
                  <a:t>the formula </a:t>
                </a:r>
                <a:r>
                  <a:rPr lang="en-GB" baseline="30000" dirty="0" err="1"/>
                  <a:t>n</a:t>
                </a:r>
                <a:r>
                  <a:rPr lang="en-GB" dirty="0" err="1"/>
                  <a:t>P</a:t>
                </a:r>
                <a:r>
                  <a:rPr lang="en-GB" baseline="-25000" dirty="0" err="1"/>
                  <a:t>r</a:t>
                </a:r>
                <a:r>
                  <a:rPr lang="en-GB" dirty="0"/>
                  <a:t> </a:t>
                </a:r>
                <a14:m>
                  <m:oMath xmlns:m="http://schemas.openxmlformats.org/officeDocument/2006/math">
                    <m:r>
                      <a:rPr lang="en-GB" i="1"/>
                      <m:t>= </m:t>
                    </m:r>
                    <m:f>
                      <m:fPr>
                        <m:ctrlPr>
                          <a:rPr lang="en-MY" i="1"/>
                        </m:ctrlPr>
                      </m:fPr>
                      <m:num>
                        <m:r>
                          <a:rPr lang="en-GB" i="1"/>
                          <m:t>𝑛</m:t>
                        </m:r>
                        <m:r>
                          <a:rPr lang="en-GB" i="1"/>
                          <m:t>!</m:t>
                        </m:r>
                      </m:num>
                      <m:den>
                        <m:d>
                          <m:dPr>
                            <m:ctrlPr>
                              <a:rPr lang="en-MY" i="1"/>
                            </m:ctrlPr>
                          </m:dPr>
                          <m:e>
                            <m:r>
                              <a:rPr lang="en-GB" i="1"/>
                              <m:t>𝑛</m:t>
                            </m:r>
                            <m:r>
                              <a:rPr lang="en-GB" i="1"/>
                              <m:t>−</m:t>
                            </m:r>
                            <m:r>
                              <a:rPr lang="en-GB" i="1"/>
                              <m:t>𝑟</m:t>
                            </m:r>
                          </m:e>
                        </m:d>
                        <m:r>
                          <a:rPr lang="en-GB" i="1"/>
                          <m:t>!</m:t>
                        </m:r>
                      </m:den>
                    </m:f>
                    <m:r>
                      <a:rPr lang="en-GB" i="1"/>
                      <m:t>=</m:t>
                    </m:r>
                    <m:f>
                      <m:fPr>
                        <m:ctrlPr>
                          <a:rPr lang="en-MY" i="1"/>
                        </m:ctrlPr>
                      </m:fPr>
                      <m:num>
                        <m:r>
                          <a:rPr lang="en-GB" i="1"/>
                          <m:t>8!</m:t>
                        </m:r>
                      </m:num>
                      <m:den>
                        <m:d>
                          <m:dPr>
                            <m:ctrlPr>
                              <a:rPr lang="en-MY" i="1"/>
                            </m:ctrlPr>
                          </m:dPr>
                          <m:e>
                            <m:r>
                              <a:rPr lang="en-GB" i="1"/>
                              <m:t>8−3</m:t>
                            </m:r>
                          </m:e>
                        </m:d>
                        <m:r>
                          <a:rPr lang="en-GB" i="1"/>
                          <m:t>!</m:t>
                        </m:r>
                      </m:den>
                    </m:f>
                    <m:r>
                      <a:rPr lang="en-GB" i="1"/>
                      <m:t>=</m:t>
                    </m:r>
                    <m:f>
                      <m:fPr>
                        <m:ctrlPr>
                          <a:rPr lang="en-MY" i="1"/>
                        </m:ctrlPr>
                      </m:fPr>
                      <m:num>
                        <m:r>
                          <a:rPr lang="en-GB" i="1"/>
                          <m:t>8!</m:t>
                        </m:r>
                      </m:num>
                      <m:den>
                        <m:r>
                          <a:rPr lang="en-GB" i="1"/>
                          <m:t>5!</m:t>
                        </m:r>
                      </m:den>
                    </m:f>
                    <m:r>
                      <a:rPr lang="en-GB" i="1"/>
                      <m:t>=8∗7∗6=336</m:t>
                    </m:r>
                  </m:oMath>
                </a14:m>
                <a:endParaRPr lang="en-MY"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1613"/>
                </a:stretch>
              </a:blipFill>
            </p:spPr>
            <p:txBody>
              <a:bodyPr/>
              <a:lstStyle/>
              <a:p>
                <a:r>
                  <a:rPr lang="en-MY">
                    <a:noFill/>
                  </a:rPr>
                  <a:t> </a:t>
                </a:r>
              </a:p>
            </p:txBody>
          </p:sp>
        </mc:Fallback>
      </mc:AlternateContent>
    </p:spTree>
    <p:extLst>
      <p:ext uri="{BB962C8B-B14F-4D97-AF65-F5344CB8AC3E}">
        <p14:creationId xmlns:p14="http://schemas.microsoft.com/office/powerpoint/2010/main" val="134557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u="sng" dirty="0" smtClean="0"/>
              <a:t>Permutation</a:t>
            </a:r>
            <a:r>
              <a:rPr lang="en-US" dirty="0" smtClean="0"/>
              <a:t> Problem</a:t>
            </a:r>
            <a:br>
              <a:rPr lang="en-US" dirty="0" smtClean="0"/>
            </a:br>
            <a:r>
              <a:rPr lang="en-US" sz="2700" dirty="0" smtClean="0"/>
              <a:t>- all possible ways of listing something in a particular order</a:t>
            </a:r>
            <a:endParaRPr lang="en-MY" sz="27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2415988"/>
                <a:ext cx="8915400" cy="3777622"/>
              </a:xfrm>
            </p:spPr>
            <p:txBody>
              <a:bodyPr/>
              <a:lstStyle/>
              <a:p>
                <a:r>
                  <a:rPr lang="en-US" dirty="0"/>
                  <a:t>Given the following formula for permutation, write a program using recursion. Prompt user for n and r values, where n&gt;=</a:t>
                </a:r>
                <a:r>
                  <a:rPr lang="en-US" dirty="0" smtClean="0"/>
                  <a:t>r</a:t>
                </a:r>
                <a:endParaRPr lang="en-US" dirty="0"/>
              </a:p>
              <a:p>
                <a:r>
                  <a:rPr lang="en-US" dirty="0"/>
                  <a:t>Formula:   </a:t>
                </a:r>
                <a:r>
                  <a:rPr lang="en-US" dirty="0" smtClean="0"/>
                  <a:t> </a:t>
                </a:r>
                <a:r>
                  <a:rPr lang="en-GB" sz="2400" b="1" baseline="30000" dirty="0" err="1" smtClean="0"/>
                  <a:t>n</a:t>
                </a:r>
                <a:r>
                  <a:rPr lang="en-GB" sz="2400" b="1" dirty="0" err="1" smtClean="0"/>
                  <a:t>P</a:t>
                </a:r>
                <a:r>
                  <a:rPr lang="en-GB" sz="2400" b="1" baseline="-25000" dirty="0" err="1" smtClean="0"/>
                  <a:t>r</a:t>
                </a:r>
                <a:r>
                  <a:rPr lang="en-GB" sz="2400" b="1" dirty="0" smtClean="0"/>
                  <a:t> </a:t>
                </a:r>
                <a14:m>
                  <m:oMath xmlns:m="http://schemas.openxmlformats.org/officeDocument/2006/math">
                    <m:r>
                      <a:rPr lang="en-GB" sz="2400" b="1" i="1">
                        <a:latin typeface="Cambria Math" panose="02040503050406030204" pitchFamily="18" charset="0"/>
                      </a:rPr>
                      <m:t>=</m:t>
                    </m:r>
                    <m:f>
                      <m:fPr>
                        <m:ctrlPr>
                          <a:rPr lang="en-MY" sz="2400" b="1" i="1">
                            <a:latin typeface="Cambria Math" panose="02040503050406030204" pitchFamily="18" charset="0"/>
                          </a:rPr>
                        </m:ctrlPr>
                      </m:fPr>
                      <m:num>
                        <m:r>
                          <a:rPr lang="en-GB" sz="2400" b="1" i="1">
                            <a:latin typeface="Cambria Math" panose="02040503050406030204" pitchFamily="18" charset="0"/>
                          </a:rPr>
                          <m:t>𝒏</m:t>
                        </m:r>
                        <m:r>
                          <a:rPr lang="en-GB" sz="2400" b="1" i="1">
                            <a:latin typeface="Cambria Math" panose="02040503050406030204" pitchFamily="18" charset="0"/>
                          </a:rPr>
                          <m:t>!</m:t>
                        </m:r>
                      </m:num>
                      <m:den>
                        <m:d>
                          <m:dPr>
                            <m:ctrlPr>
                              <a:rPr lang="en-MY" sz="2400" b="1" i="1">
                                <a:latin typeface="Cambria Math" panose="02040503050406030204" pitchFamily="18" charset="0"/>
                              </a:rPr>
                            </m:ctrlPr>
                          </m:dPr>
                          <m:e>
                            <m:r>
                              <a:rPr lang="en-GB" sz="2400" b="1" i="1">
                                <a:latin typeface="Cambria Math" panose="02040503050406030204" pitchFamily="18" charset="0"/>
                              </a:rPr>
                              <m:t>𝒏</m:t>
                            </m:r>
                            <m:r>
                              <a:rPr lang="en-GB" sz="2400" b="1" i="1">
                                <a:latin typeface="Cambria Math" panose="02040503050406030204" pitchFamily="18" charset="0"/>
                              </a:rPr>
                              <m:t>−</m:t>
                            </m:r>
                            <m:r>
                              <a:rPr lang="en-GB" sz="2400" b="1" i="1">
                                <a:latin typeface="Cambria Math" panose="02040503050406030204" pitchFamily="18" charset="0"/>
                              </a:rPr>
                              <m:t>𝒓</m:t>
                            </m:r>
                          </m:e>
                        </m:d>
                        <m:r>
                          <a:rPr lang="en-GB" sz="2400" b="1" i="1">
                            <a:latin typeface="Cambria Math" panose="02040503050406030204" pitchFamily="18" charset="0"/>
                          </a:rPr>
                          <m:t>!</m:t>
                        </m:r>
                      </m:den>
                    </m:f>
                  </m:oMath>
                </a14:m>
                <a:endParaRPr lang="en-US" b="1" dirty="0" smtClean="0"/>
              </a:p>
              <a:p>
                <a:r>
                  <a:rPr lang="en-US" dirty="0" smtClean="0"/>
                  <a:t>Base case: if r=0, return 1</a:t>
                </a:r>
                <a:endParaRPr lang="en-US" dirty="0"/>
              </a:p>
              <a:p>
                <a:r>
                  <a:rPr lang="en-US" dirty="0"/>
                  <a:t>Test your </a:t>
                </a:r>
                <a:r>
                  <a:rPr lang="en-US" dirty="0" smtClean="0"/>
                  <a:t>program:</a:t>
                </a:r>
                <a:endParaRPr lang="en-US" dirty="0"/>
              </a:p>
              <a:p>
                <a:pPr marL="0" indent="0">
                  <a:buNone/>
                </a:pPr>
                <a:r>
                  <a:rPr lang="en-US" dirty="0"/>
                  <a:t>	a) n=10, r=5, </a:t>
                </a:r>
                <a:r>
                  <a:rPr lang="en-US" dirty="0" err="1"/>
                  <a:t>ans</a:t>
                </a:r>
                <a:r>
                  <a:rPr lang="en-US" dirty="0"/>
                  <a:t> = 30240</a:t>
                </a:r>
              </a:p>
              <a:p>
                <a:pPr marL="0" indent="0">
                  <a:buNone/>
                </a:pPr>
                <a:r>
                  <a:rPr lang="en-US" dirty="0"/>
                  <a:t>	b) n=8, r=3, </a:t>
                </a:r>
                <a:r>
                  <a:rPr lang="en-US" dirty="0" err="1"/>
                  <a:t>ans</a:t>
                </a:r>
                <a:r>
                  <a:rPr lang="en-US" dirty="0"/>
                  <a:t> = 336</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2415988"/>
                <a:ext cx="8915400" cy="3777622"/>
              </a:xfrm>
              <a:blipFill rotWithShape="0">
                <a:blip r:embed="rId2"/>
                <a:stretch>
                  <a:fillRect l="-479" t="-806"/>
                </a:stretch>
              </a:blipFill>
            </p:spPr>
            <p:txBody>
              <a:bodyPr/>
              <a:lstStyle/>
              <a:p>
                <a:r>
                  <a:rPr lang="en-MY">
                    <a:noFill/>
                  </a:rPr>
                  <a:t> </a:t>
                </a:r>
              </a:p>
            </p:txBody>
          </p:sp>
        </mc:Fallback>
      </mc:AlternateContent>
    </p:spTree>
    <p:extLst>
      <p:ext uri="{BB962C8B-B14F-4D97-AF65-F5344CB8AC3E}">
        <p14:creationId xmlns:p14="http://schemas.microsoft.com/office/powerpoint/2010/main" val="27226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u="sng" dirty="0" smtClean="0"/>
              <a:t>Combination</a:t>
            </a:r>
            <a:r>
              <a:rPr lang="en-US" dirty="0" smtClean="0"/>
              <a:t> Problem</a:t>
            </a:r>
            <a:br>
              <a:rPr lang="en-US" dirty="0" smtClean="0"/>
            </a:br>
            <a:r>
              <a:rPr lang="en-US" sz="2800" dirty="0" smtClean="0"/>
              <a:t>- </a:t>
            </a:r>
            <a:r>
              <a:rPr lang="en-US" sz="2700" dirty="0" smtClean="0"/>
              <a:t>all possible ways of arranging things (orders are not important)</a:t>
            </a:r>
            <a:endParaRPr lang="en-MY" sz="27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fontAlgn="base"/>
                <a:r>
                  <a:rPr lang="en-GB" dirty="0"/>
                  <a:t>S</a:t>
                </a:r>
                <a:r>
                  <a:rPr lang="en-GB" dirty="0" smtClean="0"/>
                  <a:t>ay </a:t>
                </a:r>
                <a:r>
                  <a:rPr lang="en-GB" dirty="0"/>
                  <a:t>you want to give 3 cans of sardine to 8 people and you are wondering:</a:t>
                </a:r>
                <a:endParaRPr lang="en-MY" dirty="0"/>
              </a:p>
              <a:p>
                <a:pPr marL="0" indent="0" fontAlgn="base">
                  <a:buNone/>
                </a:pPr>
                <a:r>
                  <a:rPr lang="en-GB" i="1" dirty="0" smtClean="0"/>
                  <a:t>		How </a:t>
                </a:r>
                <a:r>
                  <a:rPr lang="en-GB" i="1" dirty="0"/>
                  <a:t>many ways can I give 3 cans of sardine to 8 people?</a:t>
                </a:r>
                <a:endParaRPr lang="en-MY" dirty="0"/>
              </a:p>
              <a:p>
                <a:pPr fontAlgn="base"/>
                <a:r>
                  <a:rPr lang="en-GB" dirty="0"/>
                  <a:t>Well, in this case, the order you pick people doesn’t matter. If you give a can to Alice, Bob and then Charlie, it’s the same as giving to Charlie, Alice and then Bob. Either way, they’re getting the same item and they are all equally happy. </a:t>
                </a:r>
                <a:endParaRPr lang="en-MY" dirty="0"/>
              </a:p>
              <a:p>
                <a:pPr fontAlgn="base"/>
                <a:r>
                  <a:rPr lang="en-GB" dirty="0"/>
                  <a:t>So here, you don’t need to be making a list and arrange the people into order or position. You can simply put them in two groups; the </a:t>
                </a:r>
                <a:r>
                  <a:rPr lang="en-GB" dirty="0" smtClean="0"/>
                  <a:t>original </a:t>
                </a:r>
                <a:r>
                  <a:rPr lang="en-GB" dirty="0"/>
                  <a:t>group, and, the </a:t>
                </a:r>
                <a:r>
                  <a:rPr lang="en-GB" dirty="0" smtClean="0"/>
                  <a:t>updated group:</a:t>
                </a:r>
                <a:endParaRPr lang="en-MY" dirty="0"/>
              </a:p>
              <a:p>
                <a:pPr marL="0" lvl="0" indent="0" fontAlgn="base">
                  <a:buNone/>
                </a:pPr>
                <a:r>
                  <a:rPr lang="en-GB" dirty="0" smtClean="0"/>
                  <a:t>		Initial </a:t>
                </a:r>
                <a:r>
                  <a:rPr lang="en-GB" dirty="0"/>
                  <a:t>group (n) – 8 people </a:t>
                </a:r>
                <a:endParaRPr lang="en-MY" dirty="0"/>
              </a:p>
              <a:p>
                <a:pPr marL="0" lvl="0" indent="0" fontAlgn="base">
                  <a:buNone/>
                </a:pPr>
                <a:r>
                  <a:rPr lang="en-GB" dirty="0" smtClean="0"/>
                  <a:t>		Updated </a:t>
                </a:r>
                <a:r>
                  <a:rPr lang="en-GB" dirty="0"/>
                  <a:t>group (r) – 3 people get a can of sardine </a:t>
                </a:r>
                <a:endParaRPr lang="en-MY" dirty="0"/>
              </a:p>
              <a:p>
                <a:r>
                  <a:rPr lang="en-GB" dirty="0"/>
                  <a:t>Apply formula </a:t>
                </a:r>
                <a:r>
                  <a:rPr lang="en-GB" baseline="30000" dirty="0" err="1"/>
                  <a:t>n</a:t>
                </a:r>
                <a:r>
                  <a:rPr lang="en-GB" dirty="0" err="1"/>
                  <a:t>C</a:t>
                </a:r>
                <a:r>
                  <a:rPr lang="en-GB" baseline="-25000" dirty="0" err="1"/>
                  <a:t>r</a:t>
                </a:r>
                <a:r>
                  <a:rPr lang="en-GB" dirty="0"/>
                  <a:t> </a:t>
                </a:r>
                <a14:m>
                  <m:oMath xmlns:m="http://schemas.openxmlformats.org/officeDocument/2006/math">
                    <m:r>
                      <a:rPr lang="en-GB" i="1"/>
                      <m:t>= </m:t>
                    </m:r>
                    <m:f>
                      <m:fPr>
                        <m:ctrlPr>
                          <a:rPr lang="en-MY" i="1"/>
                        </m:ctrlPr>
                      </m:fPr>
                      <m:num>
                        <m:r>
                          <a:rPr lang="en-GB" i="1"/>
                          <m:t>𝑛</m:t>
                        </m:r>
                        <m:r>
                          <a:rPr lang="en-GB" i="1"/>
                          <m:t>!</m:t>
                        </m:r>
                      </m:num>
                      <m:den>
                        <m:d>
                          <m:dPr>
                            <m:ctrlPr>
                              <a:rPr lang="en-MY" i="1"/>
                            </m:ctrlPr>
                          </m:dPr>
                          <m:e>
                            <m:r>
                              <a:rPr lang="en-GB" i="1"/>
                              <m:t>𝑛</m:t>
                            </m:r>
                            <m:r>
                              <a:rPr lang="en-GB" i="1"/>
                              <m:t>−</m:t>
                            </m:r>
                            <m:r>
                              <a:rPr lang="en-GB" i="1"/>
                              <m:t>𝑟</m:t>
                            </m:r>
                          </m:e>
                        </m:d>
                        <m:r>
                          <a:rPr lang="en-GB" i="1"/>
                          <m:t>!</m:t>
                        </m:r>
                        <m:r>
                          <a:rPr lang="en-GB" i="1"/>
                          <m:t>𝑟</m:t>
                        </m:r>
                        <m:r>
                          <a:rPr lang="en-GB" i="1"/>
                          <m:t>!</m:t>
                        </m:r>
                      </m:den>
                    </m:f>
                    <m:r>
                      <a:rPr lang="en-GB" i="1"/>
                      <m:t>=</m:t>
                    </m:r>
                    <m:f>
                      <m:fPr>
                        <m:ctrlPr>
                          <a:rPr lang="en-MY" i="1"/>
                        </m:ctrlPr>
                      </m:fPr>
                      <m:num>
                        <m:r>
                          <a:rPr lang="en-GB" i="1"/>
                          <m:t>8!</m:t>
                        </m:r>
                      </m:num>
                      <m:den>
                        <m:d>
                          <m:dPr>
                            <m:ctrlPr>
                              <a:rPr lang="en-MY" i="1"/>
                            </m:ctrlPr>
                          </m:dPr>
                          <m:e>
                            <m:r>
                              <a:rPr lang="en-GB" i="1"/>
                              <m:t>8−3</m:t>
                            </m:r>
                          </m:e>
                        </m:d>
                        <m:r>
                          <a:rPr lang="en-GB" i="1"/>
                          <m:t>!3!</m:t>
                        </m:r>
                      </m:den>
                    </m:f>
                    <m:r>
                      <a:rPr lang="en-GB" i="1"/>
                      <m:t>=</m:t>
                    </m:r>
                    <m:f>
                      <m:fPr>
                        <m:ctrlPr>
                          <a:rPr lang="en-MY" i="1"/>
                        </m:ctrlPr>
                      </m:fPr>
                      <m:num>
                        <m:r>
                          <a:rPr lang="en-GB" i="1"/>
                          <m:t>8!</m:t>
                        </m:r>
                      </m:num>
                      <m:den>
                        <m:r>
                          <a:rPr lang="en-GB" i="1"/>
                          <m:t>5!3!</m:t>
                        </m:r>
                      </m:den>
                    </m:f>
                    <m:r>
                      <a:rPr lang="en-GB" i="1"/>
                      <m:t>=</m:t>
                    </m:r>
                    <m:f>
                      <m:fPr>
                        <m:ctrlPr>
                          <a:rPr lang="en-MY" i="1"/>
                        </m:ctrlPr>
                      </m:fPr>
                      <m:num>
                        <m:r>
                          <a:rPr lang="en-GB" i="1"/>
                          <m:t>8∗7∗6∗5!</m:t>
                        </m:r>
                      </m:num>
                      <m:den>
                        <m:r>
                          <a:rPr lang="en-GB" i="1"/>
                          <m:t>5!3∗2∗1</m:t>
                        </m:r>
                      </m:den>
                    </m:f>
                    <m:r>
                      <a:rPr lang="en-GB" i="1"/>
                      <m:t>=56</m:t>
                    </m:r>
                  </m:oMath>
                </a14:m>
                <a:endParaRPr lang="en-MY"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2" t="-1129" r="-274"/>
                </a:stretch>
              </a:blipFill>
            </p:spPr>
            <p:txBody>
              <a:bodyPr/>
              <a:lstStyle/>
              <a:p>
                <a:r>
                  <a:rPr lang="en-MY">
                    <a:noFill/>
                  </a:rPr>
                  <a:t> </a:t>
                </a:r>
              </a:p>
            </p:txBody>
          </p:sp>
        </mc:Fallback>
      </mc:AlternateContent>
    </p:spTree>
    <p:extLst>
      <p:ext uri="{BB962C8B-B14F-4D97-AF65-F5344CB8AC3E}">
        <p14:creationId xmlns:p14="http://schemas.microsoft.com/office/powerpoint/2010/main" val="314219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u="sng" dirty="0" smtClean="0"/>
              <a:t>Combination</a:t>
            </a:r>
            <a:r>
              <a:rPr lang="en-US" dirty="0" smtClean="0"/>
              <a:t> Problem</a:t>
            </a:r>
            <a:br>
              <a:rPr lang="en-US" dirty="0" smtClean="0"/>
            </a:br>
            <a:r>
              <a:rPr lang="en-US" sz="2700" dirty="0" smtClean="0"/>
              <a:t>- all possible ways of arranging things (orders are not important)</a:t>
            </a:r>
            <a:endParaRPr lang="en-MY" sz="27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 the following formula for permutation, write a program using recursion. </a:t>
                </a:r>
                <a:r>
                  <a:rPr lang="en-US" dirty="0" smtClean="0"/>
                  <a:t>Prompt user for n and r values, where n&gt;=r</a:t>
                </a:r>
                <a:endParaRPr lang="en-US" dirty="0"/>
              </a:p>
              <a:p>
                <a:r>
                  <a:rPr lang="en-US" dirty="0"/>
                  <a:t>Formula:</a:t>
                </a:r>
                <a:r>
                  <a:rPr lang="en-US" sz="2400" b="1" dirty="0"/>
                  <a:t>   </a:t>
                </a:r>
                <a:r>
                  <a:rPr lang="en-GB" sz="2400" b="1" baseline="30000" dirty="0" err="1"/>
                  <a:t>n</a:t>
                </a:r>
                <a:r>
                  <a:rPr lang="en-GB" sz="2400" b="1" dirty="0" err="1"/>
                  <a:t>C</a:t>
                </a:r>
                <a:r>
                  <a:rPr lang="en-GB" sz="2400" b="1" baseline="-25000" dirty="0" err="1"/>
                  <a:t>r</a:t>
                </a:r>
                <a:r>
                  <a:rPr lang="en-GB" sz="2400" b="1" dirty="0"/>
                  <a:t> </a:t>
                </a:r>
                <a14:m>
                  <m:oMath xmlns:m="http://schemas.openxmlformats.org/officeDocument/2006/math">
                    <m:r>
                      <a:rPr lang="en-GB" sz="2400" b="1" i="1"/>
                      <m:t>= </m:t>
                    </m:r>
                    <m:f>
                      <m:fPr>
                        <m:ctrlPr>
                          <a:rPr lang="en-MY" sz="2400" b="1" i="1"/>
                        </m:ctrlPr>
                      </m:fPr>
                      <m:num>
                        <m:r>
                          <a:rPr lang="en-GB" sz="2400" b="1" i="1"/>
                          <m:t>𝒏</m:t>
                        </m:r>
                        <m:r>
                          <a:rPr lang="en-GB" sz="2400" b="1" i="1"/>
                          <m:t>!</m:t>
                        </m:r>
                      </m:num>
                      <m:den>
                        <m:d>
                          <m:dPr>
                            <m:ctrlPr>
                              <a:rPr lang="en-MY" sz="2400" b="1" i="1"/>
                            </m:ctrlPr>
                          </m:dPr>
                          <m:e>
                            <m:r>
                              <a:rPr lang="en-GB" sz="2400" b="1" i="1"/>
                              <m:t>𝒏</m:t>
                            </m:r>
                            <m:r>
                              <a:rPr lang="en-GB" sz="2400" b="1" i="1"/>
                              <m:t>−</m:t>
                            </m:r>
                            <m:r>
                              <a:rPr lang="en-GB" sz="2400" b="1" i="1"/>
                              <m:t>𝒓</m:t>
                            </m:r>
                          </m:e>
                        </m:d>
                        <m:r>
                          <a:rPr lang="en-GB" sz="2400" b="1" i="1"/>
                          <m:t>!</m:t>
                        </m:r>
                        <m:r>
                          <a:rPr lang="en-GB" sz="2400" b="1" i="1"/>
                          <m:t>𝒓</m:t>
                        </m:r>
                        <m:r>
                          <a:rPr lang="en-GB" sz="2400" b="1" i="1"/>
                          <m:t>!</m:t>
                        </m:r>
                      </m:den>
                    </m:f>
                  </m:oMath>
                </a14:m>
                <a:endParaRPr lang="en-US" b="1" dirty="0" smtClean="0"/>
              </a:p>
              <a:p>
                <a:r>
                  <a:rPr lang="en-US" dirty="0" smtClean="0"/>
                  <a:t>Base case: if r=0, returns 1</a:t>
                </a:r>
              </a:p>
              <a:p>
                <a:r>
                  <a:rPr lang="en-US" dirty="0" smtClean="0"/>
                  <a:t>Test </a:t>
                </a:r>
                <a:r>
                  <a:rPr lang="en-US" dirty="0"/>
                  <a:t>your </a:t>
                </a:r>
                <a:r>
                  <a:rPr lang="en-US" dirty="0" smtClean="0"/>
                  <a:t>program:</a:t>
                </a:r>
                <a:endParaRPr lang="en-US" dirty="0"/>
              </a:p>
              <a:p>
                <a:pPr marL="0" indent="0">
                  <a:buNone/>
                </a:pPr>
                <a:r>
                  <a:rPr lang="en-US" dirty="0"/>
                  <a:t>	a) </a:t>
                </a:r>
                <a:r>
                  <a:rPr lang="en-US" dirty="0" smtClean="0"/>
                  <a:t>n=20, </a:t>
                </a:r>
                <a:r>
                  <a:rPr lang="en-US" dirty="0"/>
                  <a:t>r=5, </a:t>
                </a:r>
                <a:r>
                  <a:rPr lang="en-US" dirty="0" err="1"/>
                  <a:t>ans</a:t>
                </a:r>
                <a:r>
                  <a:rPr lang="en-US" dirty="0"/>
                  <a:t> = </a:t>
                </a:r>
                <a:r>
                  <a:rPr lang="en-US" dirty="0" smtClean="0"/>
                  <a:t>15504</a:t>
                </a:r>
                <a:endParaRPr lang="en-US" dirty="0"/>
              </a:p>
              <a:p>
                <a:pPr marL="0" indent="0">
                  <a:buNone/>
                </a:pPr>
                <a:r>
                  <a:rPr lang="en-US" dirty="0"/>
                  <a:t>	b) </a:t>
                </a:r>
                <a:r>
                  <a:rPr lang="en-US" dirty="0" smtClean="0"/>
                  <a:t>n=10, r=7, </a:t>
                </a:r>
                <a:r>
                  <a:rPr lang="en-US" dirty="0" err="1"/>
                  <a:t>ans</a:t>
                </a:r>
                <a:r>
                  <a:rPr lang="en-US" dirty="0"/>
                  <a:t> = </a:t>
                </a:r>
                <a:r>
                  <a:rPr lang="en-US" dirty="0" smtClean="0"/>
                  <a:t>120</a:t>
                </a:r>
                <a:endParaRPr lang="en-US" dirty="0"/>
              </a:p>
              <a:p>
                <a:endParaRPr lang="en-MY"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MY">
                    <a:noFill/>
                  </a:rPr>
                  <a:t> </a:t>
                </a:r>
              </a:p>
            </p:txBody>
          </p:sp>
        </mc:Fallback>
      </mc:AlternateContent>
    </p:spTree>
    <p:extLst>
      <p:ext uri="{BB962C8B-B14F-4D97-AF65-F5344CB8AC3E}">
        <p14:creationId xmlns:p14="http://schemas.microsoft.com/office/powerpoint/2010/main" val="266261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Problem1</a:t>
            </a:r>
            <a:endParaRPr lang="en-MY" dirty="0"/>
          </a:p>
        </p:txBody>
      </p:sp>
      <p:sp>
        <p:nvSpPr>
          <p:cNvPr id="3" name="Content Placeholder 2"/>
          <p:cNvSpPr>
            <a:spLocks noGrp="1"/>
          </p:cNvSpPr>
          <p:nvPr>
            <p:ph idx="1"/>
          </p:nvPr>
        </p:nvSpPr>
        <p:spPr/>
        <p:txBody>
          <a:bodyPr/>
          <a:lstStyle/>
          <a:p>
            <a:r>
              <a:rPr lang="en-US" dirty="0" smtClean="0"/>
              <a:t>Given a string, compute recursively a new string where all the ‘x’ chars have been removed</a:t>
            </a:r>
          </a:p>
          <a:p>
            <a:r>
              <a:rPr lang="en-US" dirty="0" smtClean="0"/>
              <a:t>Test:</a:t>
            </a:r>
          </a:p>
          <a:p>
            <a:pPr marL="0" indent="0">
              <a:buNone/>
            </a:pPr>
            <a:r>
              <a:rPr lang="en-US" dirty="0" smtClean="0"/>
              <a:t>	a) “</a:t>
            </a:r>
            <a:r>
              <a:rPr lang="en-US" dirty="0" err="1" smtClean="0"/>
              <a:t>xaxb</a:t>
            </a:r>
            <a:r>
              <a:rPr lang="en-US" dirty="0" smtClean="0"/>
              <a:t>” = “</a:t>
            </a:r>
            <a:r>
              <a:rPr lang="en-US" dirty="0" err="1" smtClean="0"/>
              <a:t>ab</a:t>
            </a:r>
            <a:r>
              <a:rPr lang="en-US" dirty="0" smtClean="0"/>
              <a:t>”</a:t>
            </a:r>
          </a:p>
          <a:p>
            <a:pPr marL="0" indent="0">
              <a:buNone/>
            </a:pPr>
            <a:r>
              <a:rPr lang="en-US" dirty="0"/>
              <a:t>	</a:t>
            </a:r>
            <a:r>
              <a:rPr lang="en-US" dirty="0" smtClean="0"/>
              <a:t>b) “</a:t>
            </a:r>
            <a:r>
              <a:rPr lang="en-US" dirty="0" err="1" smtClean="0"/>
              <a:t>ghy</a:t>
            </a:r>
            <a:r>
              <a:rPr lang="en-US" dirty="0" smtClean="0"/>
              <a:t>” = “</a:t>
            </a:r>
            <a:r>
              <a:rPr lang="en-US" dirty="0" err="1" smtClean="0"/>
              <a:t>ghy</a:t>
            </a:r>
            <a:r>
              <a:rPr lang="en-US" dirty="0" smtClean="0"/>
              <a:t>”</a:t>
            </a:r>
          </a:p>
          <a:p>
            <a:pPr marL="0" indent="0">
              <a:buNone/>
            </a:pPr>
            <a:r>
              <a:rPr lang="en-US" dirty="0"/>
              <a:t>	</a:t>
            </a:r>
            <a:r>
              <a:rPr lang="en-US" dirty="0" smtClean="0"/>
              <a:t>c) “</a:t>
            </a:r>
            <a:r>
              <a:rPr lang="en-US" dirty="0" err="1" smtClean="0"/>
              <a:t>xxxx</a:t>
            </a:r>
            <a:r>
              <a:rPr lang="en-US" dirty="0" smtClean="0"/>
              <a:t>” = “”</a:t>
            </a:r>
            <a:endParaRPr lang="en-MY" dirty="0"/>
          </a:p>
        </p:txBody>
      </p:sp>
      <p:pic>
        <p:nvPicPr>
          <p:cNvPr id="4" name="Picture 3"/>
          <p:cNvPicPr>
            <a:picLocks noChangeAspect="1"/>
          </p:cNvPicPr>
          <p:nvPr/>
        </p:nvPicPr>
        <p:blipFill>
          <a:blip r:embed="rId2"/>
          <a:stretch>
            <a:fillRect/>
          </a:stretch>
        </p:blipFill>
        <p:spPr>
          <a:xfrm>
            <a:off x="5886450" y="3073213"/>
            <a:ext cx="5448300" cy="1276350"/>
          </a:xfrm>
          <a:prstGeom prst="rect">
            <a:avLst/>
          </a:prstGeom>
        </p:spPr>
      </p:pic>
    </p:spTree>
    <p:extLst>
      <p:ext uri="{BB962C8B-B14F-4D97-AF65-F5344CB8AC3E}">
        <p14:creationId xmlns:p14="http://schemas.microsoft.com/office/powerpoint/2010/main" val="125662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Problem2</a:t>
            </a:r>
            <a:endParaRPr lang="en-MY" dirty="0"/>
          </a:p>
        </p:txBody>
      </p:sp>
      <p:sp>
        <p:nvSpPr>
          <p:cNvPr id="5" name="Content Placeholder 4"/>
          <p:cNvSpPr>
            <a:spLocks noGrp="1"/>
          </p:cNvSpPr>
          <p:nvPr>
            <p:ph idx="1"/>
          </p:nvPr>
        </p:nvSpPr>
        <p:spPr/>
        <p:txBody>
          <a:bodyPr/>
          <a:lstStyle/>
          <a:p>
            <a:r>
              <a:rPr lang="en-US" dirty="0" smtClean="0"/>
              <a:t>Given a string, compute recursively a new string where all lowercase ‘x’ chars are changed to lowercase ‘y’ chars</a:t>
            </a:r>
          </a:p>
          <a:p>
            <a:r>
              <a:rPr lang="en-US" dirty="0" smtClean="0"/>
              <a:t>Test:</a:t>
            </a:r>
          </a:p>
          <a:p>
            <a:pPr marL="0" indent="0">
              <a:buNone/>
            </a:pPr>
            <a:r>
              <a:rPr lang="en-MY" dirty="0" smtClean="0"/>
              <a:t>	a) "codex" </a:t>
            </a:r>
            <a:r>
              <a:rPr lang="en-MY" dirty="0"/>
              <a:t>→ "</a:t>
            </a:r>
            <a:r>
              <a:rPr lang="en-MY" dirty="0" err="1"/>
              <a:t>codey</a:t>
            </a:r>
            <a:r>
              <a:rPr lang="en-MY" dirty="0"/>
              <a:t>"</a:t>
            </a:r>
            <a:r>
              <a:rPr lang="en-MY" dirty="0"/>
              <a:t/>
            </a:r>
            <a:br>
              <a:rPr lang="en-MY" dirty="0"/>
            </a:br>
            <a:r>
              <a:rPr lang="en-MY" dirty="0" smtClean="0"/>
              <a:t>	b) "</a:t>
            </a:r>
            <a:r>
              <a:rPr lang="en-MY" dirty="0" err="1" smtClean="0"/>
              <a:t>xxhixx</a:t>
            </a:r>
            <a:r>
              <a:rPr lang="en-MY" dirty="0" smtClean="0"/>
              <a:t>" </a:t>
            </a:r>
            <a:r>
              <a:rPr lang="en-MY" dirty="0"/>
              <a:t>→ "</a:t>
            </a:r>
            <a:r>
              <a:rPr lang="en-MY" dirty="0" err="1"/>
              <a:t>yyhiyy</a:t>
            </a:r>
            <a:r>
              <a:rPr lang="en-MY" dirty="0"/>
              <a:t>"</a:t>
            </a:r>
            <a:r>
              <a:rPr lang="en-MY" dirty="0"/>
              <a:t/>
            </a:r>
            <a:br>
              <a:rPr lang="en-MY" dirty="0"/>
            </a:br>
            <a:r>
              <a:rPr lang="en-MY" dirty="0" smtClean="0"/>
              <a:t>	c) "</a:t>
            </a:r>
            <a:r>
              <a:rPr lang="en-MY" dirty="0" err="1" smtClean="0"/>
              <a:t>xhixhix</a:t>
            </a:r>
            <a:r>
              <a:rPr lang="en-MY" dirty="0" smtClean="0"/>
              <a:t>" </a:t>
            </a:r>
            <a:r>
              <a:rPr lang="en-MY" dirty="0"/>
              <a:t>→ "</a:t>
            </a:r>
            <a:r>
              <a:rPr lang="en-MY" dirty="0" err="1"/>
              <a:t>yhiyhiy</a:t>
            </a:r>
            <a:r>
              <a:rPr lang="en-MY" dirty="0"/>
              <a:t>"</a:t>
            </a:r>
            <a:endParaRPr lang="en-US" dirty="0" smtClean="0"/>
          </a:p>
          <a:p>
            <a:endParaRPr lang="en-MY" dirty="0"/>
          </a:p>
        </p:txBody>
      </p:sp>
      <p:pic>
        <p:nvPicPr>
          <p:cNvPr id="6" name="Picture 5"/>
          <p:cNvPicPr>
            <a:picLocks noChangeAspect="1"/>
          </p:cNvPicPr>
          <p:nvPr/>
        </p:nvPicPr>
        <p:blipFill>
          <a:blip r:embed="rId2"/>
          <a:stretch>
            <a:fillRect/>
          </a:stretch>
        </p:blipFill>
        <p:spPr>
          <a:xfrm>
            <a:off x="5840786" y="3091422"/>
            <a:ext cx="5781675" cy="1266825"/>
          </a:xfrm>
          <a:prstGeom prst="rect">
            <a:avLst/>
          </a:prstGeom>
        </p:spPr>
      </p:pic>
    </p:spTree>
    <p:extLst>
      <p:ext uri="{BB962C8B-B14F-4D97-AF65-F5344CB8AC3E}">
        <p14:creationId xmlns:p14="http://schemas.microsoft.com/office/powerpoint/2010/main" val="3959425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250</TotalTime>
  <Words>308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Century Gothic</vt:lpstr>
      <vt:lpstr>Wingdings 3</vt:lpstr>
      <vt:lpstr>Wisp</vt:lpstr>
      <vt:lpstr>Problem Solving in Recursion  </vt:lpstr>
      <vt:lpstr>Recap: Why Recursion</vt:lpstr>
      <vt:lpstr>Writing Factorial as Recursion (see previous lecture/tutorial)</vt:lpstr>
      <vt:lpstr>A Permutation Problem - all possible ways of listing something in a particular order</vt:lpstr>
      <vt:lpstr>A Permutation Problem - all possible ways of listing something in a particular order</vt:lpstr>
      <vt:lpstr>A Combination Problem - all possible ways of arranging things (orders are not important)</vt:lpstr>
      <vt:lpstr>A Combination Problem - all possible ways of arranging things (orders are not important)</vt:lpstr>
      <vt:lpstr>String Problem1</vt:lpstr>
      <vt:lpstr>String Problem2</vt:lpstr>
      <vt:lpstr>8 Queen Problem - a classic example of complex recursion problem - solved using recursion &amp; backtracking exhaustive 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in Recursion</dc:title>
  <dc:creator>IBM</dc:creator>
  <cp:lastModifiedBy>IBM</cp:lastModifiedBy>
  <cp:revision>17</cp:revision>
  <dcterms:created xsi:type="dcterms:W3CDTF">2016-03-06T09:16:24Z</dcterms:created>
  <dcterms:modified xsi:type="dcterms:W3CDTF">2016-03-06T13:26:40Z</dcterms:modified>
</cp:coreProperties>
</file>