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0"/>
  </p:notesMasterIdLst>
  <p:sldIdLst>
    <p:sldId id="314" r:id="rId2"/>
    <p:sldId id="419" r:id="rId3"/>
    <p:sldId id="394" r:id="rId4"/>
    <p:sldId id="396" r:id="rId5"/>
    <p:sldId id="390" r:id="rId6"/>
    <p:sldId id="340" r:id="rId7"/>
    <p:sldId id="400" r:id="rId8"/>
    <p:sldId id="387" r:id="rId9"/>
    <p:sldId id="401" r:id="rId10"/>
    <p:sldId id="404" r:id="rId11"/>
    <p:sldId id="403" r:id="rId12"/>
    <p:sldId id="405" r:id="rId13"/>
    <p:sldId id="379" r:id="rId14"/>
    <p:sldId id="406" r:id="rId15"/>
    <p:sldId id="407" r:id="rId16"/>
    <p:sldId id="402" r:id="rId17"/>
    <p:sldId id="408" r:id="rId18"/>
    <p:sldId id="380" r:id="rId19"/>
    <p:sldId id="409" r:id="rId20"/>
    <p:sldId id="410" r:id="rId21"/>
    <p:sldId id="382" r:id="rId22"/>
    <p:sldId id="388" r:id="rId23"/>
    <p:sldId id="389" r:id="rId24"/>
    <p:sldId id="383" r:id="rId25"/>
    <p:sldId id="378" r:id="rId26"/>
    <p:sldId id="395" r:id="rId27"/>
    <p:sldId id="411" r:id="rId28"/>
    <p:sldId id="356" r:id="rId29"/>
    <p:sldId id="398" r:id="rId30"/>
    <p:sldId id="412" r:id="rId31"/>
    <p:sldId id="413" r:id="rId32"/>
    <p:sldId id="399" r:id="rId33"/>
    <p:sldId id="397" r:id="rId34"/>
    <p:sldId id="414" r:id="rId35"/>
    <p:sldId id="415" r:id="rId36"/>
    <p:sldId id="416" r:id="rId37"/>
    <p:sldId id="417" r:id="rId38"/>
    <p:sldId id="418" r:id="rId39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45" autoAdjust="0"/>
    <p:restoredTop sz="94630" autoAdjust="0"/>
  </p:normalViewPr>
  <p:slideViewPr>
    <p:cSldViewPr>
      <p:cViewPr varScale="1">
        <p:scale>
          <a:sx n="70" d="100"/>
          <a:sy n="70" d="100"/>
        </p:scale>
        <p:origin x="-1116" y="-90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0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Liang, Introduction to Java Programming, Ninth Edition, (c) 2013 Pearson Education, Inc.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6955-E4A6-4BF5-B391-365276C75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47BC-F9EE-4678-901B-3CA7EDB00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59A1-686F-49F0-931B-B0C66965A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7C8C-016F-4B6F-A061-95F5D7A454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0A41F-9715-458F-9BC2-077D8D1E3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B095-9A7A-4A8B-BD63-D3B6019321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DBE8-ED5A-472D-9050-ADE704297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2EF5-4F8C-4ECA-B39F-68FD9D22D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7C37-8F22-4BFF-9D53-04BBFB4CD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377E-E26A-47DE-8DE4-408E7DBB6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16F5-F25D-4B05-B3F4-20E014C128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hyperlink" Target="http://www.cs.armstrong.edu/liang/intro9e/html/GenericStack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hyperlink" Target="html/GenericStack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teaching%20course\data%20struct%20sem1%202012-13\DS\PPT%20notes\Liang\slide\html\GenericMethodDemo.html" TargetMode="External"/><Relationship Id="rId2" Type="http://schemas.openxmlformats.org/officeDocument/2006/relationships/hyperlink" Target="html/GenericMethodDemo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F:\teaching%20course\data%20struct%20sem1%202012-13\DS\PPT%20notes\Liang\slide\html\BoundedTypeDemo.html" TargetMode="External"/><Relationship Id="rId2" Type="http://schemas.openxmlformats.org/officeDocument/2006/relationships/hyperlink" Target="html/BoundedTypeDem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ml/BoundedTypeDemo.bat" TargetMode="External"/><Relationship Id="rId4" Type="http://schemas.openxmlformats.org/officeDocument/2006/relationships/hyperlink" Target="file:///F:\teaching%20course\data%20struct%20sem1%202012-13\DS\PPT%20notes\Liang\slide\html\BoundedTypeDemo.ba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ml/Max.html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Max.bat" TargetMode="External"/><Relationship Id="rId5" Type="http://schemas.openxmlformats.org/officeDocument/2006/relationships/hyperlink" Target="file:///F:\teaching%20course\data%20struct%20sem1%202012-13\DS\PPT%20notes\Liang\slide\html\Max.bat" TargetMode="External"/><Relationship Id="rId4" Type="http://schemas.openxmlformats.org/officeDocument/2006/relationships/hyperlink" Target="file:///F:\teaching%20course\data%20struct%20sem1%202012-13\DS\PPT%20notes\Liang\slide\html\Max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9e/html/WildCardNeedDemo.html" TargetMode="External"/><Relationship Id="rId3" Type="http://schemas.openxmlformats.org/officeDocument/2006/relationships/hyperlink" Target="html/WildCardNeedDemo.html" TargetMode="External"/><Relationship Id="rId7" Type="http://schemas.openxmlformats.org/officeDocument/2006/relationships/hyperlink" Target="http://www.cs.armstrong.edu/liang/intro9e/html/SuperWildCardDemo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9e/html/AnyWildCardDemo.html" TargetMode="External"/><Relationship Id="rId5" Type="http://schemas.openxmlformats.org/officeDocument/2006/relationships/hyperlink" Target="html/SuperWildCardDemo.html" TargetMode="External"/><Relationship Id="rId4" Type="http://schemas.openxmlformats.org/officeDocument/2006/relationships/hyperlink" Target="html/AnyWildCardDemo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ml/TestArrayListNew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9e/html/TestArrayListNew.html" TargetMode="External"/><Relationship Id="rId4" Type="http://schemas.openxmlformats.org/officeDocument/2006/relationships/hyperlink" Target="html/TestArrayListNew.ba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4 </a:t>
            </a:r>
            <a:r>
              <a:rPr lang="en-US" dirty="0" smtClean="0"/>
              <a:t>: Generics</a:t>
            </a:r>
            <a:endParaRPr 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7260-B6E3-4125-A040-8BF65F62DDC4}" type="slidenum">
              <a:rPr lang="en-US"/>
              <a:pPr/>
              <a:t>1</a:t>
            </a:fld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-319088" y="2262188"/>
            <a:ext cx="9144001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320675" y="4594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0" y="3657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dirty="0" smtClean="0">
                <a:latin typeface="+mj-lt"/>
              </a:rPr>
              <a:t>WIA1002</a:t>
            </a:r>
            <a:r>
              <a:rPr lang="en-GB" sz="4000" dirty="0">
                <a:latin typeface="+mj-lt"/>
              </a:rPr>
              <a:t>/ WIB1002/WXES1117 : </a:t>
            </a:r>
            <a:endParaRPr lang="en-GB" sz="4000" dirty="0" smtClean="0">
              <a:latin typeface="+mj-lt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4000" dirty="0" smtClean="0">
                <a:latin typeface="+mj-lt"/>
              </a:rPr>
              <a:t>Data </a:t>
            </a:r>
            <a:r>
              <a:rPr lang="en-GB" sz="4000" dirty="0">
                <a:latin typeface="+mj-lt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Generics can be defined for a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Interface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Generic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 :</a:t>
            </a:r>
          </a:p>
          <a:p>
            <a:pPr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800" b="1" i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2800" b="1" i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sz="2800" b="1" i="1" dirty="0" smtClean="0">
                <a:latin typeface="Courier New" pitchFamily="49" charset="0"/>
                <a:cs typeface="Courier New" pitchFamily="49" charset="0"/>
              </a:rPr>
              <a:t>&lt;E&gt; { }</a:t>
            </a:r>
          </a:p>
          <a:p>
            <a:pPr>
              <a:buNone/>
            </a:pPr>
            <a:r>
              <a:rPr lang="en-GB" dirty="0" smtClean="0"/>
              <a:t>e.g. 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public class Cat&lt;E&gt; { }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public class Insurance&lt;E&gt; { }</a:t>
            </a:r>
          </a:p>
          <a:p>
            <a:pPr>
              <a:buNone/>
            </a:pPr>
            <a:r>
              <a:rPr lang="en-GB" dirty="0"/>
              <a:t>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Generic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 :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sz="2400" b="1" i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GB" sz="2400" b="1" i="1" dirty="0" err="1" smtClean="0">
                <a:latin typeface="Courier New" pitchFamily="49" charset="0"/>
                <a:cs typeface="Courier New" pitchFamily="49" charset="0"/>
              </a:rPr>
              <a:t>IntefaceName</a:t>
            </a:r>
            <a:r>
              <a:rPr lang="en-GB" sz="2400" b="1" i="1" dirty="0" smtClean="0">
                <a:latin typeface="Courier New" pitchFamily="49" charset="0"/>
                <a:cs typeface="Courier New" pitchFamily="49" charset="0"/>
              </a:rPr>
              <a:t>&lt;E&gt; { }</a:t>
            </a:r>
          </a:p>
          <a:p>
            <a:pPr>
              <a:buNone/>
            </a:pPr>
            <a:r>
              <a:rPr lang="en-GB" dirty="0" smtClean="0"/>
              <a:t>e.g. 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public interface Comparable&lt;E&gt; { }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public interface Edible&lt;E&gt; {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200"/>
              <a:t>Declaring Generic Classes and Interfaces</a:t>
            </a:r>
            <a:r>
              <a:rPr lang="en-US"/>
              <a:t>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D421-CC1F-4649-8582-009D12E8E108}" type="slidenum">
              <a:rPr lang="en-US"/>
              <a:pPr/>
              <a:t>13</a:t>
            </a:fld>
            <a:endParaRPr lang="en-US"/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14024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4400" y="5715000"/>
            <a:ext cx="36576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GenericStack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155575" y="1447800"/>
          <a:ext cx="8983663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7" name="Picture" r:id="rId5" imgW="3789720" imgH="1438920" progId="Word.Picture.8">
                  <p:embed/>
                </p:oleObj>
              </mc:Choice>
              <mc:Fallback>
                <p:oleObj name="Picture" r:id="rId5" imgW="3789720" imgH="1438920" progId="Word.Pictur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447800"/>
                        <a:ext cx="8983663" cy="341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AutoShape 12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304800" y="56388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500" dirty="0" err="1" smtClean="0"/>
              <a:t>GenericStack</a:t>
            </a:r>
            <a:r>
              <a:rPr lang="en-GB" sz="2500" dirty="0" smtClean="0"/>
              <a:t>&lt;String&gt; stack1 = new </a:t>
            </a:r>
            <a:r>
              <a:rPr lang="en-GB" sz="2500" dirty="0" err="1" smtClean="0"/>
              <a:t>GenericStack</a:t>
            </a:r>
            <a:r>
              <a:rPr lang="en-GB" sz="2500" dirty="0" smtClean="0"/>
              <a:t>&lt;String&gt;();</a:t>
            </a:r>
          </a:p>
          <a:p>
            <a:pPr>
              <a:buNone/>
            </a:pPr>
            <a:r>
              <a:rPr lang="en-GB" sz="2500" dirty="0" smtClean="0"/>
              <a:t>stack1.push(“London”);</a:t>
            </a:r>
          </a:p>
          <a:p>
            <a:pPr>
              <a:buNone/>
            </a:pPr>
            <a:r>
              <a:rPr lang="en-GB" sz="2500" dirty="0"/>
              <a:t>s</a:t>
            </a:r>
            <a:r>
              <a:rPr lang="en-GB" sz="2500" dirty="0" smtClean="0"/>
              <a:t>tack1.push(“Paris”);</a:t>
            </a:r>
          </a:p>
          <a:p>
            <a:pPr>
              <a:buNone/>
            </a:pPr>
            <a:r>
              <a:rPr lang="en-GB" sz="2500" dirty="0"/>
              <a:t>s</a:t>
            </a:r>
            <a:r>
              <a:rPr lang="en-GB" sz="2500" dirty="0" smtClean="0"/>
              <a:t>tack1.push(“Berlin”);</a:t>
            </a:r>
          </a:p>
          <a:p>
            <a:pPr>
              <a:buNone/>
            </a:pPr>
            <a:endParaRPr lang="en-GB" sz="2500" dirty="0"/>
          </a:p>
          <a:p>
            <a:pPr>
              <a:buNone/>
            </a:pPr>
            <a:r>
              <a:rPr lang="en-GB" sz="2500" dirty="0" err="1" smtClean="0"/>
              <a:t>GenericStack</a:t>
            </a:r>
            <a:r>
              <a:rPr lang="en-GB" sz="2500" dirty="0" smtClean="0"/>
              <a:t>&lt;Integer&gt; stack2 = new </a:t>
            </a:r>
            <a:r>
              <a:rPr lang="en-GB" sz="2500" dirty="0" err="1" smtClean="0"/>
              <a:t>GenericStack</a:t>
            </a:r>
            <a:r>
              <a:rPr lang="en-GB" sz="2500" dirty="0" smtClean="0"/>
              <a:t>&lt;Integer&gt;();</a:t>
            </a:r>
          </a:p>
          <a:p>
            <a:pPr>
              <a:buNone/>
            </a:pPr>
            <a:r>
              <a:rPr lang="en-GB" sz="2500" dirty="0" smtClean="0"/>
              <a:t>stack2.push(1);     </a:t>
            </a:r>
            <a:r>
              <a:rPr lang="en-GB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en-GB" sz="2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autoboxing</a:t>
            </a:r>
            <a:r>
              <a:rPr lang="en-GB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 to new Integer(1)</a:t>
            </a:r>
          </a:p>
          <a:p>
            <a:pPr>
              <a:buNone/>
            </a:pPr>
            <a:r>
              <a:rPr lang="en-GB" sz="2500" dirty="0" smtClean="0"/>
              <a:t>stack2.push(2);</a:t>
            </a:r>
          </a:p>
          <a:p>
            <a:pPr>
              <a:buNone/>
            </a:pPr>
            <a:r>
              <a:rPr lang="en-GB" sz="2500" dirty="0" smtClean="0"/>
              <a:t>stack2.push(3);</a:t>
            </a:r>
          </a:p>
          <a:p>
            <a:pPr>
              <a:buNone/>
            </a:pPr>
            <a:endParaRPr lang="en-GB" sz="2500" dirty="0"/>
          </a:p>
          <a:p>
            <a:pPr>
              <a:buNone/>
            </a:pPr>
            <a:r>
              <a:rPr lang="en-GB" sz="2500" dirty="0" err="1" smtClean="0"/>
              <a:t>GenericStack</a:t>
            </a:r>
            <a:r>
              <a:rPr lang="en-GB" sz="2500" dirty="0" smtClean="0"/>
              <a:t>&lt;Object&gt; stack2 = new </a:t>
            </a:r>
            <a:r>
              <a:rPr lang="en-GB" sz="2500" dirty="0" err="1" smtClean="0"/>
              <a:t>GenericStack</a:t>
            </a:r>
            <a:r>
              <a:rPr lang="en-GB" sz="2500" dirty="0" smtClean="0"/>
              <a:t>&lt;Object&gt;();</a:t>
            </a:r>
            <a:endParaRPr lang="en-GB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 </a:t>
            </a:r>
            <a:r>
              <a:rPr lang="en-GB" dirty="0" err="1" smtClean="0"/>
              <a:t>abt</a:t>
            </a:r>
            <a:r>
              <a:rPr lang="en-GB" dirty="0" smtClean="0"/>
              <a:t> Generics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Generics class constructor is defined as</a:t>
            </a:r>
          </a:p>
          <a:p>
            <a:pPr marL="514350" indent="-514350">
              <a:buNone/>
            </a:pPr>
            <a:r>
              <a:rPr lang="en-GB" dirty="0" smtClean="0"/>
              <a:t>  	e.g.      </a:t>
            </a:r>
            <a:r>
              <a:rPr lang="en-GB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GenericStack</a:t>
            </a:r>
            <a:r>
              <a:rPr lang="en-GB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GB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GB" dirty="0" smtClean="0"/>
              <a:t>2.	Generics class may have more than 1 parameter.</a:t>
            </a:r>
          </a:p>
          <a:p>
            <a:pPr marL="514350" indent="-514350">
              <a:buNone/>
            </a:pPr>
            <a:r>
              <a:rPr lang="en-GB" dirty="0" smtClean="0"/>
              <a:t>      e.g.    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&lt;E1, E2, E3&gt;</a:t>
            </a:r>
            <a:endParaRPr lang="en-GB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GB" dirty="0" smtClean="0"/>
              <a:t>3.  You can define a class/interface as a subtype of a generic class/interface.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e.g.  </a:t>
            </a:r>
            <a:r>
              <a:rPr lang="en-GB" sz="1800" b="1" dirty="0" smtClean="0"/>
              <a:t>   </a:t>
            </a:r>
            <a:r>
              <a:rPr lang="en-GB" sz="1800" b="1" dirty="0" smtClean="0">
                <a:solidFill>
                  <a:srgbClr val="0070C0"/>
                </a:solidFill>
              </a:rPr>
              <a:t> </a:t>
            </a:r>
            <a:r>
              <a:rPr lang="en-GB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String implements Comparable&lt;String</a:t>
            </a:r>
            <a:r>
              <a:rPr lang="en-GB" sz="1800" b="1" dirty="0" smtClean="0">
                <a:solidFill>
                  <a:srgbClr val="0070C0"/>
                </a:solidFill>
              </a:rPr>
              <a:t>&gt;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Point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Declare generic class for </a:t>
            </a:r>
            <a:r>
              <a:rPr lang="en-GB" dirty="0" err="1" smtClean="0"/>
              <a:t>GenericList</a:t>
            </a:r>
            <a:r>
              <a:rPr lang="en-GB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Declare generic interface for List?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are generic classes and interfaces?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Can a generic class have multiple generic parameters?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 instance of </a:t>
            </a:r>
            <a:r>
              <a:rPr lang="en-GB" dirty="0" err="1" smtClean="0"/>
              <a:t>ArrayList</a:t>
            </a:r>
            <a:r>
              <a:rPr lang="en-GB" dirty="0" smtClean="0"/>
              <a:t> of strings using new </a:t>
            </a:r>
            <a:r>
              <a:rPr lang="en-GB" dirty="0" err="1" smtClean="0"/>
              <a:t>ArrayList</a:t>
            </a:r>
            <a:r>
              <a:rPr lang="en-GB" dirty="0" smtClean="0"/>
              <a:t>&lt;String&gt;() is created. How should the constructor be defined as? 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/>
          <a:lstStyle/>
          <a:p>
            <a:r>
              <a:rPr lang="en-GB" dirty="0" smtClean="0"/>
              <a:t>Syntax :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returnType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parameter)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Example :</a:t>
            </a:r>
          </a:p>
          <a:p>
            <a:pPr>
              <a:buNone/>
            </a:pPr>
            <a:r>
              <a:rPr lang="en-GB" b="1" dirty="0"/>
              <a:t> </a:t>
            </a:r>
            <a:r>
              <a:rPr lang="en-GB" b="1" dirty="0" smtClean="0"/>
              <a:t> 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 public static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E[]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 list)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GB" sz="2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 smtClean="0">
                <a:latin typeface="Courier New" pitchFamily="49" charset="0"/>
                <a:cs typeface="Courier New" pitchFamily="49" charset="0"/>
              </a:rPr>
              <a:t>isFilled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 filled)</a:t>
            </a:r>
          </a:p>
          <a:p>
            <a:r>
              <a:rPr lang="en-GB" sz="2800" dirty="0" smtClean="0"/>
              <a:t>To declare generics – place &lt;E&gt; before </a:t>
            </a:r>
            <a:r>
              <a:rPr lang="en-GB" sz="2800" dirty="0" err="1" smtClean="0"/>
              <a:t>returnType</a:t>
            </a:r>
            <a:endParaRPr lang="en-GB" sz="2800" dirty="0" smtClean="0"/>
          </a:p>
          <a:p>
            <a:r>
              <a:rPr lang="en-GB" sz="2500" dirty="0" smtClean="0"/>
              <a:t>To invoke/call method – place &lt;</a:t>
            </a:r>
            <a:r>
              <a:rPr lang="en-GB" sz="2500" dirty="0" err="1" smtClean="0"/>
              <a:t>actualType</a:t>
            </a:r>
            <a:r>
              <a:rPr lang="en-GB" sz="2500" dirty="0" smtClean="0"/>
              <a:t>&gt;</a:t>
            </a:r>
            <a:r>
              <a:rPr lang="en-GB" sz="2500" dirty="0" err="1" smtClean="0"/>
              <a:t>methodName</a:t>
            </a:r>
            <a:endParaRPr lang="en-GB" sz="2500" dirty="0" smtClean="0"/>
          </a:p>
          <a:p>
            <a:pPr>
              <a:buNone/>
            </a:pPr>
            <a:r>
              <a:rPr lang="en-GB" sz="2500" dirty="0"/>
              <a:t> </a:t>
            </a:r>
            <a:r>
              <a:rPr lang="en-GB" sz="2500" dirty="0" smtClean="0"/>
              <a:t>                                               or as usual method call</a:t>
            </a:r>
            <a:endParaRPr lang="en-GB" sz="2500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4400" y="5715000"/>
            <a:ext cx="36576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Book Antiqua" pitchFamily="18" charset="0"/>
                <a:hlinkClick r:id="rId2" action="ppaction://hlinkfile"/>
              </a:rPr>
              <a:t>GenericMethod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AutoShape 12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304800" y="56388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Generic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8260-9441-4C33-9D08-13F33DEE2899}" type="slidenum">
              <a:rPr lang="en-US"/>
              <a:pPr/>
              <a:t>18</a:t>
            </a:fld>
            <a:endParaRPr lang="en-US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381000" y="1066800"/>
            <a:ext cx="845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public static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void print(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E[]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list)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(list[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+ "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381000" y="396240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public static void print(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list)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(list[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+ "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Bounded Generic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Bounded = A generic type specified as a </a:t>
            </a:r>
            <a:r>
              <a:rPr lang="en-GB" b="1" dirty="0" smtClean="0">
                <a:solidFill>
                  <a:srgbClr val="FF0000"/>
                </a:solidFill>
              </a:rPr>
              <a:t>subtype of another type</a:t>
            </a:r>
            <a:r>
              <a:rPr lang="en-GB" dirty="0" smtClean="0"/>
              <a:t> </a:t>
            </a:r>
          </a:p>
          <a:p>
            <a:r>
              <a:rPr lang="en-GB" dirty="0" smtClean="0"/>
              <a:t>E.g. : </a:t>
            </a: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&lt;E extends </a:t>
            </a:r>
            <a:r>
              <a:rPr lang="en-GB" sz="2800" b="1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500" dirty="0" smtClean="0">
                <a:latin typeface="Courier New" pitchFamily="49" charset="0"/>
                <a:cs typeface="Courier New" pitchFamily="49" charset="0"/>
              </a:rPr>
              <a:t>E is a generic type of </a:t>
            </a:r>
            <a:r>
              <a:rPr lang="en-GB" sz="2500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endParaRPr lang="en-GB" sz="2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4400" y="5715000"/>
            <a:ext cx="36576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Book Antiqua" pitchFamily="18" charset="0"/>
                <a:hlinkClick r:id="rId2" action="ppaction://hlinkfile"/>
              </a:rPr>
              <a:t>BoundedGeneric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AutoShape 12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304800" y="56388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4191000" y="5638800"/>
            <a:ext cx="12954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dirty="0">
                <a:latin typeface="Book Antiqua" pitchFamily="18" charset="0"/>
                <a:hlinkClick r:id="rId5" action="ppaction://hlinkfile"/>
              </a:rPr>
              <a:t>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92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57671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Point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Declare a static generic method for </a:t>
            </a:r>
            <a:r>
              <a:rPr lang="en-GB" dirty="0" err="1" smtClean="0"/>
              <a:t>myMethod</a:t>
            </a:r>
            <a:r>
              <a:rPr lang="en-GB" dirty="0" smtClean="0"/>
              <a:t> that does not return anything, but accepts one parameter called a?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myMethod</a:t>
            </a:r>
            <a:r>
              <a:rPr lang="en-GB" dirty="0" smtClean="0"/>
              <a:t> is contained in class called </a:t>
            </a:r>
            <a:r>
              <a:rPr lang="en-GB" dirty="0" err="1" smtClean="0"/>
              <a:t>MyClass</a:t>
            </a:r>
            <a:r>
              <a:rPr lang="en-GB" dirty="0" smtClean="0"/>
              <a:t>. Assume an </a:t>
            </a:r>
            <a:r>
              <a:rPr lang="en-GB" dirty="0" err="1" smtClean="0"/>
              <a:t>ArrayList</a:t>
            </a:r>
            <a:r>
              <a:rPr lang="en-GB" dirty="0" smtClean="0"/>
              <a:t> of type Double called d has been created in the </a:t>
            </a:r>
            <a:r>
              <a:rPr lang="en-GB" dirty="0" err="1" smtClean="0"/>
              <a:t>MyClass</a:t>
            </a:r>
            <a:r>
              <a:rPr lang="en-GB" dirty="0" smtClean="0"/>
              <a:t>. Invoke a generic method for </a:t>
            </a:r>
            <a:r>
              <a:rPr lang="en-GB" dirty="0" err="1" smtClean="0"/>
              <a:t>myMethod</a:t>
            </a:r>
            <a:r>
              <a:rPr lang="en-GB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bounded generic type?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Raw Type and Backward Compatibility </a:t>
            </a:r>
          </a:p>
        </p:txBody>
      </p:sp>
      <p:sp>
        <p:nvSpPr>
          <p:cNvPr id="220169" name="Rectangle 9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5105400"/>
          </a:xfrm>
          <a:noFill/>
          <a:ln/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b="1" dirty="0" smtClean="0"/>
              <a:t>Raw type </a:t>
            </a:r>
            <a:r>
              <a:rPr lang="en-US" dirty="0" smtClean="0"/>
              <a:t>: Generic class used </a:t>
            </a:r>
            <a:r>
              <a:rPr lang="en-US" b="1" dirty="0" smtClean="0">
                <a:solidFill>
                  <a:srgbClr val="FF0000"/>
                </a:solidFill>
              </a:rPr>
              <a:t>without type parameter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// </a:t>
            </a:r>
            <a:r>
              <a:rPr lang="en-US" dirty="0"/>
              <a:t>raw </a:t>
            </a:r>
            <a:r>
              <a:rPr lang="en-US" dirty="0" smtClean="0"/>
              <a:t>type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list = new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609600" indent="-60960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dirty="0" smtClean="0"/>
              <a:t>This is </a:t>
            </a:r>
            <a:r>
              <a:rPr lang="en-US" i="1" dirty="0" smtClean="0"/>
              <a:t>roughly</a:t>
            </a:r>
            <a:r>
              <a:rPr lang="en-US" dirty="0" smtClean="0"/>
              <a:t> equivalent to </a:t>
            </a:r>
          </a:p>
          <a:p>
            <a:pPr marL="609600" indent="-60960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&lt;Object&gt; list =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&lt;Object&gt;();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E68-19E4-466D-B88C-8F28EF740BBC}" type="slidenum">
              <a:rPr lang="en-US"/>
              <a:pPr/>
              <a:t>21</a:t>
            </a:fld>
            <a:endParaRPr lang="en-US"/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28600" y="4876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Raw Type is Unsafe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8D41-DA44-41B0-ACD5-A46058A297C1}" type="slidenum">
              <a:rPr lang="en-US"/>
              <a:pPr/>
              <a:t>22</a:t>
            </a:fld>
            <a:endParaRPr lang="en-US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228600" y="1066800"/>
            <a:ext cx="7620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Max.java: Find a maximum object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public class Max {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/** Return the maximum between two objects */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public static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max(Comparable o1, Comparable o2) {   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if (o1.compareTo(o2) &gt; 0)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return o1;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return o2;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28600" y="4876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dirty="0">
                <a:latin typeface="+mj-lt"/>
                <a:cs typeface="Courier New" pitchFamily="49" charset="0"/>
              </a:rPr>
              <a:t>Runtime Error</a:t>
            </a:r>
            <a:r>
              <a:rPr lang="en-US" sz="2800" dirty="0" smtClean="0">
                <a:latin typeface="+mj-lt"/>
                <a:cs typeface="Courier New" pitchFamily="49" charset="0"/>
              </a:rPr>
              <a:t>: 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Max.max("Welcome", 23); 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 smtClean="0">
                <a:latin typeface="+mj-lt"/>
                <a:cs typeface="Courier New" pitchFamily="49" charset="0"/>
              </a:rPr>
              <a:t> 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 smtClean="0">
              <a:latin typeface="+mj-lt"/>
              <a:cs typeface="Courier New" pitchFamily="49" charset="0"/>
            </a:endParaRP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7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38400" y="6019800"/>
            <a:ext cx="36576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Book Antiqua" pitchFamily="18" charset="0"/>
                <a:hlinkClick r:id="rId3" action="ppaction://hlinkfile"/>
              </a:rPr>
              <a:t>Max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AutoShape 12">
            <a:hlinkClick r:id="rId4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828800" y="59436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AutoShape 5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0" y="5943600"/>
            <a:ext cx="12954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dirty="0">
                <a:latin typeface="Book Antiqua" pitchFamily="18" charset="0"/>
                <a:hlinkClick r:id="rId6" action="ppaction://hlinkfile"/>
              </a:rPr>
              <a:t>Run</a:t>
            </a:r>
            <a:endParaRPr lang="en-US" dirty="0"/>
          </a:p>
        </p:txBody>
      </p:sp>
      <p:pic>
        <p:nvPicPr>
          <p:cNvPr id="277505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3657600"/>
            <a:ext cx="6019800" cy="14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Make it Safe 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562600"/>
            <a:ext cx="8686800" cy="533400"/>
          </a:xfrm>
          <a:noFill/>
          <a:ln/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sz="2800" dirty="0"/>
              <a:t>Max.max("Welcome", 23);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46-F034-4FA8-B385-5800B647C5DD}" type="slidenum">
              <a:rPr lang="en-US"/>
              <a:pPr/>
              <a:t>23</a:t>
            </a:fld>
            <a:endParaRPr lang="en-US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228600" y="10668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Max.java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Find a maximum object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/** Return the maximum between two objects */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public static 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&lt;E extends Comparable&lt;E</a:t>
            </a:r>
            <a:r>
              <a:rPr lang="en-US" sz="2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o1, </a:t>
            </a:r>
            <a:r>
              <a:rPr lang="en-US" sz="2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o2) {   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  if (o1.compareTo(o2) &gt; 0)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    return o1;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    return o2;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Wildcards </a:t>
            </a:r>
          </a:p>
        </p:txBody>
      </p:sp>
      <p:sp>
        <p:nvSpPr>
          <p:cNvPr id="222212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685800"/>
          </a:xfrm>
          <a:noFill/>
          <a:ln/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dirty="0"/>
              <a:t>Why wildcards are necessary? See this example.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0B43-B8B3-4E31-B6F9-14F0E2DFBCA9}" type="slidenum">
              <a:rPr lang="en-US"/>
              <a:pPr/>
              <a:t>24</a:t>
            </a:fld>
            <a:endParaRPr lang="en-US"/>
          </a:p>
        </p:txBody>
      </p:sp>
      <p:sp>
        <p:nvSpPr>
          <p:cNvPr id="2222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90600" y="1981200"/>
            <a:ext cx="36576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WildCardNeedDemo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152400" y="2819400"/>
            <a:ext cx="8991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?         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                     </a:t>
            </a:r>
            <a:r>
              <a:rPr lang="en-US" sz="3200" b="1" dirty="0">
                <a:solidFill>
                  <a:srgbClr val="FF0000"/>
                </a:solidFill>
                <a:latin typeface="+mj-lt"/>
              </a:rPr>
              <a:t>unbounded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wildcard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</a:rPr>
              <a:t>(represents any object type)</a:t>
            </a:r>
            <a:r>
              <a:rPr lang="en-US" sz="3200" dirty="0" smtClean="0">
                <a:latin typeface="+mj-lt"/>
              </a:rPr>
              <a:t> </a:t>
            </a:r>
            <a:endParaRPr lang="en-US" sz="3200" dirty="0">
              <a:latin typeface="+mj-lt"/>
            </a:endParaRP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? extends T             bounded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wildcard </a:t>
            </a: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(unknown subtype of T)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  <a:p>
            <a:pPr marL="609600" indent="-609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b="1" dirty="0">
                <a:solidFill>
                  <a:srgbClr val="00B050"/>
                </a:solidFill>
                <a:latin typeface="+mj-lt"/>
              </a:rPr>
              <a:t>? super T                 lower bound 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wildcard </a:t>
            </a:r>
            <a:r>
              <a:rPr lang="en-US" sz="1400" b="1" dirty="0" smtClean="0">
                <a:solidFill>
                  <a:srgbClr val="00B050"/>
                </a:solidFill>
                <a:latin typeface="+mj-lt"/>
              </a:rPr>
              <a:t>(unknown </a:t>
            </a:r>
            <a:r>
              <a:rPr lang="en-US" sz="1400" b="1" dirty="0" err="1" smtClean="0">
                <a:solidFill>
                  <a:srgbClr val="00B050"/>
                </a:solidFill>
                <a:latin typeface="+mj-lt"/>
              </a:rPr>
              <a:t>supertype</a:t>
            </a:r>
            <a:r>
              <a:rPr lang="en-US" sz="1400" b="1" dirty="0" smtClean="0">
                <a:solidFill>
                  <a:srgbClr val="00B050"/>
                </a:solidFill>
                <a:latin typeface="+mj-lt"/>
              </a:rPr>
              <a:t> of T)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32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2221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1000" y="5181600"/>
            <a:ext cx="36576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AnyWildCardDemo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221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800600" y="5181600"/>
            <a:ext cx="36576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SuperWildCardDemo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2217" name="AutoShape 9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228600" y="48006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18" name="AutoShape 10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4495800" y="48006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2219" name="AutoShape 11">
            <a:hlinkClick r:id="rId8" highlightClick="1"/>
          </p:cNvPr>
          <p:cNvSpPr>
            <a:spLocks noChangeArrowheads="1"/>
          </p:cNvSpPr>
          <p:nvPr/>
        </p:nvSpPr>
        <p:spPr bwMode="auto">
          <a:xfrm>
            <a:off x="457200" y="19812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495800" y="1905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* </a:t>
            </a:r>
            <a:r>
              <a:rPr lang="en-GB" dirty="0" err="1" smtClean="0">
                <a:latin typeface="+mj-lt"/>
              </a:rPr>
              <a:t>intStack</a:t>
            </a:r>
            <a:r>
              <a:rPr lang="en-GB" dirty="0" smtClean="0">
                <a:latin typeface="+mj-lt"/>
              </a:rPr>
              <a:t> is not an instance of </a:t>
            </a:r>
            <a:r>
              <a:rPr lang="en-GB" dirty="0" err="1" smtClean="0">
                <a:latin typeface="+mj-lt"/>
              </a:rPr>
              <a:t>GenericStack</a:t>
            </a:r>
            <a:r>
              <a:rPr lang="en-GB" dirty="0" smtClean="0">
                <a:latin typeface="+mj-lt"/>
              </a:rPr>
              <a:t>&lt;Number&gt;</a:t>
            </a:r>
            <a:endParaRPr lang="en-GB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646003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GB" sz="2000" dirty="0" smtClean="0">
                <a:latin typeface="+mj-lt"/>
              </a:rPr>
              <a:t> &lt;?&gt; equals &lt;? extends Object&gt;</a:t>
            </a:r>
          </a:p>
          <a:p>
            <a:pPr>
              <a:buFont typeface="Arial" charset="0"/>
              <a:buChar char="•"/>
            </a:pPr>
            <a:r>
              <a:rPr lang="en-GB" sz="2000" dirty="0" smtClean="0">
                <a:latin typeface="+mj-lt"/>
              </a:rPr>
              <a:t>  </a:t>
            </a:r>
            <a:r>
              <a:rPr lang="en-GB" sz="2000" dirty="0" err="1" smtClean="0">
                <a:latin typeface="+mj-lt"/>
              </a:rPr>
              <a:t>intStack</a:t>
            </a:r>
            <a:r>
              <a:rPr lang="en-GB" sz="2000" dirty="0" smtClean="0">
                <a:latin typeface="+mj-lt"/>
              </a:rPr>
              <a:t> is not an instance of </a:t>
            </a:r>
          </a:p>
          <a:p>
            <a:r>
              <a:rPr lang="en-GB" sz="2000" dirty="0" smtClean="0">
                <a:latin typeface="+mj-lt"/>
              </a:rPr>
              <a:t>   </a:t>
            </a:r>
            <a:r>
              <a:rPr lang="en-GB" sz="2000" dirty="0" err="1" smtClean="0">
                <a:latin typeface="+mj-lt"/>
              </a:rPr>
              <a:t>GenericStack</a:t>
            </a:r>
            <a:r>
              <a:rPr lang="en-GB" sz="2000" dirty="0" smtClean="0">
                <a:latin typeface="+mj-lt"/>
              </a:rPr>
              <a:t>&lt;Object&gt;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z="4000"/>
              <a:t>Generic Types and Wildcard Types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95B2-2BC6-46CD-88F9-8420A875F29C}" type="slidenum">
              <a:rPr lang="en-US"/>
              <a:pPr/>
              <a:t>25</a:t>
            </a:fld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0" y="25415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0" y="1752600"/>
          <a:ext cx="44196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8" name="Picture" r:id="rId4" imgW="3383280" imgH="2298192" progId="Word.Picture.8">
                  <p:embed/>
                </p:oleObj>
              </mc:Choice>
              <mc:Fallback>
                <p:oleObj name="Picture" r:id="rId4" imgW="3383280" imgH="2298192" progId="Word.Pictur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2600"/>
                        <a:ext cx="4419600" cy="300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8" name="Rectangle 10"/>
          <p:cNvSpPr>
            <a:spLocks noChangeArrowheads="1"/>
          </p:cNvSpPr>
          <p:nvPr/>
        </p:nvSpPr>
        <p:spPr bwMode="auto">
          <a:xfrm>
            <a:off x="0" y="25415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11977" name="Object 9"/>
          <p:cNvGraphicFramePr>
            <a:graphicFrameLocks noChangeAspect="1"/>
          </p:cNvGraphicFramePr>
          <p:nvPr/>
        </p:nvGraphicFramePr>
        <p:xfrm>
          <a:off x="4724400" y="1752600"/>
          <a:ext cx="4419600" cy="29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9" name="Picture" r:id="rId6" imgW="3464052" imgH="2298192" progId="Word.Picture.8">
                  <p:embed/>
                </p:oleObj>
              </mc:Choice>
              <mc:Fallback>
                <p:oleObj name="Picture" r:id="rId6" imgW="3464052" imgH="2298192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52600"/>
                        <a:ext cx="4419600" cy="294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Avoiding Unsafe Raw Types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Use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ConcreteType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Instead of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BD91-4424-40D5-BF76-B6C2DB373BD4}" type="slidenum">
              <a:rPr lang="en-US"/>
              <a:pPr/>
              <a:t>26</a:t>
            </a:fld>
            <a:endParaRPr lang="en-US"/>
          </a:p>
        </p:txBody>
      </p:sp>
      <p:sp>
        <p:nvSpPr>
          <p:cNvPr id="2467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429000" y="4876800"/>
            <a:ext cx="28194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TestArrayListNew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6789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6629400" y="4800600"/>
            <a:ext cx="12954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dirty="0">
                <a:latin typeface="Book Antiqua" pitchFamily="18" charset="0"/>
              </a:rPr>
              <a:t>Run</a:t>
            </a:r>
            <a:endParaRPr lang="en-US" dirty="0"/>
          </a:p>
        </p:txBody>
      </p:sp>
      <p:sp>
        <p:nvSpPr>
          <p:cNvPr id="246790" name="AutoShape 6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2667000" y="48006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Point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Is </a:t>
            </a:r>
            <a:r>
              <a:rPr lang="en-GB" sz="2800" dirty="0" err="1" smtClean="0"/>
              <a:t>GenericStack</a:t>
            </a:r>
            <a:r>
              <a:rPr lang="en-GB" sz="2800" dirty="0" smtClean="0"/>
              <a:t> the same as </a:t>
            </a:r>
            <a:r>
              <a:rPr lang="en-GB" sz="2800" dirty="0" err="1" smtClean="0"/>
              <a:t>GenericStack</a:t>
            </a:r>
            <a:r>
              <a:rPr lang="en-GB" sz="2800" dirty="0" smtClean="0"/>
              <a:t>&lt;Object&gt;?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are unbounded wildcard, a bounded wildcard, and a lower bounded wildcard?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 example SuperWildCardDemo.java, what happens if line 12-13 are changed to </a:t>
            </a:r>
          </a:p>
          <a:p>
            <a:pPr marL="514350" indent="-514350">
              <a:buNone/>
            </a:pPr>
            <a:r>
              <a:rPr lang="en-GB" dirty="0" smtClean="0"/>
              <a:t>    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public static &lt;T&gt; void add&lt;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GenericStack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&lt;T&gt; stack1,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GenericStack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&lt;T&gt; stack2)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Erasure and Restrictions on Generics</a:t>
            </a:r>
            <a:r>
              <a:rPr lang="en-US"/>
              <a:t> </a:t>
            </a:r>
            <a:r>
              <a:rPr lang="en-US" sz="4000"/>
              <a:t> 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dirty="0"/>
              <a:t>Generics are implemented using an approach called </a:t>
            </a:r>
            <a:r>
              <a:rPr lang="en-US" i="1" dirty="0"/>
              <a:t>type erasure</a:t>
            </a:r>
            <a:r>
              <a:rPr lang="en-US" dirty="0"/>
              <a:t>. The </a:t>
            </a:r>
            <a:r>
              <a:rPr lang="en-US" b="1" dirty="0">
                <a:solidFill>
                  <a:srgbClr val="FF0000"/>
                </a:solidFill>
              </a:rPr>
              <a:t>compiler uses the generic type information to compile the code, but erases it afterwards</a:t>
            </a:r>
            <a:r>
              <a:rPr lang="en-US" dirty="0"/>
              <a:t>. So the generic information is </a:t>
            </a:r>
            <a:r>
              <a:rPr lang="en-US" b="1" dirty="0"/>
              <a:t>not available at run time</a:t>
            </a:r>
            <a:r>
              <a:rPr lang="en-US" dirty="0"/>
              <a:t>. This approach enables the generic code to be backward-compatible with the legacy code that uses raw types.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42E-E620-44F0-8786-8CEAFCE1B769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Compile Time Checking</a:t>
            </a:r>
            <a:r>
              <a:rPr lang="en-US"/>
              <a:t> </a:t>
            </a:r>
            <a:r>
              <a:rPr lang="en-US" sz="4000"/>
              <a:t> 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2667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dirty="0"/>
              <a:t>For example, the </a:t>
            </a:r>
            <a:r>
              <a:rPr lang="en-US" b="1" dirty="0"/>
              <a:t>compiler checks whether generics is used correctly</a:t>
            </a:r>
            <a:r>
              <a:rPr lang="en-US" dirty="0"/>
              <a:t> for the following code in (a) and translates it into the equivalent code in (b) for runtime use. The code in (b) uses the raw type.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ADF8-6E74-4C63-8885-19272713042F}" type="slidenum">
              <a:rPr lang="en-US"/>
              <a:pPr/>
              <a:t>29</a:t>
            </a:fld>
            <a:endParaRPr lang="en-US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0" y="3055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228600" y="4114800"/>
          <a:ext cx="88392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3" name="Picture" r:id="rId4" imgW="6291072" imgH="851916" progId="Word.Picture.8">
                  <p:embed/>
                </p:oleObj>
              </mc:Choice>
              <mc:Fallback>
                <p:oleObj name="Picture" r:id="rId4" imgW="6291072" imgH="851916" progId="Word.Picture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883920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What is Generics? 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915400" cy="50292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b="1" i="1" dirty="0">
                <a:solidFill>
                  <a:srgbClr val="FF0000"/>
                </a:solidFill>
              </a:rPr>
              <a:t>Generics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capability to parameterize types</a:t>
            </a:r>
            <a:r>
              <a:rPr lang="en-US" dirty="0"/>
              <a:t>. With this capability, you can define a class or a method with generic types that can be substituted using concrete types by </a:t>
            </a:r>
            <a:r>
              <a:rPr lang="en-US" dirty="0" smtClean="0"/>
              <a:t>the compiler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/>
            <a:r>
              <a:rPr lang="en-US" dirty="0" smtClean="0"/>
              <a:t>For </a:t>
            </a:r>
            <a:r>
              <a:rPr lang="en-US" dirty="0"/>
              <a:t>example, you may define a generic stack class that stores the elements of a generic type. From this generic class, you may create a stack object for holding strings and a stack object for holding numbers. Here, strings and numbers are concrete types that replace the generic type.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D0AEF-80D3-471C-A046-25ACA36C45C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 time checking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    When generic classes, interfaces and methods are compiled, the compiler replaces the generic type with the </a:t>
            </a:r>
            <a:r>
              <a:rPr lang="en-GB" b="1" dirty="0" smtClean="0"/>
              <a:t>Object</a:t>
            </a:r>
            <a:r>
              <a:rPr lang="en-GB" dirty="0" smtClean="0"/>
              <a:t> 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3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29001"/>
            <a:ext cx="891579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 time checking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   If a generic type is bounded, the compiler replaces it with the bounded type.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4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2819400"/>
            <a:ext cx="87534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Important Facts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3600" dirty="0"/>
              <a:t>It is</a:t>
            </a:r>
            <a:r>
              <a:rPr lang="en-US" sz="3600" b="1" dirty="0"/>
              <a:t> important</a:t>
            </a:r>
            <a:r>
              <a:rPr lang="en-US" sz="3600" dirty="0"/>
              <a:t> to note that a </a:t>
            </a:r>
            <a:r>
              <a:rPr lang="en-US" sz="3600" b="1" dirty="0"/>
              <a:t>generic class is shared by all its instances </a:t>
            </a:r>
            <a:r>
              <a:rPr lang="en-US" sz="3600" dirty="0"/>
              <a:t>regardless of its actual generic type. </a:t>
            </a:r>
            <a:endParaRPr lang="en-US" sz="3600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GenericStack</a:t>
            </a:r>
            <a:r>
              <a:rPr lang="en-US" sz="2400" dirty="0" smtClean="0"/>
              <a:t>&lt;String</a:t>
            </a:r>
            <a:r>
              <a:rPr lang="en-US" sz="2400" dirty="0"/>
              <a:t>&gt; stack1 = new </a:t>
            </a:r>
            <a:r>
              <a:rPr lang="en-US" sz="2400" dirty="0" err="1"/>
              <a:t>GenericStack</a:t>
            </a:r>
            <a:r>
              <a:rPr lang="en-US" sz="2400" dirty="0"/>
              <a:t>&lt;String&gt;();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GenericStack</a:t>
            </a:r>
            <a:r>
              <a:rPr lang="en-US" sz="2400" dirty="0"/>
              <a:t>&lt;Integer&gt; stack2 = new </a:t>
            </a:r>
            <a:r>
              <a:rPr lang="en-US" sz="2400" dirty="0" err="1"/>
              <a:t>GenericStack</a:t>
            </a:r>
            <a:r>
              <a:rPr lang="en-US" sz="2400" dirty="0"/>
              <a:t>&lt;Integer&gt;();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(stack1  </a:t>
            </a:r>
            <a:r>
              <a:rPr lang="en-US" sz="2400" dirty="0" err="1" smtClean="0"/>
              <a:t>instanceof</a:t>
            </a:r>
            <a:r>
              <a:rPr lang="en-US" sz="2400" dirty="0" smtClean="0"/>
              <a:t>  </a:t>
            </a:r>
            <a:r>
              <a:rPr lang="en-US" sz="2400" dirty="0" err="1" smtClean="0"/>
              <a:t>GenericStack</a:t>
            </a:r>
            <a:r>
              <a:rPr lang="en-US" sz="2400" dirty="0" smtClean="0"/>
              <a:t>);    //true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(stack2  </a:t>
            </a:r>
            <a:r>
              <a:rPr lang="en-US" sz="2400" dirty="0" err="1" smtClean="0"/>
              <a:t>instanceof</a:t>
            </a:r>
            <a:r>
              <a:rPr lang="en-US" sz="2400" dirty="0" smtClean="0"/>
              <a:t>   </a:t>
            </a:r>
            <a:r>
              <a:rPr lang="en-US" sz="2400" dirty="0" err="1" smtClean="0"/>
              <a:t>GenericStack</a:t>
            </a:r>
            <a:r>
              <a:rPr lang="en-US" sz="2400" dirty="0" smtClean="0"/>
              <a:t>);   //true</a:t>
            </a:r>
            <a:endParaRPr lang="en-US" sz="2400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Although </a:t>
            </a:r>
            <a:r>
              <a:rPr lang="en-US" u="sng" dirty="0" err="1"/>
              <a:t>GenericStack</a:t>
            </a:r>
            <a:r>
              <a:rPr lang="en-US" u="sng" dirty="0"/>
              <a:t>&lt;String&gt;</a:t>
            </a:r>
            <a:r>
              <a:rPr lang="en-US" dirty="0"/>
              <a:t> and </a:t>
            </a:r>
            <a:r>
              <a:rPr lang="en-US" u="sng" dirty="0" err="1"/>
              <a:t>GenericStack</a:t>
            </a:r>
            <a:r>
              <a:rPr lang="en-US" u="sng" dirty="0"/>
              <a:t>&lt;Integer&gt;</a:t>
            </a:r>
            <a:r>
              <a:rPr lang="en-US" dirty="0"/>
              <a:t> are two types, but there is only one class </a:t>
            </a:r>
            <a:r>
              <a:rPr lang="en-US" u="sng" dirty="0" err="1"/>
              <a:t>GenericStack</a:t>
            </a:r>
            <a:r>
              <a:rPr lang="en-US" dirty="0"/>
              <a:t> loaded into the JVM.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6404-6AB8-476A-8921-D932101CD03C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Restrictions on Generics 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>
            <a:normAutofit/>
          </a:bodyPr>
          <a:lstStyle/>
          <a:p>
            <a:pPr marL="517525" indent="-517525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Restriction 1</a:t>
            </a:r>
            <a:r>
              <a:rPr lang="en-US" sz="2800" dirty="0"/>
              <a:t>: Cannot Create an Instance of a Generic Type. (i.e., new E</a:t>
            </a:r>
            <a:r>
              <a:rPr lang="en-US" sz="2800" dirty="0" smtClean="0"/>
              <a:t>()). </a:t>
            </a:r>
            <a:endParaRPr lang="en-US" sz="2800" dirty="0"/>
          </a:p>
          <a:p>
            <a:pPr marL="517525" indent="-517525">
              <a:lnSpc>
                <a:spcPct val="90000"/>
              </a:lnSpc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7525" indent="-517525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2.    Restriction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: Generic Array Creation is Not Allowed. (i.e., new E[100]).</a:t>
            </a:r>
          </a:p>
          <a:p>
            <a:pPr marL="517525" indent="-517525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  <a:p>
            <a:pPr marL="517525" indent="-517525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3.   Restriction </a:t>
            </a:r>
            <a:r>
              <a:rPr lang="en-US" sz="2800" dirty="0">
                <a:solidFill>
                  <a:srgbClr val="FF0000"/>
                </a:solidFill>
              </a:rPr>
              <a:t>3</a:t>
            </a:r>
            <a:r>
              <a:rPr lang="en-US" sz="2800" dirty="0"/>
              <a:t>: A Generic Type Parameter of a Class Is Not Allowed in a Static Context.</a:t>
            </a:r>
          </a:p>
          <a:p>
            <a:pPr marL="517525" indent="-517525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  <a:p>
            <a:pPr marL="517525" indent="-517525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4.   Restriction </a:t>
            </a:r>
            <a:r>
              <a:rPr lang="en-US" sz="2800" dirty="0">
                <a:solidFill>
                  <a:srgbClr val="FF0000"/>
                </a:solidFill>
              </a:rPr>
              <a:t>4</a:t>
            </a:r>
            <a:r>
              <a:rPr lang="en-US" sz="2800" dirty="0"/>
              <a:t>: Exception Classes Cannot be Generic.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4B5E-3C92-4CDA-84D5-4DE5E0C5ED10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 1 : Cannot use new 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E object = new E();</a:t>
            </a:r>
          </a:p>
          <a:p>
            <a:r>
              <a:rPr lang="en-US" dirty="0" smtClean="0"/>
              <a:t>new E() is executed at runtime, but E not available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 2 : Cannot use new E[]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      E[] elements = new E[capacity]</a:t>
            </a:r>
          </a:p>
          <a:p>
            <a:r>
              <a:rPr lang="en-GB" dirty="0" smtClean="0"/>
              <a:t>Avoid error by having :</a:t>
            </a:r>
          </a:p>
          <a:p>
            <a:pPr>
              <a:buNone/>
            </a:pPr>
            <a:r>
              <a:rPr lang="en-GB" dirty="0" smtClean="0"/>
              <a:t>       E[] elements = (E[]) new Object[capacity]</a:t>
            </a:r>
          </a:p>
          <a:p>
            <a:r>
              <a:rPr lang="en-GB" dirty="0" smtClean="0"/>
              <a:t>But causes unchecked compile warning because compiler isn’t smart enough!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err="1" smtClean="0"/>
              <a:t>e.g</a:t>
            </a:r>
            <a:r>
              <a:rPr lang="en-GB" dirty="0" smtClean="0"/>
              <a:t> : E is String, new Object[] is Integer</a:t>
            </a:r>
          </a:p>
          <a:p>
            <a:pPr>
              <a:buNone/>
            </a:pPr>
            <a:r>
              <a:rPr lang="en-GB" dirty="0" smtClean="0"/>
              <a:t>          ((String[]) new Object[]) //compile error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Restriction 3 : Generic type not allowed in Static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public class Test&lt;E&gt; {</a:t>
            </a:r>
          </a:p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public static void m(E o1) { //Illegal static method</a:t>
            </a:r>
          </a:p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//some codes</a:t>
            </a:r>
          </a:p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public static E o1; //Illegal field</a:t>
            </a:r>
          </a:p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static {</a:t>
            </a:r>
          </a:p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E o2;  //Illegal</a:t>
            </a:r>
          </a:p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Restriction 4: Exception classes cannot be Generic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Generic class may not extend </a:t>
            </a:r>
            <a:r>
              <a:rPr lang="en-GB" dirty="0" err="1" smtClean="0"/>
              <a:t>java.lang.Throwable</a:t>
            </a:r>
            <a:r>
              <a:rPr lang="en-GB" dirty="0" smtClean="0"/>
              <a:t>. So, the following is illegal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&lt;T&gt; extends Exception { }</a:t>
            </a:r>
          </a:p>
          <a:p>
            <a:r>
              <a:rPr lang="en-GB" sz="2800" dirty="0" smtClean="0">
                <a:latin typeface="+mj-lt"/>
                <a:cs typeface="Courier New" pitchFamily="49" charset="0"/>
              </a:rPr>
              <a:t>Because the type information is not present at runtime</a:t>
            </a:r>
          </a:p>
          <a:p>
            <a:pPr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catch(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Point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a program uses </a:t>
            </a:r>
            <a:r>
              <a:rPr lang="en-GB" dirty="0" err="1" smtClean="0"/>
              <a:t>ArrayList</a:t>
            </a:r>
            <a:r>
              <a:rPr lang="en-GB" dirty="0" smtClean="0"/>
              <a:t>&lt;String&gt; and </a:t>
            </a:r>
            <a:r>
              <a:rPr lang="en-GB" dirty="0" err="1" smtClean="0"/>
              <a:t>ArrayList</a:t>
            </a:r>
            <a:r>
              <a:rPr lang="en-GB" dirty="0" smtClean="0"/>
              <a:t>&lt;Date&gt;, does the JVM load both of them?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the problem with this code :</a:t>
            </a:r>
          </a:p>
          <a:p>
            <a:pPr marL="514350" indent="-514350">
              <a:buNone/>
            </a:pPr>
            <a:r>
              <a:rPr lang="en-GB" dirty="0" smtClean="0"/>
              <a:t>                     </a:t>
            </a:r>
            <a:r>
              <a:rPr lang="en-US" dirty="0" smtClean="0"/>
              <a:t> E object = new E();</a:t>
            </a: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3.  Can you define a generic exception class?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Why Generics? 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marL="457200" indent="-457200"/>
            <a:r>
              <a:rPr lang="en-US" dirty="0"/>
              <a:t>The key benefit of generics is to </a:t>
            </a:r>
            <a:r>
              <a:rPr lang="en-US" dirty="0">
                <a:solidFill>
                  <a:srgbClr val="FF0000"/>
                </a:solidFill>
              </a:rPr>
              <a:t>enable errors to be detected at </a:t>
            </a:r>
            <a:r>
              <a:rPr lang="en-US" u="sng" dirty="0">
                <a:solidFill>
                  <a:srgbClr val="FF0000"/>
                </a:solidFill>
              </a:rPr>
              <a:t>compile time</a:t>
            </a:r>
            <a:r>
              <a:rPr lang="en-US" dirty="0">
                <a:solidFill>
                  <a:srgbClr val="FF0000"/>
                </a:solidFill>
              </a:rPr>
              <a:t> rather than at runtime</a:t>
            </a:r>
            <a:r>
              <a:rPr lang="en-US" dirty="0"/>
              <a:t>. A generic class or method permits you to </a:t>
            </a:r>
            <a:r>
              <a:rPr lang="en-US" b="1" dirty="0"/>
              <a:t>specify allowable types of objects</a:t>
            </a:r>
            <a:r>
              <a:rPr lang="en-US" dirty="0"/>
              <a:t> that the </a:t>
            </a:r>
            <a:r>
              <a:rPr lang="en-US" b="1" dirty="0"/>
              <a:t>class or method</a:t>
            </a:r>
            <a:r>
              <a:rPr lang="en-US" dirty="0"/>
              <a:t> may </a:t>
            </a:r>
            <a:r>
              <a:rPr lang="en-US" b="1" dirty="0"/>
              <a:t>work with</a:t>
            </a:r>
            <a:r>
              <a:rPr lang="en-US" dirty="0"/>
              <a:t>. If you attempt to use the class or method with an </a:t>
            </a:r>
            <a:r>
              <a:rPr lang="en-US" b="1" dirty="0"/>
              <a:t>incompatible object</a:t>
            </a:r>
            <a:r>
              <a:rPr lang="en-US" dirty="0"/>
              <a:t>, a </a:t>
            </a:r>
            <a:r>
              <a:rPr lang="en-US" b="1" dirty="0"/>
              <a:t>compile error occurs</a:t>
            </a:r>
            <a:r>
              <a:rPr lang="en-US" dirty="0"/>
              <a:t>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74C6-C0EB-4979-BDBF-46A77665A86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3962400" cy="685800"/>
          </a:xfrm>
        </p:spPr>
        <p:txBody>
          <a:bodyPr/>
          <a:lstStyle/>
          <a:p>
            <a:r>
              <a:rPr lang="en-US" sz="3800" dirty="0"/>
              <a:t>Generic Type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3E7-9258-4813-8E84-DDDFF212A83F}" type="slidenum">
              <a:rPr lang="en-US"/>
              <a:pPr/>
              <a:t>5</a:t>
            </a:fld>
            <a:endParaRPr lang="en-US"/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231775" y="1298575"/>
          <a:ext cx="868045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3" name="Picture" r:id="rId4" imgW="5043240" imgH="1083240" progId="Word.Picture.8">
                  <p:embed/>
                </p:oleObj>
              </mc:Choice>
              <mc:Fallback>
                <p:oleObj name="Picture" r:id="rId4" imgW="5043240" imgH="1083240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298575"/>
                        <a:ext cx="8680450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495800" y="3429000"/>
            <a:ext cx="434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800" dirty="0">
                <a:latin typeface="+mj-lt"/>
              </a:rPr>
              <a:t>Generic Instantiation</a:t>
            </a:r>
            <a:r>
              <a:rPr lang="en-US" sz="4400" dirty="0">
                <a:latin typeface="+mj-lt"/>
              </a:rPr>
              <a:t> 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1066800" y="3733800"/>
            <a:ext cx="25908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Compiles ok, but Runtime </a:t>
            </a:r>
            <a:r>
              <a:rPr lang="en-US" sz="2000" dirty="0"/>
              <a:t>error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6705600" y="5943600"/>
            <a:ext cx="198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Compile error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38602" name="Object 10"/>
          <p:cNvGraphicFramePr>
            <a:graphicFrameLocks noChangeAspect="1"/>
          </p:cNvGraphicFramePr>
          <p:nvPr/>
        </p:nvGraphicFramePr>
        <p:xfrm>
          <a:off x="144463" y="4419600"/>
          <a:ext cx="89995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4" name="Picture" r:id="rId6" imgW="5176440" imgH="665640" progId="Word.Picture.8">
                  <p:embed/>
                </p:oleObj>
              </mc:Choice>
              <mc:Fallback>
                <p:oleObj name="Picture" r:id="rId6" imgW="5176440" imgH="665640" progId="Word.Pictur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4419600"/>
                        <a:ext cx="8999537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2743200" y="4114800"/>
            <a:ext cx="5334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 flipH="1" flipV="1">
            <a:off x="7848600" y="5029200"/>
            <a:ext cx="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685800" y="60198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 smtClean="0"/>
              <a:t>Advantage : Improves </a:t>
            </a:r>
            <a:r>
              <a:rPr lang="en-US" dirty="0"/>
              <a:t>reliability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477000" y="762000"/>
            <a:ext cx="23622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+mj-lt"/>
              </a:rPr>
              <a:t>Formal generic type</a:t>
            </a:r>
            <a:endParaRPr lang="en-US" sz="2000" dirty="0">
              <a:latin typeface="+mj-lt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7620000" y="1143000"/>
            <a:ext cx="5334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 autoUpdateAnimBg="0"/>
      <p:bldP spid="238600" grpId="0" autoUpdateAnimBg="0"/>
      <p:bldP spid="238603" grpId="0" animBg="1"/>
      <p:bldP spid="238604" grpId="0" animBg="1"/>
      <p:bldP spid="15" grpId="0" autoUpdateAnimBg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Generic ArrayList in JDK 1.5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CDD9-F0C3-4DB5-9CC7-F8A94ACFAE02}" type="slidenum">
              <a:rPr lang="en-US"/>
              <a:pPr/>
              <a:t>6</a:t>
            </a:fld>
            <a:endParaRPr lang="en-US"/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1143000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828800" y="2424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0" y="2168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122891" name="Object 11"/>
          <p:cNvGraphicFramePr>
            <a:graphicFrameLocks noChangeAspect="1"/>
          </p:cNvGraphicFramePr>
          <p:nvPr/>
        </p:nvGraphicFramePr>
        <p:xfrm>
          <a:off x="385763" y="1063625"/>
          <a:ext cx="8372475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2" name="Picture" r:id="rId4" imgW="4091760" imgH="2523600" progId="Word.Picture.8">
                  <p:embed/>
                </p:oleObj>
              </mc:Choice>
              <mc:Fallback>
                <p:oleObj name="Picture" r:id="rId4" imgW="4091760" imgH="2523600" progId="Word.Picture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063625"/>
                        <a:ext cx="8372475" cy="517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ArrayList</a:t>
            </a:r>
            <a:r>
              <a:rPr lang="en-GB" dirty="0" smtClean="0"/>
              <a:t>&lt;String&gt; list = new </a:t>
            </a:r>
            <a:r>
              <a:rPr lang="en-GB" dirty="0" err="1" smtClean="0"/>
              <a:t>ArrayList</a:t>
            </a:r>
            <a:r>
              <a:rPr lang="en-GB" dirty="0" smtClean="0"/>
              <a:t>&lt;String&gt;();</a:t>
            </a:r>
          </a:p>
          <a:p>
            <a:pPr>
              <a:buNone/>
            </a:pPr>
            <a:r>
              <a:rPr lang="en-GB" dirty="0" err="1"/>
              <a:t>l</a:t>
            </a:r>
            <a:r>
              <a:rPr lang="en-GB" dirty="0" err="1" smtClean="0"/>
              <a:t>ist.add</a:t>
            </a:r>
            <a:r>
              <a:rPr lang="en-GB" dirty="0" smtClean="0"/>
              <a:t>(“Red”);     //ok</a:t>
            </a:r>
          </a:p>
          <a:p>
            <a:pPr>
              <a:buNone/>
            </a:pPr>
            <a:r>
              <a:rPr lang="en-GB" dirty="0" err="1"/>
              <a:t>l</a:t>
            </a:r>
            <a:r>
              <a:rPr lang="en-GB" dirty="0" err="1" smtClean="0"/>
              <a:t>ist.add</a:t>
            </a:r>
            <a:r>
              <a:rPr lang="en-GB" dirty="0" smtClean="0"/>
              <a:t>(new Integer(1));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E must be reference types(e.g. Integer, Double, </a:t>
            </a:r>
            <a:r>
              <a:rPr lang="en-GB" dirty="0" err="1" smtClean="0"/>
              <a:t>MyPet</a:t>
            </a:r>
            <a:r>
              <a:rPr lang="en-GB" dirty="0" smtClean="0"/>
              <a:t>), cannot be a primitive type (e.g. </a:t>
            </a: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, double, char 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52600" y="2819400"/>
            <a:ext cx="1371600" cy="7620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2819400"/>
            <a:ext cx="1371600" cy="7620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No Casting Needed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382000" cy="5181600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Because compiler knows the element type. 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&lt;Double</a:t>
            </a:r>
            <a:r>
              <a:rPr lang="en-US" sz="2400" dirty="0"/>
              <a:t>&gt; list = new </a:t>
            </a:r>
            <a:r>
              <a:rPr lang="en-US" sz="2400" dirty="0" err="1"/>
              <a:t>ArrayList</a:t>
            </a:r>
            <a:r>
              <a:rPr lang="en-US" sz="2400" dirty="0"/>
              <a:t>&lt;Double&gt;();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/>
              <a:t>list.add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5.5</a:t>
            </a:r>
            <a:r>
              <a:rPr lang="en-US" sz="2400" dirty="0"/>
              <a:t>); // 5.5 is automatically converted to </a:t>
            </a:r>
            <a:r>
              <a:rPr lang="en-US" sz="2400" dirty="0">
                <a:solidFill>
                  <a:srgbClr val="FF0000"/>
                </a:solidFill>
              </a:rPr>
              <a:t>new Double(5.5)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err="1"/>
              <a:t>list.add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3.0</a:t>
            </a:r>
            <a:r>
              <a:rPr lang="en-US" sz="2400" dirty="0"/>
              <a:t>); // 3.0 is automatically converted to </a:t>
            </a:r>
            <a:r>
              <a:rPr lang="en-US" sz="2400" dirty="0">
                <a:solidFill>
                  <a:srgbClr val="FF0000"/>
                </a:solidFill>
              </a:rPr>
              <a:t>new Double(3.0)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Double </a:t>
            </a:r>
            <a:r>
              <a:rPr lang="en-US" sz="2400" dirty="0" err="1"/>
              <a:t>doubleObject</a:t>
            </a:r>
            <a:r>
              <a:rPr lang="en-US" sz="2400" dirty="0"/>
              <a:t> = </a:t>
            </a:r>
            <a:r>
              <a:rPr lang="en-US" sz="2400" dirty="0" err="1"/>
              <a:t>list.get</a:t>
            </a:r>
            <a:r>
              <a:rPr lang="en-US" sz="2400" dirty="0"/>
              <a:t>(0); // No casting is </a:t>
            </a:r>
            <a:r>
              <a:rPr lang="en-US" sz="2400" dirty="0" smtClean="0"/>
              <a:t>needed, but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// </a:t>
            </a:r>
            <a:r>
              <a:rPr lang="en-US" sz="2400" dirty="0"/>
              <a:t>b</a:t>
            </a:r>
            <a:r>
              <a:rPr lang="en-US" sz="2400" dirty="0" smtClean="0"/>
              <a:t>efore JDK 1.5, need casting</a:t>
            </a:r>
            <a:endParaRPr 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double d = </a:t>
            </a:r>
            <a:r>
              <a:rPr lang="en-US" sz="2400" dirty="0" err="1"/>
              <a:t>list.get</a:t>
            </a:r>
            <a:r>
              <a:rPr lang="en-US" sz="2400" dirty="0"/>
              <a:t>(1); // Automatically converted to double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72F9-0ABC-409E-B4F0-AAEBDAA0FD6E}" type="slidenum">
              <a:rPr lang="en-US"/>
              <a:pPr/>
              <a:t>8</a:t>
            </a:fld>
            <a:endParaRPr lang="en-US"/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1447800" y="4495800"/>
            <a:ext cx="739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Check Point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the benefit of using generic types?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Are there any compile errors in (a) and (b)?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wrong in (a)? Is code in (b) correct?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2C8E-B24B-41E7-8077-094F86E0F9A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58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8248650" cy="16764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58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4495800"/>
            <a:ext cx="8277225" cy="169545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9869</TotalTime>
  <Words>1595</Words>
  <Application>Microsoft Office PowerPoint</Application>
  <PresentationFormat>On-screen Show (4:3)</PresentationFormat>
  <Paragraphs>280</Paragraphs>
  <Slides>38</Slides>
  <Notes>18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1" baseType="lpstr">
      <vt:lpstr>Office Theme</vt:lpstr>
      <vt:lpstr>Picture</vt:lpstr>
      <vt:lpstr>Week 4 : Generics</vt:lpstr>
      <vt:lpstr>PowerPoint Presentation</vt:lpstr>
      <vt:lpstr>What is Generics? </vt:lpstr>
      <vt:lpstr>Why Generics? </vt:lpstr>
      <vt:lpstr>Generic Type</vt:lpstr>
      <vt:lpstr>Generic ArrayList in JDK 1.5</vt:lpstr>
      <vt:lpstr>Generic types</vt:lpstr>
      <vt:lpstr>No Casting Needed</vt:lpstr>
      <vt:lpstr>Check Point 1</vt:lpstr>
      <vt:lpstr>Generic types</vt:lpstr>
      <vt:lpstr>Declaring Generic Classes</vt:lpstr>
      <vt:lpstr>Declaring Generic Interface</vt:lpstr>
      <vt:lpstr>Declaring Generic Classes and Interfaces </vt:lpstr>
      <vt:lpstr>PowerPoint Presentation</vt:lpstr>
      <vt:lpstr>Info abt Generics </vt:lpstr>
      <vt:lpstr>Check Point 2</vt:lpstr>
      <vt:lpstr>Generic Methods</vt:lpstr>
      <vt:lpstr>Generic Methods</vt:lpstr>
      <vt:lpstr>Bounded Generic Type</vt:lpstr>
      <vt:lpstr>Check Point 3</vt:lpstr>
      <vt:lpstr>Raw Type and Backward Compatibility </vt:lpstr>
      <vt:lpstr>Raw Type is Unsafe </vt:lpstr>
      <vt:lpstr>Make it Safe </vt:lpstr>
      <vt:lpstr>Wildcards </vt:lpstr>
      <vt:lpstr>Generic Types and Wildcard Types</vt:lpstr>
      <vt:lpstr>Avoiding Unsafe Raw Types </vt:lpstr>
      <vt:lpstr>Check Point 4</vt:lpstr>
      <vt:lpstr>Erasure and Restrictions on Generics  </vt:lpstr>
      <vt:lpstr>Compile Time Checking  </vt:lpstr>
      <vt:lpstr>Compile time checking</vt:lpstr>
      <vt:lpstr>Compile time checking</vt:lpstr>
      <vt:lpstr>Important Facts </vt:lpstr>
      <vt:lpstr>Restrictions on Generics </vt:lpstr>
      <vt:lpstr>Restriction 1 : Cannot use new E()</vt:lpstr>
      <vt:lpstr>Restriction 2 : Cannot use new E[]</vt:lpstr>
      <vt:lpstr>Restriction 3 : Generic type not allowed in Static Context</vt:lpstr>
      <vt:lpstr>Restriction 4: Exception classes cannot be Generic</vt:lpstr>
      <vt:lpstr>Check Point 5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UnaizahO</cp:lastModifiedBy>
  <cp:revision>202</cp:revision>
  <dcterms:created xsi:type="dcterms:W3CDTF">1995-06-10T17:31:50Z</dcterms:created>
  <dcterms:modified xsi:type="dcterms:W3CDTF">2016-02-15T17:01:47Z</dcterms:modified>
</cp:coreProperties>
</file>