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7" r:id="rId6"/>
    <p:sldId id="260" r:id="rId7"/>
    <p:sldId id="264" r:id="rId8"/>
    <p:sldId id="262" r:id="rId9"/>
    <p:sldId id="269" r:id="rId10"/>
    <p:sldId id="274" r:id="rId11"/>
    <p:sldId id="276" r:id="rId12"/>
    <p:sldId id="277" r:id="rId13"/>
    <p:sldId id="271" r:id="rId14"/>
    <p:sldId id="268" r:id="rId15"/>
    <p:sldId id="273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7DDA-9240-4804-8530-34BCFFB4EBB4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D20C5-5E43-4CDD-9AA6-8644183C0C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1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1E4D9-F516-4725-BEF5-FFE10D805D8B}" type="slidenum">
              <a:rPr lang="en-US"/>
              <a:pPr/>
              <a:t>14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20C5-5E43-4CDD-9AA6-8644183C0C89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Pearson Education, Inc., Upper Saddle River, NJ.  All rights reserved. 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B9EF-F2CD-42B1-898A-B3A9D715B550}" type="datetimeFigureOut">
              <a:rPr lang="en-GB" smtClean="0"/>
              <a:pPr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55109-7458-4C12-9F71-1BE492D6DC6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ingjavaguys.com/2013/07/queue-implementation-in-jav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www.cs.armstrong.edu/liang/intro9e/html/PriorityQueueDemo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ml/PriorityQueueDemo.html" TargetMode="External"/><Relationship Id="rId5" Type="http://schemas.openxmlformats.org/officeDocument/2006/relationships/hyperlink" Target="html/PriorityQueueDemo.bat" TargetMode="Externa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9e/html/TestPriorityQueue.html" TargetMode="External"/><Relationship Id="rId3" Type="http://schemas.openxmlformats.org/officeDocument/2006/relationships/oleObject" Target="../embeddings/oleObject3.bin"/><Relationship Id="rId7" Type="http://schemas.openxmlformats.org/officeDocument/2006/relationships/hyperlink" Target="html/TestPriorityQueu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ml/TestPriorityQueue.bat" TargetMode="External"/><Relationship Id="rId5" Type="http://schemas.openxmlformats.org/officeDocument/2006/relationships/hyperlink" Target="html/MyPriorityQueue.html" TargetMode="External"/><Relationship Id="rId4" Type="http://schemas.openxmlformats.org/officeDocument/2006/relationships/image" Target="../media/image8.wmf"/><Relationship Id="rId9" Type="http://schemas.openxmlformats.org/officeDocument/2006/relationships/hyperlink" Target="http://www.cs.armstrong.edu/liang/intro9e/html/MyPriorityQueu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://www.cs.armstrong.edu/liang/intro9e/html/Hea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hyperlink" Target="html/Hea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s.armstrong.edu/liang/animation/QueueAnim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ml/TestStackQueue.bat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ml/TestStackQueu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cs.armstrong.edu/liang/intro9e/html/GenericQueue.html" TargetMode="External"/><Relationship Id="rId5" Type="http://schemas.openxmlformats.org/officeDocument/2006/relationships/hyperlink" Target="html/GenericQueue.html" TargetMode="External"/><Relationship Id="rId4" Type="http://schemas.openxmlformats.org/officeDocument/2006/relationships/image" Target="../media/image5.wmf"/><Relationship Id="rId9" Type="http://schemas.openxmlformats.org/officeDocument/2006/relationships/hyperlink" Target="http://www.cs.armstrong.edu/liang/intro9e/html/TestStackQueu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W11: Queue &amp; Priority Queue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WIA1002/ WIB1002/WXES1117 : </a:t>
            </a:r>
          </a:p>
          <a:p>
            <a:pPr>
              <a:defRPr/>
            </a:pPr>
            <a:r>
              <a:rPr lang="en-GB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Queue using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4000" dirty="0" smtClean="0"/>
              <a:t>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4000" dirty="0" err="1" smtClean="0"/>
              <a:t>ArrayList</a:t>
            </a:r>
            <a:endParaRPr lang="en-GB" sz="4000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98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Study the codes </a:t>
            </a:r>
            <a:r>
              <a:rPr lang="en-GB" dirty="0" smtClean="0"/>
              <a:t>at 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www.beingjavaguys.com/2013/07/queue-implementation-in-java.html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Copy and rewrite the codes as generic </a:t>
            </a:r>
            <a:r>
              <a:rPr lang="en-GB" dirty="0" err="1" smtClean="0"/>
              <a:t>QueueDemo</a:t>
            </a:r>
            <a:r>
              <a:rPr lang="en-GB" dirty="0" smtClean="0"/>
              <a:t> &lt;E&gt; class</a:t>
            </a:r>
          </a:p>
          <a:p>
            <a:r>
              <a:rPr lang="en-GB" dirty="0" smtClean="0"/>
              <a:t>Write the pseudocode for the methods in the Queue using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87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 (Queue using array)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Write the codes for the following </a:t>
            </a:r>
            <a:r>
              <a:rPr lang="en-GB" dirty="0" err="1" smtClean="0"/>
              <a:t>ArrayQueue</a:t>
            </a:r>
            <a:r>
              <a:rPr lang="en-GB" dirty="0" smtClean="0"/>
              <a:t>&lt;E&gt;:</a:t>
            </a:r>
          </a:p>
          <a:p>
            <a:pPr lvl="1"/>
            <a:r>
              <a:rPr lang="en-GB" dirty="0" smtClean="0"/>
              <a:t>public </a:t>
            </a:r>
            <a:r>
              <a:rPr lang="en-GB" dirty="0" err="1" smtClean="0"/>
              <a:t>ArrayQueue</a:t>
            </a:r>
            <a:r>
              <a:rPr lang="en-GB" dirty="0" smtClean="0"/>
              <a:t>() </a:t>
            </a:r>
          </a:p>
          <a:p>
            <a:pPr lvl="1"/>
            <a:r>
              <a:rPr lang="en-GB" dirty="0" smtClean="0"/>
              <a:t>Public </a:t>
            </a:r>
            <a:r>
              <a:rPr lang="en-GB" dirty="0" err="1" smtClean="0"/>
              <a:t>ArrayQueue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initial)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ublic void </a:t>
            </a:r>
            <a:r>
              <a:rPr lang="en-GB" dirty="0" err="1"/>
              <a:t>e</a:t>
            </a:r>
            <a:r>
              <a:rPr lang="en-GB" dirty="0" err="1" smtClean="0"/>
              <a:t>nqueue</a:t>
            </a:r>
            <a:r>
              <a:rPr lang="en-GB" dirty="0" smtClean="0"/>
              <a:t>(E e)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ublic E </a:t>
            </a:r>
            <a:r>
              <a:rPr lang="en-GB" dirty="0" err="1" smtClean="0"/>
              <a:t>dequeue</a:t>
            </a:r>
            <a:r>
              <a:rPr lang="en-GB" dirty="0" smtClean="0"/>
              <a:t>()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ublic E </a:t>
            </a:r>
            <a:r>
              <a:rPr lang="en-GB" dirty="0" err="1" smtClean="0"/>
              <a:t>getElement</a:t>
            </a:r>
            <a:r>
              <a:rPr lang="en-GB" dirty="0" smtClean="0"/>
              <a:t>()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ublic </a:t>
            </a: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 err="1" smtClean="0"/>
              <a:t>isEmpty</a:t>
            </a:r>
            <a:r>
              <a:rPr lang="en-GB" dirty="0" smtClean="0"/>
              <a:t>()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ublic </a:t>
            </a:r>
            <a:r>
              <a:rPr lang="en-GB" dirty="0" err="1" smtClean="0"/>
              <a:t>int</a:t>
            </a:r>
            <a:r>
              <a:rPr lang="en-GB" dirty="0" smtClean="0"/>
              <a:t> size()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ublic void resize()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Priority Queue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6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6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6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6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6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52400" y="800100"/>
            <a:ext cx="8686800" cy="5365204"/>
          </a:xfrm>
          <a:noFill/>
          <a:ln/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A </a:t>
            </a:r>
            <a:r>
              <a:rPr lang="en-US" b="1" dirty="0"/>
              <a:t>regular queue </a:t>
            </a:r>
            <a:r>
              <a:rPr lang="en-US" dirty="0"/>
              <a:t>is a </a:t>
            </a:r>
            <a:r>
              <a:rPr lang="en-US" b="1" dirty="0"/>
              <a:t>first-in and first-out </a:t>
            </a:r>
            <a:r>
              <a:rPr lang="en-US" dirty="0"/>
              <a:t>data structure. Elements are </a:t>
            </a:r>
            <a:r>
              <a:rPr lang="en-US" dirty="0">
                <a:solidFill>
                  <a:srgbClr val="0070C0"/>
                </a:solidFill>
              </a:rPr>
              <a:t>appended</a:t>
            </a:r>
            <a:r>
              <a:rPr lang="en-US" dirty="0"/>
              <a:t> to the </a:t>
            </a: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 of the </a:t>
            </a:r>
            <a:r>
              <a:rPr lang="en-US" dirty="0">
                <a:solidFill>
                  <a:srgbClr val="0070C0"/>
                </a:solidFill>
              </a:rPr>
              <a:t>queue</a:t>
            </a:r>
            <a:r>
              <a:rPr lang="en-US" dirty="0"/>
              <a:t> and are </a:t>
            </a:r>
            <a:r>
              <a:rPr lang="en-US" dirty="0">
                <a:solidFill>
                  <a:srgbClr val="FF0000"/>
                </a:solidFill>
              </a:rPr>
              <a:t>removed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beginning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/>
              <a:t>In </a:t>
            </a:r>
            <a:r>
              <a:rPr lang="en-US" dirty="0"/>
              <a:t>a priority queue, </a:t>
            </a:r>
            <a:r>
              <a:rPr lang="en-US" u="sng" dirty="0"/>
              <a:t>elements are assigned with priorities.</a:t>
            </a:r>
            <a:r>
              <a:rPr lang="en-US" dirty="0"/>
              <a:t> When accessing elements, the element with the </a:t>
            </a:r>
            <a:r>
              <a:rPr lang="en-US" u="sng" dirty="0"/>
              <a:t>highest priority is removed first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/>
              <a:t>A </a:t>
            </a:r>
            <a:r>
              <a:rPr lang="en-US" b="1" dirty="0"/>
              <a:t>priority queue</a:t>
            </a:r>
            <a:r>
              <a:rPr lang="en-US" dirty="0"/>
              <a:t> has a </a:t>
            </a:r>
            <a:r>
              <a:rPr lang="en-US" b="1" dirty="0"/>
              <a:t>largest-in, first-out</a:t>
            </a:r>
            <a:r>
              <a:rPr lang="en-US" dirty="0"/>
              <a:t> behavior. For example, the emergency room in a hospital assigns patients with priority numbers; the patient with the highest priority is treated first.</a:t>
            </a:r>
          </a:p>
        </p:txBody>
      </p:sp>
      <p:sp>
        <p:nvSpPr>
          <p:cNvPr id="433166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3167" name="Rectangle 15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3168" name="Rectangle 16"/>
          <p:cNvSpPr>
            <a:spLocks noChangeArrowheads="1"/>
          </p:cNvSpPr>
          <p:nvPr/>
        </p:nvSpPr>
        <p:spPr bwMode="auto">
          <a:xfrm>
            <a:off x="0" y="294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33172" name="Rectangle 20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4000" dirty="0" smtClean="0"/>
              <a:t>Priority Queue Collection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1143000"/>
            <a:ext cx="8382000" cy="2438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2800" dirty="0" smtClean="0"/>
              <a:t>A priority queue is a collection in which all elements have a comparison (priority) ordering.</a:t>
            </a:r>
          </a:p>
          <a:p>
            <a:pPr eaLnBrk="1" hangingPunct="1">
              <a:defRPr/>
            </a:pPr>
            <a:r>
              <a:rPr lang="en-US" sz="2800" dirty="0" smtClean="0"/>
              <a:t>It provides only simple access and update operations where a deletion always removes the element of highest priority</a:t>
            </a:r>
          </a:p>
        </p:txBody>
      </p:sp>
      <p:pic>
        <p:nvPicPr>
          <p:cNvPr id="501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81400"/>
            <a:ext cx="4953000" cy="2946400"/>
          </a:xfrm>
          <a:noFill/>
          <a:ln algn="ctr"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79CDB-BCDE-4E5F-BC3C-D9E79EB109C1}" type="slidenum">
              <a:rPr lang="en-US"/>
              <a:pPr/>
              <a:t>15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  <a:noFill/>
          <a:ln/>
        </p:spPr>
        <p:txBody>
          <a:bodyPr/>
          <a:lstStyle/>
          <a:p>
            <a:r>
              <a:rPr lang="en-US">
                <a:cs typeface="Times New Roman" pitchFamily="18" charset="0"/>
              </a:rPr>
              <a:t>The PriorityQueue Class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384175" y="1293813"/>
          <a:ext cx="8375650" cy="388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Picture" r:id="rId3" imgW="4198680" imgH="1941840" progId="Word.Picture.8">
                  <p:embed/>
                </p:oleObj>
              </mc:Choice>
              <mc:Fallback>
                <p:oleObj name="Picture" r:id="rId3" imgW="4198680" imgH="19418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293813"/>
                        <a:ext cx="8375650" cy="388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8" name="AutoShape 12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0" y="5486400"/>
            <a:ext cx="18288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342029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00200" y="54864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  <a:hlinkClick r:id="rId6" action="ppaction://program"/>
              </a:rPr>
              <a:t>PriorityQueueDemo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2030" name="AutoShape 14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990600" y="54864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MyPriorityQueue</a:t>
            </a:r>
            <a:endParaRPr lang="en-GB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67544" y="2348880"/>
          <a:ext cx="78486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icture" r:id="rId3" imgW="3499631" imgH="990347" progId="Word.Picture.8">
                  <p:embed/>
                </p:oleObj>
              </mc:Choice>
              <mc:Fallback>
                <p:oleObj name="Picture" r:id="rId3" imgW="3499631" imgH="990347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348880"/>
                        <a:ext cx="7848600" cy="221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4213" y="5060032"/>
            <a:ext cx="26797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MyPriorityQueue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AutoShape 18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7488238" y="5029870"/>
            <a:ext cx="1295400" cy="4572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8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751388" y="5044157"/>
            <a:ext cx="25908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7" action="ppaction://program"/>
              </a:rPr>
              <a:t>TestPriorityQueue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AutoShape 22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4211638" y="4879057"/>
            <a:ext cx="468312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AutoShape 23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179388" y="4879057"/>
            <a:ext cx="468312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E6AEC-2A0B-4437-AD90-9CC91B62F236}" type="slidenum">
              <a:rPr lang="en-US"/>
              <a:pPr/>
              <a:t>17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The Heap Class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19858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5334000"/>
            <a:ext cx="16764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Heap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419863" name="Object 23"/>
          <p:cNvGraphicFramePr>
            <a:graphicFrameLocks noChangeAspect="1"/>
          </p:cNvGraphicFramePr>
          <p:nvPr/>
        </p:nvGraphicFramePr>
        <p:xfrm>
          <a:off x="250825" y="1160463"/>
          <a:ext cx="8677275" cy="32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Picture" r:id="rId5" imgW="3432048" imgH="1293876" progId="Word.Picture.8">
                  <p:embed/>
                </p:oleObj>
              </mc:Choice>
              <mc:Fallback>
                <p:oleObj name="Picture" r:id="rId5" imgW="3432048" imgH="1293876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60463"/>
                        <a:ext cx="8677275" cy="327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4" name="AutoShape 24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762000" y="52578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GB" dirty="0" smtClean="0"/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dirty="0" smtClean="0"/>
              <a:t>A waiting line at a grocery store or a bank  is a model of a queue.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is first in this queue? </a:t>
            </a:r>
          </a:p>
          <a:p>
            <a:r>
              <a:rPr lang="en-GB" dirty="0" smtClean="0"/>
              <a:t>Which is last?</a:t>
            </a:r>
            <a:endParaRPr lang="en-GB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5791200" cy="15621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71800" y="335699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B050"/>
                </a:solidFill>
              </a:rPr>
              <a:t>A               B                       C                          D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A49DA-0577-4F50-A471-B81C665DAFBB}" type="slidenum">
              <a:rPr lang="en-US"/>
              <a:pPr/>
              <a:t>3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Queues</a:t>
            </a: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687144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Courier New" pitchFamily="49" charset="0"/>
              </a:rPr>
              <a:t>A queue represents a waiting list. A queue can be viewed as a special type of list, where the elements are 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inserted</a:t>
            </a:r>
            <a:r>
              <a:rPr lang="en-US" dirty="0">
                <a:cs typeface="Courier New" pitchFamily="49" charset="0"/>
              </a:rPr>
              <a:t> into the 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end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back/tail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of the 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queue</a:t>
            </a:r>
            <a:r>
              <a:rPr lang="en-US" dirty="0">
                <a:cs typeface="Courier New" pitchFamily="49" charset="0"/>
              </a:rPr>
              <a:t>, and are accessed and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deleted</a:t>
            </a:r>
            <a:r>
              <a:rPr lang="en-US" dirty="0">
                <a:cs typeface="Courier New" pitchFamily="49" charset="0"/>
              </a:rPr>
              <a:t> from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beginning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front/head</a:t>
            </a:r>
            <a:r>
              <a:rPr lang="en-US" dirty="0">
                <a:cs typeface="Courier New" pitchFamily="49" charset="0"/>
              </a:rPr>
              <a:t>) of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queue</a:t>
            </a:r>
            <a:r>
              <a:rPr lang="en-US" dirty="0">
                <a:cs typeface="Courier New" pitchFamily="49" charset="0"/>
              </a:rPr>
              <a:t>. </a:t>
            </a:r>
            <a:endParaRPr lang="en-US" dirty="0" smtClean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An item </a:t>
            </a:r>
            <a:r>
              <a:rPr lang="en-US" dirty="0" smtClean="0">
                <a:solidFill>
                  <a:srgbClr val="FF0000"/>
                </a:solidFill>
              </a:rPr>
              <a:t>removed</a:t>
            </a:r>
            <a:r>
              <a:rPr lang="en-US" dirty="0" smtClean="0"/>
              <a:t> from the queue </a:t>
            </a:r>
            <a:br>
              <a:rPr lang="en-US" dirty="0" smtClean="0"/>
            </a:b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 element that was added into the queue.  A queue has </a:t>
            </a:r>
            <a:r>
              <a:rPr lang="en-US" dirty="0" smtClean="0">
                <a:solidFill>
                  <a:srgbClr val="FF0000"/>
                </a:solidFill>
              </a:rPr>
              <a:t>FIFO</a:t>
            </a:r>
            <a:r>
              <a:rPr lang="en-US" dirty="0" smtClean="0"/>
              <a:t> (first-in-first-out) ordering.</a:t>
            </a:r>
            <a:endParaRPr lang="en-US" dirty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373768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72" name="Rectangle 12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73" name="Rectangle 13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3779" name="Rectangle 19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84984"/>
            <a:ext cx="5638800" cy="963613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BD69A-2630-430A-965E-492642EC2500}" type="slidenum">
              <a:rPr lang="en-US"/>
              <a:pPr/>
              <a:t>4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96863"/>
            <a:ext cx="8659813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/>
              <a:t>Queue Animation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432137" name="Picture 9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988840"/>
            <a:ext cx="69850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Where is element inserted and deleted from a queue?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this ordering called?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Implementing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Using </a:t>
            </a:r>
            <a:r>
              <a:rPr lang="en-GB" b="1" dirty="0" err="1" smtClean="0"/>
              <a:t>LinkedList</a:t>
            </a:r>
            <a:r>
              <a:rPr lang="en-GB" dirty="0" smtClean="0"/>
              <a:t> to implement </a:t>
            </a:r>
            <a:r>
              <a:rPr lang="en-GB" b="1" dirty="0" smtClean="0"/>
              <a:t>Queue</a:t>
            </a:r>
            <a:endParaRPr lang="en-US" b="1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Since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deletions</a:t>
            </a:r>
            <a:r>
              <a:rPr lang="en-US" dirty="0" smtClean="0">
                <a:cs typeface="Times New Roman" pitchFamily="18" charset="0"/>
              </a:rPr>
              <a:t> are made at the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beginning</a:t>
            </a:r>
            <a:r>
              <a:rPr lang="en-US" dirty="0" smtClean="0">
                <a:cs typeface="Times New Roman" pitchFamily="18" charset="0"/>
              </a:rPr>
              <a:t> of the list, it is more efficient to implement a queue using a linked list than an array list.</a:t>
            </a:r>
            <a:endParaRPr lang="en-GB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744" y="4217640"/>
            <a:ext cx="6324600" cy="1371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Methods/Operations in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err="1"/>
              <a:t>e</a:t>
            </a:r>
            <a:r>
              <a:rPr lang="en-GB" u="sng" dirty="0" err="1" smtClean="0"/>
              <a:t>n</a:t>
            </a:r>
            <a:r>
              <a:rPr lang="en-GB" dirty="0" err="1" smtClean="0"/>
              <a:t>queue</a:t>
            </a:r>
            <a:r>
              <a:rPr lang="en-GB" dirty="0" smtClean="0"/>
              <a:t>()  </a:t>
            </a:r>
            <a:r>
              <a:rPr lang="en-GB" dirty="0" smtClean="0">
                <a:sym typeface="Wingdings" pitchFamily="2" charset="2"/>
              </a:rPr>
              <a:t> en(in) / add</a:t>
            </a:r>
            <a:endParaRPr lang="en-GB" dirty="0" smtClean="0"/>
          </a:p>
          <a:p>
            <a:r>
              <a:rPr lang="en-GB" u="sng" dirty="0" err="1"/>
              <a:t>d</a:t>
            </a:r>
            <a:r>
              <a:rPr lang="en-GB" u="sng" dirty="0" err="1" smtClean="0"/>
              <a:t>e</a:t>
            </a:r>
            <a:r>
              <a:rPr lang="en-GB" dirty="0" err="1" smtClean="0"/>
              <a:t>queue</a:t>
            </a:r>
            <a:r>
              <a:rPr lang="en-GB" dirty="0" smtClean="0"/>
              <a:t>() 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u="sng" dirty="0" smtClean="0">
                <a:sym typeface="Wingdings" pitchFamily="2" charset="2"/>
              </a:rPr>
              <a:t>de</a:t>
            </a:r>
            <a:r>
              <a:rPr lang="en-GB" dirty="0" smtClean="0">
                <a:sym typeface="Wingdings" pitchFamily="2" charset="2"/>
              </a:rPr>
              <a:t>lete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303" name="Object 23"/>
          <p:cNvGraphicFramePr>
            <a:graphicFrameLocks noChangeAspect="1"/>
          </p:cNvGraphicFramePr>
          <p:nvPr/>
        </p:nvGraphicFramePr>
        <p:xfrm>
          <a:off x="323528" y="1916832"/>
          <a:ext cx="7993062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icture" r:id="rId3" imgW="3276600" imgH="977900" progId="Word.Picture.8">
                  <p:embed/>
                </p:oleObj>
              </mc:Choice>
              <mc:Fallback>
                <p:oleObj name="Picture" r:id="rId3" imgW="3276600" imgH="97790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7993062" cy="237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MyQueue</a:t>
            </a:r>
            <a:r>
              <a:rPr lang="en-US" sz="3600" dirty="0" smtClean="0"/>
              <a:t> and Example</a:t>
            </a:r>
            <a:endParaRPr lang="en-US" sz="3600" dirty="0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3" name="Rectangle 13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8" name="Rectangle 18"/>
          <p:cNvSpPr>
            <a:spLocks noChangeArrowheads="1"/>
          </p:cNvSpPr>
          <p:nvPr/>
        </p:nvSpPr>
        <p:spPr bwMode="auto">
          <a:xfrm>
            <a:off x="297180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302" name="Rectangle 22"/>
          <p:cNvSpPr>
            <a:spLocks noChangeArrowheads="1"/>
          </p:cNvSpPr>
          <p:nvPr/>
        </p:nvSpPr>
        <p:spPr bwMode="auto">
          <a:xfrm>
            <a:off x="0" y="294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3300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004246" y="2204293"/>
            <a:ext cx="2743200" cy="533400"/>
          </a:xfrm>
          <a:prstGeom prst="actionButtonBlank">
            <a:avLst/>
          </a:prstGeom>
          <a:solidFill>
            <a:schemeClr val="accent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GenericQueue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3306" name="Rectangle 26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3308" name="AutoShape 28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4427984" y="2132856"/>
            <a:ext cx="468312" cy="576262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79104" y="4960019"/>
            <a:ext cx="25908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  <a:latin typeface="Book Antiqua" pitchFamily="18" charset="0"/>
                <a:hlinkClick r:id="rId7" action="ppaction://program"/>
              </a:rPr>
              <a:t>TestQueue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AutoShape 20">
            <a:hlinkClick r:id="rId8" action="ppaction://program" highlightClick="1"/>
          </p:cNvPr>
          <p:cNvSpPr>
            <a:spLocks noChangeArrowheads="1"/>
          </p:cNvSpPr>
          <p:nvPr/>
        </p:nvSpPr>
        <p:spPr bwMode="auto">
          <a:xfrm>
            <a:off x="5479504" y="4960019"/>
            <a:ext cx="18288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27" name="AutoShape 21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1688554" y="4940969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Point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Which type of data structure is best used to implement Queue?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are the 2 important operations for Queue?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436</Words>
  <Application>Microsoft Office PowerPoint</Application>
  <PresentationFormat>On-screen Show (4:3)</PresentationFormat>
  <Paragraphs>77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Picture</vt:lpstr>
      <vt:lpstr>W11: Queue &amp; Priority Queue</vt:lpstr>
      <vt:lpstr>Queue</vt:lpstr>
      <vt:lpstr>Queues</vt:lpstr>
      <vt:lpstr>Queue Animation</vt:lpstr>
      <vt:lpstr>Check Point</vt:lpstr>
      <vt:lpstr>Implementing Queue</vt:lpstr>
      <vt:lpstr>Methods/Operations in Queue</vt:lpstr>
      <vt:lpstr>MyQueue and Example</vt:lpstr>
      <vt:lpstr>Check Point </vt:lpstr>
      <vt:lpstr>Exercise</vt:lpstr>
      <vt:lpstr>Exercise</vt:lpstr>
      <vt:lpstr>Exercise (Queue using array)</vt:lpstr>
      <vt:lpstr>Priority Queue</vt:lpstr>
      <vt:lpstr>Priority Queue Collection</vt:lpstr>
      <vt:lpstr>The PriorityQueue Class</vt:lpstr>
      <vt:lpstr>Example: MyPriorityQueue</vt:lpstr>
      <vt:lpstr>The Heap Class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W10: Queue &amp; Priority Queue</dc:title>
  <dc:creator>Unaizah</dc:creator>
  <cp:lastModifiedBy>UnaizahO</cp:lastModifiedBy>
  <cp:revision>20</cp:revision>
  <dcterms:created xsi:type="dcterms:W3CDTF">2012-11-15T09:35:52Z</dcterms:created>
  <dcterms:modified xsi:type="dcterms:W3CDTF">2016-05-07T16:48:22Z</dcterms:modified>
</cp:coreProperties>
</file>