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80" r:id="rId4"/>
    <p:sldId id="259" r:id="rId5"/>
    <p:sldId id="274" r:id="rId6"/>
    <p:sldId id="275" r:id="rId7"/>
    <p:sldId id="287" r:id="rId8"/>
    <p:sldId id="279" r:id="rId9"/>
    <p:sldId id="288" r:id="rId10"/>
    <p:sldId id="262" r:id="rId11"/>
    <p:sldId id="281" r:id="rId12"/>
    <p:sldId id="278" r:id="rId13"/>
    <p:sldId id="264" r:id="rId14"/>
    <p:sldId id="283" r:id="rId15"/>
    <p:sldId id="265" r:id="rId16"/>
    <p:sldId id="260" r:id="rId17"/>
    <p:sldId id="315" r:id="rId18"/>
    <p:sldId id="289" r:id="rId19"/>
    <p:sldId id="290" r:id="rId20"/>
    <p:sldId id="291" r:id="rId21"/>
    <p:sldId id="317" r:id="rId22"/>
    <p:sldId id="318" r:id="rId23"/>
    <p:sldId id="292" r:id="rId24"/>
    <p:sldId id="316" r:id="rId25"/>
    <p:sldId id="293" r:id="rId26"/>
    <p:sldId id="294" r:id="rId27"/>
    <p:sldId id="295" r:id="rId28"/>
    <p:sldId id="296" r:id="rId29"/>
    <p:sldId id="297" r:id="rId30"/>
    <p:sldId id="299" r:id="rId31"/>
    <p:sldId id="298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3" r:id="rId43"/>
    <p:sldId id="311" r:id="rId44"/>
    <p:sldId id="312" r:id="rId45"/>
    <p:sldId id="314" r:id="rId46"/>
  </p:sldIdLst>
  <p:sldSz cx="9144000" cy="6858000" type="screen4x3"/>
  <p:notesSz cx="7077075" cy="93821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31" autoAdjust="0"/>
    <p:restoredTop sz="86218" autoAdjust="0"/>
  </p:normalViewPr>
  <p:slideViewPr>
    <p:cSldViewPr>
      <p:cViewPr varScale="1">
        <p:scale>
          <a:sx n="60" d="100"/>
          <a:sy n="60" d="100"/>
        </p:scale>
        <p:origin x="2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563AE4-D269-49B0-B936-80F50B5BD633}" type="datetimeFigureOut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0638"/>
            <a:ext cx="3067050" cy="46990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910638"/>
            <a:ext cx="3067050" cy="46990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73B64D-C65B-4DCB-9E06-7E6E87D4D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6AAB713-C4AB-4B32-8B8D-668A185CF9F1}" type="datetimeFigureOut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6113"/>
            <a:ext cx="5661025" cy="422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0638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0638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D898A6-BF74-4F79-8624-EC711B06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81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jAZGUcjrP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MVoxMhmxE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CBA906-5EF2-47AD-B65A-BD0683EDBDD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7573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D0D3DD-02D9-49E8-BE02-237A1F22EBD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1266A-A2BE-4839-AEC8-F4A2A3ED943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7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BE0D6E-55A6-43EE-9368-AA2965FC318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0"/>
              </a:spcBef>
            </a:pPr>
            <a:r>
              <a:rPr lang="en-US" dirty="0" smtClean="0"/>
              <a:t>automotive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/>
              <a:t>Dangerous, hazardous areas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/>
              <a:t>Bomb recovery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/>
              <a:t>Underwater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/>
              <a:t>Rescue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/>
              <a:t>Home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C2C34D-7B3C-4807-A725-F1596A59E15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827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hlinkClick r:id="rId3"/>
              </a:rPr>
              <a:t>http://www.youtube.com/watch?v=sjAZGUcjrP8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Car Factory - Kia </a:t>
            </a:r>
            <a:r>
              <a:rPr lang="en-US" dirty="0" err="1" smtClean="0"/>
              <a:t>Sportage</a:t>
            </a:r>
            <a:r>
              <a:rPr lang="en-US" dirty="0" smtClean="0"/>
              <a:t> factory production line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993CCC-C0D0-49FD-9BC1-2C231255668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hlinkClick r:id="rId3"/>
              </a:rPr>
              <a:t>http://www.youtube.com/watch?v=tMVoxMhmxEM</a:t>
            </a:r>
            <a:endParaRPr lang="en-US" dirty="0" smtClean="0"/>
          </a:p>
          <a:p>
            <a:r>
              <a:rPr lang="en-US" dirty="0" smtClean="0"/>
              <a:t>Mitsubishi Electric - Industrial robot: Innovative Packaging system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F3C5AC-8AB8-4AD1-A311-F0FFBF342E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DB1007-1456-48E2-85B8-DE85FD7C74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7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D898A6-BF74-4F79-8624-EC711B06D46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7F5E3D-A924-4FDD-AE06-D961CC691C6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6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Robart II, H.R. Everett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5B209-5F3A-444A-8784-255CCB66386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3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Savannah (River site nuclear surveillance robot)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7DD36-B71D-485D-B2AA-C3513ED8A02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2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6966-70CA-4D2C-8DD1-CD763680D5D2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6D3B7-9A7F-41B3-B390-5F2CF72F2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FEE9E-5BE5-4AAC-A37D-FFA8973EFBCF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C56F-373E-4D24-A303-0502302A5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21ED-52C2-4C9A-B0D0-85C0EA5AE91A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E6E69-3686-48A6-A217-B3688B825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8F3D7-3AE0-457D-A565-3938750D7D1D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E767A-6E07-48F9-A91D-AA8505820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90F79-468A-4B05-B1A1-5D243995AC9C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AC00-9E1C-49E5-9F7C-A0DCF7828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370A1-8B9A-45FB-9A18-5E461C06099B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D603D-FE13-467D-AE6B-490313D2F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09CC7-2261-47CE-A785-657A27F1AC37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6ED12-78C5-48B2-BC3A-A39736AF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645DA-CB48-4A0F-A862-FE23C6996B60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FD656-D79A-4B04-93AE-E8D68249B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7B876-B67B-4893-9340-AE0822FBD0C8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30505-4512-46ED-BCBD-6F5160563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7C251-8D0B-48D4-85E2-067376F4704F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99448-D491-47AC-90D9-5556D2AB25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16934-A6CC-4B6E-B29F-D7BEFD6B77AD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7CB2E-7E5B-44AE-80C7-E18CF8A74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1DB802-C8DF-4869-A784-8141533F3092}" type="datetime1">
              <a:rPr lang="en-US"/>
              <a:pPr>
                <a:defRPr/>
              </a:pPr>
              <a:t>17-May-16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974327-393E-4798-BDC8-8536119FA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3" r:id="rId2"/>
    <p:sldLayoutId id="2147483752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53" r:id="rId9"/>
    <p:sldLayoutId id="2147483749" r:id="rId10"/>
    <p:sldLayoutId id="21474837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ntuitivesurgical.com/index.aspx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youtube.com/watch?v=EiVY-htgRU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JB\Documents\_Career\STEM%20Education\SHDHS%20Career%20Day%202010\SHDHS%20Presentation\AutoSorter%20I.wmv" TargetMode="Externa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learn.cs2n.org/solt/lessons/nvt2.0/content/resources/helpers/nxt_sensors/ultrasonic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andt.blogs.brynmawr.edu/files/2009/01/robotb9a1.jpg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gandt.blogs.brynmawr.edu/files/2009/01/wall-e-dancing-robot-plays-mp3s.jp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eilly.com/catalog/lmstorms/building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jAZGUcjrP8" TargetMode="Externa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MVoxMhmxEM" TargetMode="Externa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976" y="609600"/>
            <a:ext cx="7851648" cy="1295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to Robotics</a:t>
            </a:r>
            <a:endParaRPr lang="en-US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854950" cy="1371600"/>
          </a:xfrm>
        </p:spPr>
        <p:txBody>
          <a:bodyPr/>
          <a:lstStyle/>
          <a:p>
            <a:pPr marR="0" algn="ctr" eaLnBrk="1" hangingPunct="1">
              <a:lnSpc>
                <a:spcPct val="90000"/>
              </a:lnSpc>
            </a:pPr>
            <a:endParaRPr lang="en-US" dirty="0" smtClean="0"/>
          </a:p>
          <a:p>
            <a:pPr marR="0" algn="ctr" eaLnBrk="1" hangingPunct="1">
              <a:lnSpc>
                <a:spcPct val="90000"/>
              </a:lnSpc>
            </a:pPr>
            <a:r>
              <a:rPr lang="en-US" dirty="0" smtClean="0"/>
              <a:t>WIA1004/WAES 1102</a:t>
            </a:r>
          </a:p>
          <a:p>
            <a:pPr marR="0" algn="ctr"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124" name="Picture 2" descr="http://marsrover.nasa.gov/gallery/artwork/images/rover2_4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2860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4" descr="http://www.parallemic.org/Material/FlexPick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200400"/>
            <a:ext cx="19812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514600"/>
            <a:ext cx="222726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2" descr="http://www.urology.uci.edu/prostate/Images/robot_5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2438400"/>
            <a:ext cx="20780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3" descr="gmrobotx-large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3962400"/>
            <a:ext cx="175260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D4E72-DC2F-4F9F-B0C3-6F0244E4AB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Military Robots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4267200" cy="731838"/>
          </a:xfrm>
        </p:spPr>
        <p:txBody>
          <a:bodyPr/>
          <a:lstStyle/>
          <a:p>
            <a:pPr eaLnBrk="1" hangingPunct="1"/>
            <a:r>
              <a:rPr lang="en-US" smtClean="0"/>
              <a:t>Aerial drones (UAV) </a:t>
            </a:r>
          </a:p>
        </p:txBody>
      </p:sp>
      <p:pic>
        <p:nvPicPr>
          <p:cNvPr id="14340" name="photoMain" descr="This undated handout photo provided by the U.S. Air Force show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4267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" name="Picture 2" descr="http://westernparadigm.files.wordpress.com/2008/05/robotic_exoskelet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362200"/>
            <a:ext cx="28575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15000" y="1828800"/>
            <a:ext cx="28194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600" dirty="0">
                <a:latin typeface="+mn-lt"/>
                <a:cs typeface="+mn-cs"/>
              </a:rPr>
              <a:t>Military suit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5D73CD-BD1B-450F-BF08-2FE0913D0F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Space Robots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Mars Rovers – Spirit and Opportunity</a:t>
            </a:r>
          </a:p>
          <a:p>
            <a:pPr lvl="1" eaLnBrk="1" hangingPunct="1"/>
            <a:r>
              <a:rPr lang="en-US" smtClean="0"/>
              <a:t>Autonomous navigation features with human remote control and oversight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mtClean="0"/>
          </a:p>
        </p:txBody>
      </p:sp>
      <p:pic>
        <p:nvPicPr>
          <p:cNvPr id="15364" name="Picture 2" descr="http://marsrover.nasa.gov/gallery/artwork/images/rover2_4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447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20957-16EF-4C6E-800B-E969DD1A6C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Service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Many uses…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Cleaning &amp; Housekeeping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Rehabilitation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Inspection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Agriculture &amp; Harvesting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Lawn Mowers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Surveillance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Mining Applications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Construction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Automatic Refilling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Fire Fighters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Search &amp; Rescue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</p:txBody>
      </p:sp>
      <p:pic>
        <p:nvPicPr>
          <p:cNvPr id="4" name="Picture 7" descr="roomba_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2763" y="2667000"/>
            <a:ext cx="482123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648200" y="5715000"/>
            <a:ext cx="419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iRobot Roomba vacuum cleaner robot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88F3F-0533-4DE1-8A3C-31D71A317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Medical/Healthcare Applications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-304800" y="1782763"/>
            <a:ext cx="5410200" cy="960437"/>
          </a:xfrm>
        </p:spPr>
        <p:txBody>
          <a:bodyPr/>
          <a:lstStyle/>
          <a:p>
            <a:pPr lvl="1" eaLnBrk="1" hangingPunct="1">
              <a:buFont typeface="Wingdings 2" pitchFamily="18" charset="2"/>
              <a:buNone/>
            </a:pPr>
            <a:r>
              <a:rPr lang="en-US" sz="2000" smtClean="0"/>
              <a:t>DaVinci surgical robot by Intuitive Surgical.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1200" smtClean="0"/>
              <a:t>St. Elizabeth Hospital is one of the local hospitals using this robot. You can see this robot in person during an open house (</a:t>
            </a:r>
            <a:r>
              <a:rPr lang="en-US" sz="1200" smtClean="0">
                <a:hlinkClick r:id="rId2"/>
              </a:rPr>
              <a:t>http://www.youtube.com/watch?v=EiVY-htgRUY</a:t>
            </a:r>
            <a:r>
              <a:rPr lang="en-US" sz="1200" smtClean="0"/>
              <a:t>)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7412" name="Picture 2" descr="HAL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667000"/>
            <a:ext cx="2514600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800600" y="1752600"/>
            <a:ext cx="457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000">
                <a:latin typeface="Constantia" pitchFamily="18" charset="0"/>
              </a:rPr>
              <a:t>Japanese health care assistant suit (HAL - Hybrid Assistive Limb)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4267200" y="6211888"/>
            <a:ext cx="3200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Also… Mind-controlled wheelchair using NI LabVIEW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420A4-4E79-4945-9943-AC5A133F266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741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820988"/>
            <a:ext cx="28194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Laboratory Applications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3429000" cy="1189038"/>
          </a:xfrm>
        </p:spPr>
        <p:txBody>
          <a:bodyPr/>
          <a:lstStyle/>
          <a:p>
            <a:pPr lvl="1" eaLnBrk="1" hangingPunct="1">
              <a:buFont typeface="Wingdings 2" pitchFamily="18" charset="2"/>
              <a:buNone/>
            </a:pPr>
            <a:r>
              <a:rPr lang="en-US" smtClean="0"/>
              <a:t>Drug discovery</a:t>
            </a:r>
          </a:p>
        </p:txBody>
      </p:sp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5257800" y="1981200"/>
            <a:ext cx="342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39763" lvl="1" indent="-246063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>
                <a:latin typeface="Constantia" pitchFamily="18" charset="0"/>
              </a:rPr>
              <a:t>Test tube sorting</a:t>
            </a:r>
          </a:p>
        </p:txBody>
      </p:sp>
      <p:pic>
        <p:nvPicPr>
          <p:cNvPr id="18437" name="Picture 2" descr="WANG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14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AutoSorter I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14600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11AE1-9236-4A4D-B346-F9DC5044492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Technologies Used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Drivetrain – servomotors, gear reducers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Hydraulics (oil), pneumatics (air)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Electrical controls – motor drives, computers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Lightweight materials – aluminum, carbon fiber, titanium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Sensors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 smtClean="0"/>
              <a:t>Photoeyes</a:t>
            </a: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Encoders/position measurement sensors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Proximity switches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Laser scanners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Vision systems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Navigation systems/GPS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18E8D-516E-4500-A7E8-C3FE9581D3B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Disciplines Used in Robotics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3894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Robotics merges many technical disciplines:</a:t>
            </a:r>
          </a:p>
          <a:p>
            <a:pPr lvl="1" eaLnBrk="1" hangingPunct="1">
              <a:defRPr/>
            </a:pPr>
            <a:r>
              <a:rPr lang="en-US" dirty="0" smtClean="0"/>
              <a:t>Bio-Medical Engineering</a:t>
            </a:r>
          </a:p>
          <a:p>
            <a:pPr lvl="1" eaLnBrk="1" hangingPunct="1">
              <a:defRPr/>
            </a:pPr>
            <a:r>
              <a:rPr lang="en-US" dirty="0" smtClean="0"/>
              <a:t>Ethics and Legal Issues</a:t>
            </a:r>
          </a:p>
          <a:p>
            <a:pPr lvl="1" eaLnBrk="1" hangingPunct="1">
              <a:defRPr/>
            </a:pPr>
            <a:r>
              <a:rPr lang="en-US" dirty="0" smtClean="0"/>
              <a:t>Mechanical Engineering</a:t>
            </a:r>
            <a:endParaRPr lang="en-US" sz="3800" dirty="0" smtClean="0"/>
          </a:p>
          <a:p>
            <a:pPr lvl="1" eaLnBrk="1" hangingPunct="1">
              <a:defRPr/>
            </a:pPr>
            <a:r>
              <a:rPr lang="en-US" dirty="0" smtClean="0"/>
              <a:t>Electrical Engineering</a:t>
            </a:r>
          </a:p>
          <a:p>
            <a:pPr lvl="1" eaLnBrk="1" hangingPunct="1">
              <a:defRPr/>
            </a:pPr>
            <a:r>
              <a:rPr lang="en-US" dirty="0" smtClean="0"/>
              <a:t>Computer Science</a:t>
            </a:r>
          </a:p>
          <a:p>
            <a:pPr eaLnBrk="1" hangingPunct="1">
              <a:defRPr/>
            </a:pPr>
            <a:r>
              <a:rPr lang="en-US" dirty="0" smtClean="0"/>
              <a:t>Latest advancement:</a:t>
            </a:r>
          </a:p>
          <a:p>
            <a:pPr lvl="1" eaLnBrk="1" hangingPunct="1">
              <a:defRPr/>
            </a:pPr>
            <a:r>
              <a:rPr lang="en-US" dirty="0" smtClean="0"/>
              <a:t>Artificial Intelligence</a:t>
            </a:r>
            <a:endParaRPr lang="en-US" sz="3800" dirty="0" smtClean="0"/>
          </a:p>
          <a:p>
            <a:pPr marL="393700" lvl="1" indent="0" eaLnBrk="1" hangingPunct="1">
              <a:buFont typeface="Wingdings 2" pitchFamily="18" charset="2"/>
              <a:buNone/>
              <a:defRPr/>
            </a:pP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4419600" y="3429000"/>
            <a:ext cx="2286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4657725" y="3770313"/>
            <a:ext cx="2362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Mechatronics</a:t>
            </a:r>
            <a:endParaRPr lang="en-US" sz="1600">
              <a:latin typeface="Constant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D4FC6-084C-48C4-9E57-5717AF5B3F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629400" y="4000500"/>
            <a:ext cx="228600" cy="1409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8" name="TextBox 5"/>
          <p:cNvSpPr txBox="1">
            <a:spLocks noChangeArrowheads="1"/>
          </p:cNvSpPr>
          <p:nvPr/>
        </p:nvSpPr>
        <p:spPr bwMode="auto">
          <a:xfrm>
            <a:off x="6853238" y="4343400"/>
            <a:ext cx="16049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onstantia" pitchFamily="18" charset="0"/>
              </a:rPr>
              <a:t>Intelligent</a:t>
            </a:r>
          </a:p>
          <a:p>
            <a:pPr algn="ctr"/>
            <a:r>
              <a:rPr lang="en-US" sz="2400">
                <a:latin typeface="Constantia" pitchFamily="18" charset="0"/>
              </a:rPr>
              <a:t>Agents</a:t>
            </a:r>
            <a:endParaRPr lang="en-US" sz="160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Sensing and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46BF1-F1E0-48EB-B19C-195808521CD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Human Sensing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98510-138E-407F-902F-B8A4C267F2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35163"/>
            <a:ext cx="3200400" cy="43894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>
                <a:latin typeface="Times New Roman" pitchFamily="18" charset="0"/>
              </a:rPr>
              <a:t>    Sense</a:t>
            </a:r>
            <a:r>
              <a:rPr lang="en-US" sz="2800" dirty="0">
                <a:latin typeface="Times New Roman" pitchFamily="18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Vision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Audition </a:t>
            </a:r>
            <a:endParaRPr 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</a:rPr>
              <a:t>Gustation 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</a:rPr>
              <a:t>Olfaction 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Tactile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latin typeface="Times New Roman" pitchFamily="18" charset="0"/>
              </a:rPr>
              <a:t>Thermoception</a:t>
            </a:r>
            <a:endParaRPr 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</a:rPr>
              <a:t>Nociception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latin typeface="Times New Roman" pitchFamily="18" charset="0"/>
              </a:rPr>
              <a:t>Equilibrioception</a:t>
            </a:r>
            <a:r>
              <a:rPr lang="en-US" dirty="0" smtClean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</a:rPr>
              <a:t>Proprioception </a:t>
            </a:r>
          </a:p>
          <a:p>
            <a:pPr marL="393700" lvl="1" indent="0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43200" y="1933575"/>
            <a:ext cx="350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tx1"/>
              </a:buClr>
              <a:defRPr/>
            </a:pPr>
            <a:r>
              <a:rPr lang="en-US" sz="2800" dirty="0">
                <a:latin typeface="Times New Roman" pitchFamily="18" charset="0"/>
              </a:rPr>
              <a:t>Sensed what?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EM waves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Pressure waves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Chemicals - flavor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Chemicals - odor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Contact pressure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Heat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Pain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Sense of balance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</a:rPr>
              <a:t>Body awareness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Char char="•"/>
              <a:defRPr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91200" y="1943100"/>
            <a:ext cx="3886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tx1"/>
              </a:buClr>
            </a:pPr>
            <a:r>
              <a:rPr lang="en-US" sz="2800">
                <a:latin typeface="Times New Roman" pitchFamily="18" charset="0"/>
              </a:rPr>
              <a:t>     Sensor?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Eyes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Ears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Tongue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Nose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Skin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Skin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Skin, organs, joints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Ears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Muscles, joints</a:t>
            </a:r>
          </a:p>
          <a:p>
            <a:pPr marL="742950" lvl="1" indent="-285750">
              <a:buClr>
                <a:schemeClr val="tx1"/>
              </a:buClr>
              <a:buFontTx/>
              <a:buChar char="•"/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Robot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02037-2567-4226-86FC-B05DAB545EE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35163"/>
            <a:ext cx="3352800" cy="438943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Sense:</a:t>
            </a:r>
          </a:p>
          <a:p>
            <a:pPr lvl="1">
              <a:spcAft>
                <a:spcPct val="20000"/>
              </a:spcAft>
            </a:pPr>
            <a:r>
              <a:rPr lang="en-US" dirty="0" smtClean="0">
                <a:latin typeface="Times New Roman" pitchFamily="18" charset="0"/>
              </a:rPr>
              <a:t>Vision</a:t>
            </a:r>
          </a:p>
          <a:p>
            <a:pPr lvl="1">
              <a:spcAft>
                <a:spcPct val="20000"/>
              </a:spcAft>
            </a:pPr>
            <a:r>
              <a:rPr lang="en-US" dirty="0" smtClean="0">
                <a:latin typeface="Times New Roman" pitchFamily="18" charset="0"/>
              </a:rPr>
              <a:t>Audition</a:t>
            </a:r>
          </a:p>
          <a:p>
            <a:pPr lvl="1">
              <a:spcAft>
                <a:spcPct val="20000"/>
              </a:spcAft>
            </a:pPr>
            <a:r>
              <a:rPr lang="en-US" dirty="0" smtClean="0">
                <a:latin typeface="Times New Roman" pitchFamily="18" charset="0"/>
              </a:rPr>
              <a:t>Gustation</a:t>
            </a:r>
          </a:p>
          <a:p>
            <a:pPr lvl="1">
              <a:spcAft>
                <a:spcPct val="20000"/>
              </a:spcAft>
            </a:pPr>
            <a:r>
              <a:rPr lang="en-US" dirty="0" smtClean="0">
                <a:latin typeface="Times New Roman" pitchFamily="18" charset="0"/>
              </a:rPr>
              <a:t>Olfaction</a:t>
            </a:r>
          </a:p>
          <a:p>
            <a:pPr lvl="1">
              <a:spcAft>
                <a:spcPct val="20000"/>
              </a:spcAft>
            </a:pPr>
            <a:r>
              <a:rPr lang="en-US" dirty="0" err="1" smtClean="0">
                <a:latin typeface="Times New Roman" pitchFamily="18" charset="0"/>
              </a:rPr>
              <a:t>Tactitions</a:t>
            </a:r>
            <a:endParaRPr lang="en-US" dirty="0" smtClean="0">
              <a:latin typeface="Times New Roman" pitchFamily="18" charset="0"/>
            </a:endParaRPr>
          </a:p>
          <a:p>
            <a:pPr lvl="1">
              <a:spcAft>
                <a:spcPct val="20000"/>
              </a:spcAft>
            </a:pPr>
            <a:r>
              <a:rPr lang="en-US" dirty="0" err="1" smtClean="0">
                <a:latin typeface="Times New Roman" pitchFamily="18" charset="0"/>
              </a:rPr>
              <a:t>Thermoception</a:t>
            </a: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8200" y="1938338"/>
            <a:ext cx="388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Times New Roman" pitchFamily="18" charset="0"/>
              </a:rPr>
              <a:t>Sensor: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Camera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Microphone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Chemical sensors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Chemical sensors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Contact sensors</a:t>
            </a:r>
          </a:p>
          <a:p>
            <a:pPr marL="742950" lvl="1" indent="-28575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>
                <a:latin typeface="Times New Roman" pitchFamily="18" charset="0"/>
              </a:rPr>
              <a:t>Thermocouple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Why are robots important?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Types of robots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Future growth areas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Technologies used in robotics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Technical disciplines needed in robotics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Sensing and Sensors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DF381-C49B-4868-A022-78724F6779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Robot Sensors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17B4C-AD51-4723-BE20-643D1064AA8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4063" y="1966913"/>
            <a:ext cx="3733800" cy="438943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Sense:</a:t>
            </a:r>
          </a:p>
          <a:p>
            <a:pPr lvl="1">
              <a:spcAft>
                <a:spcPct val="30000"/>
              </a:spcAft>
            </a:pPr>
            <a:r>
              <a:rPr lang="en-US" dirty="0" err="1" smtClean="0">
                <a:latin typeface="Times New Roman" pitchFamily="18" charset="0"/>
              </a:rPr>
              <a:t>Equilibrioception</a:t>
            </a:r>
            <a:endParaRPr lang="en-US" dirty="0" smtClean="0">
              <a:latin typeface="Times New Roman" pitchFamily="18" charset="0"/>
            </a:endParaRPr>
          </a:p>
          <a:p>
            <a:pPr lvl="1">
              <a:spcAft>
                <a:spcPct val="30000"/>
              </a:spcAft>
            </a:pPr>
            <a:r>
              <a:rPr lang="en-US" dirty="0" smtClean="0">
                <a:latin typeface="Times New Roman" pitchFamily="18" charset="0"/>
              </a:rPr>
              <a:t>Proprioception</a:t>
            </a:r>
          </a:p>
          <a:p>
            <a:pPr lvl="1">
              <a:spcAft>
                <a:spcPct val="30000"/>
              </a:spcAft>
            </a:pPr>
            <a:r>
              <a:rPr lang="en-US" dirty="0" err="1" smtClean="0">
                <a:latin typeface="Times New Roman" pitchFamily="18" charset="0"/>
              </a:rPr>
              <a:t>Magnetoception</a:t>
            </a:r>
            <a:endParaRPr lang="en-US" dirty="0" smtClean="0">
              <a:latin typeface="Times New Roman" pitchFamily="18" charset="0"/>
            </a:endParaRPr>
          </a:p>
          <a:p>
            <a:pPr lvl="1">
              <a:spcAft>
                <a:spcPct val="30000"/>
              </a:spcAft>
            </a:pPr>
            <a:r>
              <a:rPr lang="en-US" dirty="0" err="1" smtClean="0">
                <a:latin typeface="Times New Roman" pitchFamily="18" charset="0"/>
              </a:rPr>
              <a:t>Electroception</a:t>
            </a:r>
            <a:endParaRPr lang="en-US" dirty="0" smtClean="0">
              <a:latin typeface="Times New Roman" pitchFamily="18" charset="0"/>
            </a:endParaRPr>
          </a:p>
          <a:p>
            <a:pPr lvl="1">
              <a:spcAft>
                <a:spcPct val="30000"/>
              </a:spcAft>
            </a:pPr>
            <a:r>
              <a:rPr lang="en-US" dirty="0" smtClean="0">
                <a:latin typeface="Times New Roman" pitchFamily="18" charset="0"/>
              </a:rPr>
              <a:t>Echolocation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40869" y="1939131"/>
            <a:ext cx="388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Times New Roman" pitchFamily="18" charset="0"/>
              </a:rPr>
              <a:t>Sensor:</a:t>
            </a:r>
          </a:p>
          <a:p>
            <a:pPr marL="742950" lvl="1" indent="-285750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Accelerometer</a:t>
            </a:r>
          </a:p>
          <a:p>
            <a:pPr marL="742950" lvl="1" indent="-285750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Encoders</a:t>
            </a:r>
          </a:p>
          <a:p>
            <a:pPr marL="742950" lvl="1" indent="-285750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Magnetometer</a:t>
            </a:r>
          </a:p>
          <a:p>
            <a:pPr marL="742950" lvl="1" indent="-285750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Voltage sensor</a:t>
            </a:r>
          </a:p>
          <a:p>
            <a:pPr marL="742950" lvl="1" indent="-285750">
              <a:spcBef>
                <a:spcPct val="20000"/>
              </a:spcBef>
              <a:spcAft>
                <a:spcPct val="30000"/>
              </a:spcAft>
              <a:buClr>
                <a:schemeClr val="tx1"/>
              </a:buClr>
              <a:buFontTx/>
              <a:buChar char="•"/>
            </a:pPr>
            <a:r>
              <a:rPr lang="en-US" sz="2400" dirty="0" smtClean="0">
                <a:latin typeface="Times New Roman" pitchFamily="18" charset="0"/>
              </a:rPr>
              <a:t>Sonar</a:t>
            </a: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3851943"/>
            <a:ext cx="2847975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Sensor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does it detect distance?</a:t>
                </a:r>
              </a:p>
              <a:p>
                <a:pPr lvl="1"/>
                <a:r>
                  <a:rPr lang="en-US" dirty="0" smtClean="0"/>
                  <a:t>The sensor send out a high-frequency sound pulse and times how long it takes for the echo of the sound to be reflected back.</a:t>
                </a:r>
              </a:p>
              <a:p>
                <a:pPr lvl="1"/>
                <a:r>
                  <a:rPr lang="en-US" dirty="0" smtClean="0"/>
                  <a:t>The speed of sound is known, 341 m/s in air, the sensor uses rate and time to calculate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𝑜𝑏𝑗𝑒𝑐𝑡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𝑠𝑝𝑒𝑒𝑑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𝑠𝑜𝑢𝑛𝑑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Reference: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</a:t>
                </a:r>
                <a:r>
                  <a:rPr lang="en-US" dirty="0" smtClean="0">
                    <a:hlinkClick r:id="rId2"/>
                  </a:rPr>
                  <a:t>learn.cs2n.org/solt/lessons/nvt2.0/content/resources/helpers/nxt_sensors/ultrasonic.html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9" t="-1110" b="-1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E767A-6E07-48F9-A91D-AA85058203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Sonar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that might limit the accuracy of sonar reading:</a:t>
            </a:r>
          </a:p>
          <a:p>
            <a:pPr lvl="1" fontAlgn="auto"/>
            <a:r>
              <a:rPr lang="en-US" i="1" dirty="0"/>
              <a:t>Object too far away</a:t>
            </a:r>
            <a:endParaRPr lang="en-US" dirty="0"/>
          </a:p>
          <a:p>
            <a:pPr lvl="1" fontAlgn="auto"/>
            <a:r>
              <a:rPr lang="en-US" i="1" dirty="0"/>
              <a:t>Flat object is not facing sensor </a:t>
            </a:r>
            <a:endParaRPr lang="en-US" dirty="0"/>
          </a:p>
          <a:p>
            <a:pPr lvl="1" fontAlgn="auto"/>
            <a:r>
              <a:rPr lang="en-US" i="1" dirty="0"/>
              <a:t>Object is too small</a:t>
            </a:r>
            <a:endParaRPr lang="en-US" dirty="0"/>
          </a:p>
          <a:p>
            <a:pPr lvl="1" fontAlgn="auto"/>
            <a:r>
              <a:rPr lang="en-US" i="1" dirty="0"/>
              <a:t>Object is too soft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E767A-6E07-48F9-A91D-AA85058203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Sample of robot sensors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8ED88-A5E0-450D-A932-488AD69087D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38275"/>
            <a:ext cx="87534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2819400"/>
          </a:xfrm>
        </p:spPr>
        <p:txBody>
          <a:bodyPr/>
          <a:lstStyle/>
          <a:p>
            <a:pPr algn="ctr"/>
            <a:r>
              <a:rPr lang="en-US" smtClean="0"/>
              <a:t>Robot Sensory</a:t>
            </a:r>
            <a:br>
              <a:rPr lang="en-US" smtClean="0"/>
            </a:br>
            <a:r>
              <a:rPr lang="en-US" smtClean="0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E56A9-3B7F-4F34-A6CE-ADE69A77F23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EFB0D-EC0E-493A-847E-84D28FF14EF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7651" name="Content Placeholder 4" descr="RWIsensor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14600" y="544513"/>
            <a:ext cx="3962400" cy="6313487"/>
          </a:xfrm>
          <a:noFill/>
        </p:spPr>
      </p:pic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6553200" y="2590800"/>
            <a:ext cx="25146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B21 robot’s real world interface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4BBF1-33B7-482B-902C-670D1FD7C4F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28675" name="Picture 4" descr="RobArtI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6538" y="609600"/>
            <a:ext cx="6342062" cy="623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7332663" y="1371600"/>
            <a:ext cx="165893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Robart II, by H.R. Everett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2396A-B823-405B-BCA9-C1BA5A28648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29699" name="Picture 2" descr="Savanna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849313"/>
            <a:ext cx="6705600" cy="600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E4C46-B9C1-4B6A-9259-AC1AFF7C123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0723" name="Picture 4" descr="105-0578_IM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2250" y="1676400"/>
            <a:ext cx="3771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6629400" y="2849563"/>
            <a:ext cx="1663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Pan-Tilt Camera</a:t>
            </a:r>
            <a:endParaRPr lang="en-US">
              <a:latin typeface="Arial Narrow" pitchFamily="34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6629400" y="2163763"/>
            <a:ext cx="2463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Omnidirectional Camera</a:t>
            </a:r>
            <a:endParaRPr lang="en-US">
              <a:latin typeface="Arial Narrow" pitchFamily="34" charset="0"/>
            </a:endParaRP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19050" y="3108325"/>
            <a:ext cx="2616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/>
              <a:t>IMU</a:t>
            </a:r>
            <a:br>
              <a:rPr lang="en-US"/>
            </a:br>
            <a:r>
              <a:rPr lang="en-US"/>
              <a:t>Inertial Measurement Unit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629400" y="3581400"/>
            <a:ext cx="151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Sonar Sensors</a:t>
            </a:r>
            <a:endParaRPr lang="en-US">
              <a:latin typeface="Arial Narrow" pitchFamily="34" charset="0"/>
            </a:endParaRP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6629400" y="4724400"/>
            <a:ext cx="2222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Laser Range Scanner</a:t>
            </a:r>
            <a:endParaRPr lang="en-US">
              <a:latin typeface="Arial Narrow" pitchFamily="34" charset="0"/>
            </a:endParaRPr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6629400" y="5440363"/>
            <a:ext cx="800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Bumper</a:t>
            </a:r>
            <a:endParaRPr lang="en-US">
              <a:latin typeface="Arial Narrow" pitchFamily="34" charset="0"/>
            </a:endParaRPr>
          </a:p>
        </p:txBody>
      </p:sp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223838" y="4038600"/>
            <a:ext cx="24114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/>
              <a:t>Emergency Stop Button</a:t>
            </a:r>
            <a:endParaRPr lang="en-US">
              <a:latin typeface="Arial Narrow" pitchFamily="34" charset="0"/>
            </a:endParaRPr>
          </a:p>
        </p:txBody>
      </p:sp>
      <p:sp>
        <p:nvSpPr>
          <p:cNvPr id="30731" name="Rectangle 12"/>
          <p:cNvSpPr>
            <a:spLocks noChangeArrowheads="1"/>
          </p:cNvSpPr>
          <p:nvPr/>
        </p:nvSpPr>
        <p:spPr bwMode="auto">
          <a:xfrm>
            <a:off x="958850" y="525780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/>
              <a:t>Wheel Encoders</a:t>
            </a:r>
            <a:endParaRPr lang="en-US">
              <a:latin typeface="Arial Narrow" pitchFamily="34" charset="0"/>
            </a:endParaRPr>
          </a:p>
        </p:txBody>
      </p:sp>
      <p:sp>
        <p:nvSpPr>
          <p:cNvPr id="30732" name="TextBox 16"/>
          <p:cNvSpPr txBox="1">
            <a:spLocks noChangeArrowheads="1"/>
          </p:cNvSpPr>
          <p:nvPr/>
        </p:nvSpPr>
        <p:spPr bwMode="auto">
          <a:xfrm>
            <a:off x="2146300" y="846138"/>
            <a:ext cx="66929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BibaBot, BlueBotics SA, Switzerland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6F300-15C5-4A25-ABF0-214B5CFCF3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75" y="1828800"/>
            <a:ext cx="3863975" cy="430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1748" name="Rectangle 8"/>
          <p:cNvSpPr txBox="1">
            <a:spLocks noChangeArrowheads="1"/>
          </p:cNvSpPr>
          <p:nvPr/>
        </p:nvSpPr>
        <p:spPr bwMode="auto">
          <a:xfrm>
            <a:off x="4162425" y="993775"/>
            <a:ext cx="5438775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800">
                <a:latin typeface="Constantia" pitchFamily="18" charset="0"/>
              </a:rPr>
              <a:t>Logitech QuickCam Pro 3000</a:t>
            </a:r>
          </a:p>
          <a:p>
            <a:pPr marL="639763" lvl="1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GB" sz="2400">
                <a:latin typeface="Constantia" pitchFamily="18" charset="0"/>
              </a:rPr>
              <a:t>640 X 480 video; 1.3 MP              still mode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800">
                <a:latin typeface="Constantia" pitchFamily="18" charset="0"/>
              </a:rPr>
              <a:t>Built-in microphone for sound/voice recognition applications 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800">
                <a:latin typeface="Constantia" pitchFamily="18" charset="0"/>
              </a:rPr>
              <a:t>IR Sensors</a:t>
            </a:r>
          </a:p>
          <a:p>
            <a:pPr marL="639763" lvl="1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GB" sz="2400">
                <a:latin typeface="Constantia" pitchFamily="18" charset="0"/>
              </a:rPr>
              <a:t>4 ledge detection sensors </a:t>
            </a:r>
          </a:p>
          <a:p>
            <a:pPr marL="639763" lvl="1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GB" sz="2400">
                <a:latin typeface="Constantia" pitchFamily="18" charset="0"/>
              </a:rPr>
              <a:t>3 up-facing sensors </a:t>
            </a:r>
          </a:p>
          <a:p>
            <a:pPr marL="639763" lvl="1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GB" sz="2400">
                <a:latin typeface="Constantia" pitchFamily="18" charset="0"/>
              </a:rPr>
              <a:t>13 horizontal facing sensors </a:t>
            </a:r>
          </a:p>
          <a:p>
            <a: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</a:pPr>
            <a:r>
              <a:rPr lang="en-GB" sz="2800">
                <a:latin typeface="Constantia" pitchFamily="18" charset="0"/>
              </a:rPr>
              <a:t>Bump Sensor</a:t>
            </a: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466725" y="857250"/>
            <a:ext cx="37052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Evolution Robotics’ Scorpion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do you think of when you hear the word “robot”?</a:t>
            </a:r>
            <a:endParaRPr lang="en-US" dirty="0"/>
          </a:p>
        </p:txBody>
      </p:sp>
      <p:pic>
        <p:nvPicPr>
          <p:cNvPr id="7171" name="Picture 3" descr="AmpSuit_March.jpg"/>
          <p:cNvPicPr>
            <a:picLocks noChangeAspect="1"/>
          </p:cNvPicPr>
          <p:nvPr/>
        </p:nvPicPr>
        <p:blipFill>
          <a:blip r:embed="rId3" cstate="print"/>
          <a:srcRect l="41284"/>
          <a:stretch>
            <a:fillRect/>
          </a:stretch>
        </p:blipFill>
        <p:spPr bwMode="auto">
          <a:xfrm>
            <a:off x="4953000" y="1981200"/>
            <a:ext cx="393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6" descr="http://gandt.blogs.brynmawr.edu/files/2009/01/wall-e-dancing-robot-plays-mp3s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6482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8" descr="http://gandt.blogs.brynmawr.edu/files/2009/01/robotb9a1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905000"/>
            <a:ext cx="17986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2" descr="http://www.techgadgets.in/images/nikko-robot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1828800"/>
            <a:ext cx="28384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8D0F4F-2EDF-42BA-9A3E-1CE1DB8C89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9FE6A-30C4-416B-B22E-C78BC361278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 cstate="print"/>
          <a:srcRect b="3215"/>
          <a:stretch>
            <a:fillRect/>
          </a:stretch>
        </p:blipFill>
        <p:spPr bwMode="auto">
          <a:xfrm>
            <a:off x="2667000" y="685800"/>
            <a:ext cx="3733800" cy="597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6858000" y="2060575"/>
            <a:ext cx="1676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Activmedia Robotics’ PeopleBot</a:t>
            </a:r>
          </a:p>
          <a:p>
            <a:endParaRPr 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Classification of Sensors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Proprioceptive (internal) sensors </a:t>
            </a:r>
          </a:p>
          <a:p>
            <a:pPr lvl="1"/>
            <a:r>
              <a:rPr lang="en-US" smtClean="0"/>
              <a:t>Measure values internally to the system (robot)</a:t>
            </a:r>
          </a:p>
          <a:p>
            <a:pPr lvl="1"/>
            <a:r>
              <a:rPr lang="en-US" smtClean="0"/>
              <a:t>E.g. motor speed, wheel load, heading of the robot, battery status </a:t>
            </a:r>
          </a:p>
          <a:p>
            <a:r>
              <a:rPr lang="en-US" smtClean="0"/>
              <a:t>Exteroceptive (external) sensors </a:t>
            </a:r>
          </a:p>
          <a:p>
            <a:pPr lvl="1"/>
            <a:r>
              <a:rPr lang="en-US" smtClean="0"/>
              <a:t>Information from the robots environment</a:t>
            </a:r>
          </a:p>
          <a:p>
            <a:pPr lvl="1"/>
            <a:r>
              <a:rPr lang="en-US" smtClean="0"/>
              <a:t>Distances to objects, intensity of the ambient light, unique features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555BA-51C5-44E4-BFBC-E1110DFBD23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Sensor Performance</a:t>
            </a:r>
            <a:br>
              <a:rPr lang="en-US" smtClean="0"/>
            </a:br>
            <a:r>
              <a:rPr lang="en-US" sz="2400" b="1" smtClean="0"/>
              <a:t>Measurement in real world environment is </a:t>
            </a:r>
            <a:r>
              <a:rPr lang="en-US" sz="2400" b="1" u="sng" smtClean="0"/>
              <a:t>error prone</a:t>
            </a:r>
            <a:endParaRPr lang="en-US" b="1" u="sng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2087563"/>
            <a:ext cx="8229600" cy="4389437"/>
          </a:xfrm>
        </p:spPr>
        <p:txBody>
          <a:bodyPr/>
          <a:lstStyle/>
          <a:p>
            <a:r>
              <a:rPr lang="en-US" smtClean="0"/>
              <a:t>Basic sensor response ratings</a:t>
            </a:r>
          </a:p>
          <a:p>
            <a:pPr lvl="1"/>
            <a:r>
              <a:rPr lang="en-US" b="1" smtClean="0"/>
              <a:t>Dynamic range:</a:t>
            </a:r>
            <a:r>
              <a:rPr lang="en-US" smtClean="0"/>
              <a:t> Ratio between lower and upper limits, usually in decibels</a:t>
            </a:r>
          </a:p>
          <a:p>
            <a:pPr lvl="1"/>
            <a:r>
              <a:rPr lang="en-US" b="1" smtClean="0"/>
              <a:t>Range: </a:t>
            </a:r>
            <a:r>
              <a:rPr lang="en-US" smtClean="0"/>
              <a:t>Difference between min and max</a:t>
            </a:r>
            <a:endParaRPr lang="en-US" b="1" smtClean="0"/>
          </a:p>
          <a:p>
            <a:pPr lvl="1"/>
            <a:r>
              <a:rPr lang="en-US" b="1" smtClean="0"/>
              <a:t>Resolution:</a:t>
            </a:r>
            <a:r>
              <a:rPr lang="en-US" smtClean="0"/>
              <a:t> Minimum difference between two values</a:t>
            </a:r>
          </a:p>
          <a:p>
            <a:pPr lvl="1"/>
            <a:r>
              <a:rPr lang="en-US" b="1" smtClean="0"/>
              <a:t>Linearity:</a:t>
            </a:r>
            <a:r>
              <a:rPr lang="en-US" smtClean="0"/>
              <a:t> Variation of output signal as function of the input signal</a:t>
            </a:r>
          </a:p>
          <a:p>
            <a:pPr lvl="1"/>
            <a:r>
              <a:rPr lang="en-US" b="1" smtClean="0"/>
              <a:t>Bandwidth or frequency:</a:t>
            </a:r>
            <a:r>
              <a:rPr lang="en-US" smtClean="0"/>
              <a:t> The speed with which a sensor can provide a stream of readings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30384-66A3-496A-BC07-93DD04D3476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Sensor Performance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Mobile robots have to perceive, analyze and interpret the state of their surroundings</a:t>
            </a:r>
          </a:p>
          <a:p>
            <a:r>
              <a:rPr lang="en-US" smtClean="0"/>
              <a:t>Measurements in real world environments are dynamically changing and error prone</a:t>
            </a:r>
          </a:p>
          <a:p>
            <a:r>
              <a:rPr lang="en-US" smtClean="0"/>
              <a:t>Examples:</a:t>
            </a:r>
          </a:p>
          <a:p>
            <a:pPr lvl="1"/>
            <a:r>
              <a:rPr lang="en-US" smtClean="0"/>
              <a:t>Changing illuminations</a:t>
            </a:r>
          </a:p>
          <a:p>
            <a:pPr lvl="1"/>
            <a:r>
              <a:rPr lang="en-US" smtClean="0"/>
              <a:t>Specular reflections</a:t>
            </a:r>
          </a:p>
          <a:p>
            <a:pPr lvl="1"/>
            <a:r>
              <a:rPr lang="en-US" smtClean="0"/>
              <a:t>Light or sound absorbing surfaces</a:t>
            </a:r>
          </a:p>
          <a:p>
            <a:pPr lvl="1"/>
            <a:r>
              <a:rPr lang="en-US" smtClean="0"/>
              <a:t>Non adaptive to environment changes (climate (heat/damp), surface, texture, etc)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5F957-2BF0-4552-AFB4-AB7128234BA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Wheel/Motor Encoders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95C77-8570-4599-9C73-09B402C0C9C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79513"/>
            <a:ext cx="4343400" cy="56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 descr="Trusty">
            <a:hlinkClick r:id="rId3"/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715000" y="1184275"/>
            <a:ext cx="2873375" cy="2873375"/>
          </a:xfrm>
        </p:spPr>
      </p:pic>
      <p:pic>
        <p:nvPicPr>
          <p:cNvPr id="36870" name="Picture 4" descr="https://encrypted-tbn1.gstatic.com/images?q=tbn:ANd9GcQ6v5xc7xPIb-6S9J2RmPpb4SdES-0tHx-35s2HUV6a4V8BEWo43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090988"/>
            <a:ext cx="307975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Heading Sensors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Heading sensors can be proprioceptive/internal (gyroscope, inclinometer) or exteroceptive/external (compass)</a:t>
            </a:r>
          </a:p>
          <a:p>
            <a:r>
              <a:rPr lang="en-US" smtClean="0"/>
              <a:t>Used to determine the robots orientation and inclination (slope/gradient descent)</a:t>
            </a:r>
          </a:p>
          <a:p>
            <a:r>
              <a:rPr lang="en-US" smtClean="0"/>
              <a:t>Allow, together with appropriate velocity information, to integrate movement to a position estimate</a:t>
            </a:r>
          </a:p>
          <a:p>
            <a:pPr lvl="1"/>
            <a:r>
              <a:rPr lang="en-US" smtClean="0"/>
              <a:t>This procedure is called </a:t>
            </a:r>
            <a:r>
              <a:rPr lang="en-US" b="1" smtClean="0"/>
              <a:t>dead reckoning</a:t>
            </a:r>
            <a:r>
              <a:rPr lang="en-US" smtClean="0"/>
              <a:t> (ship navigation)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7D31F-35AA-4256-8B67-5286E7A11C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Gyroscope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Heading sensors, that keep the orientation to a fixed frame</a:t>
            </a:r>
          </a:p>
          <a:p>
            <a:pPr lvl="1">
              <a:defRPr/>
            </a:pPr>
            <a:r>
              <a:rPr lang="en-US" dirty="0" smtClean="0"/>
              <a:t>Absolute measure for the heading of a mobile system</a:t>
            </a:r>
          </a:p>
          <a:p>
            <a:pPr>
              <a:defRPr/>
            </a:pPr>
            <a:r>
              <a:rPr lang="en-US" dirty="0" smtClean="0"/>
              <a:t>Gyroscopes are used in </a:t>
            </a:r>
            <a:r>
              <a:rPr lang="en-IE" dirty="0" smtClean="0"/>
              <a:t>aeroplanes</a:t>
            </a:r>
            <a:r>
              <a:rPr lang="en-US" dirty="0" smtClean="0"/>
              <a:t>, </a:t>
            </a:r>
            <a:r>
              <a:rPr lang="en-US" dirty="0" err="1" smtClean="0"/>
              <a:t>Segways</a:t>
            </a:r>
            <a:r>
              <a:rPr lang="en-US" dirty="0" smtClean="0"/>
              <a:t> and the space shuttle and affect how yo-yos and bicycles work!</a:t>
            </a:r>
          </a:p>
          <a:p>
            <a:pPr>
              <a:defRPr/>
            </a:pPr>
            <a:r>
              <a:rPr lang="en-US" dirty="0" smtClean="0"/>
              <a:t>Two categories of gyroscopes</a:t>
            </a:r>
          </a:p>
          <a:p>
            <a:pPr lvl="1">
              <a:defRPr/>
            </a:pPr>
            <a:r>
              <a:rPr lang="en-US" dirty="0" smtClean="0"/>
              <a:t>Mechanical gyroscopes</a:t>
            </a:r>
          </a:p>
          <a:p>
            <a:pPr lvl="1">
              <a:defRPr/>
            </a:pPr>
            <a:r>
              <a:rPr lang="en-US" dirty="0" smtClean="0"/>
              <a:t>Optical gyroscopes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 smtClean="0"/>
              <a:t>(not covered in this lecture)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BBA703-75DB-4B8F-AE50-39E7B6AE220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733800"/>
            <a:ext cx="3673475" cy="304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Gyroscope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517D3-6CDE-4D0A-AE31-19F3FBAA128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9940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89438"/>
          </a:xfrm>
        </p:spPr>
        <p:txBody>
          <a:bodyPr/>
          <a:lstStyle/>
          <a:p>
            <a:r>
              <a:rPr lang="en-US" smtClean="0"/>
              <a:t>Concept:  inertial properties of a fast spinning rotor</a:t>
            </a:r>
          </a:p>
          <a:p>
            <a:pPr lvl="1"/>
            <a:r>
              <a:rPr lang="en-US" smtClean="0"/>
              <a:t>Gyroscopic precession</a:t>
            </a:r>
          </a:p>
          <a:p>
            <a:r>
              <a:rPr lang="en-US" smtClean="0"/>
              <a:t>Angular momentum associated with a spinning wheel keeps the axis of the gyroscope inertial-ly stable</a:t>
            </a:r>
          </a:p>
          <a:p>
            <a:r>
              <a:rPr lang="en-US" smtClean="0"/>
              <a:t>Reactive torque </a:t>
            </a:r>
            <a:r>
              <a:rPr lang="en-US" sz="36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/>
              <a:t> (tracking </a:t>
            </a:r>
            <a:br>
              <a:rPr lang="en-US" smtClean="0"/>
            </a:br>
            <a:r>
              <a:rPr lang="en-US" smtClean="0"/>
              <a:t>stability) is proportional to </a:t>
            </a:r>
            <a:br>
              <a:rPr lang="en-US" smtClean="0"/>
            </a:br>
            <a:r>
              <a:rPr lang="en-US" smtClean="0"/>
              <a:t>the spinning speed </a:t>
            </a:r>
            <a:r>
              <a:rPr lang="en-US" sz="3600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mtClean="0"/>
              <a:t>, the </a:t>
            </a:r>
            <a:br>
              <a:rPr lang="en-US" smtClean="0"/>
            </a:br>
            <a:r>
              <a:rPr lang="en-US" smtClean="0"/>
              <a:t>precession speed </a:t>
            </a:r>
            <a:r>
              <a:rPr lang="en-US" sz="3600" i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mtClean="0"/>
              <a:t> and </a:t>
            </a:r>
            <a:br>
              <a:rPr lang="en-US" smtClean="0"/>
            </a:br>
            <a:r>
              <a:rPr lang="en-US" smtClean="0"/>
              <a:t>the wheels inertia </a:t>
            </a:r>
            <a:r>
              <a:rPr lang="en-US" sz="3600" i="1" smtClean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pic>
        <p:nvPicPr>
          <p:cNvPr id="39941" name="Picture 3" descr="C:\Users\Zati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1388" y="3733800"/>
            <a:ext cx="4164012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Compass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compass has been </a:t>
            </a:r>
            <a:br>
              <a:rPr lang="en-US" smtClean="0"/>
            </a:br>
            <a:r>
              <a:rPr lang="en-US" smtClean="0"/>
              <a:t>around since at least 2000 </a:t>
            </a:r>
            <a:br>
              <a:rPr lang="en-US" smtClean="0"/>
            </a:br>
            <a:r>
              <a:rPr lang="en-US" smtClean="0"/>
              <a:t>B.C.</a:t>
            </a:r>
          </a:p>
          <a:p>
            <a:pPr lvl="1"/>
            <a:r>
              <a:rPr lang="en-US" sz="2900" smtClean="0"/>
              <a:t>The Chinese suspended </a:t>
            </a:r>
            <a:br>
              <a:rPr lang="en-US" sz="2900" smtClean="0"/>
            </a:br>
            <a:r>
              <a:rPr lang="en-US" sz="2900" smtClean="0"/>
              <a:t>a piece of natural </a:t>
            </a:r>
            <a:br>
              <a:rPr lang="en-US" sz="2900" smtClean="0"/>
            </a:br>
            <a:r>
              <a:rPr lang="en-US" sz="2900" smtClean="0"/>
              <a:t>magnetite from a silk thread and used it to guide a chariot over land</a:t>
            </a:r>
          </a:p>
          <a:p>
            <a:r>
              <a:rPr lang="en-US" smtClean="0"/>
              <a:t>Magnetic field on earth </a:t>
            </a:r>
          </a:p>
          <a:p>
            <a:pPr lvl="1"/>
            <a:r>
              <a:rPr lang="en-US" sz="2900" smtClean="0"/>
              <a:t>Absolute measure for orientation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242F9-6852-4F8D-BC37-641883FB47D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Compass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438"/>
          </a:xfrm>
        </p:spPr>
        <p:txBody>
          <a:bodyPr/>
          <a:lstStyle/>
          <a:p>
            <a:r>
              <a:rPr lang="en-US" smtClean="0"/>
              <a:t>There are a large variety of ways to measure the earth’s magnetic field</a:t>
            </a:r>
          </a:p>
          <a:p>
            <a:pPr lvl="1"/>
            <a:r>
              <a:rPr lang="en-US" sz="2900" smtClean="0"/>
              <a:t>Mechanical magnetic compass</a:t>
            </a:r>
          </a:p>
          <a:p>
            <a:pPr lvl="1"/>
            <a:r>
              <a:rPr lang="en-US" sz="2900" smtClean="0"/>
              <a:t>Direct measure of the magnetic field (Hall-effect, magneto-resistive sensors)</a:t>
            </a:r>
          </a:p>
          <a:p>
            <a:r>
              <a:rPr lang="en-US" u="sng" smtClean="0"/>
              <a:t>Major drawback</a:t>
            </a:r>
          </a:p>
          <a:p>
            <a:pPr lvl="1"/>
            <a:r>
              <a:rPr lang="en-US" sz="2900" smtClean="0"/>
              <a:t>Weakness of the earth’s magnetic field</a:t>
            </a:r>
          </a:p>
          <a:p>
            <a:pPr lvl="1"/>
            <a:r>
              <a:rPr lang="en-US" sz="2900" smtClean="0"/>
              <a:t>Easily disturbed by magnetic objects or other sources</a:t>
            </a:r>
          </a:p>
          <a:p>
            <a:pPr lvl="1"/>
            <a:r>
              <a:rPr lang="en-US" sz="2900" smtClean="0"/>
              <a:t>Not feasible for indoor environments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DCF93-8E00-482B-A5F4-264E6FBF0AD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Why Robotics?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Areas that robots are used: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Industrial robots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Military, government and space robots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Service robots for home, healthcare, laboratory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Why are robots used?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Dangerous tasks or in hazardous environments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Repetitive tasks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High precision tasks or those requiring high quality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Labor savings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Control technologies: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Autonomous (self-controlled), tele-operated (remote control)</a:t>
            </a:r>
          </a:p>
        </p:txBody>
      </p:sp>
      <p:pic>
        <p:nvPicPr>
          <p:cNvPr id="8196" name="Picture 3" descr="http://ai.stanford.edu/images/Robb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990600"/>
            <a:ext cx="6286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37E5C-FC64-421F-8068-B5799C297A5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Beacons (ground based)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401763"/>
            <a:ext cx="8229600" cy="4389437"/>
          </a:xfrm>
        </p:spPr>
        <p:txBody>
          <a:bodyPr/>
          <a:lstStyle/>
          <a:p>
            <a:r>
              <a:rPr lang="en-US" smtClean="0"/>
              <a:t>Elegant way to solve the localization problem in mobile robotics</a:t>
            </a:r>
          </a:p>
          <a:p>
            <a:r>
              <a:rPr lang="en-US" smtClean="0"/>
              <a:t>Beacons are signaling guiding devices with a precisely known position</a:t>
            </a:r>
          </a:p>
          <a:p>
            <a:r>
              <a:rPr lang="en-US" smtClean="0"/>
              <a:t>Beacon base navigation has been used since humans started to travel</a:t>
            </a:r>
          </a:p>
          <a:p>
            <a:pPr lvl="1"/>
            <a:r>
              <a:rPr lang="en-US" smtClean="0"/>
              <a:t>Natural beacons </a:t>
            </a:r>
            <a:br>
              <a:rPr lang="en-US" smtClean="0"/>
            </a:br>
            <a:r>
              <a:rPr lang="en-US" smtClean="0"/>
              <a:t>(landmarks) like stars, </a:t>
            </a:r>
            <a:br>
              <a:rPr lang="en-US" smtClean="0"/>
            </a:br>
            <a:r>
              <a:rPr lang="en-US" smtClean="0"/>
              <a:t>mountains or the sun</a:t>
            </a:r>
          </a:p>
          <a:p>
            <a:pPr lvl="1"/>
            <a:r>
              <a:rPr lang="en-US" smtClean="0"/>
              <a:t>Artificial beacons like </a:t>
            </a:r>
            <a:br>
              <a:rPr lang="en-US" smtClean="0"/>
            </a:br>
            <a:r>
              <a:rPr lang="en-US" smtClean="0"/>
              <a:t>lighthouses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D7375-2BD6-41C9-B7EC-F627E707D42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3013" name="Picture 8" descr="BeaconTriLaser"/>
          <p:cNvPicPr>
            <a:picLocks noChangeAspect="1" noChangeArrowheads="1"/>
          </p:cNvPicPr>
          <p:nvPr/>
        </p:nvPicPr>
        <p:blipFill>
          <a:blip r:embed="rId2" cstate="print"/>
          <a:srcRect b="958"/>
          <a:stretch>
            <a:fillRect/>
          </a:stretch>
        </p:blipFill>
        <p:spPr bwMode="auto">
          <a:xfrm>
            <a:off x="4572000" y="3644900"/>
            <a:ext cx="409733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Beacons (ground based)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438"/>
          </a:xfrm>
        </p:spPr>
        <p:txBody>
          <a:bodyPr/>
          <a:lstStyle/>
          <a:p>
            <a:r>
              <a:rPr lang="en-US" smtClean="0"/>
              <a:t>The recently introduced Global Positioning System (GPS) has revolutionized modern navigation technology</a:t>
            </a:r>
          </a:p>
          <a:p>
            <a:pPr lvl="1"/>
            <a:r>
              <a:rPr lang="en-US" smtClean="0"/>
              <a:t>Already one of the key sensors for outdoor mobile robotics</a:t>
            </a:r>
          </a:p>
          <a:p>
            <a:pPr lvl="1"/>
            <a:r>
              <a:rPr lang="en-US" smtClean="0"/>
              <a:t>For indoor robots GPS is not applicable</a:t>
            </a:r>
          </a:p>
          <a:p>
            <a:r>
              <a:rPr lang="en-US" smtClean="0"/>
              <a:t>Major drawback with the use of beacons in indoor:</a:t>
            </a:r>
          </a:p>
          <a:p>
            <a:pPr lvl="1"/>
            <a:r>
              <a:rPr lang="en-US" smtClean="0"/>
              <a:t>Beacons require changes in the environment </a:t>
            </a:r>
            <a:br>
              <a:rPr lang="en-US" smtClean="0"/>
            </a:br>
            <a:r>
              <a:rPr lang="en-US" smtClean="0"/>
              <a:t>-&gt; costly</a:t>
            </a:r>
          </a:p>
          <a:p>
            <a:pPr lvl="1"/>
            <a:r>
              <a:rPr lang="en-US" smtClean="0"/>
              <a:t>Limit flexibility and adaptability to changing </a:t>
            </a:r>
            <a:br>
              <a:rPr lang="en-US" smtClean="0"/>
            </a:br>
            <a:r>
              <a:rPr lang="en-US" smtClean="0"/>
              <a:t>environments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AA1D2-FF45-4138-9006-2960FB1BD3F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Range Sensors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438"/>
          </a:xfrm>
        </p:spPr>
        <p:txBody>
          <a:bodyPr/>
          <a:lstStyle/>
          <a:p>
            <a:r>
              <a:rPr lang="en-US" smtClean="0"/>
              <a:t>The traveled distance of a sound or electromagnetic wave is given by</a:t>
            </a:r>
          </a:p>
          <a:p>
            <a:r>
              <a:rPr lang="en-US" smtClean="0"/>
              <a:t>	</a:t>
            </a:r>
            <a:r>
              <a:rPr lang="en-US" sz="3600" i="1" smtClean="0">
                <a:latin typeface="Times New Roman" pitchFamily="18" charset="0"/>
                <a:cs typeface="Times New Roman" pitchFamily="18" charset="0"/>
              </a:rPr>
              <a:t>d = c . t </a:t>
            </a:r>
          </a:p>
          <a:p>
            <a:r>
              <a:rPr lang="en-US" smtClean="0"/>
              <a:t>Where</a:t>
            </a:r>
          </a:p>
          <a:p>
            <a:pPr lvl="1"/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mtClean="0"/>
              <a:t> = distance traveled (usually round-trip)</a:t>
            </a:r>
          </a:p>
          <a:p>
            <a:pPr lvl="1"/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= speed of wave propagation</a:t>
            </a:r>
          </a:p>
          <a:p>
            <a:pPr lvl="1"/>
            <a:r>
              <a:rPr lang="en-US" sz="32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mtClean="0"/>
              <a:t> = time of flight.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1C6C0-2346-4160-A806-B07F2B3A2F1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Range Sensors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554163"/>
            <a:ext cx="8229600" cy="4389437"/>
          </a:xfrm>
        </p:spPr>
        <p:txBody>
          <a:bodyPr/>
          <a:lstStyle/>
          <a:p>
            <a:r>
              <a:rPr lang="en-US" smtClean="0"/>
              <a:t>It is important to point out:</a:t>
            </a:r>
          </a:p>
          <a:p>
            <a:pPr lvl="1"/>
            <a:r>
              <a:rPr lang="en-US" smtClean="0"/>
              <a:t>Propagation speed of sound: ~0.3 m/ms </a:t>
            </a:r>
          </a:p>
          <a:p>
            <a:pPr lvl="1"/>
            <a:r>
              <a:rPr lang="en-US" smtClean="0"/>
              <a:t>Propagation speed of of electromagnetic signals:  ~0.3 m/ns</a:t>
            </a:r>
          </a:p>
          <a:p>
            <a:pPr lvl="1"/>
            <a:r>
              <a:rPr lang="en-US" smtClean="0"/>
              <a:t>3 meters </a:t>
            </a:r>
          </a:p>
          <a:p>
            <a:pPr lvl="2"/>
            <a:r>
              <a:rPr lang="en-US" smtClean="0"/>
              <a:t>Takes 10ms for an ultrasonic system </a:t>
            </a:r>
          </a:p>
          <a:p>
            <a:pPr lvl="2"/>
            <a:r>
              <a:rPr lang="en-US" smtClean="0"/>
              <a:t>Only 10ns for a laser range sensor</a:t>
            </a:r>
          </a:p>
          <a:p>
            <a:pPr lvl="2"/>
            <a:r>
              <a:rPr lang="en-US" smtClean="0"/>
              <a:t>Measuring time of flight with electromagnetic signals is not an easy task</a:t>
            </a:r>
          </a:p>
          <a:p>
            <a:pPr lvl="2"/>
            <a:r>
              <a:rPr lang="en-US" smtClean="0"/>
              <a:t>Laser range sensors are expensive and delicate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3C94A1-6FA5-428F-9BCC-BA952AE6CEF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Range Sensors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 quality of time of flight range sensors mainly depends on: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Uncertainties about the exact time of arrival of the reflected signal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Inaccuracies in the time of fight measure (laser range sensors)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Opening angle of transmitted beam (ultrasonic range sensors)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Interaction with the target (surface, specular reflections)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Variation of propagation speed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Speed of mobile robot and target (if not at rest)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202B7-6C3D-4796-AD9F-42C70BE1D8F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Sensors Summary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mtClean="0"/>
              <a:t>Robots use sensors to sense what is going on in the world around them</a:t>
            </a:r>
          </a:p>
          <a:p>
            <a:r>
              <a:rPr lang="en-IE" smtClean="0"/>
              <a:t>Sensors can be broadly categorised as </a:t>
            </a:r>
            <a:r>
              <a:rPr lang="en-US" i="1" smtClean="0">
                <a:solidFill>
                  <a:srgbClr val="FF0000"/>
                </a:solidFill>
              </a:rPr>
              <a:t>proprioceptive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or </a:t>
            </a:r>
            <a:r>
              <a:rPr lang="en-US" i="1" smtClean="0">
                <a:solidFill>
                  <a:srgbClr val="FF0000"/>
                </a:solidFill>
              </a:rPr>
              <a:t>exteroceptive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and </a:t>
            </a:r>
            <a:r>
              <a:rPr lang="en-US" i="1" smtClean="0">
                <a:solidFill>
                  <a:srgbClr val="002060"/>
                </a:solidFill>
              </a:rPr>
              <a:t>active</a:t>
            </a:r>
            <a:r>
              <a:rPr lang="en-US" smtClean="0">
                <a:solidFill>
                  <a:srgbClr val="002060"/>
                </a:solidFill>
              </a:rPr>
              <a:t> </a:t>
            </a:r>
            <a:r>
              <a:rPr lang="en-US" smtClean="0"/>
              <a:t>or </a:t>
            </a:r>
            <a:r>
              <a:rPr lang="en-US" i="1" smtClean="0">
                <a:solidFill>
                  <a:srgbClr val="002060"/>
                </a:solidFill>
              </a:rPr>
              <a:t>passive</a:t>
            </a:r>
            <a:endParaRPr lang="en-US" smtClean="0">
              <a:solidFill>
                <a:srgbClr val="002060"/>
              </a:solidFill>
            </a:endParaRPr>
          </a:p>
          <a:p>
            <a:r>
              <a:rPr lang="en-US" smtClean="0"/>
              <a:t>Sensor error can be a serious issue that we need to take care of</a:t>
            </a:r>
          </a:p>
          <a:p>
            <a:r>
              <a:rPr lang="en-US" smtClean="0"/>
              <a:t>There are many kinds of sensors that offer different levels of performance, error, price, etc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2C98F-A3ED-4CE2-9975-596781DF40E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Industrial Robots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5410200" cy="4389437"/>
          </a:xfrm>
        </p:spPr>
        <p:txBody>
          <a:bodyPr/>
          <a:lstStyle/>
          <a:p>
            <a:pPr eaLnBrk="1" hangingPunct="1"/>
            <a:r>
              <a:rPr lang="en-US" smtClean="0"/>
              <a:t>Uses for robots in manufacturing:</a:t>
            </a:r>
          </a:p>
          <a:p>
            <a:pPr lvl="1" eaLnBrk="1" hangingPunct="1"/>
            <a:r>
              <a:rPr lang="en-US" smtClean="0"/>
              <a:t>Welding </a:t>
            </a:r>
          </a:p>
          <a:p>
            <a:pPr lvl="1" eaLnBrk="1" hangingPunct="1"/>
            <a:r>
              <a:rPr lang="en-US" smtClean="0"/>
              <a:t>Painting</a:t>
            </a:r>
          </a:p>
          <a:p>
            <a:pPr lvl="1" eaLnBrk="1" hangingPunct="1"/>
            <a:r>
              <a:rPr lang="en-US" smtClean="0"/>
              <a:t>Cutting</a:t>
            </a:r>
          </a:p>
          <a:p>
            <a:pPr lvl="1" eaLnBrk="1" hangingPunct="1"/>
            <a:r>
              <a:rPr lang="en-US" smtClean="0"/>
              <a:t>Dispensing</a:t>
            </a:r>
          </a:p>
          <a:p>
            <a:pPr lvl="1" eaLnBrk="1" hangingPunct="1"/>
            <a:r>
              <a:rPr lang="en-US" smtClean="0"/>
              <a:t>Assembly</a:t>
            </a:r>
          </a:p>
          <a:p>
            <a:pPr lvl="1" eaLnBrk="1" hangingPunct="1"/>
            <a:r>
              <a:rPr lang="en-US" smtClean="0"/>
              <a:t>Polishing/Finishing</a:t>
            </a:r>
          </a:p>
          <a:p>
            <a:pPr lvl="1" eaLnBrk="1" hangingPunct="1"/>
            <a:r>
              <a:rPr lang="en-US" smtClean="0"/>
              <a:t>Material Handling</a:t>
            </a:r>
          </a:p>
          <a:p>
            <a:pPr lvl="2" eaLnBrk="1" hangingPunct="1"/>
            <a:r>
              <a:rPr lang="en-US" smtClean="0"/>
              <a:t>Packaging, Palletizing </a:t>
            </a:r>
          </a:p>
          <a:p>
            <a:pPr lvl="2" eaLnBrk="1" hangingPunct="1"/>
            <a:r>
              <a:rPr lang="en-US" smtClean="0"/>
              <a:t>Machine loading</a:t>
            </a:r>
          </a:p>
        </p:txBody>
      </p:sp>
      <p:pic>
        <p:nvPicPr>
          <p:cNvPr id="9220" name="Picture 2" descr="http://www.fotosearch.com/bthumb/GLW/GLW322/gwp1110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514600"/>
            <a:ext cx="22923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0" descr="http://www.innovativerobotics.com/Pictures/P_Dual%20e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876800"/>
            <a:ext cx="2667000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2" descr="Polishing robot by howard lee1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667000"/>
            <a:ext cx="28956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Packaging Robo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495800"/>
            <a:ext cx="2438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44FC5-F192-47F7-BF2B-A5DF9BD8C88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Industrial Robots - Automotive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B7444-482B-4D13-BDA4-FFC274B2517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sjAZGUcjrP8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26911" y="2119062"/>
            <a:ext cx="7490178" cy="421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Industrial Robots - Packaging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A7B99-0CFE-448A-BBE7-4DDCC0F449C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" name="tMVoxMhmxE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43466" y="2119312"/>
            <a:ext cx="7857067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Military/Government Robots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200400" cy="4084637"/>
          </a:xfrm>
        </p:spPr>
        <p:txBody>
          <a:bodyPr/>
          <a:lstStyle/>
          <a:p>
            <a:pPr eaLnBrk="1" hangingPunct="1"/>
            <a:r>
              <a:rPr lang="en-US" smtClean="0"/>
              <a:t>iRobot PackBot </a:t>
            </a:r>
          </a:p>
        </p:txBody>
      </p:sp>
      <p:pic>
        <p:nvPicPr>
          <p:cNvPr id="12292" name="Picture 5" descr="remotec_banner-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733800"/>
            <a:ext cx="56197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26733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2895600"/>
            <a:ext cx="32004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600" dirty="0">
                <a:latin typeface="+mn-lt"/>
                <a:cs typeface="+mn-cs"/>
              </a:rPr>
              <a:t>Remotec Andros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96D47-8B84-46BB-803B-70FA9B0465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Military/Government Robots</a:t>
            </a:r>
          </a:p>
        </p:txBody>
      </p:sp>
      <p:pic>
        <p:nvPicPr>
          <p:cNvPr id="18436" name="Picture 2" descr="http://inapcache.boston.com/universal/site_graphics/blogs/bigpicture/robot_08_12/r04_193142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6248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03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A1717-AF61-4A3B-A0A7-9B361270DE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457200" y="6172200"/>
            <a:ext cx="853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Soldiers in Afghanistan being trained how to defuse a landmine using a PackBot.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hatch">
    <a:dk1>
      <a:sysClr val="windowText" lastClr="000000"/>
    </a:dk1>
    <a:lt1>
      <a:sysClr val="window" lastClr="FFFFFF"/>
    </a:lt1>
    <a:dk2>
      <a:srgbClr val="1D3641"/>
    </a:dk2>
    <a:lt2>
      <a:srgbClr val="DFE6D0"/>
    </a:lt2>
    <a:accent1>
      <a:srgbClr val="759AA5"/>
    </a:accent1>
    <a:accent2>
      <a:srgbClr val="CFC60D"/>
    </a:accent2>
    <a:accent3>
      <a:srgbClr val="99987F"/>
    </a:accent3>
    <a:accent4>
      <a:srgbClr val="90AC97"/>
    </a:accent4>
    <a:accent5>
      <a:srgbClr val="FFAD1C"/>
    </a:accent5>
    <a:accent6>
      <a:srgbClr val="B9AB6F"/>
    </a:accent6>
    <a:hlink>
      <a:srgbClr val="66AACD"/>
    </a:hlink>
    <a:folHlink>
      <a:srgbClr val="809DB3"/>
    </a:folHlink>
  </a:clrScheme>
</a:themeOverride>
</file>

<file path=ppt/theme/themeOverride2.xml><?xml version="1.0" encoding="utf-8"?>
<a:themeOverride xmlns:a="http://schemas.openxmlformats.org/drawingml/2006/main">
  <a:clrScheme name="Thatch">
    <a:dk1>
      <a:sysClr val="windowText" lastClr="000000"/>
    </a:dk1>
    <a:lt1>
      <a:sysClr val="window" lastClr="FFFFFF"/>
    </a:lt1>
    <a:dk2>
      <a:srgbClr val="1D3641"/>
    </a:dk2>
    <a:lt2>
      <a:srgbClr val="DFE6D0"/>
    </a:lt2>
    <a:accent1>
      <a:srgbClr val="759AA5"/>
    </a:accent1>
    <a:accent2>
      <a:srgbClr val="CFC60D"/>
    </a:accent2>
    <a:accent3>
      <a:srgbClr val="99987F"/>
    </a:accent3>
    <a:accent4>
      <a:srgbClr val="90AC97"/>
    </a:accent4>
    <a:accent5>
      <a:srgbClr val="FFAD1C"/>
    </a:accent5>
    <a:accent6>
      <a:srgbClr val="B9AB6F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2241</TotalTime>
  <Words>1387</Words>
  <Application>Microsoft Office PowerPoint</Application>
  <PresentationFormat>On-screen Show (4:3)</PresentationFormat>
  <Paragraphs>356</Paragraphs>
  <Slides>45</Slides>
  <Notes>12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Narrow</vt:lpstr>
      <vt:lpstr>Calibri</vt:lpstr>
      <vt:lpstr>Cambria Math</vt:lpstr>
      <vt:lpstr>Constantia</vt:lpstr>
      <vt:lpstr>Times New Roman</vt:lpstr>
      <vt:lpstr>Wingdings 2</vt:lpstr>
      <vt:lpstr>Flow</vt:lpstr>
      <vt:lpstr>Introduction to Robotics</vt:lpstr>
      <vt:lpstr>Topics</vt:lpstr>
      <vt:lpstr>What do you think of when you hear the word “robot”?</vt:lpstr>
      <vt:lpstr>Why Robotics?</vt:lpstr>
      <vt:lpstr>Industrial Robots</vt:lpstr>
      <vt:lpstr>Industrial Robots - Automotive</vt:lpstr>
      <vt:lpstr>Industrial Robots - Packaging</vt:lpstr>
      <vt:lpstr>Military/Government Robots</vt:lpstr>
      <vt:lpstr>Military/Government Robots</vt:lpstr>
      <vt:lpstr>Military Robots</vt:lpstr>
      <vt:lpstr>Space Robots</vt:lpstr>
      <vt:lpstr>Service Robots</vt:lpstr>
      <vt:lpstr>Medical/Healthcare Applications</vt:lpstr>
      <vt:lpstr>Laboratory Applications</vt:lpstr>
      <vt:lpstr>Technologies Used in Robotics</vt:lpstr>
      <vt:lpstr>Disciplines Used in Robotics</vt:lpstr>
      <vt:lpstr>Sensing and Sensors</vt:lpstr>
      <vt:lpstr>Human Sensing</vt:lpstr>
      <vt:lpstr>Robot Sensors</vt:lpstr>
      <vt:lpstr>Robot Sensors</vt:lpstr>
      <vt:lpstr>Sonar Sensor</vt:lpstr>
      <vt:lpstr>Sonar Sensor</vt:lpstr>
      <vt:lpstr>Sample of robot sensors</vt:lpstr>
      <vt:lpstr>Robot Sensory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of Sensors</vt:lpstr>
      <vt:lpstr>Sensor Performance Measurement in real world environment is error prone</vt:lpstr>
      <vt:lpstr>Sensor Performance</vt:lpstr>
      <vt:lpstr>Wheel/Motor Encoders</vt:lpstr>
      <vt:lpstr>Heading Sensors</vt:lpstr>
      <vt:lpstr>Gyroscope</vt:lpstr>
      <vt:lpstr>Gyroscope</vt:lpstr>
      <vt:lpstr>Compass</vt:lpstr>
      <vt:lpstr>Compass</vt:lpstr>
      <vt:lpstr>Beacons (ground based)</vt:lpstr>
      <vt:lpstr>Beacons (ground based)</vt:lpstr>
      <vt:lpstr>Range Sensors</vt:lpstr>
      <vt:lpstr>Range Sensors</vt:lpstr>
      <vt:lpstr>Range Sensors</vt:lpstr>
      <vt:lpstr>Sensors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Robotics Engineering</dc:title>
  <dc:creator>SJB</dc:creator>
  <cp:lastModifiedBy>Erma</cp:lastModifiedBy>
  <cp:revision>150</cp:revision>
  <dcterms:created xsi:type="dcterms:W3CDTF">2010-01-05T19:07:19Z</dcterms:created>
  <dcterms:modified xsi:type="dcterms:W3CDTF">2016-05-17T05:51:37Z</dcterms:modified>
</cp:coreProperties>
</file>