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6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228CC84-F645-4784-9674-6F8B183DFD6C}" type="datetimeFigureOut">
              <a:rPr lang="en-US" smtClean="0"/>
              <a:pPr/>
              <a:t>07-Mar-16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59B6708-085D-4A94-B667-927D78467B8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28CC84-F645-4784-9674-6F8B183DFD6C}" type="datetimeFigureOut">
              <a:rPr lang="en-US" smtClean="0"/>
              <a:pPr/>
              <a:t>07-Mar-16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B6708-085D-4A94-B667-927D78467B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28CC84-F645-4784-9674-6F8B183DFD6C}" type="datetimeFigureOut">
              <a:rPr lang="en-US" smtClean="0"/>
              <a:pPr/>
              <a:t>07-Mar-16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B6708-085D-4A94-B667-927D78467B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28CC84-F645-4784-9674-6F8B183DFD6C}" type="datetimeFigureOut">
              <a:rPr lang="en-US" smtClean="0"/>
              <a:pPr/>
              <a:t>07-Mar-16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B6708-085D-4A94-B667-927D78467B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28CC84-F645-4784-9674-6F8B183DFD6C}" type="datetimeFigureOut">
              <a:rPr lang="en-US" smtClean="0"/>
              <a:pPr/>
              <a:t>07-Mar-16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B6708-085D-4A94-B667-927D78467B8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28CC84-F645-4784-9674-6F8B183DFD6C}" type="datetimeFigureOut">
              <a:rPr lang="en-US" smtClean="0"/>
              <a:pPr/>
              <a:t>07-Mar-16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B6708-085D-4A94-B667-927D78467B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228CC84-F645-4784-9674-6F8B183DFD6C}" type="datetimeFigureOut">
              <a:rPr lang="en-US" smtClean="0"/>
              <a:pPr/>
              <a:t>07-Mar-16</a:t>
            </a:fld>
            <a:endParaRPr lang="en-US"/>
          </a:p>
        </p:txBody>
      </p:sp>
      <p:sp>
        <p:nvSpPr>
          <p:cNvPr id="27" name="Slide Number Placeholder 26"/>
          <p:cNvSpPr>
            <a:spLocks noGrp="1"/>
          </p:cNvSpPr>
          <p:nvPr>
            <p:ph type="sldNum" sz="quarter" idx="11"/>
          </p:nvPr>
        </p:nvSpPr>
        <p:spPr/>
        <p:txBody>
          <a:bodyPr rtlCol="0"/>
          <a:lstStyle/>
          <a:p>
            <a:fld id="{259B6708-085D-4A94-B667-927D78467B8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228CC84-F645-4784-9674-6F8B183DFD6C}" type="datetimeFigureOut">
              <a:rPr lang="en-US" smtClean="0"/>
              <a:pPr/>
              <a:t>07-Mar-16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59B6708-085D-4A94-B667-927D78467B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8CC84-F645-4784-9674-6F8B183DFD6C}" type="datetimeFigureOut">
              <a:rPr lang="en-US" smtClean="0"/>
              <a:pPr/>
              <a:t>07-Mar-16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B6708-085D-4A94-B667-927D78467B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28CC84-F645-4784-9674-6F8B183DFD6C}" type="datetimeFigureOut">
              <a:rPr lang="en-US" smtClean="0"/>
              <a:pPr/>
              <a:t>07-Mar-16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B6708-085D-4A94-B667-927D78467B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28CC84-F645-4784-9674-6F8B183DFD6C}" type="datetimeFigureOut">
              <a:rPr lang="en-US" smtClean="0"/>
              <a:pPr/>
              <a:t>07-Mar-16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B6708-085D-4A94-B667-927D78467B8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228CC84-F645-4784-9674-6F8B183DFD6C}" type="datetimeFigureOut">
              <a:rPr lang="en-US" smtClean="0"/>
              <a:pPr/>
              <a:t>07-Mar-16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59B6708-085D-4A94-B667-927D78467B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Uninformed Search</a:t>
            </a:r>
            <a:endParaRPr lang="en-US" dirty="0"/>
          </a:p>
        </p:txBody>
      </p:sp>
      <p:sp>
        <p:nvSpPr>
          <p:cNvPr id="3" name="Subtitle 2"/>
          <p:cNvSpPr>
            <a:spLocks noGrp="1"/>
          </p:cNvSpPr>
          <p:nvPr>
            <p:ph type="subTitle" idx="1"/>
          </p:nvPr>
        </p:nvSpPr>
        <p:spPr/>
        <p:txBody>
          <a:bodyPr/>
          <a:lstStyle/>
          <a:p>
            <a:r>
              <a:rPr lang="en-US" dirty="0" smtClean="0"/>
              <a:t>WIA 1004</a:t>
            </a:r>
          </a:p>
          <a:p>
            <a:r>
              <a:rPr lang="en-US" dirty="0" smtClean="0"/>
              <a:t>FUNDAMENTALS OF AI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BFS Illustration</a:t>
            </a:r>
            <a:endParaRPr lang="en-US" dirty="0"/>
          </a:p>
        </p:txBody>
      </p:sp>
      <p:sp>
        <p:nvSpPr>
          <p:cNvPr id="3" name="Content Placeholder 2"/>
          <p:cNvSpPr>
            <a:spLocks noGrp="1"/>
          </p:cNvSpPr>
          <p:nvPr>
            <p:ph idx="1"/>
          </p:nvPr>
        </p:nvSpPr>
        <p:spPr>
          <a:xfrm>
            <a:off x="457200" y="5486400"/>
            <a:ext cx="8229600" cy="554736"/>
          </a:xfrm>
        </p:spPr>
        <p:txBody>
          <a:bodyPr>
            <a:normAutofit/>
          </a:bodyPr>
          <a:lstStyle/>
          <a:p>
            <a:pPr>
              <a:buNone/>
            </a:pPr>
            <a:r>
              <a:rPr lang="en-US" sz="2400" dirty="0" smtClean="0"/>
              <a:t>FRINGE: </a:t>
            </a:r>
            <a:r>
              <a:rPr lang="en-US" sz="2400" b="1" dirty="0" smtClean="0">
                <a:solidFill>
                  <a:srgbClr val="0000FF"/>
                </a:solidFill>
              </a:rPr>
              <a:t>A</a:t>
            </a:r>
            <a:endParaRPr lang="en-US" sz="2400" b="1" dirty="0">
              <a:solidFill>
                <a:srgbClr val="0000FF"/>
              </a:solidFill>
            </a:endParaRPr>
          </a:p>
        </p:txBody>
      </p:sp>
      <p:pic>
        <p:nvPicPr>
          <p:cNvPr id="4" name="Picture 4"/>
          <p:cNvPicPr>
            <a:picLocks noChangeAspect="1" noChangeArrowheads="1"/>
          </p:cNvPicPr>
          <p:nvPr/>
        </p:nvPicPr>
        <p:blipFill>
          <a:blip r:embed="rId2" cstate="print"/>
          <a:srcRect/>
          <a:stretch>
            <a:fillRect/>
          </a:stretch>
        </p:blipFill>
        <p:spPr bwMode="auto">
          <a:xfrm>
            <a:off x="0" y="1752600"/>
            <a:ext cx="3484563" cy="19050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3886200" y="1714500"/>
            <a:ext cx="4267200" cy="3314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119313" y="1076325"/>
            <a:ext cx="5183694" cy="4257675"/>
          </a:xfrm>
          <a:prstGeom prst="rect">
            <a:avLst/>
          </a:prstGeom>
          <a:noFill/>
          <a:ln w="9525">
            <a:noFill/>
            <a:miter lim="800000"/>
            <a:headEnd/>
            <a:tailEnd/>
          </a:ln>
        </p:spPr>
      </p:pic>
      <p:sp>
        <p:nvSpPr>
          <p:cNvPr id="6" name="Content Placeholder 2"/>
          <p:cNvSpPr>
            <a:spLocks noGrp="1"/>
          </p:cNvSpPr>
          <p:nvPr>
            <p:ph idx="1"/>
          </p:nvPr>
        </p:nvSpPr>
        <p:spPr>
          <a:xfrm>
            <a:off x="457200" y="5486400"/>
            <a:ext cx="8229600" cy="554736"/>
          </a:xfrm>
        </p:spPr>
        <p:txBody>
          <a:bodyPr>
            <a:normAutofit/>
          </a:bodyPr>
          <a:lstStyle/>
          <a:p>
            <a:pPr>
              <a:buNone/>
            </a:pPr>
            <a:r>
              <a:rPr lang="en-US" sz="2400" dirty="0" smtClean="0"/>
              <a:t>FRINGE: </a:t>
            </a:r>
            <a:r>
              <a:rPr lang="en-US" sz="2400" b="1" dirty="0" smtClean="0">
                <a:solidFill>
                  <a:srgbClr val="0000FF"/>
                </a:solidFill>
              </a:rPr>
              <a:t>B C</a:t>
            </a:r>
            <a:endParaRPr lang="en-US" sz="2400" b="1" dirty="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486400"/>
            <a:ext cx="8229600" cy="554736"/>
          </a:xfrm>
        </p:spPr>
        <p:txBody>
          <a:bodyPr>
            <a:normAutofit/>
          </a:bodyPr>
          <a:lstStyle/>
          <a:p>
            <a:pPr>
              <a:buNone/>
            </a:pPr>
            <a:r>
              <a:rPr lang="en-US" sz="2400" dirty="0" smtClean="0"/>
              <a:t>FRINGE: </a:t>
            </a:r>
            <a:r>
              <a:rPr lang="en-US" sz="2400" b="1" dirty="0" smtClean="0">
                <a:solidFill>
                  <a:srgbClr val="0000FF"/>
                </a:solidFill>
              </a:rPr>
              <a:t>C D E</a:t>
            </a:r>
            <a:endParaRPr lang="en-US" sz="2400" b="1" dirty="0">
              <a:solidFill>
                <a:srgbClr val="0000FF"/>
              </a:solidFill>
            </a:endParaRPr>
          </a:p>
        </p:txBody>
      </p:sp>
      <p:pic>
        <p:nvPicPr>
          <p:cNvPr id="3074" name="Picture 2"/>
          <p:cNvPicPr>
            <a:picLocks noChangeAspect="1" noChangeArrowheads="1"/>
          </p:cNvPicPr>
          <p:nvPr/>
        </p:nvPicPr>
        <p:blipFill>
          <a:blip r:embed="rId2" cstate="print"/>
          <a:srcRect/>
          <a:stretch>
            <a:fillRect/>
          </a:stretch>
        </p:blipFill>
        <p:spPr bwMode="auto">
          <a:xfrm>
            <a:off x="1776413" y="838200"/>
            <a:ext cx="5591175" cy="45434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486400"/>
            <a:ext cx="8229600" cy="554736"/>
          </a:xfrm>
        </p:spPr>
        <p:txBody>
          <a:bodyPr>
            <a:normAutofit/>
          </a:bodyPr>
          <a:lstStyle/>
          <a:p>
            <a:pPr>
              <a:buNone/>
            </a:pPr>
            <a:r>
              <a:rPr lang="en-US" sz="2400" dirty="0" smtClean="0"/>
              <a:t>FRINGE: </a:t>
            </a:r>
            <a:r>
              <a:rPr lang="en-US" sz="2400" b="1" dirty="0" smtClean="0">
                <a:solidFill>
                  <a:srgbClr val="0000FF"/>
                </a:solidFill>
              </a:rPr>
              <a:t>D E D G</a:t>
            </a:r>
            <a:endParaRPr lang="en-US" sz="2400" b="1" dirty="0">
              <a:solidFill>
                <a:srgbClr val="0000FF"/>
              </a:solidFill>
            </a:endParaRPr>
          </a:p>
        </p:txBody>
      </p:sp>
      <p:pic>
        <p:nvPicPr>
          <p:cNvPr id="4098" name="Picture 2"/>
          <p:cNvPicPr>
            <a:picLocks noChangeAspect="1" noChangeArrowheads="1"/>
          </p:cNvPicPr>
          <p:nvPr/>
        </p:nvPicPr>
        <p:blipFill>
          <a:blip r:embed="rId2" cstate="print"/>
          <a:srcRect/>
          <a:stretch>
            <a:fillRect/>
          </a:stretch>
        </p:blipFill>
        <p:spPr bwMode="auto">
          <a:xfrm>
            <a:off x="1804988" y="1143000"/>
            <a:ext cx="5534025" cy="42195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5486400"/>
            <a:ext cx="8229600" cy="554736"/>
          </a:xfrm>
        </p:spPr>
        <p:txBody>
          <a:bodyPr>
            <a:normAutofit/>
          </a:bodyPr>
          <a:lstStyle/>
          <a:p>
            <a:pPr>
              <a:buNone/>
            </a:pPr>
            <a:r>
              <a:rPr lang="en-US" sz="2400" dirty="0" smtClean="0"/>
              <a:t>FRINGE: </a:t>
            </a:r>
            <a:r>
              <a:rPr lang="en-US" sz="2400" b="1" dirty="0" smtClean="0">
                <a:solidFill>
                  <a:srgbClr val="0000FF"/>
                </a:solidFill>
              </a:rPr>
              <a:t>E D G C F</a:t>
            </a:r>
            <a:endParaRPr lang="en-US" sz="2400" b="1" dirty="0">
              <a:solidFill>
                <a:srgbClr val="0000FF"/>
              </a:solidFill>
            </a:endParaRPr>
          </a:p>
        </p:txBody>
      </p:sp>
      <p:pic>
        <p:nvPicPr>
          <p:cNvPr id="5123" name="Picture 3"/>
          <p:cNvPicPr>
            <a:picLocks noChangeAspect="1" noChangeArrowheads="1"/>
          </p:cNvPicPr>
          <p:nvPr/>
        </p:nvPicPr>
        <p:blipFill>
          <a:blip r:embed="rId2" cstate="print"/>
          <a:srcRect/>
          <a:stretch>
            <a:fillRect/>
          </a:stretch>
        </p:blipFill>
        <p:spPr bwMode="auto">
          <a:xfrm>
            <a:off x="1895475" y="1066800"/>
            <a:ext cx="5353050" cy="42005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486400"/>
            <a:ext cx="8229600" cy="554736"/>
          </a:xfrm>
        </p:spPr>
        <p:txBody>
          <a:bodyPr>
            <a:normAutofit/>
          </a:bodyPr>
          <a:lstStyle/>
          <a:p>
            <a:pPr>
              <a:buNone/>
            </a:pPr>
            <a:r>
              <a:rPr lang="en-US" sz="2400" dirty="0" smtClean="0"/>
              <a:t>FRINGE: </a:t>
            </a:r>
            <a:r>
              <a:rPr lang="en-US" sz="2400" b="1" dirty="0" smtClean="0">
                <a:solidFill>
                  <a:srgbClr val="0000FF"/>
                </a:solidFill>
              </a:rPr>
              <a:t>D G C F</a:t>
            </a:r>
            <a:endParaRPr lang="en-US" sz="2400" b="1" dirty="0">
              <a:solidFill>
                <a:srgbClr val="0000FF"/>
              </a:solidFill>
            </a:endParaRPr>
          </a:p>
        </p:txBody>
      </p:sp>
      <p:pic>
        <p:nvPicPr>
          <p:cNvPr id="6147" name="Picture 3"/>
          <p:cNvPicPr>
            <a:picLocks noChangeAspect="1" noChangeArrowheads="1"/>
          </p:cNvPicPr>
          <p:nvPr/>
        </p:nvPicPr>
        <p:blipFill>
          <a:blip r:embed="rId2" cstate="print"/>
          <a:srcRect/>
          <a:stretch>
            <a:fillRect/>
          </a:stretch>
        </p:blipFill>
        <p:spPr bwMode="auto">
          <a:xfrm>
            <a:off x="1993532" y="1371600"/>
            <a:ext cx="5245468" cy="36337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486400"/>
            <a:ext cx="8229600" cy="554736"/>
          </a:xfrm>
        </p:spPr>
        <p:txBody>
          <a:bodyPr>
            <a:normAutofit/>
          </a:bodyPr>
          <a:lstStyle/>
          <a:p>
            <a:pPr>
              <a:buNone/>
            </a:pPr>
            <a:r>
              <a:rPr lang="en-US" sz="2400" dirty="0" smtClean="0"/>
              <a:t>FRINGE: </a:t>
            </a:r>
            <a:r>
              <a:rPr lang="en-US" sz="2400" b="1" dirty="0" smtClean="0">
                <a:solidFill>
                  <a:srgbClr val="FF0000"/>
                </a:solidFill>
              </a:rPr>
              <a:t>G</a:t>
            </a:r>
            <a:r>
              <a:rPr lang="en-US" sz="2400" b="1" dirty="0" smtClean="0">
                <a:solidFill>
                  <a:srgbClr val="0000FF"/>
                </a:solidFill>
              </a:rPr>
              <a:t> C F B F</a:t>
            </a:r>
            <a:endParaRPr lang="en-US" sz="2400" b="1" dirty="0">
              <a:solidFill>
                <a:srgbClr val="0000FF"/>
              </a:solidFill>
            </a:endParaRPr>
          </a:p>
        </p:txBody>
      </p:sp>
      <p:pic>
        <p:nvPicPr>
          <p:cNvPr id="7170" name="Picture 2"/>
          <p:cNvPicPr>
            <a:picLocks noChangeAspect="1" noChangeArrowheads="1"/>
          </p:cNvPicPr>
          <p:nvPr/>
        </p:nvPicPr>
        <p:blipFill>
          <a:blip r:embed="rId2" cstate="print"/>
          <a:srcRect/>
          <a:stretch>
            <a:fillRect/>
          </a:stretch>
        </p:blipFill>
        <p:spPr bwMode="auto">
          <a:xfrm>
            <a:off x="1804988" y="1219200"/>
            <a:ext cx="5534025"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Model of Search Tree</a:t>
            </a:r>
            <a:endParaRPr lang="en-US" dirty="0"/>
          </a:p>
        </p:txBody>
      </p:sp>
      <p:sp>
        <p:nvSpPr>
          <p:cNvPr id="3" name="Content Placeholder 2"/>
          <p:cNvSpPr>
            <a:spLocks noGrp="1"/>
          </p:cNvSpPr>
          <p:nvPr>
            <p:ph idx="1"/>
          </p:nvPr>
        </p:nvSpPr>
        <p:spPr>
          <a:xfrm>
            <a:off x="457200" y="4876800"/>
            <a:ext cx="8229600" cy="1164336"/>
          </a:xfrm>
        </p:spPr>
        <p:txBody>
          <a:bodyPr>
            <a:normAutofit/>
          </a:bodyPr>
          <a:lstStyle/>
          <a:p>
            <a:pPr>
              <a:buNone/>
            </a:pPr>
            <a:r>
              <a:rPr lang="en-US" sz="2000" dirty="0" smtClean="0">
                <a:solidFill>
                  <a:srgbClr val="0070C0"/>
                </a:solidFill>
              </a:rPr>
              <a:t>d: depth of the shallowest  goal node</a:t>
            </a:r>
          </a:p>
          <a:p>
            <a:pPr>
              <a:buNone/>
            </a:pPr>
            <a:r>
              <a:rPr lang="en-US" sz="2000" dirty="0" smtClean="0">
                <a:solidFill>
                  <a:srgbClr val="0070C0"/>
                </a:solidFill>
              </a:rPr>
              <a:t>m: maximum depth of the search tree</a:t>
            </a:r>
            <a:endParaRPr lang="en-US" sz="2000" dirty="0">
              <a:solidFill>
                <a:srgbClr val="0070C0"/>
              </a:solidFill>
            </a:endParaRPr>
          </a:p>
        </p:txBody>
      </p:sp>
      <p:pic>
        <p:nvPicPr>
          <p:cNvPr id="8194" name="Picture 2"/>
          <p:cNvPicPr>
            <a:picLocks noChangeAspect="1" noChangeArrowheads="1"/>
          </p:cNvPicPr>
          <p:nvPr/>
        </p:nvPicPr>
        <p:blipFill>
          <a:blip r:embed="rId2" cstate="print"/>
          <a:srcRect/>
          <a:stretch>
            <a:fillRect/>
          </a:stretch>
        </p:blipFill>
        <p:spPr bwMode="auto">
          <a:xfrm>
            <a:off x="685800" y="1981200"/>
            <a:ext cx="777240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Breadth First</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Breadth first search is:</a:t>
            </a:r>
          </a:p>
          <a:p>
            <a:pPr lvl="1"/>
            <a:r>
              <a:rPr lang="en-US" dirty="0" smtClean="0"/>
              <a:t>FIFO order.</a:t>
            </a:r>
          </a:p>
          <a:p>
            <a:pPr lvl="1"/>
            <a:r>
              <a:rPr lang="en-US" dirty="0" smtClean="0"/>
              <a:t>Complete.</a:t>
            </a:r>
          </a:p>
          <a:p>
            <a:pPr lvl="1"/>
            <a:r>
              <a:rPr lang="en-US" dirty="0" smtClean="0"/>
              <a:t>The algorithm is optimal (i.e. admissible) if all operators have the same cost. Otherwise, finds a solution with the shortest path length.</a:t>
            </a:r>
          </a:p>
          <a:p>
            <a:pPr lvl="1"/>
            <a:r>
              <a:rPr lang="en-US" dirty="0" smtClean="0"/>
              <a:t>Exponential time and space complexity, </a:t>
            </a:r>
            <a:r>
              <a:rPr lang="en-US" i="1" dirty="0" smtClean="0">
                <a:solidFill>
                  <a:srgbClr val="0070C0"/>
                </a:solidFill>
              </a:rPr>
              <a:t>O(b</a:t>
            </a:r>
            <a:r>
              <a:rPr lang="en-US" i="1" baseline="30000" dirty="0" smtClean="0">
                <a:solidFill>
                  <a:srgbClr val="0070C0"/>
                </a:solidFill>
              </a:rPr>
              <a:t>d</a:t>
            </a:r>
            <a:r>
              <a:rPr lang="en-US" i="1" dirty="0" smtClean="0">
                <a:solidFill>
                  <a:srgbClr val="0070C0"/>
                </a:solidFill>
              </a:rPr>
              <a:t>)</a:t>
            </a:r>
            <a:r>
              <a:rPr lang="en-US" dirty="0" smtClean="0"/>
              <a:t>, where </a:t>
            </a:r>
            <a:r>
              <a:rPr lang="en-US" i="1" dirty="0" smtClean="0">
                <a:solidFill>
                  <a:srgbClr val="0070C0"/>
                </a:solidFill>
              </a:rPr>
              <a:t>d</a:t>
            </a:r>
            <a:r>
              <a:rPr lang="en-US" dirty="0" smtClean="0"/>
              <a:t> is the depth of the solution and </a:t>
            </a:r>
            <a:r>
              <a:rPr lang="en-US" i="1" dirty="0" smtClean="0">
                <a:solidFill>
                  <a:srgbClr val="0070C0"/>
                </a:solidFill>
              </a:rPr>
              <a:t>b</a:t>
            </a:r>
            <a:r>
              <a:rPr lang="en-US" dirty="0" smtClean="0"/>
              <a:t> is the branching factor (i.e. number of children) at each node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Breadth First</a:t>
            </a:r>
            <a:endParaRPr lang="en-US" dirty="0"/>
          </a:p>
        </p:txBody>
      </p:sp>
      <p:sp>
        <p:nvSpPr>
          <p:cNvPr id="3" name="Content Placeholder 2"/>
          <p:cNvSpPr>
            <a:spLocks noGrp="1"/>
          </p:cNvSpPr>
          <p:nvPr>
            <p:ph idx="1"/>
          </p:nvPr>
        </p:nvSpPr>
        <p:spPr>
          <a:xfrm>
            <a:off x="457200" y="1716024"/>
            <a:ext cx="8229600" cy="4325112"/>
          </a:xfrm>
        </p:spPr>
        <p:txBody>
          <a:bodyPr>
            <a:normAutofit/>
          </a:bodyPr>
          <a:lstStyle/>
          <a:p>
            <a:r>
              <a:rPr lang="en-US" sz="2000" dirty="0" smtClean="0"/>
              <a:t>A complete search tree of depth </a:t>
            </a:r>
            <a:r>
              <a:rPr lang="en-US" sz="2000" i="1" dirty="0" smtClean="0">
                <a:solidFill>
                  <a:srgbClr val="0070C0"/>
                </a:solidFill>
              </a:rPr>
              <a:t>d</a:t>
            </a:r>
            <a:r>
              <a:rPr lang="en-US" sz="2000" dirty="0" smtClean="0"/>
              <a:t> where each non-leaf node has </a:t>
            </a:r>
            <a:r>
              <a:rPr lang="en-US" sz="2000" i="1" dirty="0" smtClean="0">
                <a:solidFill>
                  <a:srgbClr val="0070C0"/>
                </a:solidFill>
              </a:rPr>
              <a:t>b</a:t>
            </a:r>
            <a:r>
              <a:rPr lang="en-US" sz="2000" dirty="0" smtClean="0"/>
              <a:t> children, has a total of</a:t>
            </a:r>
          </a:p>
          <a:p>
            <a:pPr algn="ctr">
              <a:buNone/>
            </a:pPr>
            <a:r>
              <a:rPr lang="en-US" sz="2000" dirty="0" smtClean="0"/>
              <a:t>	</a:t>
            </a:r>
            <a:r>
              <a:rPr lang="en-US" sz="2000" b="1" dirty="0" smtClean="0">
                <a:solidFill>
                  <a:srgbClr val="0000FF"/>
                </a:solidFill>
              </a:rPr>
              <a:t>1+b+b</a:t>
            </a:r>
            <a:r>
              <a:rPr lang="en-US" sz="2000" b="1" baseline="30000" dirty="0" smtClean="0">
                <a:solidFill>
                  <a:srgbClr val="0000FF"/>
                </a:solidFill>
              </a:rPr>
              <a:t>2</a:t>
            </a:r>
            <a:r>
              <a:rPr lang="en-US" sz="2000" b="1" dirty="0" smtClean="0">
                <a:solidFill>
                  <a:srgbClr val="0000FF"/>
                </a:solidFill>
              </a:rPr>
              <a:t>+…+b</a:t>
            </a:r>
            <a:r>
              <a:rPr lang="en-US" sz="2000" b="1" baseline="30000" dirty="0" smtClean="0">
                <a:solidFill>
                  <a:srgbClr val="0000FF"/>
                </a:solidFill>
              </a:rPr>
              <a:t>d</a:t>
            </a:r>
            <a:r>
              <a:rPr lang="en-US" sz="2000" b="1" dirty="0" smtClean="0">
                <a:solidFill>
                  <a:srgbClr val="0000FF"/>
                </a:solidFill>
              </a:rPr>
              <a:t> = (b</a:t>
            </a:r>
            <a:r>
              <a:rPr lang="en-US" sz="2000" b="1" baseline="30000" dirty="0" smtClean="0">
                <a:solidFill>
                  <a:srgbClr val="0000FF"/>
                </a:solidFill>
              </a:rPr>
              <a:t>(d+1)</a:t>
            </a:r>
            <a:r>
              <a:rPr lang="en-US" sz="2000" b="1" dirty="0" smtClean="0">
                <a:solidFill>
                  <a:srgbClr val="0000FF"/>
                </a:solidFill>
              </a:rPr>
              <a:t>-1)/(b-1) nodes</a:t>
            </a:r>
          </a:p>
          <a:p>
            <a:pPr algn="ctr">
              <a:buNone/>
            </a:pPr>
            <a:endParaRPr lang="en-US" sz="2000" b="1" dirty="0" smtClean="0">
              <a:solidFill>
                <a:srgbClr val="0000FF"/>
              </a:solidFill>
            </a:endParaRPr>
          </a:p>
          <a:p>
            <a:r>
              <a:rPr lang="en-US" sz="2000" dirty="0" smtClean="0"/>
              <a:t>For a complete search tree of depth 12, where every node at depths 0, 1, …, 11 has 10 children and every node at depth 12 has 0 children, there are O(10</a:t>
            </a:r>
            <a:r>
              <a:rPr lang="en-US" sz="2000" baseline="30000" dirty="0" smtClean="0"/>
              <a:t>12</a:t>
            </a:r>
            <a:r>
              <a:rPr lang="en-US" sz="2000" dirty="0" smtClean="0"/>
              <a:t>) nodes in the complete search tree. If BFS expands 1000 nodes/sec and each node uses 100 bytes of storage, then BFS will take 35 years to run in the worst case, and it will use 111 terabytes of memory.</a:t>
            </a:r>
          </a:p>
          <a:p>
            <a:pPr>
              <a:buNone/>
            </a:pPr>
            <a:endParaRPr lang="en-US" sz="2000" dirty="0" smtClean="0"/>
          </a:p>
          <a:p>
            <a:r>
              <a:rPr lang="en-US" sz="2000" dirty="0" smtClean="0"/>
              <a:t>Not effective unless the search space is small.</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Uninformed Search Strategies</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Consist of the following:</a:t>
            </a:r>
          </a:p>
          <a:p>
            <a:pPr lvl="1"/>
            <a:r>
              <a:rPr lang="en-US" dirty="0" smtClean="0"/>
              <a:t>Breadth first search</a:t>
            </a:r>
          </a:p>
          <a:p>
            <a:pPr lvl="1"/>
            <a:r>
              <a:rPr lang="en-US" dirty="0" smtClean="0"/>
              <a:t>Depth first search</a:t>
            </a:r>
          </a:p>
          <a:p>
            <a:pPr lvl="1"/>
            <a:r>
              <a:rPr lang="en-US" dirty="0" smtClean="0"/>
              <a:t>Iterative deepening search</a:t>
            </a:r>
          </a:p>
          <a:p>
            <a:pPr lvl="1"/>
            <a:r>
              <a:rPr lang="en-US" dirty="0" smtClean="0"/>
              <a:t>Bidirectional search</a:t>
            </a:r>
          </a:p>
          <a:p>
            <a:r>
              <a:rPr lang="en-US" dirty="0" smtClean="0"/>
              <a:t>For each of this strategies, we will learn:</a:t>
            </a:r>
          </a:p>
          <a:p>
            <a:pPr lvl="1"/>
            <a:r>
              <a:rPr lang="en-US" dirty="0" smtClean="0"/>
              <a:t>The algorithm</a:t>
            </a:r>
          </a:p>
          <a:p>
            <a:pPr lvl="1"/>
            <a:r>
              <a:rPr lang="en-US" dirty="0" smtClean="0"/>
              <a:t>Time and space complexities</a:t>
            </a:r>
          </a:p>
          <a:p>
            <a:pPr lvl="1"/>
            <a:r>
              <a:rPr lang="en-US" dirty="0" smtClean="0"/>
              <a:t>When to select a particular strategy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Breadth First</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Advantage</a:t>
            </a:r>
          </a:p>
          <a:p>
            <a:pPr lvl="1"/>
            <a:r>
              <a:rPr lang="en-US" dirty="0" smtClean="0"/>
              <a:t>Finds the path of minimal length to the goal.</a:t>
            </a:r>
          </a:p>
          <a:p>
            <a:r>
              <a:rPr lang="en-US" dirty="0" smtClean="0"/>
              <a:t>Disadvantage </a:t>
            </a:r>
          </a:p>
          <a:p>
            <a:pPr lvl="1"/>
            <a:r>
              <a:rPr lang="en-US" dirty="0" smtClean="0"/>
              <a:t>Requires the generation and storage of a tree whose size is exponential the depth of the shallowest goal node.</a:t>
            </a:r>
          </a:p>
          <a:p>
            <a:r>
              <a:rPr lang="en-US" dirty="0" smtClean="0"/>
              <a:t>Uniform-cost search [</a:t>
            </a:r>
            <a:r>
              <a:rPr lang="en-US" dirty="0" err="1" smtClean="0"/>
              <a:t>Djikstra</a:t>
            </a:r>
            <a:r>
              <a:rPr lang="en-US" dirty="0" smtClean="0"/>
              <a:t>, 1959]</a:t>
            </a:r>
          </a:p>
          <a:p>
            <a:pPr lvl="1"/>
            <a:r>
              <a:rPr lang="en-US" dirty="0" smtClean="0"/>
              <a:t>Expansion by equal cost rather than equal depth.</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Depth First Search</a:t>
            </a:r>
            <a:endParaRPr lang="en-US" dirty="0"/>
          </a:p>
        </p:txBody>
      </p:sp>
      <p:sp>
        <p:nvSpPr>
          <p:cNvPr id="3" name="Content Placeholder 2"/>
          <p:cNvSpPr>
            <a:spLocks noGrp="1"/>
          </p:cNvSpPr>
          <p:nvPr>
            <p:ph idx="1"/>
          </p:nvPr>
        </p:nvSpPr>
        <p:spPr>
          <a:xfrm>
            <a:off x="152400" y="1716024"/>
            <a:ext cx="8839200" cy="4325112"/>
          </a:xfrm>
        </p:spPr>
        <p:txBody>
          <a:bodyPr>
            <a:normAutofit fontScale="70000" lnSpcReduction="20000"/>
          </a:bodyPr>
          <a:lstStyle/>
          <a:p>
            <a:pPr>
              <a:buNone/>
            </a:pPr>
            <a:r>
              <a:rPr lang="en-US" dirty="0" smtClean="0">
                <a:latin typeface="Courier New" pitchFamily="49" charset="0"/>
                <a:cs typeface="Courier New" pitchFamily="49" charset="0"/>
              </a:rPr>
              <a:t>Let </a:t>
            </a:r>
            <a:r>
              <a:rPr lang="en-US" i="1" dirty="0" smtClean="0">
                <a:solidFill>
                  <a:srgbClr val="CC00CC"/>
                </a:solidFill>
                <a:latin typeface="Courier New" pitchFamily="49" charset="0"/>
                <a:cs typeface="Courier New" pitchFamily="49" charset="0"/>
              </a:rPr>
              <a:t>fringe</a:t>
            </a:r>
            <a:r>
              <a:rPr lang="en-US" dirty="0" smtClean="0">
                <a:latin typeface="Courier New" pitchFamily="49" charset="0"/>
                <a:cs typeface="Courier New" pitchFamily="49" charset="0"/>
              </a:rPr>
              <a:t> be a list containing the initial state</a:t>
            </a:r>
          </a:p>
          <a:p>
            <a:pPr>
              <a:buNone/>
            </a:pPr>
            <a:r>
              <a:rPr lang="en-US" dirty="0" smtClean="0">
                <a:latin typeface="Courier New" pitchFamily="49" charset="0"/>
                <a:cs typeface="Courier New" pitchFamily="49" charset="0"/>
              </a:rPr>
              <a:t>Loop</a:t>
            </a:r>
          </a:p>
          <a:p>
            <a:pPr>
              <a:buNone/>
            </a:pP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if</a:t>
            </a:r>
            <a:r>
              <a:rPr lang="en-US" dirty="0" smtClean="0">
                <a:latin typeface="Courier New" pitchFamily="49" charset="0"/>
                <a:cs typeface="Courier New" pitchFamily="49" charset="0"/>
              </a:rPr>
              <a:t> </a:t>
            </a:r>
            <a:r>
              <a:rPr lang="en-US" i="1" dirty="0" smtClean="0">
                <a:solidFill>
                  <a:srgbClr val="CC00CC"/>
                </a:solidFill>
                <a:latin typeface="Courier New" pitchFamily="49" charset="0"/>
                <a:cs typeface="Courier New" pitchFamily="49" charset="0"/>
              </a:rPr>
              <a:t>fringe</a:t>
            </a:r>
            <a:r>
              <a:rPr lang="en-US" dirty="0" smtClean="0">
                <a:latin typeface="Courier New" pitchFamily="49" charset="0"/>
                <a:cs typeface="Courier New" pitchFamily="49" charset="0"/>
              </a:rPr>
              <a:t> is empty return failure</a:t>
            </a:r>
          </a:p>
          <a:p>
            <a:pPr>
              <a:buNone/>
            </a:pPr>
            <a:r>
              <a:rPr lang="en-US" dirty="0" smtClean="0">
                <a:latin typeface="Courier New" pitchFamily="49" charset="0"/>
                <a:cs typeface="Courier New" pitchFamily="49" charset="0"/>
              </a:rPr>
              <a:t>		Node     remove-first (</a:t>
            </a:r>
            <a:r>
              <a:rPr lang="en-US" i="1" dirty="0" smtClean="0">
                <a:solidFill>
                  <a:srgbClr val="CC00CC"/>
                </a:solidFill>
                <a:latin typeface="Courier New" pitchFamily="49" charset="0"/>
                <a:cs typeface="Courier New" pitchFamily="49" charset="0"/>
              </a:rPr>
              <a:t>fringe</a:t>
            </a:r>
            <a:r>
              <a:rPr lang="en-US"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if</a:t>
            </a:r>
            <a:r>
              <a:rPr lang="en-US" dirty="0" smtClean="0">
                <a:latin typeface="Courier New" pitchFamily="49" charset="0"/>
                <a:cs typeface="Courier New" pitchFamily="49" charset="0"/>
              </a:rPr>
              <a:t> Node is a goal</a:t>
            </a:r>
          </a:p>
          <a:p>
            <a:pPr>
              <a:buNone/>
            </a:pP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then</a:t>
            </a:r>
            <a:r>
              <a:rPr lang="en-US" dirty="0" smtClean="0">
                <a:latin typeface="Courier New" pitchFamily="49" charset="0"/>
                <a:cs typeface="Courier New" pitchFamily="49" charset="0"/>
              </a:rPr>
              <a:t> return the path from initial state to Node</a:t>
            </a:r>
          </a:p>
          <a:p>
            <a:pPr>
              <a:buNone/>
            </a:pP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else</a:t>
            </a:r>
            <a:r>
              <a:rPr lang="en-US" dirty="0" smtClean="0">
                <a:latin typeface="Courier New" pitchFamily="49" charset="0"/>
                <a:cs typeface="Courier New" pitchFamily="49" charset="0"/>
              </a:rPr>
              <a:t> generate all successors of Node, 			</a:t>
            </a:r>
            <a:endParaRPr lang="en-US" i="1" dirty="0" smtClean="0">
              <a:solidFill>
                <a:srgbClr val="CC00CC"/>
              </a:solidFill>
              <a:latin typeface="Courier New" pitchFamily="49" charset="0"/>
              <a:cs typeface="Courier New" pitchFamily="49" charset="0"/>
            </a:endParaRPr>
          </a:p>
          <a:p>
            <a:pPr>
              <a:buNone/>
            </a:pPr>
            <a:r>
              <a:rPr lang="en-US" dirty="0" smtClean="0">
                <a:latin typeface="Courier New" pitchFamily="49" charset="0"/>
                <a:cs typeface="Courier New" pitchFamily="49" charset="0"/>
              </a:rPr>
              <a:t>		   	</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add generated nodes to the front of </a:t>
            </a:r>
            <a:r>
              <a:rPr lang="en-US" i="1" dirty="0" smtClean="0">
                <a:solidFill>
                  <a:srgbClr val="CC00CC"/>
                </a:solidFill>
                <a:latin typeface="Courier New" pitchFamily="49" charset="0"/>
                <a:cs typeface="Courier New" pitchFamily="49" charset="0"/>
              </a:rPr>
              <a:t>fringe</a:t>
            </a:r>
          </a:p>
          <a:p>
            <a:pPr>
              <a:buNone/>
            </a:pPr>
            <a:endParaRPr lang="en-US" i="1" dirty="0" smtClean="0">
              <a:solidFill>
                <a:srgbClr val="CC00CC"/>
              </a:solidFill>
              <a:latin typeface="Courier New" pitchFamily="49" charset="0"/>
              <a:cs typeface="Courier New" pitchFamily="49" charset="0"/>
            </a:endParaRPr>
          </a:p>
          <a:p>
            <a:pPr>
              <a:buNone/>
            </a:pPr>
            <a:r>
              <a:rPr lang="en-US" dirty="0" smtClean="0">
                <a:latin typeface="Courier New" pitchFamily="49" charset="0"/>
                <a:cs typeface="Courier New" pitchFamily="49" charset="0"/>
              </a:rPr>
              <a:t>End loop</a:t>
            </a:r>
          </a:p>
          <a:p>
            <a:pPr>
              <a:buNone/>
            </a:pPr>
            <a:endParaRPr lang="en-US" dirty="0"/>
          </a:p>
        </p:txBody>
      </p:sp>
      <p:cxnSp>
        <p:nvCxnSpPr>
          <p:cNvPr id="5" name="Straight Arrow Connector 4"/>
          <p:cNvCxnSpPr/>
          <p:nvPr/>
        </p:nvCxnSpPr>
        <p:spPr>
          <a:xfrm flipH="1">
            <a:off x="1905000" y="2743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28800" y="4191000"/>
            <a:ext cx="6934200" cy="400110"/>
          </a:xfrm>
          <a:prstGeom prst="rect">
            <a:avLst/>
          </a:prstGeom>
          <a:noFill/>
        </p:spPr>
        <p:txBody>
          <a:bodyPr wrap="square" rtlCol="0">
            <a:spAutoFit/>
          </a:bodyPr>
          <a:lstStyle/>
          <a:p>
            <a:r>
              <a:rPr lang="en-US" sz="2000" dirty="0" smtClean="0">
                <a:latin typeface="Courier New" pitchFamily="49" charset="0"/>
                <a:cs typeface="Courier New" pitchFamily="49" charset="0"/>
              </a:rPr>
              <a:t>merge the newly generated nodes into </a:t>
            </a:r>
            <a:r>
              <a:rPr lang="en-US" sz="2000" i="1" dirty="0" smtClean="0">
                <a:solidFill>
                  <a:srgbClr val="CC00CC"/>
                </a:solidFill>
                <a:latin typeface="Courier New" pitchFamily="49" charset="0"/>
                <a:cs typeface="Courier New" pitchFamily="49" charset="0"/>
              </a:rPr>
              <a:t>fringe</a:t>
            </a:r>
            <a:endParaRPr lang="en-US" sz="2000" dirty="0"/>
          </a:p>
        </p:txBody>
      </p:sp>
      <p:sp>
        <p:nvSpPr>
          <p:cNvPr id="9" name="TextBox 8"/>
          <p:cNvSpPr txBox="1"/>
          <p:nvPr/>
        </p:nvSpPr>
        <p:spPr>
          <a:xfrm>
            <a:off x="1828800" y="4191000"/>
            <a:ext cx="6934200" cy="400110"/>
          </a:xfrm>
          <a:prstGeom prst="rect">
            <a:avLst/>
          </a:prstGeom>
          <a:noFill/>
        </p:spPr>
        <p:txBody>
          <a:bodyPr wrap="square" rtlCol="0">
            <a:spAutoFit/>
          </a:bodyPr>
          <a:lstStyle/>
          <a:p>
            <a:r>
              <a:rPr lang="en-US" sz="2000" i="1" dirty="0" smtClean="0">
                <a:solidFill>
                  <a:srgbClr val="00B050"/>
                </a:solidFill>
                <a:latin typeface="Courier New" pitchFamily="49" charset="0"/>
                <a:cs typeface="Courier New" pitchFamily="49" charset="0"/>
              </a:rPr>
              <a:t>%% expand deepest node first</a:t>
            </a:r>
            <a:endParaRPr lang="en-US" sz="2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DFS Illustration</a:t>
            </a:r>
            <a:endParaRPr lang="en-US" dirty="0"/>
          </a:p>
        </p:txBody>
      </p:sp>
      <p:sp>
        <p:nvSpPr>
          <p:cNvPr id="3" name="Content Placeholder 2"/>
          <p:cNvSpPr>
            <a:spLocks noGrp="1"/>
          </p:cNvSpPr>
          <p:nvPr>
            <p:ph idx="1"/>
          </p:nvPr>
        </p:nvSpPr>
        <p:spPr>
          <a:xfrm>
            <a:off x="4495800" y="4953000"/>
            <a:ext cx="3352800" cy="457200"/>
          </a:xfrm>
        </p:spPr>
        <p:txBody>
          <a:bodyPr>
            <a:normAutofit/>
          </a:bodyPr>
          <a:lstStyle/>
          <a:p>
            <a:pPr algn="ctr">
              <a:buNone/>
            </a:pPr>
            <a:r>
              <a:rPr lang="en-US" sz="1800" b="1" dirty="0" smtClean="0"/>
              <a:t>Figure 10</a:t>
            </a:r>
            <a:endParaRPr lang="en-US" sz="1800" b="1" dirty="0"/>
          </a:p>
        </p:txBody>
      </p:sp>
      <p:pic>
        <p:nvPicPr>
          <p:cNvPr id="9220" name="Picture 4"/>
          <p:cNvPicPr>
            <a:picLocks noChangeAspect="1" noChangeArrowheads="1"/>
          </p:cNvPicPr>
          <p:nvPr/>
        </p:nvPicPr>
        <p:blipFill>
          <a:blip r:embed="rId2" cstate="print"/>
          <a:srcRect/>
          <a:stretch>
            <a:fillRect/>
          </a:stretch>
        </p:blipFill>
        <p:spPr bwMode="auto">
          <a:xfrm>
            <a:off x="152400" y="1905001"/>
            <a:ext cx="2727187" cy="1371599"/>
          </a:xfrm>
          <a:prstGeom prst="rect">
            <a:avLst/>
          </a:prstGeom>
          <a:noFill/>
          <a:ln w="9525">
            <a:noFill/>
            <a:miter lim="800000"/>
            <a:headEnd/>
            <a:tailEnd/>
          </a:ln>
        </p:spPr>
      </p:pic>
      <p:sp>
        <p:nvSpPr>
          <p:cNvPr id="8" name="Content Placeholder 2"/>
          <p:cNvSpPr txBox="1">
            <a:spLocks/>
          </p:cNvSpPr>
          <p:nvPr/>
        </p:nvSpPr>
        <p:spPr>
          <a:xfrm>
            <a:off x="457200" y="5486400"/>
            <a:ext cx="8229600" cy="55473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FRINGE: </a:t>
            </a:r>
            <a:r>
              <a:rPr kumimoji="0" lang="en-US" sz="2400" b="1" i="0" u="none" strike="noStrike" kern="1200" cap="none" spc="0" normalizeH="0" baseline="0" noProof="0" dirty="0" smtClean="0">
                <a:ln>
                  <a:noFill/>
                </a:ln>
                <a:solidFill>
                  <a:srgbClr val="0000FF"/>
                </a:solidFill>
                <a:effectLst/>
                <a:uLnTx/>
                <a:uFillTx/>
                <a:latin typeface="+mn-lt"/>
                <a:ea typeface="+mn-ea"/>
                <a:cs typeface="+mn-cs"/>
              </a:rPr>
              <a:t>A</a:t>
            </a:r>
            <a:endParaRPr kumimoji="0" lang="en-US" sz="2400" b="1" i="0" u="none" strike="noStrike" kern="1200" cap="none" spc="0" normalizeH="0" baseline="0" noProof="0" dirty="0">
              <a:ln>
                <a:noFill/>
              </a:ln>
              <a:solidFill>
                <a:srgbClr val="0000FF"/>
              </a:solidFill>
              <a:effectLst/>
              <a:uLnTx/>
              <a:uFillTx/>
              <a:latin typeface="+mn-lt"/>
              <a:ea typeface="+mn-ea"/>
              <a:cs typeface="+mn-cs"/>
            </a:endParaRPr>
          </a:p>
        </p:txBody>
      </p:sp>
      <p:pic>
        <p:nvPicPr>
          <p:cNvPr id="9222" name="Picture 6"/>
          <p:cNvPicPr>
            <a:picLocks noChangeAspect="1" noChangeArrowheads="1"/>
          </p:cNvPicPr>
          <p:nvPr/>
        </p:nvPicPr>
        <p:blipFill>
          <a:blip r:embed="rId3" cstate="print"/>
          <a:srcRect/>
          <a:stretch>
            <a:fillRect/>
          </a:stretch>
        </p:blipFill>
        <p:spPr bwMode="auto">
          <a:xfrm>
            <a:off x="3810000" y="1676400"/>
            <a:ext cx="498157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038350" y="1219200"/>
            <a:ext cx="5067300" cy="3419475"/>
          </a:xfrm>
          <a:prstGeom prst="rect">
            <a:avLst/>
          </a:prstGeom>
          <a:noFill/>
          <a:ln w="9525">
            <a:noFill/>
            <a:miter lim="800000"/>
            <a:headEnd/>
            <a:tailEnd/>
          </a:ln>
        </p:spPr>
      </p:pic>
      <p:sp>
        <p:nvSpPr>
          <p:cNvPr id="5" name="Content Placeholder 2"/>
          <p:cNvSpPr>
            <a:spLocks noGrp="1"/>
          </p:cNvSpPr>
          <p:nvPr>
            <p:ph idx="1"/>
          </p:nvPr>
        </p:nvSpPr>
        <p:spPr>
          <a:xfrm>
            <a:off x="2819400" y="4495800"/>
            <a:ext cx="3352800" cy="457200"/>
          </a:xfrm>
        </p:spPr>
        <p:txBody>
          <a:bodyPr>
            <a:normAutofit/>
          </a:bodyPr>
          <a:lstStyle/>
          <a:p>
            <a:pPr algn="ctr">
              <a:buNone/>
            </a:pPr>
            <a:r>
              <a:rPr lang="en-US" sz="1800" b="1" dirty="0" smtClean="0"/>
              <a:t>Figure 11</a:t>
            </a:r>
            <a:endParaRPr lang="en-US" sz="1800" b="1" dirty="0"/>
          </a:p>
        </p:txBody>
      </p:sp>
      <p:sp>
        <p:nvSpPr>
          <p:cNvPr id="6" name="Content Placeholder 2"/>
          <p:cNvSpPr txBox="1">
            <a:spLocks/>
          </p:cNvSpPr>
          <p:nvPr/>
        </p:nvSpPr>
        <p:spPr>
          <a:xfrm>
            <a:off x="457200" y="5486400"/>
            <a:ext cx="8229600" cy="55473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FRINGE: </a:t>
            </a:r>
            <a:r>
              <a:rPr kumimoji="0" lang="en-US" sz="2400" b="1" i="0" u="none" strike="noStrike" kern="1200" cap="none" spc="0" normalizeH="0" baseline="0" noProof="0" dirty="0" smtClean="0">
                <a:ln>
                  <a:noFill/>
                </a:ln>
                <a:solidFill>
                  <a:srgbClr val="0000FF"/>
                </a:solidFill>
                <a:effectLst/>
                <a:uLnTx/>
                <a:uFillTx/>
                <a:latin typeface="+mn-lt"/>
                <a:ea typeface="+mn-ea"/>
                <a:cs typeface="+mn-cs"/>
              </a:rPr>
              <a:t>B C</a:t>
            </a:r>
            <a:endParaRPr kumimoji="0" lang="en-US" sz="2400" b="1" i="0" u="none" strike="noStrike" kern="1200" cap="none" spc="0" normalizeH="0" baseline="0" noProof="0" dirty="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2147888" y="1295400"/>
            <a:ext cx="4848225" cy="3305175"/>
          </a:xfrm>
          <a:prstGeom prst="rect">
            <a:avLst/>
          </a:prstGeom>
          <a:noFill/>
          <a:ln w="9525">
            <a:noFill/>
            <a:miter lim="800000"/>
            <a:headEnd/>
            <a:tailEnd/>
          </a:ln>
        </p:spPr>
      </p:pic>
      <p:sp>
        <p:nvSpPr>
          <p:cNvPr id="5" name="Content Placeholder 2"/>
          <p:cNvSpPr>
            <a:spLocks noGrp="1"/>
          </p:cNvSpPr>
          <p:nvPr>
            <p:ph idx="1"/>
          </p:nvPr>
        </p:nvSpPr>
        <p:spPr>
          <a:xfrm>
            <a:off x="2819400" y="4495800"/>
            <a:ext cx="3352800" cy="457200"/>
          </a:xfrm>
        </p:spPr>
        <p:txBody>
          <a:bodyPr>
            <a:normAutofit/>
          </a:bodyPr>
          <a:lstStyle/>
          <a:p>
            <a:pPr algn="ctr">
              <a:buNone/>
            </a:pPr>
            <a:r>
              <a:rPr lang="en-US" sz="1800" b="1" dirty="0" smtClean="0"/>
              <a:t>Figure 12</a:t>
            </a:r>
            <a:endParaRPr lang="en-US" sz="1800" b="1" dirty="0"/>
          </a:p>
        </p:txBody>
      </p:sp>
      <p:sp>
        <p:nvSpPr>
          <p:cNvPr id="6" name="Content Placeholder 2"/>
          <p:cNvSpPr txBox="1">
            <a:spLocks/>
          </p:cNvSpPr>
          <p:nvPr/>
        </p:nvSpPr>
        <p:spPr>
          <a:xfrm>
            <a:off x="457200" y="5486400"/>
            <a:ext cx="8229600" cy="55473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FRINGE: </a:t>
            </a:r>
            <a:r>
              <a:rPr kumimoji="0" lang="en-US" sz="2400" b="1" i="0" u="none" strike="noStrike" kern="1200" cap="none" spc="0" normalizeH="0" baseline="0" noProof="0" dirty="0" smtClean="0">
                <a:ln>
                  <a:noFill/>
                </a:ln>
                <a:solidFill>
                  <a:srgbClr val="0000FF"/>
                </a:solidFill>
                <a:effectLst/>
                <a:uLnTx/>
                <a:uFillTx/>
                <a:latin typeface="+mn-lt"/>
                <a:ea typeface="+mn-ea"/>
                <a:cs typeface="+mn-cs"/>
              </a:rPr>
              <a:t>D E C</a:t>
            </a:r>
            <a:endParaRPr kumimoji="0" lang="en-US" sz="2400" b="1" i="0" u="none" strike="noStrike" kern="1200" cap="none" spc="0" normalizeH="0" baseline="0" noProof="0" dirty="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962150" y="990600"/>
            <a:ext cx="5219700" cy="3581400"/>
          </a:xfrm>
          <a:prstGeom prst="rect">
            <a:avLst/>
          </a:prstGeom>
          <a:noFill/>
          <a:ln w="9525">
            <a:noFill/>
            <a:miter lim="800000"/>
            <a:headEnd/>
            <a:tailEnd/>
          </a:ln>
        </p:spPr>
      </p:pic>
      <p:sp>
        <p:nvSpPr>
          <p:cNvPr id="5" name="Content Placeholder 2"/>
          <p:cNvSpPr>
            <a:spLocks noGrp="1"/>
          </p:cNvSpPr>
          <p:nvPr>
            <p:ph idx="1"/>
          </p:nvPr>
        </p:nvSpPr>
        <p:spPr>
          <a:xfrm>
            <a:off x="2819400" y="4495800"/>
            <a:ext cx="3352800" cy="457200"/>
          </a:xfrm>
        </p:spPr>
        <p:txBody>
          <a:bodyPr>
            <a:normAutofit/>
          </a:bodyPr>
          <a:lstStyle/>
          <a:p>
            <a:pPr algn="ctr">
              <a:buNone/>
            </a:pPr>
            <a:r>
              <a:rPr lang="en-US" sz="1800" b="1" dirty="0" smtClean="0"/>
              <a:t>Figure 13</a:t>
            </a:r>
            <a:endParaRPr lang="en-US" sz="1800" b="1" dirty="0"/>
          </a:p>
        </p:txBody>
      </p:sp>
      <p:sp>
        <p:nvSpPr>
          <p:cNvPr id="6" name="Content Placeholder 2"/>
          <p:cNvSpPr txBox="1">
            <a:spLocks/>
          </p:cNvSpPr>
          <p:nvPr/>
        </p:nvSpPr>
        <p:spPr>
          <a:xfrm>
            <a:off x="457200" y="5486400"/>
            <a:ext cx="8229600" cy="55473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FRINGE: </a:t>
            </a:r>
            <a:r>
              <a:rPr kumimoji="0" lang="en-US" sz="2400" b="1" i="0" u="none" strike="noStrike" kern="1200" cap="none" spc="0" normalizeH="0" baseline="0" noProof="0" dirty="0" smtClean="0">
                <a:ln>
                  <a:noFill/>
                </a:ln>
                <a:solidFill>
                  <a:srgbClr val="0000FF"/>
                </a:solidFill>
                <a:effectLst/>
                <a:uLnTx/>
                <a:uFillTx/>
                <a:latin typeface="+mn-lt"/>
                <a:ea typeface="+mn-ea"/>
                <a:cs typeface="+mn-cs"/>
              </a:rPr>
              <a:t>C F E C</a:t>
            </a:r>
            <a:endParaRPr kumimoji="0" lang="en-US" sz="2400" b="1" i="0" u="none" strike="noStrike" kern="1200" cap="none" spc="0" normalizeH="0" baseline="0" noProof="0" dirty="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2147888" y="1295400"/>
            <a:ext cx="4848225" cy="3409950"/>
          </a:xfrm>
          <a:prstGeom prst="rect">
            <a:avLst/>
          </a:prstGeom>
          <a:noFill/>
          <a:ln w="9525">
            <a:noFill/>
            <a:miter lim="800000"/>
            <a:headEnd/>
            <a:tailEnd/>
          </a:ln>
        </p:spPr>
      </p:pic>
      <p:sp>
        <p:nvSpPr>
          <p:cNvPr id="5" name="Content Placeholder 2"/>
          <p:cNvSpPr>
            <a:spLocks noGrp="1"/>
          </p:cNvSpPr>
          <p:nvPr>
            <p:ph idx="1"/>
          </p:nvPr>
        </p:nvSpPr>
        <p:spPr>
          <a:xfrm>
            <a:off x="2819400" y="4572000"/>
            <a:ext cx="3352800" cy="457200"/>
          </a:xfrm>
        </p:spPr>
        <p:txBody>
          <a:bodyPr>
            <a:normAutofit/>
          </a:bodyPr>
          <a:lstStyle/>
          <a:p>
            <a:pPr algn="ctr">
              <a:buNone/>
            </a:pPr>
            <a:r>
              <a:rPr lang="en-US" sz="1800" b="1" dirty="0" smtClean="0"/>
              <a:t>Figure 14</a:t>
            </a:r>
            <a:endParaRPr lang="en-US" sz="1800" b="1" dirty="0"/>
          </a:p>
        </p:txBody>
      </p:sp>
      <p:sp>
        <p:nvSpPr>
          <p:cNvPr id="6" name="Content Placeholder 2"/>
          <p:cNvSpPr txBox="1">
            <a:spLocks/>
          </p:cNvSpPr>
          <p:nvPr/>
        </p:nvSpPr>
        <p:spPr>
          <a:xfrm>
            <a:off x="457200" y="5486400"/>
            <a:ext cx="8229600" cy="55473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FRINGE: </a:t>
            </a:r>
            <a:r>
              <a:rPr lang="en-US" sz="2400" b="1" dirty="0" smtClean="0">
                <a:solidFill>
                  <a:srgbClr val="0000FF"/>
                </a:solidFill>
              </a:rPr>
              <a:t>G</a:t>
            </a:r>
            <a:r>
              <a:rPr kumimoji="0" lang="en-US" sz="2400" b="1" i="0" u="none" strike="noStrike" kern="1200" cap="none" spc="0" normalizeH="0" baseline="0" noProof="0" dirty="0" smtClean="0">
                <a:ln>
                  <a:noFill/>
                </a:ln>
                <a:solidFill>
                  <a:srgbClr val="0000FF"/>
                </a:solidFill>
                <a:effectLst/>
                <a:uLnTx/>
                <a:uFillTx/>
                <a:latin typeface="+mn-lt"/>
                <a:ea typeface="+mn-ea"/>
                <a:cs typeface="+mn-cs"/>
              </a:rPr>
              <a:t> F E C</a:t>
            </a:r>
            <a:endParaRPr kumimoji="0" lang="en-US" sz="2400" b="1" i="0" u="none" strike="noStrike" kern="1200" cap="none" spc="0" normalizeH="0" baseline="0" noProof="0" dirty="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1890713" y="1066800"/>
            <a:ext cx="5362575" cy="3505200"/>
          </a:xfrm>
          <a:prstGeom prst="rect">
            <a:avLst/>
          </a:prstGeom>
          <a:noFill/>
          <a:ln w="9525">
            <a:noFill/>
            <a:miter lim="800000"/>
            <a:headEnd/>
            <a:tailEnd/>
          </a:ln>
        </p:spPr>
      </p:pic>
      <p:sp>
        <p:nvSpPr>
          <p:cNvPr id="5" name="Content Placeholder 2"/>
          <p:cNvSpPr>
            <a:spLocks noGrp="1"/>
          </p:cNvSpPr>
          <p:nvPr>
            <p:ph idx="1"/>
          </p:nvPr>
        </p:nvSpPr>
        <p:spPr>
          <a:xfrm>
            <a:off x="2819400" y="4572000"/>
            <a:ext cx="3352800" cy="457200"/>
          </a:xfrm>
        </p:spPr>
        <p:txBody>
          <a:bodyPr>
            <a:normAutofit/>
          </a:bodyPr>
          <a:lstStyle/>
          <a:p>
            <a:pPr algn="ctr">
              <a:buNone/>
            </a:pPr>
            <a:r>
              <a:rPr lang="en-US" sz="1800" b="1" dirty="0" smtClean="0"/>
              <a:t>Figure 15</a:t>
            </a:r>
            <a:endParaRPr lang="en-US" sz="1800" b="1" dirty="0"/>
          </a:p>
        </p:txBody>
      </p:sp>
      <p:sp>
        <p:nvSpPr>
          <p:cNvPr id="6" name="Content Placeholder 2"/>
          <p:cNvSpPr txBox="1">
            <a:spLocks/>
          </p:cNvSpPr>
          <p:nvPr/>
        </p:nvSpPr>
        <p:spPr>
          <a:xfrm>
            <a:off x="457200" y="5486400"/>
            <a:ext cx="8229600" cy="55473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FRINGE: </a:t>
            </a:r>
            <a:r>
              <a:rPr lang="en-US" sz="2400" b="1" dirty="0" smtClean="0">
                <a:solidFill>
                  <a:srgbClr val="FF0000"/>
                </a:solidFill>
              </a:rPr>
              <a:t>G</a:t>
            </a:r>
            <a:r>
              <a:rPr kumimoji="0" lang="en-US" sz="2400" b="1" i="0" u="none" strike="noStrike" kern="1200" cap="none" spc="0" normalizeH="0" baseline="0" noProof="0" dirty="0" smtClean="0">
                <a:ln>
                  <a:noFill/>
                </a:ln>
                <a:solidFill>
                  <a:srgbClr val="0000FF"/>
                </a:solidFill>
                <a:effectLst/>
                <a:uLnTx/>
                <a:uFillTx/>
                <a:latin typeface="+mn-lt"/>
                <a:ea typeface="+mn-ea"/>
                <a:cs typeface="+mn-cs"/>
              </a:rPr>
              <a:t> F E C</a:t>
            </a:r>
            <a:endParaRPr kumimoji="0" lang="en-US" sz="2400" b="1" i="0" u="none" strike="noStrike" kern="1200" cap="none" spc="0" normalizeH="0" baseline="0" noProof="0" dirty="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DFS</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LIFO order (use a stack).</a:t>
            </a:r>
          </a:p>
          <a:p>
            <a:r>
              <a:rPr lang="en-US" dirty="0" smtClean="0"/>
              <a:t>Takes exponential time, </a:t>
            </a:r>
            <a:r>
              <a:rPr lang="en-US" i="1" dirty="0" smtClean="0">
                <a:solidFill>
                  <a:srgbClr val="0070C0"/>
                </a:solidFill>
              </a:rPr>
              <a:t>O(b</a:t>
            </a:r>
            <a:r>
              <a:rPr lang="en-US" i="1" baseline="30000" dirty="0" smtClean="0">
                <a:solidFill>
                  <a:srgbClr val="0070C0"/>
                </a:solidFill>
              </a:rPr>
              <a:t>d</a:t>
            </a:r>
            <a:r>
              <a:rPr lang="en-US" i="1" dirty="0" smtClean="0">
                <a:solidFill>
                  <a:srgbClr val="0070C0"/>
                </a:solidFill>
              </a:rPr>
              <a:t>)</a:t>
            </a:r>
            <a:r>
              <a:rPr lang="en-US" dirty="0" smtClean="0"/>
              <a:t>, but only linear space </a:t>
            </a:r>
            <a:r>
              <a:rPr lang="en-US" i="1" dirty="0" smtClean="0">
                <a:solidFill>
                  <a:srgbClr val="0070C0"/>
                </a:solidFill>
              </a:rPr>
              <a:t>O(</a:t>
            </a:r>
            <a:r>
              <a:rPr lang="en-US" i="1" dirty="0" err="1" smtClean="0">
                <a:solidFill>
                  <a:srgbClr val="0070C0"/>
                </a:solidFill>
              </a:rPr>
              <a:t>bN</a:t>
            </a:r>
            <a:r>
              <a:rPr lang="en-US" i="1" dirty="0" smtClean="0">
                <a:solidFill>
                  <a:srgbClr val="0070C0"/>
                </a:solidFill>
              </a:rPr>
              <a:t>)</a:t>
            </a:r>
            <a:r>
              <a:rPr lang="en-US" dirty="0" smtClean="0"/>
              <a:t>.</a:t>
            </a:r>
          </a:p>
          <a:p>
            <a:r>
              <a:rPr lang="en-US" dirty="0" smtClean="0"/>
              <a:t>May not terminate without a “depth-bound” (depth limited search).</a:t>
            </a:r>
          </a:p>
          <a:p>
            <a:r>
              <a:rPr lang="en-US" dirty="0" smtClean="0"/>
              <a:t>Not complete.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Formalizing search in a state space</a:t>
            </a:r>
            <a:endParaRPr lang="en-US" dirty="0"/>
          </a:p>
        </p:txBody>
      </p:sp>
      <p:sp>
        <p:nvSpPr>
          <p:cNvPr id="3" name="Content Placeholder 2"/>
          <p:cNvSpPr>
            <a:spLocks noGrp="1"/>
          </p:cNvSpPr>
          <p:nvPr>
            <p:ph idx="1"/>
          </p:nvPr>
        </p:nvSpPr>
        <p:spPr>
          <a:xfrm>
            <a:off x="457200" y="1716024"/>
            <a:ext cx="8229600" cy="4325112"/>
          </a:xfrm>
        </p:spPr>
        <p:txBody>
          <a:bodyPr>
            <a:normAutofit lnSpcReduction="10000"/>
          </a:bodyPr>
          <a:lstStyle/>
          <a:p>
            <a:r>
              <a:rPr lang="en-US" dirty="0" smtClean="0"/>
              <a:t>A state space is a graph (V, E).</a:t>
            </a:r>
          </a:p>
          <a:p>
            <a:pPr lvl="1"/>
            <a:r>
              <a:rPr lang="en-US" dirty="0" smtClean="0"/>
              <a:t>V is a set of nodes</a:t>
            </a:r>
          </a:p>
          <a:p>
            <a:pPr lvl="1"/>
            <a:r>
              <a:rPr lang="en-US" dirty="0" smtClean="0"/>
              <a:t>E is a set or arcs</a:t>
            </a:r>
          </a:p>
          <a:p>
            <a:r>
              <a:rPr lang="en-US" dirty="0" smtClean="0"/>
              <a:t>Each arc has a fixed, positive cost.</a:t>
            </a:r>
          </a:p>
          <a:p>
            <a:r>
              <a:rPr lang="en-US" dirty="0" smtClean="0"/>
              <a:t>Each node is a data structure</a:t>
            </a:r>
          </a:p>
          <a:p>
            <a:pPr lvl="1"/>
            <a:r>
              <a:rPr lang="en-US" dirty="0" smtClean="0"/>
              <a:t>A state description</a:t>
            </a:r>
          </a:p>
          <a:p>
            <a:pPr lvl="1"/>
            <a:r>
              <a:rPr lang="en-US" dirty="0" smtClean="0"/>
              <a:t>The parent of the node</a:t>
            </a:r>
          </a:p>
          <a:p>
            <a:pPr lvl="1"/>
            <a:r>
              <a:rPr lang="en-US" dirty="0" smtClean="0"/>
              <a:t>Depth of the node</a:t>
            </a:r>
          </a:p>
          <a:p>
            <a:pPr lvl="1"/>
            <a:r>
              <a:rPr lang="en-US" dirty="0" smtClean="0"/>
              <a:t>The operator that generated this node</a:t>
            </a:r>
          </a:p>
          <a:p>
            <a:pPr lvl="1"/>
            <a:r>
              <a:rPr lang="en-US" dirty="0" smtClean="0"/>
              <a:t>Cost of this path (sum of operator costs).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Find a path</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Shortest path</a:t>
            </a:r>
          </a:p>
          <a:p>
            <a:r>
              <a:rPr lang="en-US" dirty="0" smtClean="0"/>
              <a:t>Any path</a:t>
            </a:r>
          </a:p>
          <a:p>
            <a:pPr>
              <a:buNone/>
            </a:pPr>
            <a:endParaRPr lang="en-US" dirty="0" smtClean="0"/>
          </a:p>
          <a:p>
            <a:r>
              <a:rPr lang="en-US" dirty="0" smtClean="0"/>
              <a:t>Blind search</a:t>
            </a:r>
          </a:p>
          <a:p>
            <a:pPr lvl="1"/>
            <a:r>
              <a:rPr lang="en-US" dirty="0" smtClean="0"/>
              <a:t>BFS</a:t>
            </a:r>
          </a:p>
          <a:p>
            <a:pPr lvl="1"/>
            <a:r>
              <a:rPr lang="en-US" dirty="0" smtClean="0"/>
              <a:t>DFS</a:t>
            </a:r>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4343400" y="2819400"/>
            <a:ext cx="4181475" cy="2286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Some issue…</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Search process constructs a search tree, where</a:t>
            </a:r>
          </a:p>
          <a:p>
            <a:pPr lvl="1"/>
            <a:r>
              <a:rPr lang="en-US" dirty="0" smtClean="0"/>
              <a:t>Root is the initial state</a:t>
            </a:r>
          </a:p>
          <a:p>
            <a:pPr lvl="1"/>
            <a:r>
              <a:rPr lang="en-US" dirty="0" smtClean="0"/>
              <a:t>Leaf nodes are nodes</a:t>
            </a:r>
          </a:p>
          <a:p>
            <a:pPr lvl="2"/>
            <a:r>
              <a:rPr lang="en-US" dirty="0" smtClean="0"/>
              <a:t>Not yet expanded (i.e., in fringe)</a:t>
            </a:r>
          </a:p>
          <a:p>
            <a:pPr lvl="2"/>
            <a:r>
              <a:rPr lang="en-US" dirty="0" smtClean="0"/>
              <a:t>Having no successors (i.e., dead ends) </a:t>
            </a:r>
          </a:p>
          <a:p>
            <a:r>
              <a:rPr lang="en-US" dirty="0" smtClean="0"/>
              <a:t>Search tree may be infinite because of loops even if state space is small</a:t>
            </a:r>
          </a:p>
          <a:p>
            <a:r>
              <a:rPr lang="en-US" dirty="0" smtClean="0"/>
              <a:t>Return a path or a node depending on problem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Depth Limited Search</a:t>
            </a:r>
            <a:endParaRPr lang="en-US" dirty="0"/>
          </a:p>
        </p:txBody>
      </p:sp>
      <p:sp>
        <p:nvSpPr>
          <p:cNvPr id="3" name="Content Placeholder 2"/>
          <p:cNvSpPr>
            <a:spLocks noGrp="1"/>
          </p:cNvSpPr>
          <p:nvPr>
            <p:ph idx="1"/>
          </p:nvPr>
        </p:nvSpPr>
        <p:spPr>
          <a:xfrm>
            <a:off x="457200" y="1716024"/>
            <a:ext cx="8229600" cy="4325112"/>
          </a:xfrm>
        </p:spPr>
        <p:txBody>
          <a:bodyPr>
            <a:normAutofit fontScale="77500" lnSpcReduction="20000"/>
          </a:bodyPr>
          <a:lstStyle/>
          <a:p>
            <a:pPr>
              <a:buNone/>
            </a:pPr>
            <a:r>
              <a:rPr lang="en-US" dirty="0" smtClean="0">
                <a:latin typeface="Courier New" pitchFamily="49" charset="0"/>
                <a:cs typeface="Courier New" pitchFamily="49" charset="0"/>
              </a:rPr>
              <a:t>Let </a:t>
            </a:r>
            <a:r>
              <a:rPr lang="en-US" i="1" dirty="0" smtClean="0">
                <a:solidFill>
                  <a:srgbClr val="CC00CC"/>
                </a:solidFill>
                <a:latin typeface="Courier New" pitchFamily="49" charset="0"/>
                <a:cs typeface="Courier New" pitchFamily="49" charset="0"/>
              </a:rPr>
              <a:t>fringe</a:t>
            </a:r>
            <a:r>
              <a:rPr lang="en-US" dirty="0" smtClean="0">
                <a:latin typeface="Courier New" pitchFamily="49" charset="0"/>
                <a:cs typeface="Courier New" pitchFamily="49" charset="0"/>
              </a:rPr>
              <a:t> be a list containing the initial state</a:t>
            </a:r>
          </a:p>
          <a:p>
            <a:pPr>
              <a:buNone/>
            </a:pPr>
            <a:r>
              <a:rPr lang="en-US" dirty="0" smtClean="0">
                <a:latin typeface="Courier New" pitchFamily="49" charset="0"/>
                <a:cs typeface="Courier New" pitchFamily="49" charset="0"/>
              </a:rPr>
              <a:t>Loop</a:t>
            </a:r>
          </a:p>
          <a:p>
            <a:pPr>
              <a:buNone/>
            </a:pP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if</a:t>
            </a:r>
            <a:r>
              <a:rPr lang="en-US" dirty="0" smtClean="0">
                <a:latin typeface="Courier New" pitchFamily="49" charset="0"/>
                <a:cs typeface="Courier New" pitchFamily="49" charset="0"/>
              </a:rPr>
              <a:t> </a:t>
            </a:r>
            <a:r>
              <a:rPr lang="en-US" i="1" dirty="0" smtClean="0">
                <a:solidFill>
                  <a:srgbClr val="CC00CC"/>
                </a:solidFill>
                <a:latin typeface="Courier New" pitchFamily="49" charset="0"/>
                <a:cs typeface="Courier New" pitchFamily="49" charset="0"/>
              </a:rPr>
              <a:t>fringe</a:t>
            </a:r>
            <a:r>
              <a:rPr lang="en-US" dirty="0" smtClean="0">
                <a:latin typeface="Courier New" pitchFamily="49" charset="0"/>
                <a:cs typeface="Courier New" pitchFamily="49" charset="0"/>
              </a:rPr>
              <a:t> is empty return failure</a:t>
            </a:r>
          </a:p>
          <a:p>
            <a:pPr>
              <a:buNone/>
            </a:pPr>
            <a:r>
              <a:rPr lang="en-US" dirty="0" smtClean="0">
                <a:latin typeface="Courier New" pitchFamily="49" charset="0"/>
                <a:cs typeface="Courier New" pitchFamily="49" charset="0"/>
              </a:rPr>
              <a:t>		Node     remove-first (</a:t>
            </a:r>
            <a:r>
              <a:rPr lang="en-US" i="1" dirty="0" smtClean="0">
                <a:solidFill>
                  <a:srgbClr val="CC00CC"/>
                </a:solidFill>
                <a:latin typeface="Courier New" pitchFamily="49" charset="0"/>
                <a:cs typeface="Courier New" pitchFamily="49" charset="0"/>
              </a:rPr>
              <a:t>fringe</a:t>
            </a:r>
            <a:r>
              <a:rPr lang="en-US"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if</a:t>
            </a:r>
            <a:r>
              <a:rPr lang="en-US" dirty="0" smtClean="0">
                <a:latin typeface="Courier New" pitchFamily="49" charset="0"/>
                <a:cs typeface="Courier New" pitchFamily="49" charset="0"/>
              </a:rPr>
              <a:t> Node is a goal</a:t>
            </a:r>
          </a:p>
          <a:p>
            <a:pPr>
              <a:buNone/>
            </a:pP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then</a:t>
            </a:r>
            <a:r>
              <a:rPr lang="en-US" dirty="0" smtClean="0">
                <a:latin typeface="Courier New" pitchFamily="49" charset="0"/>
                <a:cs typeface="Courier New" pitchFamily="49" charset="0"/>
              </a:rPr>
              <a:t> return the path from initial state 	   to Node</a:t>
            </a:r>
          </a:p>
          <a:p>
            <a:pPr>
              <a:buNone/>
            </a:pP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else</a:t>
            </a: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if</a:t>
            </a:r>
            <a:r>
              <a:rPr lang="en-US" dirty="0" smtClean="0">
                <a:latin typeface="Courier New" pitchFamily="49" charset="0"/>
                <a:cs typeface="Courier New" pitchFamily="49" charset="0"/>
              </a:rPr>
              <a:t> depth of Node=limit return cutoff</a:t>
            </a:r>
          </a:p>
          <a:p>
            <a:pPr>
              <a:buNone/>
            </a:pPr>
            <a:r>
              <a:rPr lang="en-US" dirty="0" smtClean="0">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else</a:t>
            </a:r>
            <a:r>
              <a:rPr lang="en-US" dirty="0" smtClean="0">
                <a:latin typeface="Courier New" pitchFamily="49" charset="0"/>
                <a:cs typeface="Courier New" pitchFamily="49" charset="0"/>
              </a:rPr>
              <a:t> add generated nodes to the front of       	</a:t>
            </a:r>
            <a:r>
              <a:rPr lang="en-US" i="1" dirty="0" smtClean="0">
                <a:solidFill>
                  <a:srgbClr val="CC00CC"/>
                </a:solidFill>
                <a:latin typeface="Courier New" pitchFamily="49" charset="0"/>
                <a:cs typeface="Courier New" pitchFamily="49" charset="0"/>
              </a:rPr>
              <a:t>fringe</a:t>
            </a:r>
          </a:p>
          <a:p>
            <a:pPr>
              <a:buNone/>
            </a:pPr>
            <a:endParaRPr lang="en-US" i="1" dirty="0" smtClean="0">
              <a:solidFill>
                <a:srgbClr val="CC00CC"/>
              </a:solidFill>
              <a:latin typeface="Courier New" pitchFamily="49" charset="0"/>
              <a:cs typeface="Courier New" pitchFamily="49" charset="0"/>
            </a:endParaRPr>
          </a:p>
          <a:p>
            <a:pPr>
              <a:buNone/>
            </a:pPr>
            <a:r>
              <a:rPr lang="en-US" dirty="0" smtClean="0">
                <a:latin typeface="Courier New" pitchFamily="49" charset="0"/>
                <a:cs typeface="Courier New" pitchFamily="49" charset="0"/>
              </a:rPr>
              <a:t>End loop</a:t>
            </a:r>
          </a:p>
          <a:p>
            <a:pPr>
              <a:buNone/>
            </a:pPr>
            <a:endParaRPr lang="en-US" dirty="0"/>
          </a:p>
        </p:txBody>
      </p:sp>
      <p:cxnSp>
        <p:nvCxnSpPr>
          <p:cNvPr id="5" name="Straight Arrow Connector 4"/>
          <p:cNvCxnSpPr/>
          <p:nvPr/>
        </p:nvCxnSpPr>
        <p:spPr>
          <a:xfrm flipH="1">
            <a:off x="2318660" y="3080658"/>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dirty="0" smtClean="0"/>
              <a:t>Depth-First Iterative Deepening (DFID)</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First do DFS to depth 0 (i.e., treat start node as having no successors), then if no solution found, do DFS to depth 1, etc.</a:t>
            </a:r>
          </a:p>
          <a:p>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1295400" y="3505200"/>
            <a:ext cx="6564923"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Iterative Deepening</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Advantage</a:t>
            </a:r>
          </a:p>
          <a:p>
            <a:pPr lvl="1"/>
            <a:r>
              <a:rPr lang="en-US" dirty="0" smtClean="0"/>
              <a:t>Linear memory requirements of DFS</a:t>
            </a:r>
          </a:p>
          <a:p>
            <a:pPr lvl="1"/>
            <a:r>
              <a:rPr lang="en-US" dirty="0" smtClean="0"/>
              <a:t>Guarantee for goal node of minimal path</a:t>
            </a:r>
          </a:p>
          <a:p>
            <a:r>
              <a:rPr lang="en-US" dirty="0" smtClean="0"/>
              <a:t>Procedure</a:t>
            </a:r>
          </a:p>
          <a:p>
            <a:pPr lvl="1"/>
            <a:r>
              <a:rPr lang="en-US" dirty="0" smtClean="0"/>
              <a:t>Successive depth first searches are conducted – each with depth bounds increasing by 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Iterative Deepening Search</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68746" y="1828800"/>
            <a:ext cx="8999054"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DFID</a:t>
            </a:r>
            <a:endParaRPr lang="en-US" dirty="0"/>
          </a:p>
        </p:txBody>
      </p:sp>
      <p:sp>
        <p:nvSpPr>
          <p:cNvPr id="3" name="Content Placeholder 2"/>
          <p:cNvSpPr>
            <a:spLocks noGrp="1"/>
          </p:cNvSpPr>
          <p:nvPr>
            <p:ph idx="1"/>
          </p:nvPr>
        </p:nvSpPr>
        <p:spPr>
          <a:xfrm>
            <a:off x="457200" y="1716024"/>
            <a:ext cx="8229600" cy="4325112"/>
          </a:xfrm>
        </p:spPr>
        <p:txBody>
          <a:bodyPr>
            <a:normAutofit lnSpcReduction="10000"/>
          </a:bodyPr>
          <a:lstStyle/>
          <a:p>
            <a:r>
              <a:rPr lang="en-US" dirty="0" smtClean="0"/>
              <a:t>Complete</a:t>
            </a:r>
          </a:p>
          <a:p>
            <a:r>
              <a:rPr lang="en-US" dirty="0" smtClean="0"/>
              <a:t>Optimal/admissible if all operators have the same cost. Otherwise, not optimal but guarantees finding solution of shortest length.</a:t>
            </a:r>
          </a:p>
          <a:p>
            <a:r>
              <a:rPr lang="en-US" dirty="0" smtClean="0"/>
              <a:t>Time complexity is a little worse than BFS or DFS because nodes near the top of the search tree are generated multiple times, but because almost all of the nodes are near the bottom of a tree, the worst case time complexity is still exponential, </a:t>
            </a:r>
            <a:r>
              <a:rPr lang="en-US" i="1" dirty="0" smtClean="0">
                <a:solidFill>
                  <a:srgbClr val="0070C0"/>
                </a:solidFill>
              </a:rPr>
              <a:t>O(b</a:t>
            </a:r>
            <a:r>
              <a:rPr lang="en-US" i="1" baseline="30000" dirty="0" smtClean="0">
                <a:solidFill>
                  <a:srgbClr val="0070C0"/>
                </a:solidFill>
              </a:rPr>
              <a:t>d</a:t>
            </a:r>
            <a:r>
              <a:rPr lang="en-US" i="1" dirty="0" smtClean="0">
                <a:solidFill>
                  <a:srgbClr val="0070C0"/>
                </a:solidFill>
              </a:rPr>
              <a:t>)</a:t>
            </a:r>
            <a:r>
              <a:rPr lang="en-US" i="1" dirty="0" smtClean="0"/>
              <a:t>.</a:t>
            </a:r>
            <a:endParaRPr lang="en-US" i="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DFID</a:t>
            </a:r>
            <a:endParaRPr lang="en-US" dirty="0"/>
          </a:p>
        </p:txBody>
      </p:sp>
      <p:sp>
        <p:nvSpPr>
          <p:cNvPr id="3" name="Content Placeholder 2"/>
          <p:cNvSpPr>
            <a:spLocks noGrp="1"/>
          </p:cNvSpPr>
          <p:nvPr>
            <p:ph idx="1"/>
          </p:nvPr>
        </p:nvSpPr>
        <p:spPr>
          <a:xfrm>
            <a:off x="457200" y="1716024"/>
            <a:ext cx="8229600" cy="4325112"/>
          </a:xfrm>
        </p:spPr>
        <p:txBody>
          <a:bodyPr>
            <a:normAutofit fontScale="92500" lnSpcReduction="10000"/>
          </a:bodyPr>
          <a:lstStyle/>
          <a:p>
            <a:r>
              <a:rPr lang="en-US" dirty="0" smtClean="0"/>
              <a:t>If branching factor is b and solution is at depth d, then nodes at depth d are generated once, nodes at depth d-1 are generated twice, etc.</a:t>
            </a:r>
          </a:p>
          <a:p>
            <a:pPr>
              <a:buNone/>
            </a:pPr>
            <a:r>
              <a:rPr lang="en-US" dirty="0" smtClean="0"/>
              <a:t>	b</a:t>
            </a:r>
            <a:r>
              <a:rPr lang="en-US" baseline="30000" dirty="0" smtClean="0"/>
              <a:t>d</a:t>
            </a:r>
            <a:r>
              <a:rPr lang="en-US" dirty="0" smtClean="0"/>
              <a:t>+2b</a:t>
            </a:r>
            <a:r>
              <a:rPr lang="en-US" baseline="30000" dirty="0" smtClean="0"/>
              <a:t>(d-1)</a:t>
            </a:r>
            <a:r>
              <a:rPr lang="en-US" dirty="0" smtClean="0"/>
              <a:t>+…+db&lt;=b</a:t>
            </a:r>
            <a:r>
              <a:rPr lang="en-US" baseline="30000" dirty="0" smtClean="0"/>
              <a:t>d</a:t>
            </a:r>
            <a:r>
              <a:rPr lang="en-US" dirty="0" smtClean="0"/>
              <a:t>/(1-1/b)</a:t>
            </a:r>
            <a:r>
              <a:rPr lang="en-US" baseline="30000" dirty="0" smtClean="0"/>
              <a:t>2</a:t>
            </a:r>
            <a:r>
              <a:rPr lang="en-US" dirty="0" smtClean="0"/>
              <a:t>=O(b</a:t>
            </a:r>
            <a:r>
              <a:rPr lang="en-US" baseline="30000" dirty="0" smtClean="0"/>
              <a:t>d</a:t>
            </a:r>
            <a:r>
              <a:rPr lang="en-US" dirty="0" smtClean="0"/>
              <a:t>)</a:t>
            </a:r>
          </a:p>
          <a:p>
            <a:r>
              <a:rPr lang="en-US" dirty="0" smtClean="0"/>
              <a:t>Linear space complexity, O(bd), like DFS.</a:t>
            </a:r>
          </a:p>
          <a:p>
            <a:endParaRPr lang="en-US" dirty="0" smtClean="0"/>
          </a:p>
          <a:p>
            <a:r>
              <a:rPr lang="en-US" dirty="0" smtClean="0"/>
              <a:t>Has advantage of BFS –completeness and advantage of DFS – limited space and find longer path more quickly</a:t>
            </a:r>
          </a:p>
          <a:p>
            <a:r>
              <a:rPr lang="en-US" dirty="0" smtClean="0"/>
              <a:t>Generally preferred for large state spaces where solution depth </a:t>
            </a:r>
            <a:r>
              <a:rPr lang="en-US" smtClean="0"/>
              <a:t>is unknown.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GB" dirty="0" smtClean="0"/>
              <a:t>Comparing Search Strategies</a:t>
            </a:r>
            <a:endParaRPr lang="en-GB"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025" y="2171700"/>
            <a:ext cx="79819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411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Search Tree</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List all possible paths</a:t>
            </a:r>
          </a:p>
          <a:p>
            <a:r>
              <a:rPr lang="en-US" dirty="0" smtClean="0"/>
              <a:t>Eliminate cycle from paths</a:t>
            </a:r>
          </a:p>
          <a:p>
            <a:r>
              <a:rPr lang="en-US" dirty="0" smtClean="0"/>
              <a:t>Result: A search tree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81000" y="4038600"/>
            <a:ext cx="3763328" cy="2057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733800" y="3048000"/>
            <a:ext cx="4995105" cy="3048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Search Tree - Terminology</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4398650" y="1981200"/>
            <a:ext cx="4745350" cy="2895600"/>
          </a:xfrm>
          <a:prstGeom prst="rect">
            <a:avLst/>
          </a:prstGeom>
          <a:noFill/>
          <a:ln w="9525">
            <a:noFill/>
            <a:miter lim="800000"/>
            <a:headEnd/>
            <a:tailEnd/>
          </a:ln>
        </p:spPr>
      </p:pic>
      <p:sp>
        <p:nvSpPr>
          <p:cNvPr id="3" name="Content Placeholder 2"/>
          <p:cNvSpPr>
            <a:spLocks noGrp="1"/>
          </p:cNvSpPr>
          <p:nvPr>
            <p:ph idx="1"/>
          </p:nvPr>
        </p:nvSpPr>
        <p:spPr>
          <a:xfrm>
            <a:off x="457200" y="1716024"/>
            <a:ext cx="4495800" cy="4325112"/>
          </a:xfrm>
        </p:spPr>
        <p:txBody>
          <a:bodyPr/>
          <a:lstStyle/>
          <a:p>
            <a:r>
              <a:rPr lang="en-US" dirty="0" smtClean="0"/>
              <a:t>Root node</a:t>
            </a:r>
          </a:p>
          <a:p>
            <a:r>
              <a:rPr lang="en-US" dirty="0" smtClean="0"/>
              <a:t>Leaf node</a:t>
            </a:r>
          </a:p>
          <a:p>
            <a:r>
              <a:rPr lang="en-US" dirty="0" smtClean="0"/>
              <a:t>Ancestor/descendant</a:t>
            </a:r>
          </a:p>
          <a:p>
            <a:r>
              <a:rPr lang="en-US" dirty="0" smtClean="0"/>
              <a:t>Branching factor</a:t>
            </a:r>
          </a:p>
          <a:p>
            <a:r>
              <a:rPr lang="en-US" dirty="0" smtClean="0"/>
              <a:t>Complete path/Partial path</a:t>
            </a:r>
          </a:p>
          <a:p>
            <a:r>
              <a:rPr lang="en-US" dirty="0" smtClean="0"/>
              <a:t>Expanding open nodes results in close nodes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Basic Search Algorithm</a:t>
            </a:r>
            <a:endParaRPr lang="en-US" dirty="0"/>
          </a:p>
        </p:txBody>
      </p:sp>
      <p:sp>
        <p:nvSpPr>
          <p:cNvPr id="3" name="Content Placeholder 2"/>
          <p:cNvSpPr>
            <a:spLocks noGrp="1"/>
          </p:cNvSpPr>
          <p:nvPr>
            <p:ph idx="1"/>
          </p:nvPr>
        </p:nvSpPr>
        <p:spPr>
          <a:xfrm>
            <a:off x="457200" y="1716024"/>
            <a:ext cx="8229600" cy="4760976"/>
          </a:xfrm>
        </p:spPr>
        <p:txBody>
          <a:bodyPr>
            <a:noAutofit/>
          </a:bodyPr>
          <a:lstStyle/>
          <a:p>
            <a:pPr>
              <a:buNone/>
            </a:pPr>
            <a:r>
              <a:rPr lang="en-US" sz="2000" dirty="0" smtClean="0">
                <a:latin typeface="Courier New" pitchFamily="49" charset="0"/>
                <a:cs typeface="Courier New" pitchFamily="49" charset="0"/>
              </a:rPr>
              <a:t>Let </a:t>
            </a:r>
            <a:r>
              <a:rPr lang="en-US" sz="2000" i="1" dirty="0" smtClean="0">
                <a:solidFill>
                  <a:srgbClr val="CC00CC"/>
                </a:solidFill>
                <a:latin typeface="Courier New" pitchFamily="49" charset="0"/>
                <a:cs typeface="Courier New" pitchFamily="49" charset="0"/>
              </a:rPr>
              <a:t>fringe</a:t>
            </a:r>
            <a:r>
              <a:rPr lang="en-US" sz="2000" dirty="0" smtClean="0">
                <a:latin typeface="Courier New" pitchFamily="49" charset="0"/>
                <a:cs typeface="Courier New" pitchFamily="49" charset="0"/>
              </a:rPr>
              <a:t> be a list containing the initial state</a:t>
            </a:r>
          </a:p>
          <a:p>
            <a:pPr>
              <a:buNone/>
            </a:pPr>
            <a:r>
              <a:rPr lang="en-US" sz="2000" dirty="0" smtClean="0">
                <a:latin typeface="Courier New" pitchFamily="49" charset="0"/>
                <a:cs typeface="Courier New" pitchFamily="49" charset="0"/>
              </a:rPr>
              <a:t>Loop</a:t>
            </a:r>
          </a:p>
          <a:p>
            <a:pPr>
              <a:buNone/>
            </a:pPr>
            <a:r>
              <a:rPr lang="en-US" sz="2000" dirty="0" smtClean="0">
                <a:latin typeface="Courier New" pitchFamily="49" charset="0"/>
                <a:cs typeface="Courier New" pitchFamily="49" charset="0"/>
              </a:rPr>
              <a:t>		</a:t>
            </a:r>
            <a:r>
              <a:rPr lang="en-US" sz="2000" dirty="0" smtClean="0">
                <a:solidFill>
                  <a:srgbClr val="0070C0"/>
                </a:solidFill>
                <a:latin typeface="Courier New" pitchFamily="49" charset="0"/>
                <a:cs typeface="Courier New" pitchFamily="49" charset="0"/>
              </a:rPr>
              <a:t>if</a:t>
            </a:r>
            <a:r>
              <a:rPr lang="en-US" sz="2000" dirty="0" smtClean="0">
                <a:latin typeface="Courier New" pitchFamily="49" charset="0"/>
                <a:cs typeface="Courier New" pitchFamily="49" charset="0"/>
              </a:rPr>
              <a:t> </a:t>
            </a:r>
            <a:r>
              <a:rPr lang="en-US" sz="2000" i="1" dirty="0" smtClean="0">
                <a:solidFill>
                  <a:srgbClr val="CC00CC"/>
                </a:solidFill>
                <a:latin typeface="Courier New" pitchFamily="49" charset="0"/>
                <a:cs typeface="Courier New" pitchFamily="49" charset="0"/>
              </a:rPr>
              <a:t>fringe</a:t>
            </a:r>
            <a:r>
              <a:rPr lang="en-US" sz="2000" dirty="0" smtClean="0">
                <a:latin typeface="Courier New" pitchFamily="49" charset="0"/>
                <a:cs typeface="Courier New" pitchFamily="49" charset="0"/>
              </a:rPr>
              <a:t> is empty return failure</a:t>
            </a:r>
          </a:p>
          <a:p>
            <a:pPr>
              <a:buNone/>
            </a:pPr>
            <a:r>
              <a:rPr lang="en-US" sz="2000" dirty="0" smtClean="0">
                <a:latin typeface="Courier New" pitchFamily="49" charset="0"/>
                <a:cs typeface="Courier New" pitchFamily="49" charset="0"/>
              </a:rPr>
              <a:t>		Node     remove-first (</a:t>
            </a:r>
            <a:r>
              <a:rPr lang="en-US" sz="2000" i="1" dirty="0" smtClean="0">
                <a:solidFill>
                  <a:srgbClr val="CC00CC"/>
                </a:solidFill>
                <a:latin typeface="Courier New" pitchFamily="49" charset="0"/>
                <a:cs typeface="Courier New" pitchFamily="49" charset="0"/>
              </a:rPr>
              <a:t>fringe</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smtClean="0">
                <a:solidFill>
                  <a:srgbClr val="0070C0"/>
                </a:solidFill>
                <a:latin typeface="Courier New" pitchFamily="49" charset="0"/>
                <a:cs typeface="Courier New" pitchFamily="49" charset="0"/>
              </a:rPr>
              <a:t>if</a:t>
            </a:r>
            <a:r>
              <a:rPr lang="en-US" sz="2000" dirty="0" smtClean="0">
                <a:latin typeface="Courier New" pitchFamily="49" charset="0"/>
                <a:cs typeface="Courier New" pitchFamily="49" charset="0"/>
              </a:rPr>
              <a:t> Node is a goal</a:t>
            </a:r>
          </a:p>
          <a:p>
            <a:pPr>
              <a:buNone/>
            </a:pPr>
            <a:r>
              <a:rPr lang="en-US" sz="2000" dirty="0" smtClean="0">
                <a:latin typeface="Courier New" pitchFamily="49" charset="0"/>
                <a:cs typeface="Courier New" pitchFamily="49" charset="0"/>
              </a:rPr>
              <a:t>		   </a:t>
            </a:r>
            <a:r>
              <a:rPr lang="en-US" sz="2000" dirty="0" smtClean="0">
                <a:solidFill>
                  <a:srgbClr val="0070C0"/>
                </a:solidFill>
                <a:latin typeface="Courier New" pitchFamily="49" charset="0"/>
                <a:cs typeface="Courier New" pitchFamily="49" charset="0"/>
              </a:rPr>
              <a:t>then</a:t>
            </a:r>
            <a:r>
              <a:rPr lang="en-US" sz="2000" dirty="0" smtClean="0">
                <a:latin typeface="Courier New" pitchFamily="49" charset="0"/>
                <a:cs typeface="Courier New" pitchFamily="49" charset="0"/>
              </a:rPr>
              <a:t> return the path from initial state to 	   Node</a:t>
            </a:r>
          </a:p>
          <a:p>
            <a:pPr>
              <a:buNone/>
            </a:pPr>
            <a:r>
              <a:rPr lang="en-US" sz="2000" dirty="0" smtClean="0">
                <a:latin typeface="Courier New" pitchFamily="49" charset="0"/>
                <a:cs typeface="Courier New" pitchFamily="49" charset="0"/>
              </a:rPr>
              <a:t>		   </a:t>
            </a:r>
            <a:r>
              <a:rPr lang="en-US" sz="2000" dirty="0" smtClean="0">
                <a:solidFill>
                  <a:srgbClr val="0070C0"/>
                </a:solidFill>
                <a:latin typeface="Courier New" pitchFamily="49" charset="0"/>
                <a:cs typeface="Courier New" pitchFamily="49" charset="0"/>
              </a:rPr>
              <a:t>else</a:t>
            </a:r>
            <a:r>
              <a:rPr lang="en-US" sz="2000" dirty="0" smtClean="0">
                <a:latin typeface="Courier New" pitchFamily="49" charset="0"/>
                <a:cs typeface="Courier New" pitchFamily="49" charset="0"/>
              </a:rPr>
              <a:t> generate all successors of Node </a:t>
            </a:r>
            <a:endParaRPr lang="en-US" sz="2000" dirty="0" smtClean="0">
              <a:solidFill>
                <a:srgbClr val="00B050"/>
              </a:solidFill>
              <a:latin typeface="Courier New" pitchFamily="49" charset="0"/>
              <a:cs typeface="Courier New" pitchFamily="49" charset="0"/>
            </a:endParaRPr>
          </a:p>
          <a:p>
            <a:pPr>
              <a:buNone/>
            </a:pPr>
            <a:r>
              <a:rPr lang="en-US" sz="2000" dirty="0" smtClean="0">
                <a:solidFill>
                  <a:srgbClr val="00B050"/>
                </a:solidFill>
                <a:latin typeface="Courier New" pitchFamily="49" charset="0"/>
                <a:cs typeface="Courier New" pitchFamily="49" charset="0"/>
              </a:rPr>
              <a:t>		   </a:t>
            </a:r>
            <a:r>
              <a:rPr lang="en-US" sz="2000" dirty="0" smtClean="0">
                <a:latin typeface="Courier New" pitchFamily="49" charset="0"/>
                <a:cs typeface="Courier New" pitchFamily="49" charset="0"/>
              </a:rPr>
              <a:t>merge the newly generated nodes into </a:t>
            </a:r>
            <a:r>
              <a:rPr lang="en-US" sz="2000" i="1" dirty="0" smtClean="0">
                <a:solidFill>
                  <a:srgbClr val="CC00CC"/>
                </a:solidFill>
                <a:latin typeface="Courier New" pitchFamily="49" charset="0"/>
                <a:cs typeface="Courier New" pitchFamily="49" charset="0"/>
              </a:rPr>
              <a:t>fringe</a:t>
            </a:r>
            <a:endParaRPr lang="en-US" sz="2000" dirty="0" smtClean="0">
              <a:solidFill>
                <a:srgbClr val="CC00CC"/>
              </a:solidFill>
              <a:latin typeface="Courier New" pitchFamily="49" charset="0"/>
              <a:cs typeface="Courier New" pitchFamily="49" charset="0"/>
            </a:endParaRPr>
          </a:p>
          <a:p>
            <a:pPr>
              <a:buNone/>
            </a:pPr>
            <a:r>
              <a:rPr lang="en-US" sz="2000" dirty="0" smtClean="0">
                <a:latin typeface="Courier New" pitchFamily="49" charset="0"/>
                <a:cs typeface="Courier New" pitchFamily="49" charset="0"/>
              </a:rPr>
              <a:t>End loop</a:t>
            </a:r>
            <a:endParaRPr lang="en-US" sz="2000" dirty="0">
              <a:latin typeface="Courier New" pitchFamily="49" charset="0"/>
              <a:cs typeface="Courier New" pitchFamily="49" charset="0"/>
            </a:endParaRPr>
          </a:p>
        </p:txBody>
      </p:sp>
      <p:cxnSp>
        <p:nvCxnSpPr>
          <p:cNvPr id="5" name="Straight Arrow Connector 4"/>
          <p:cNvCxnSpPr/>
          <p:nvPr/>
        </p:nvCxnSpPr>
        <p:spPr>
          <a:xfrm flipH="1">
            <a:off x="2133600" y="2971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Evaluating Search Strategies</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Measuring problem solving performance:</a:t>
            </a:r>
          </a:p>
          <a:p>
            <a:pPr lvl="1"/>
            <a:r>
              <a:rPr lang="en-US" dirty="0" smtClean="0"/>
              <a:t>Completeness – is the strategy guaranteed to find a solution if one exists?</a:t>
            </a:r>
          </a:p>
          <a:p>
            <a:pPr lvl="1"/>
            <a:r>
              <a:rPr lang="en-US" dirty="0" smtClean="0"/>
              <a:t>Optimality – does the solution require low cost or the minimal cost?</a:t>
            </a:r>
          </a:p>
          <a:p>
            <a:pPr lvl="1"/>
            <a:r>
              <a:rPr lang="en-US" dirty="0" smtClean="0"/>
              <a:t>Time complexity – time taken (number of nodes expanded) (worst or </a:t>
            </a:r>
            <a:r>
              <a:rPr lang="en-US" smtClean="0"/>
              <a:t>average case) to </a:t>
            </a:r>
            <a:r>
              <a:rPr lang="en-US" dirty="0" smtClean="0"/>
              <a:t>find a solution.</a:t>
            </a:r>
          </a:p>
          <a:p>
            <a:pPr lvl="1"/>
            <a:r>
              <a:rPr lang="en-US" dirty="0" smtClean="0"/>
              <a:t>Space complexity – space used by the algorithm measured in terms of the maximum size of fringe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Search Strategies</a:t>
            </a:r>
            <a:endParaRPr lang="en-US" dirty="0"/>
          </a:p>
        </p:txBody>
      </p:sp>
      <p:sp>
        <p:nvSpPr>
          <p:cNvPr id="3" name="Content Placeholder 2"/>
          <p:cNvSpPr>
            <a:spLocks noGrp="1"/>
          </p:cNvSpPr>
          <p:nvPr>
            <p:ph idx="1"/>
          </p:nvPr>
        </p:nvSpPr>
        <p:spPr>
          <a:xfrm>
            <a:off x="457200" y="1716024"/>
            <a:ext cx="8229600" cy="4325112"/>
          </a:xfrm>
        </p:spPr>
        <p:txBody>
          <a:bodyPr/>
          <a:lstStyle/>
          <a:p>
            <a:r>
              <a:rPr lang="en-US" dirty="0" smtClean="0"/>
              <a:t>Blind search</a:t>
            </a:r>
          </a:p>
          <a:p>
            <a:pPr lvl="1"/>
            <a:r>
              <a:rPr lang="en-US" dirty="0" smtClean="0"/>
              <a:t>Depth first search</a:t>
            </a:r>
          </a:p>
          <a:p>
            <a:pPr lvl="1"/>
            <a:r>
              <a:rPr lang="en-US" dirty="0" smtClean="0"/>
              <a:t>Breadth first search</a:t>
            </a:r>
          </a:p>
          <a:p>
            <a:pPr lvl="1"/>
            <a:r>
              <a:rPr lang="en-US" dirty="0" smtClean="0"/>
              <a:t>Iterative deepening search</a:t>
            </a:r>
          </a:p>
          <a:p>
            <a:pPr lvl="1"/>
            <a:r>
              <a:rPr lang="en-US" dirty="0" smtClean="0"/>
              <a:t>Iterative broadening search</a:t>
            </a:r>
          </a:p>
          <a:p>
            <a:r>
              <a:rPr lang="en-US" dirty="0" smtClean="0"/>
              <a:t>Informed search</a:t>
            </a:r>
          </a:p>
          <a:p>
            <a:r>
              <a:rPr lang="en-US" dirty="0" smtClean="0"/>
              <a:t>Constraint satisfaction search</a:t>
            </a:r>
          </a:p>
          <a:p>
            <a:r>
              <a:rPr lang="en-US" dirty="0" smtClean="0"/>
              <a:t>Adversary search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Breadth First Search</a:t>
            </a:r>
            <a:endParaRPr lang="en-US" dirty="0"/>
          </a:p>
        </p:txBody>
      </p:sp>
      <p:sp>
        <p:nvSpPr>
          <p:cNvPr id="3" name="Content Placeholder 2"/>
          <p:cNvSpPr>
            <a:spLocks noGrp="1"/>
          </p:cNvSpPr>
          <p:nvPr>
            <p:ph idx="1"/>
          </p:nvPr>
        </p:nvSpPr>
        <p:spPr>
          <a:xfrm>
            <a:off x="457200" y="1716024"/>
            <a:ext cx="8229600" cy="4325112"/>
          </a:xfrm>
        </p:spPr>
        <p:txBody>
          <a:bodyPr>
            <a:normAutofit fontScale="92500" lnSpcReduction="10000"/>
          </a:bodyPr>
          <a:lstStyle/>
          <a:p>
            <a:pPr>
              <a:buNone/>
            </a:pPr>
            <a:r>
              <a:rPr lang="en-US" sz="2400" dirty="0" smtClean="0">
                <a:latin typeface="Courier New" pitchFamily="49" charset="0"/>
                <a:cs typeface="Courier New" pitchFamily="49" charset="0"/>
              </a:rPr>
              <a:t>Let </a:t>
            </a:r>
            <a:r>
              <a:rPr lang="en-US" sz="2400" i="1" dirty="0" smtClean="0">
                <a:solidFill>
                  <a:srgbClr val="CC00CC"/>
                </a:solidFill>
                <a:latin typeface="Courier New" pitchFamily="49" charset="0"/>
                <a:cs typeface="Courier New" pitchFamily="49" charset="0"/>
              </a:rPr>
              <a:t>fringe</a:t>
            </a:r>
            <a:r>
              <a:rPr lang="en-US" sz="2400" dirty="0" smtClean="0">
                <a:latin typeface="Courier New" pitchFamily="49" charset="0"/>
                <a:cs typeface="Courier New" pitchFamily="49" charset="0"/>
              </a:rPr>
              <a:t> be a list containing the initial state</a:t>
            </a:r>
          </a:p>
          <a:p>
            <a:pPr>
              <a:buNone/>
            </a:pPr>
            <a:r>
              <a:rPr lang="en-US" sz="2400" dirty="0" smtClean="0">
                <a:latin typeface="Courier New" pitchFamily="49" charset="0"/>
                <a:cs typeface="Courier New" pitchFamily="49" charset="0"/>
              </a:rPr>
              <a:t>Loop</a:t>
            </a:r>
          </a:p>
          <a:p>
            <a:pPr>
              <a:buNone/>
            </a:pPr>
            <a:r>
              <a:rPr lang="en-US" sz="2400" dirty="0" smtClean="0">
                <a:latin typeface="Courier New" pitchFamily="49" charset="0"/>
                <a:cs typeface="Courier New" pitchFamily="49" charset="0"/>
              </a:rPr>
              <a:t>		</a:t>
            </a:r>
            <a:r>
              <a:rPr lang="en-US" sz="2400" dirty="0" smtClean="0">
                <a:solidFill>
                  <a:srgbClr val="0070C0"/>
                </a:solidFill>
                <a:latin typeface="Courier New" pitchFamily="49" charset="0"/>
                <a:cs typeface="Courier New" pitchFamily="49" charset="0"/>
              </a:rPr>
              <a:t>if</a:t>
            </a:r>
            <a:r>
              <a:rPr lang="en-US" sz="2400" dirty="0" smtClean="0">
                <a:latin typeface="Courier New" pitchFamily="49" charset="0"/>
                <a:cs typeface="Courier New" pitchFamily="49" charset="0"/>
              </a:rPr>
              <a:t> </a:t>
            </a:r>
            <a:r>
              <a:rPr lang="en-US" sz="2400" i="1" dirty="0" smtClean="0">
                <a:solidFill>
                  <a:srgbClr val="CC00CC"/>
                </a:solidFill>
                <a:latin typeface="Courier New" pitchFamily="49" charset="0"/>
                <a:cs typeface="Courier New" pitchFamily="49" charset="0"/>
              </a:rPr>
              <a:t>fringe</a:t>
            </a:r>
            <a:r>
              <a:rPr lang="en-US" sz="2400" dirty="0" smtClean="0">
                <a:latin typeface="Courier New" pitchFamily="49" charset="0"/>
                <a:cs typeface="Courier New" pitchFamily="49" charset="0"/>
              </a:rPr>
              <a:t> is empty return failure</a:t>
            </a:r>
          </a:p>
          <a:p>
            <a:pPr>
              <a:buNone/>
            </a:pPr>
            <a:r>
              <a:rPr lang="en-US" sz="2400" dirty="0" smtClean="0">
                <a:latin typeface="Courier New" pitchFamily="49" charset="0"/>
                <a:cs typeface="Courier New" pitchFamily="49" charset="0"/>
              </a:rPr>
              <a:t>		Node     remove-first (</a:t>
            </a:r>
            <a:r>
              <a:rPr lang="en-US" sz="2400" i="1" dirty="0" smtClean="0">
                <a:solidFill>
                  <a:srgbClr val="CC00CC"/>
                </a:solidFill>
                <a:latin typeface="Courier New" pitchFamily="49" charset="0"/>
                <a:cs typeface="Courier New" pitchFamily="49" charset="0"/>
              </a:rPr>
              <a:t>fringe</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a:t>
            </a:r>
            <a:r>
              <a:rPr lang="en-US" sz="2400" dirty="0" smtClean="0">
                <a:solidFill>
                  <a:srgbClr val="0070C0"/>
                </a:solidFill>
                <a:latin typeface="Courier New" pitchFamily="49" charset="0"/>
                <a:cs typeface="Courier New" pitchFamily="49" charset="0"/>
              </a:rPr>
              <a:t>if</a:t>
            </a:r>
            <a:r>
              <a:rPr lang="en-US" sz="2400" dirty="0" smtClean="0">
                <a:latin typeface="Courier New" pitchFamily="49" charset="0"/>
                <a:cs typeface="Courier New" pitchFamily="49" charset="0"/>
              </a:rPr>
              <a:t> Node is a goal</a:t>
            </a:r>
          </a:p>
          <a:p>
            <a:pPr>
              <a:buNone/>
            </a:pPr>
            <a:r>
              <a:rPr lang="en-US" sz="2400" dirty="0" smtClean="0">
                <a:latin typeface="Courier New" pitchFamily="49" charset="0"/>
                <a:cs typeface="Courier New" pitchFamily="49" charset="0"/>
              </a:rPr>
              <a:t>		   </a:t>
            </a:r>
            <a:r>
              <a:rPr lang="en-US" sz="2400" dirty="0" smtClean="0">
                <a:solidFill>
                  <a:srgbClr val="0070C0"/>
                </a:solidFill>
                <a:latin typeface="Courier New" pitchFamily="49" charset="0"/>
                <a:cs typeface="Courier New" pitchFamily="49" charset="0"/>
              </a:rPr>
              <a:t>then</a:t>
            </a:r>
            <a:r>
              <a:rPr lang="en-US" sz="2400" dirty="0" smtClean="0">
                <a:latin typeface="Courier New" pitchFamily="49" charset="0"/>
                <a:cs typeface="Courier New" pitchFamily="49" charset="0"/>
              </a:rPr>
              <a:t> return the path from initial state 	   to Node</a:t>
            </a:r>
          </a:p>
          <a:p>
            <a:pPr>
              <a:buNone/>
            </a:pPr>
            <a:r>
              <a:rPr lang="en-US" sz="2400" dirty="0" smtClean="0">
                <a:latin typeface="Courier New" pitchFamily="49" charset="0"/>
                <a:cs typeface="Courier New" pitchFamily="49" charset="0"/>
              </a:rPr>
              <a:t>		   </a:t>
            </a:r>
            <a:r>
              <a:rPr lang="en-US" sz="2400" dirty="0" smtClean="0">
                <a:solidFill>
                  <a:srgbClr val="0070C0"/>
                </a:solidFill>
                <a:latin typeface="Courier New" pitchFamily="49" charset="0"/>
                <a:cs typeface="Courier New" pitchFamily="49" charset="0"/>
              </a:rPr>
              <a:t>else</a:t>
            </a:r>
            <a:r>
              <a:rPr lang="en-US" sz="2400" dirty="0" smtClean="0">
                <a:latin typeface="Courier New" pitchFamily="49" charset="0"/>
                <a:cs typeface="Courier New" pitchFamily="49" charset="0"/>
              </a:rPr>
              <a:t> generate all successors of Node  </a:t>
            </a:r>
            <a:r>
              <a:rPr lang="en-US" sz="2400" dirty="0" smtClean="0">
                <a:solidFill>
                  <a:srgbClr val="00B050"/>
                </a:solidFill>
                <a:latin typeface="Courier New" pitchFamily="49" charset="0"/>
                <a:cs typeface="Courier New" pitchFamily="49" charset="0"/>
              </a:rPr>
              <a:t>%% Expand shallowest node first</a:t>
            </a:r>
          </a:p>
          <a:p>
            <a:pPr>
              <a:buNone/>
            </a:pPr>
            <a:r>
              <a:rPr lang="en-US" sz="2400" dirty="0" smtClean="0">
                <a:latin typeface="Courier New" pitchFamily="49" charset="0"/>
                <a:cs typeface="Courier New" pitchFamily="49" charset="0"/>
              </a:rPr>
              <a:t>		   add generated nodes to the back of 	   	   </a:t>
            </a:r>
            <a:r>
              <a:rPr lang="en-US" sz="2400" i="1" dirty="0" smtClean="0">
                <a:solidFill>
                  <a:srgbClr val="CC00CC"/>
                </a:solidFill>
                <a:latin typeface="Courier New" pitchFamily="49" charset="0"/>
                <a:cs typeface="Courier New" pitchFamily="49" charset="0"/>
              </a:rPr>
              <a:t>fringe</a:t>
            </a:r>
          </a:p>
          <a:p>
            <a:pPr>
              <a:buNone/>
            </a:pPr>
            <a:r>
              <a:rPr lang="en-US" sz="2400" dirty="0" smtClean="0">
                <a:latin typeface="Courier New" pitchFamily="49" charset="0"/>
                <a:cs typeface="Courier New" pitchFamily="49" charset="0"/>
              </a:rPr>
              <a:t>End loop</a:t>
            </a:r>
          </a:p>
          <a:p>
            <a:pPr>
              <a:buNone/>
            </a:pPr>
            <a:endParaRPr lang="en-US" dirty="0"/>
          </a:p>
        </p:txBody>
      </p:sp>
      <p:cxnSp>
        <p:nvCxnSpPr>
          <p:cNvPr id="4" name="Straight Arrow Connector 3"/>
          <p:cNvCxnSpPr/>
          <p:nvPr/>
        </p:nvCxnSpPr>
        <p:spPr>
          <a:xfrm flipH="1">
            <a:off x="2251368" y="3248892"/>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885</TotalTime>
  <Words>851</Words>
  <Application>Microsoft Office PowerPoint</Application>
  <PresentationFormat>On-screen Show (4:3)</PresentationFormat>
  <Paragraphs>183</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Courier New</vt:lpstr>
      <vt:lpstr>Georgia</vt:lpstr>
      <vt:lpstr>Trebuchet MS</vt:lpstr>
      <vt:lpstr>Wingdings 2</vt:lpstr>
      <vt:lpstr>Urban</vt:lpstr>
      <vt:lpstr>Uninformed Search</vt:lpstr>
      <vt:lpstr>Uninformed Search Strategies</vt:lpstr>
      <vt:lpstr>Find a path</vt:lpstr>
      <vt:lpstr>Search Tree</vt:lpstr>
      <vt:lpstr>Search Tree - Terminology</vt:lpstr>
      <vt:lpstr>Basic Search Algorithm</vt:lpstr>
      <vt:lpstr>Evaluating Search Strategies</vt:lpstr>
      <vt:lpstr>Search Strategies</vt:lpstr>
      <vt:lpstr>Breadth First Search</vt:lpstr>
      <vt:lpstr>BFS Illustration</vt:lpstr>
      <vt:lpstr>PowerPoint Presentation</vt:lpstr>
      <vt:lpstr>PowerPoint Presentation</vt:lpstr>
      <vt:lpstr>PowerPoint Presentation</vt:lpstr>
      <vt:lpstr>PowerPoint Presentation</vt:lpstr>
      <vt:lpstr>PowerPoint Presentation</vt:lpstr>
      <vt:lpstr>PowerPoint Presentation</vt:lpstr>
      <vt:lpstr>Model of Search Tree</vt:lpstr>
      <vt:lpstr>Breadth First</vt:lpstr>
      <vt:lpstr>Breadth First</vt:lpstr>
      <vt:lpstr>Breadth First</vt:lpstr>
      <vt:lpstr>Depth First Search</vt:lpstr>
      <vt:lpstr>DFS Illustration</vt:lpstr>
      <vt:lpstr>PowerPoint Presentation</vt:lpstr>
      <vt:lpstr>PowerPoint Presentation</vt:lpstr>
      <vt:lpstr>PowerPoint Presentation</vt:lpstr>
      <vt:lpstr>PowerPoint Presentation</vt:lpstr>
      <vt:lpstr>PowerPoint Presentation</vt:lpstr>
      <vt:lpstr>DFS</vt:lpstr>
      <vt:lpstr>Formalizing search in a state space</vt:lpstr>
      <vt:lpstr>Some issue…</vt:lpstr>
      <vt:lpstr>Depth Limited Search</vt:lpstr>
      <vt:lpstr>Depth-First Iterative Deepening (DFID)</vt:lpstr>
      <vt:lpstr>Iterative Deepening</vt:lpstr>
      <vt:lpstr>Iterative Deepening Search</vt:lpstr>
      <vt:lpstr>DFID</vt:lpstr>
      <vt:lpstr>DFID</vt:lpstr>
      <vt:lpstr>Comparing Search Strategies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Uninformed Search</dc:title>
  <dc:creator>Erma</dc:creator>
  <cp:lastModifiedBy>Erma</cp:lastModifiedBy>
  <cp:revision>62</cp:revision>
  <dcterms:created xsi:type="dcterms:W3CDTF">2012-03-12T02:57:12Z</dcterms:created>
  <dcterms:modified xsi:type="dcterms:W3CDTF">2016-03-07T07:14:57Z</dcterms:modified>
</cp:coreProperties>
</file>