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8" r:id="rId37"/>
    <p:sldId id="299" r:id="rId38"/>
    <p:sldId id="297" r:id="rId39"/>
    <p:sldId id="300" r:id="rId40"/>
    <p:sldId id="30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3436EDE-8DCC-4B44-8135-3B66D8F5305A}" type="datetimeFigureOut">
              <a:rPr lang="en-GB" smtClean="0"/>
              <a:pPr/>
              <a:t>05/03/2014</a:t>
            </a:fld>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GB"/>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03F6723-3874-477A-9C56-699211E703E6}"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3F6723-3874-477A-9C56-699211E703E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3436EDE-8DCC-4B44-8135-3B66D8F5305A}" type="datetimeFigureOut">
              <a:rPr lang="en-GB" smtClean="0"/>
              <a:pPr/>
              <a:t>05/03/2014</a:t>
            </a:fld>
            <a:endParaRPr lang="en-GB"/>
          </a:p>
        </p:txBody>
      </p:sp>
      <p:sp>
        <p:nvSpPr>
          <p:cNvPr id="5" name="Footer Placeholder 4"/>
          <p:cNvSpPr>
            <a:spLocks noGrp="1"/>
          </p:cNvSpPr>
          <p:nvPr>
            <p:ph type="ftr" sz="quarter" idx="11"/>
          </p:nvPr>
        </p:nvSpPr>
        <p:spPr>
          <a:xfrm>
            <a:off x="457201" y="6248207"/>
            <a:ext cx="5573483" cy="365125"/>
          </a:xfrm>
        </p:spPr>
        <p:txBody>
          <a:bodyPr/>
          <a:lstStyle/>
          <a:p>
            <a:endParaRPr lang="en-GB"/>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03F6723-3874-477A-9C56-699211E703E6}"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03F6723-3874-477A-9C56-699211E703E6}"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03F6723-3874-477A-9C56-699211E703E6}" type="slidenum">
              <a:rPr lang="en-GB" smtClean="0"/>
              <a:pPr/>
              <a:t>‹#›</a:t>
            </a:fld>
            <a:endParaRPr lang="en-GB"/>
          </a:p>
        </p:txBody>
      </p:sp>
      <p:sp>
        <p:nvSpPr>
          <p:cNvPr id="14" name="Footer Placeholder 13"/>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3436EDE-8DCC-4B44-8135-3B66D8F5305A}" type="datetimeFigureOut">
              <a:rPr lang="en-GB" smtClean="0"/>
              <a:pPr/>
              <a:t>05/03/2014</a:t>
            </a:fld>
            <a:endParaRPr lang="en-GB"/>
          </a:p>
        </p:txBody>
      </p:sp>
      <p:sp>
        <p:nvSpPr>
          <p:cNvPr id="10" name="Slide Number Placeholder 9"/>
          <p:cNvSpPr>
            <a:spLocks noGrp="1"/>
          </p:cNvSpPr>
          <p:nvPr>
            <p:ph type="sldNum" sz="quarter" idx="16"/>
          </p:nvPr>
        </p:nvSpPr>
        <p:spPr/>
        <p:txBody>
          <a:bodyPr rtlCol="0"/>
          <a:lstStyle/>
          <a:p>
            <a:fld id="{C03F6723-3874-477A-9C56-699211E703E6}" type="slidenum">
              <a:rPr lang="en-GB" smtClean="0"/>
              <a:pPr/>
              <a:t>‹#›</a:t>
            </a:fld>
            <a:endParaRPr lang="en-GB"/>
          </a:p>
        </p:txBody>
      </p:sp>
      <p:sp>
        <p:nvSpPr>
          <p:cNvPr id="12" name="Footer Placeholder 11"/>
          <p:cNvSpPr>
            <a:spLocks noGrp="1"/>
          </p:cNvSpPr>
          <p:nvPr>
            <p:ph type="ftr" sz="quarter" idx="17"/>
          </p:nvPr>
        </p:nvSpPr>
        <p:spPr/>
        <p:txBody>
          <a:bodyPr rtlCol="0"/>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3436EDE-8DCC-4B44-8135-3B66D8F5305A}" type="datetimeFigureOut">
              <a:rPr lang="en-GB" smtClean="0"/>
              <a:pPr/>
              <a:t>05/03/2014</a:t>
            </a:fld>
            <a:endParaRPr lang="en-GB"/>
          </a:p>
        </p:txBody>
      </p:sp>
      <p:sp>
        <p:nvSpPr>
          <p:cNvPr id="12" name="Slide Number Placeholder 11"/>
          <p:cNvSpPr>
            <a:spLocks noGrp="1"/>
          </p:cNvSpPr>
          <p:nvPr>
            <p:ph type="sldNum" sz="quarter" idx="16"/>
          </p:nvPr>
        </p:nvSpPr>
        <p:spPr/>
        <p:txBody>
          <a:bodyPr rtlCol="0"/>
          <a:lstStyle/>
          <a:p>
            <a:fld id="{C03F6723-3874-477A-9C56-699211E703E6}" type="slidenum">
              <a:rPr lang="en-GB" smtClean="0"/>
              <a:pPr/>
              <a:t>‹#›</a:t>
            </a:fld>
            <a:endParaRPr lang="en-GB"/>
          </a:p>
        </p:txBody>
      </p:sp>
      <p:sp>
        <p:nvSpPr>
          <p:cNvPr id="14" name="Footer Placeholder 13"/>
          <p:cNvSpPr>
            <a:spLocks noGrp="1"/>
          </p:cNvSpPr>
          <p:nvPr>
            <p:ph type="ftr" sz="quarter" idx="17"/>
          </p:nvPr>
        </p:nvSpPr>
        <p:spPr/>
        <p:txBody>
          <a:bodyPr rtlCol="0"/>
          <a:lstStyle/>
          <a:p>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03F6723-3874-477A-9C56-699211E703E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03F6723-3874-477A-9C56-699211E703E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436EDE-8DCC-4B44-8135-3B66D8F5305A}" type="datetimeFigureOut">
              <a:rPr lang="en-GB" smtClean="0"/>
              <a:pPr/>
              <a:t>05/03/2014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03F6723-3874-477A-9C56-699211E703E6}"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3436EDE-8DCC-4B44-8135-3B66D8F5305A}" type="datetimeFigureOut">
              <a:rPr lang="en-GB" smtClean="0"/>
              <a:pPr/>
              <a:t>05/03/2014</a:t>
            </a:fld>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03F6723-3874-477A-9C56-699211E703E6}"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3436EDE-8DCC-4B44-8135-3B66D8F5305A}" type="datetimeFigureOut">
              <a:rPr lang="en-GB" smtClean="0"/>
              <a:pPr/>
              <a:t>05/03/2014</a:t>
            </a:fld>
            <a:endParaRPr lang="en-GB"/>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GB"/>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03F6723-3874-477A-9C56-699211E703E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Informed search</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 xmlns:p14="http://schemas.microsoft.com/office/powerpoint/2010/main" val="158381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grpSp>
        <p:nvGrpSpPr>
          <p:cNvPr id="29" name="Group 28"/>
          <p:cNvGrpSpPr/>
          <p:nvPr/>
        </p:nvGrpSpPr>
        <p:grpSpPr>
          <a:xfrm>
            <a:off x="1979712" y="2276872"/>
            <a:ext cx="5018856" cy="4010744"/>
            <a:chOff x="2051720" y="1700808"/>
            <a:chExt cx="5018856" cy="4010744"/>
          </a:xfrm>
        </p:grpSpPr>
        <p:sp>
          <p:nvSpPr>
            <p:cNvPr id="4" name="Oval 3"/>
            <p:cNvSpPr/>
            <p:nvPr/>
          </p:nvSpPr>
          <p:spPr>
            <a:xfrm>
              <a:off x="4067944" y="1700808"/>
              <a:ext cx="914400" cy="914400"/>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2051720" y="3212976"/>
              <a:ext cx="914400" cy="914400"/>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6156176" y="3234680"/>
              <a:ext cx="914400" cy="914400"/>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7" name="Oval 6"/>
            <p:cNvSpPr/>
            <p:nvPr/>
          </p:nvSpPr>
          <p:spPr>
            <a:xfrm>
              <a:off x="4067944" y="3234680"/>
              <a:ext cx="914400" cy="914400"/>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8" name="Oval 7"/>
            <p:cNvSpPr/>
            <p:nvPr/>
          </p:nvSpPr>
          <p:spPr>
            <a:xfrm>
              <a:off x="4067944" y="4797152"/>
              <a:ext cx="914400" cy="914400"/>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cxnSp>
          <p:nvCxnSpPr>
            <p:cNvPr id="10" name="Straight Connector 9"/>
            <p:cNvCxnSpPr>
              <a:stCxn id="4" idx="3"/>
              <a:endCxn id="5" idx="7"/>
            </p:cNvCxnSpPr>
            <p:nvPr/>
          </p:nvCxnSpPr>
          <p:spPr>
            <a:xfrm flipH="1">
              <a:off x="2832209" y="2481297"/>
              <a:ext cx="1369646" cy="865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7" idx="0"/>
            </p:cNvCxnSpPr>
            <p:nvPr/>
          </p:nvCxnSpPr>
          <p:spPr>
            <a:xfrm>
              <a:off x="4525144" y="2615208"/>
              <a:ext cx="0" cy="619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6" idx="1"/>
            </p:cNvCxnSpPr>
            <p:nvPr/>
          </p:nvCxnSpPr>
          <p:spPr>
            <a:xfrm>
              <a:off x="4848433" y="2481297"/>
              <a:ext cx="1441654" cy="887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8" idx="1"/>
            </p:cNvCxnSpPr>
            <p:nvPr/>
          </p:nvCxnSpPr>
          <p:spPr>
            <a:xfrm>
              <a:off x="2832209" y="3993465"/>
              <a:ext cx="1369646" cy="9375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4"/>
              <a:endCxn id="8" idx="0"/>
            </p:cNvCxnSpPr>
            <p:nvPr/>
          </p:nvCxnSpPr>
          <p:spPr>
            <a:xfrm>
              <a:off x="4525144" y="4149080"/>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7"/>
              <a:endCxn id="6" idx="3"/>
            </p:cNvCxnSpPr>
            <p:nvPr/>
          </p:nvCxnSpPr>
          <p:spPr>
            <a:xfrm flipV="1">
              <a:off x="4848433" y="4015169"/>
              <a:ext cx="1441654" cy="9158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08442" y="2617167"/>
              <a:ext cx="284052" cy="307777"/>
            </a:xfrm>
            <a:prstGeom prst="rect">
              <a:avLst/>
            </a:prstGeom>
            <a:noFill/>
          </p:spPr>
          <p:txBody>
            <a:bodyPr wrap="none" rtlCol="0">
              <a:spAutoFit/>
            </a:bodyPr>
            <a:lstStyle/>
            <a:p>
              <a:r>
                <a:rPr lang="en-US" sz="1400" dirty="0" smtClean="0">
                  <a:solidFill>
                    <a:srgbClr val="0070C0"/>
                  </a:solidFill>
                </a:rPr>
                <a:t>1</a:t>
              </a:r>
              <a:endParaRPr lang="en-US" sz="1400" dirty="0">
                <a:solidFill>
                  <a:srgbClr val="0070C0"/>
                </a:solidFill>
              </a:endParaRPr>
            </a:p>
          </p:txBody>
        </p:sp>
        <p:sp>
          <p:nvSpPr>
            <p:cNvPr id="24" name="TextBox 23"/>
            <p:cNvSpPr txBox="1"/>
            <p:nvPr/>
          </p:nvSpPr>
          <p:spPr>
            <a:xfrm>
              <a:off x="5580112" y="2545159"/>
              <a:ext cx="383438" cy="307777"/>
            </a:xfrm>
            <a:prstGeom prst="rect">
              <a:avLst/>
            </a:prstGeom>
            <a:noFill/>
          </p:spPr>
          <p:txBody>
            <a:bodyPr wrap="none" rtlCol="0">
              <a:spAutoFit/>
            </a:bodyPr>
            <a:lstStyle/>
            <a:p>
              <a:r>
                <a:rPr lang="en-US" sz="1400" dirty="0" smtClean="0">
                  <a:solidFill>
                    <a:srgbClr val="0070C0"/>
                  </a:solidFill>
                </a:rPr>
                <a:t>18</a:t>
              </a:r>
              <a:endParaRPr lang="en-US" sz="1400" dirty="0">
                <a:solidFill>
                  <a:srgbClr val="0070C0"/>
                </a:solidFill>
              </a:endParaRPr>
            </a:p>
          </p:txBody>
        </p:sp>
        <p:sp>
          <p:nvSpPr>
            <p:cNvPr id="25" name="TextBox 24"/>
            <p:cNvSpPr txBox="1"/>
            <p:nvPr/>
          </p:nvSpPr>
          <p:spPr>
            <a:xfrm>
              <a:off x="4188562" y="2780928"/>
              <a:ext cx="284052" cy="307777"/>
            </a:xfrm>
            <a:prstGeom prst="rect">
              <a:avLst/>
            </a:prstGeom>
            <a:noFill/>
          </p:spPr>
          <p:txBody>
            <a:bodyPr wrap="none" rtlCol="0">
              <a:spAutoFit/>
            </a:bodyPr>
            <a:lstStyle/>
            <a:p>
              <a:r>
                <a:rPr lang="en-US" sz="1400" dirty="0" smtClean="0">
                  <a:solidFill>
                    <a:srgbClr val="0070C0"/>
                  </a:solidFill>
                </a:rPr>
                <a:t>5</a:t>
              </a:r>
              <a:endParaRPr lang="en-US" sz="1400" dirty="0">
                <a:solidFill>
                  <a:srgbClr val="0070C0"/>
                </a:solidFill>
              </a:endParaRPr>
            </a:p>
          </p:txBody>
        </p:sp>
        <p:sp>
          <p:nvSpPr>
            <p:cNvPr id="26" name="TextBox 25"/>
            <p:cNvSpPr txBox="1"/>
            <p:nvPr/>
          </p:nvSpPr>
          <p:spPr>
            <a:xfrm>
              <a:off x="4188562" y="4293096"/>
              <a:ext cx="284052" cy="307777"/>
            </a:xfrm>
            <a:prstGeom prst="rect">
              <a:avLst/>
            </a:prstGeom>
            <a:noFill/>
          </p:spPr>
          <p:txBody>
            <a:bodyPr wrap="none" rtlCol="0">
              <a:spAutoFit/>
            </a:bodyPr>
            <a:lstStyle/>
            <a:p>
              <a:r>
                <a:rPr lang="en-US" sz="1400" dirty="0" smtClean="0">
                  <a:solidFill>
                    <a:srgbClr val="0070C0"/>
                  </a:solidFill>
                </a:rPr>
                <a:t>5</a:t>
              </a:r>
              <a:endParaRPr lang="en-US" sz="1400" dirty="0">
                <a:solidFill>
                  <a:srgbClr val="0070C0"/>
                </a:solidFill>
              </a:endParaRPr>
            </a:p>
          </p:txBody>
        </p:sp>
        <p:sp>
          <p:nvSpPr>
            <p:cNvPr id="27" name="TextBox 26"/>
            <p:cNvSpPr txBox="1"/>
            <p:nvPr/>
          </p:nvSpPr>
          <p:spPr>
            <a:xfrm>
              <a:off x="3180450" y="4509120"/>
              <a:ext cx="383438" cy="307777"/>
            </a:xfrm>
            <a:prstGeom prst="rect">
              <a:avLst/>
            </a:prstGeom>
            <a:noFill/>
          </p:spPr>
          <p:txBody>
            <a:bodyPr wrap="none" rtlCol="0">
              <a:spAutoFit/>
            </a:bodyPr>
            <a:lstStyle/>
            <a:p>
              <a:r>
                <a:rPr lang="en-US" sz="1400" dirty="0" smtClean="0">
                  <a:solidFill>
                    <a:srgbClr val="0070C0"/>
                  </a:solidFill>
                </a:rPr>
                <a:t>12</a:t>
              </a:r>
              <a:endParaRPr lang="en-US" sz="1400" dirty="0">
                <a:solidFill>
                  <a:srgbClr val="0070C0"/>
                </a:solidFill>
              </a:endParaRPr>
            </a:p>
          </p:txBody>
        </p:sp>
        <p:sp>
          <p:nvSpPr>
            <p:cNvPr id="28" name="TextBox 27"/>
            <p:cNvSpPr txBox="1"/>
            <p:nvPr/>
          </p:nvSpPr>
          <p:spPr>
            <a:xfrm>
              <a:off x="5652120" y="4489375"/>
              <a:ext cx="284052" cy="307777"/>
            </a:xfrm>
            <a:prstGeom prst="rect">
              <a:avLst/>
            </a:prstGeom>
            <a:noFill/>
          </p:spPr>
          <p:txBody>
            <a:bodyPr wrap="none" rtlCol="0">
              <a:spAutoFit/>
            </a:bodyPr>
            <a:lstStyle/>
            <a:p>
              <a:r>
                <a:rPr lang="en-US" sz="1400" dirty="0" smtClean="0">
                  <a:solidFill>
                    <a:srgbClr val="0070C0"/>
                  </a:solidFill>
                </a:rPr>
                <a:t>5</a:t>
              </a:r>
              <a:endParaRPr lang="en-US" sz="1400" dirty="0">
                <a:solidFill>
                  <a:srgbClr val="0070C0"/>
                </a:solidFill>
              </a:endParaRPr>
            </a:p>
          </p:txBody>
        </p:sp>
      </p:grpSp>
      <p:sp>
        <p:nvSpPr>
          <p:cNvPr id="30" name="TextBox 29"/>
          <p:cNvSpPr txBox="1"/>
          <p:nvPr/>
        </p:nvSpPr>
        <p:spPr>
          <a:xfrm>
            <a:off x="683568" y="1772816"/>
            <a:ext cx="7221785" cy="369332"/>
          </a:xfrm>
          <a:prstGeom prst="rect">
            <a:avLst/>
          </a:prstGeom>
          <a:noFill/>
        </p:spPr>
        <p:txBody>
          <a:bodyPr wrap="none" rtlCol="0">
            <a:spAutoFit/>
          </a:bodyPr>
          <a:lstStyle/>
          <a:p>
            <a:r>
              <a:rPr lang="en-US" dirty="0" smtClean="0"/>
              <a:t>Which path will the UCS strategy will find, in a way to get to the goal state? </a:t>
            </a:r>
            <a:endParaRPr lang="en-US" dirty="0"/>
          </a:p>
        </p:txBody>
      </p:sp>
    </p:spTree>
    <p:extLst>
      <p:ext uri="{BB962C8B-B14F-4D97-AF65-F5344CB8AC3E}">
        <p14:creationId xmlns="" xmlns:p14="http://schemas.microsoft.com/office/powerpoint/2010/main" val="5148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Informed Search</a:t>
            </a:r>
            <a:endParaRPr lang="en-US" dirty="0"/>
          </a:p>
        </p:txBody>
      </p:sp>
      <p:sp>
        <p:nvSpPr>
          <p:cNvPr id="3" name="Content Placeholder 2"/>
          <p:cNvSpPr>
            <a:spLocks noGrp="1"/>
          </p:cNvSpPr>
          <p:nvPr>
            <p:ph sz="quarter" idx="1"/>
          </p:nvPr>
        </p:nvSpPr>
        <p:spPr/>
        <p:txBody>
          <a:bodyPr/>
          <a:lstStyle/>
          <a:p>
            <a:r>
              <a:rPr lang="en-US" dirty="0" smtClean="0"/>
              <a:t>We have seen that uninformed search methods that systematically explore the state space and find the goal.</a:t>
            </a:r>
          </a:p>
          <a:p>
            <a:r>
              <a:rPr lang="en-US" dirty="0" smtClean="0"/>
              <a:t>Inefficient in most cases.</a:t>
            </a:r>
          </a:p>
          <a:p>
            <a:r>
              <a:rPr lang="en-US" dirty="0" smtClean="0"/>
              <a:t>Informed search methods use problem specific knowledge, are more efficient.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Heuristics</a:t>
            </a:r>
            <a:endParaRPr lang="en-US" dirty="0"/>
          </a:p>
        </p:txBody>
      </p:sp>
      <p:sp>
        <p:nvSpPr>
          <p:cNvPr id="3" name="Content Placeholder 2"/>
          <p:cNvSpPr>
            <a:spLocks noGrp="1"/>
          </p:cNvSpPr>
          <p:nvPr>
            <p:ph sz="quarter" idx="1"/>
          </p:nvPr>
        </p:nvSpPr>
        <p:spPr/>
        <p:txBody>
          <a:bodyPr/>
          <a:lstStyle/>
          <a:p>
            <a:r>
              <a:rPr lang="en-US" dirty="0" smtClean="0"/>
              <a:t>Heuristic: “rule of thumb”</a:t>
            </a:r>
          </a:p>
          <a:p>
            <a:r>
              <a:rPr lang="en-US" dirty="0" smtClean="0"/>
              <a:t>“</a:t>
            </a:r>
            <a:r>
              <a:rPr lang="en-US" i="1" dirty="0" smtClean="0"/>
              <a:t>Heuristics are criteria, methods or principles for deciding which among several alternative courses of action promises to be the most effective in order to achieve some goal.</a:t>
            </a:r>
            <a:r>
              <a:rPr lang="en-US" dirty="0" smtClean="0"/>
              <a:t>” – Judea Pearl</a:t>
            </a:r>
          </a:p>
          <a:p>
            <a:pPr lvl="1"/>
            <a:r>
              <a:rPr lang="en-US" dirty="0" smtClean="0">
                <a:solidFill>
                  <a:srgbClr val="0070C0"/>
                </a:solidFill>
              </a:rPr>
              <a:t>Can use heuristics to identify the most promising search path.</a:t>
            </a:r>
            <a:endParaRPr lang="en-US"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Heuristic Function</a:t>
            </a:r>
            <a:endParaRPr lang="en-US" dirty="0"/>
          </a:p>
        </p:txBody>
      </p:sp>
      <p:sp>
        <p:nvSpPr>
          <p:cNvPr id="3" name="Content Placeholder 2"/>
          <p:cNvSpPr>
            <a:spLocks noGrp="1"/>
          </p:cNvSpPr>
          <p:nvPr>
            <p:ph sz="quarter" idx="1"/>
          </p:nvPr>
        </p:nvSpPr>
        <p:spPr/>
        <p:txBody>
          <a:bodyPr/>
          <a:lstStyle/>
          <a:p>
            <a:r>
              <a:rPr lang="en-US" dirty="0" smtClean="0"/>
              <a:t>A heuristic function at a node n is an estimate of the optimum cost from the current node to a goal. Denoted by </a:t>
            </a:r>
            <a:r>
              <a:rPr lang="en-US" i="1" dirty="0" smtClean="0"/>
              <a:t>h(n).</a:t>
            </a:r>
            <a:endParaRPr lang="en-US" dirty="0" smtClean="0"/>
          </a:p>
          <a:p>
            <a:pPr marL="0" indent="0">
              <a:buNone/>
            </a:pPr>
            <a:r>
              <a:rPr lang="en-US" i="1" dirty="0" smtClean="0"/>
              <a:t>	</a:t>
            </a:r>
            <a:r>
              <a:rPr lang="en-US" i="1" dirty="0" smtClean="0">
                <a:solidFill>
                  <a:srgbClr val="0070C0"/>
                </a:solidFill>
              </a:rPr>
              <a:t>h(n) = estimated cost of the cheapest path from 	node n to a goal node.</a:t>
            </a:r>
            <a:endParaRPr lang="en-US" i="1" dirty="0">
              <a:solidFill>
                <a:srgbClr val="0070C0"/>
              </a:solidFill>
            </a:endParaRPr>
          </a:p>
          <a:p>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Heuristics Example</a:t>
            </a:r>
            <a:endParaRPr lang="en-GB"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418485132"/>
              </p:ext>
            </p:extLst>
          </p:nvPr>
        </p:nvGraphicFramePr>
        <p:xfrm>
          <a:off x="899592" y="2996950"/>
          <a:ext cx="3096345" cy="2520282"/>
        </p:xfrm>
        <a:graphic>
          <a:graphicData uri="http://schemas.openxmlformats.org/drawingml/2006/table">
            <a:tbl>
              <a:tblPr firstRow="1" bandRow="1">
                <a:tableStyleId>{5C22544A-7EE6-4342-B048-85BDC9FD1C3A}</a:tableStyleId>
              </a:tblPr>
              <a:tblGrid>
                <a:gridCol w="1032115"/>
                <a:gridCol w="1032115"/>
                <a:gridCol w="1032115"/>
              </a:tblGrid>
              <a:tr h="840094">
                <a:tc>
                  <a:txBody>
                    <a:bodyPr/>
                    <a:lstStyle/>
                    <a:p>
                      <a:pPr algn="ctr"/>
                      <a:r>
                        <a:rPr lang="en-GB" b="1" dirty="0" smtClean="0">
                          <a:solidFill>
                            <a:schemeClr val="tx1"/>
                          </a:solidFill>
                        </a:rPr>
                        <a:t>2</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8</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3</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1</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6</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4</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7</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5</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bl>
          </a:graphicData>
        </a:graphic>
      </p:graphicFrame>
      <p:graphicFrame>
        <p:nvGraphicFramePr>
          <p:cNvPr id="5" name="Content Placeholder 3"/>
          <p:cNvGraphicFramePr>
            <a:graphicFrameLocks noGrp="1"/>
          </p:cNvGraphicFramePr>
          <p:nvPr>
            <p:ph sz="quarter" idx="1"/>
            <p:extLst>
              <p:ext uri="{D42A27DB-BD31-4B8C-83A1-F6EECF244321}">
                <p14:modId xmlns="" xmlns:p14="http://schemas.microsoft.com/office/powerpoint/2010/main" val="2170321222"/>
              </p:ext>
            </p:extLst>
          </p:nvPr>
        </p:nvGraphicFramePr>
        <p:xfrm>
          <a:off x="4932039" y="2996950"/>
          <a:ext cx="3096345" cy="2520282"/>
        </p:xfrm>
        <a:graphic>
          <a:graphicData uri="http://schemas.openxmlformats.org/drawingml/2006/table">
            <a:tbl>
              <a:tblPr firstRow="1" bandRow="1">
                <a:tableStyleId>{5C22544A-7EE6-4342-B048-85BDC9FD1C3A}</a:tableStyleId>
              </a:tblPr>
              <a:tblGrid>
                <a:gridCol w="1032115"/>
                <a:gridCol w="1032115"/>
                <a:gridCol w="1032115"/>
              </a:tblGrid>
              <a:tr h="840094">
                <a:tc>
                  <a:txBody>
                    <a:bodyPr/>
                    <a:lstStyle/>
                    <a:p>
                      <a:pPr algn="ctr"/>
                      <a:r>
                        <a:rPr lang="en-GB" b="1" dirty="0" smtClean="0">
                          <a:solidFill>
                            <a:schemeClr val="tx1"/>
                          </a:solidFill>
                        </a:rPr>
                        <a:t>1</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2</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3</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8</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4</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7</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6</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5</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bl>
          </a:graphicData>
        </a:graphic>
      </p:graphicFrame>
      <p:sp>
        <p:nvSpPr>
          <p:cNvPr id="6" name="Content Placeholder 2"/>
          <p:cNvSpPr txBox="1">
            <a:spLocks/>
          </p:cNvSpPr>
          <p:nvPr/>
        </p:nvSpPr>
        <p:spPr>
          <a:xfrm>
            <a:off x="612648" y="1600200"/>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8-puzzle: Number of tiles out of place</a:t>
            </a:r>
            <a:endParaRPr lang="en-US" i="1" dirty="0" smtClean="0">
              <a:solidFill>
                <a:srgbClr val="0070C0"/>
              </a:solidFill>
            </a:endParaRPr>
          </a:p>
          <a:p>
            <a:endParaRPr lang="en-US" i="1" dirty="0"/>
          </a:p>
        </p:txBody>
      </p:sp>
    </p:spTree>
    <p:extLst>
      <p:ext uri="{BB962C8B-B14F-4D97-AF65-F5344CB8AC3E}">
        <p14:creationId xmlns="" xmlns:p14="http://schemas.microsoft.com/office/powerpoint/2010/main" val="201616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lstStyle/>
          <a:p>
            <a:r>
              <a:rPr lang="en-GB" dirty="0" smtClean="0"/>
              <a:t>Heuristics Example</a:t>
            </a:r>
            <a:endParaRPr lang="en-GB" dirty="0"/>
          </a:p>
        </p:txBody>
      </p:sp>
      <p:graphicFrame>
        <p:nvGraphicFramePr>
          <p:cNvPr id="5" name="Content Placeholder 3"/>
          <p:cNvGraphicFramePr>
            <a:graphicFrameLocks noGrp="1"/>
          </p:cNvGraphicFramePr>
          <p:nvPr>
            <p:ph sz="quarter" idx="1"/>
            <p:extLst>
              <p:ext uri="{D42A27DB-BD31-4B8C-83A1-F6EECF244321}">
                <p14:modId xmlns="" xmlns:p14="http://schemas.microsoft.com/office/powerpoint/2010/main" val="2379717358"/>
              </p:ext>
            </p:extLst>
          </p:nvPr>
        </p:nvGraphicFramePr>
        <p:xfrm>
          <a:off x="899592" y="2996950"/>
          <a:ext cx="3096345" cy="2520282"/>
        </p:xfrm>
        <a:graphic>
          <a:graphicData uri="http://schemas.openxmlformats.org/drawingml/2006/table">
            <a:tbl>
              <a:tblPr firstRow="1" bandRow="1">
                <a:tableStyleId>{5C22544A-7EE6-4342-B048-85BDC9FD1C3A}</a:tableStyleId>
              </a:tblPr>
              <a:tblGrid>
                <a:gridCol w="1032115"/>
                <a:gridCol w="1032115"/>
                <a:gridCol w="1032115"/>
              </a:tblGrid>
              <a:tr h="840094">
                <a:tc>
                  <a:txBody>
                    <a:bodyPr/>
                    <a:lstStyle/>
                    <a:p>
                      <a:pPr algn="ctr"/>
                      <a:r>
                        <a:rPr lang="en-GB" b="1" dirty="0" smtClean="0">
                          <a:solidFill>
                            <a:schemeClr val="tx1"/>
                          </a:solidFill>
                        </a:rPr>
                        <a:t>2</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8</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3</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1</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6</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4</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7</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5</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bl>
          </a:graphicData>
        </a:graphic>
      </p:graphicFrame>
      <p:graphicFrame>
        <p:nvGraphicFramePr>
          <p:cNvPr id="6" name="Content Placeholder 3"/>
          <p:cNvGraphicFramePr>
            <a:graphicFrameLocks/>
          </p:cNvGraphicFramePr>
          <p:nvPr>
            <p:extLst>
              <p:ext uri="{D42A27DB-BD31-4B8C-83A1-F6EECF244321}">
                <p14:modId xmlns="" xmlns:p14="http://schemas.microsoft.com/office/powerpoint/2010/main" val="589200080"/>
              </p:ext>
            </p:extLst>
          </p:nvPr>
        </p:nvGraphicFramePr>
        <p:xfrm>
          <a:off x="4932039" y="2996950"/>
          <a:ext cx="3096345" cy="2520282"/>
        </p:xfrm>
        <a:graphic>
          <a:graphicData uri="http://schemas.openxmlformats.org/drawingml/2006/table">
            <a:tbl>
              <a:tblPr firstRow="1" bandRow="1">
                <a:tableStyleId>{5C22544A-7EE6-4342-B048-85BDC9FD1C3A}</a:tableStyleId>
              </a:tblPr>
              <a:tblGrid>
                <a:gridCol w="1032115"/>
                <a:gridCol w="1032115"/>
                <a:gridCol w="1032115"/>
              </a:tblGrid>
              <a:tr h="840094">
                <a:tc>
                  <a:txBody>
                    <a:bodyPr/>
                    <a:lstStyle/>
                    <a:p>
                      <a:pPr algn="ctr"/>
                      <a:r>
                        <a:rPr lang="en-GB" b="1" dirty="0" smtClean="0">
                          <a:solidFill>
                            <a:schemeClr val="tx1"/>
                          </a:solidFill>
                        </a:rPr>
                        <a:t>1</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2</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3</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8</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4</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840094">
                <a:tc>
                  <a:txBody>
                    <a:bodyPr/>
                    <a:lstStyle/>
                    <a:p>
                      <a:pPr algn="ctr"/>
                      <a:r>
                        <a:rPr lang="en-GB" b="1" dirty="0" smtClean="0">
                          <a:solidFill>
                            <a:schemeClr val="tx1"/>
                          </a:solidFill>
                        </a:rPr>
                        <a:t>7</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6</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GB" b="1" dirty="0" smtClean="0">
                          <a:solidFill>
                            <a:schemeClr val="tx1"/>
                          </a:solidFill>
                        </a:rPr>
                        <a:t>5</a:t>
                      </a:r>
                      <a:endParaRPr lang="en-GB"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bl>
          </a:graphicData>
        </a:graphic>
      </p:graphicFrame>
      <p:sp>
        <p:nvSpPr>
          <p:cNvPr id="7" name="Content Placeholder 2"/>
          <p:cNvSpPr txBox="1">
            <a:spLocks/>
          </p:cNvSpPr>
          <p:nvPr/>
        </p:nvSpPr>
        <p:spPr>
          <a:xfrm>
            <a:off x="612648" y="1600200"/>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8-puzzle: Manhattan distance (distance tile is out of place)</a:t>
            </a:r>
            <a:endParaRPr lang="en-US" i="1" dirty="0" smtClean="0">
              <a:solidFill>
                <a:srgbClr val="0070C0"/>
              </a:solidFill>
            </a:endParaRPr>
          </a:p>
          <a:p>
            <a:endParaRPr lang="en-US" i="1" dirty="0"/>
          </a:p>
        </p:txBody>
      </p:sp>
    </p:spTree>
    <p:extLst>
      <p:ext uri="{BB962C8B-B14F-4D97-AF65-F5344CB8AC3E}">
        <p14:creationId xmlns="" xmlns:p14="http://schemas.microsoft.com/office/powerpoint/2010/main" val="368511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a:t>
            </a:r>
            <a:endParaRPr lang="en-GB" dirty="0"/>
          </a:p>
        </p:txBody>
      </p:sp>
      <p:sp>
        <p:nvSpPr>
          <p:cNvPr id="3" name="Content Placeholder 2"/>
          <p:cNvSpPr>
            <a:spLocks noGrp="1"/>
          </p:cNvSpPr>
          <p:nvPr>
            <p:ph sz="quarter" idx="1"/>
          </p:nvPr>
        </p:nvSpPr>
        <p:spPr/>
        <p:txBody>
          <a:bodyPr/>
          <a:lstStyle/>
          <a:p>
            <a:r>
              <a:rPr lang="en-GB" dirty="0" smtClean="0"/>
              <a:t>Generalization of breadth first search.</a:t>
            </a:r>
          </a:p>
          <a:p>
            <a:r>
              <a:rPr lang="en-GB" dirty="0" smtClean="0"/>
              <a:t>Priority queue of nodes to be explored.</a:t>
            </a:r>
          </a:p>
          <a:p>
            <a:r>
              <a:rPr lang="en-GB" dirty="0" smtClean="0"/>
              <a:t>Cost function </a:t>
            </a:r>
            <a:r>
              <a:rPr lang="en-GB" i="1" dirty="0" smtClean="0"/>
              <a:t>f(n)</a:t>
            </a:r>
            <a:r>
              <a:rPr lang="en-GB" dirty="0" smtClean="0"/>
              <a:t> applied to each node.</a:t>
            </a:r>
            <a:endParaRPr lang="en-GB" i="1" dirty="0"/>
          </a:p>
        </p:txBody>
      </p:sp>
    </p:spTree>
    <p:extLst>
      <p:ext uri="{BB962C8B-B14F-4D97-AF65-F5344CB8AC3E}">
        <p14:creationId xmlns="" xmlns:p14="http://schemas.microsoft.com/office/powerpoint/2010/main" val="60962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a:t>
            </a:r>
            <a:endParaRPr lang="en-GB"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MY" sz="3200" dirty="0">
                <a:latin typeface="Courier New" pitchFamily="49" charset="0"/>
                <a:cs typeface="Courier New" pitchFamily="49" charset="0"/>
              </a:rPr>
              <a:t>Let </a:t>
            </a:r>
            <a:r>
              <a:rPr lang="en-MY" sz="3200" i="1" dirty="0">
                <a:solidFill>
                  <a:srgbClr val="0070C0"/>
                </a:solidFill>
                <a:latin typeface="Courier New" pitchFamily="49" charset="0"/>
                <a:cs typeface="Courier New" pitchFamily="49" charset="0"/>
              </a:rPr>
              <a:t>fringe</a:t>
            </a:r>
            <a:r>
              <a:rPr lang="en-MY" sz="3200" i="1" dirty="0">
                <a:latin typeface="Courier New" pitchFamily="49" charset="0"/>
                <a:cs typeface="Courier New" pitchFamily="49" charset="0"/>
              </a:rPr>
              <a:t> </a:t>
            </a:r>
            <a:r>
              <a:rPr lang="en-MY" sz="3200" dirty="0">
                <a:latin typeface="Courier New" pitchFamily="49" charset="0"/>
                <a:cs typeface="Courier New" pitchFamily="49" charset="0"/>
              </a:rPr>
              <a:t>be a </a:t>
            </a:r>
            <a:r>
              <a:rPr lang="en-MY" sz="3200" u="sng" dirty="0" smtClean="0">
                <a:latin typeface="Courier New" pitchFamily="49" charset="0"/>
                <a:cs typeface="Courier New" pitchFamily="49" charset="0"/>
              </a:rPr>
              <a:t>priority queue</a:t>
            </a:r>
            <a:r>
              <a:rPr lang="en-MY" sz="3200" dirty="0" smtClean="0">
                <a:latin typeface="Courier New" pitchFamily="49" charset="0"/>
                <a:cs typeface="Courier New" pitchFamily="49" charset="0"/>
              </a:rPr>
              <a:t> containing the initial state</a:t>
            </a:r>
            <a:endParaRPr lang="en-MY" sz="3200" u="sng" dirty="0">
              <a:latin typeface="Courier New" pitchFamily="49" charset="0"/>
              <a:cs typeface="Courier New" pitchFamily="49" charset="0"/>
            </a:endParaRPr>
          </a:p>
          <a:p>
            <a:pPr marL="0" indent="0">
              <a:buNone/>
            </a:pPr>
            <a:r>
              <a:rPr lang="en-MY" sz="3200" dirty="0">
                <a:latin typeface="Courier New" pitchFamily="49" charset="0"/>
                <a:cs typeface="Courier New" pitchFamily="49" charset="0"/>
              </a:rPr>
              <a:t>Loop </a:t>
            </a:r>
          </a:p>
          <a:p>
            <a:pPr marL="0" indent="0">
              <a:buNone/>
            </a:pPr>
            <a:r>
              <a:rPr lang="en-MY" sz="3200" dirty="0">
                <a:latin typeface="Courier New" pitchFamily="49" charset="0"/>
                <a:cs typeface="Courier New" pitchFamily="49" charset="0"/>
              </a:rPr>
              <a:t>	if </a:t>
            </a:r>
            <a:r>
              <a:rPr lang="en-MY" sz="3200" i="1" dirty="0">
                <a:solidFill>
                  <a:srgbClr val="0070C0"/>
                </a:solidFill>
                <a:latin typeface="Courier New" pitchFamily="49" charset="0"/>
                <a:cs typeface="Courier New" pitchFamily="49" charset="0"/>
              </a:rPr>
              <a:t>fringe</a:t>
            </a:r>
            <a:r>
              <a:rPr lang="en-MY" sz="3200" i="1" dirty="0">
                <a:latin typeface="Courier New" pitchFamily="49" charset="0"/>
                <a:cs typeface="Courier New" pitchFamily="49" charset="0"/>
              </a:rPr>
              <a:t> </a:t>
            </a:r>
            <a:r>
              <a:rPr lang="en-MY" sz="3200" dirty="0">
                <a:latin typeface="Courier New" pitchFamily="49" charset="0"/>
                <a:cs typeface="Courier New" pitchFamily="49" charset="0"/>
              </a:rPr>
              <a:t>is empty </a:t>
            </a:r>
            <a:r>
              <a:rPr lang="en-MY" sz="3200" dirty="0" smtClean="0">
                <a:latin typeface="Courier New" pitchFamily="49" charset="0"/>
                <a:cs typeface="Courier New" pitchFamily="49" charset="0"/>
              </a:rPr>
              <a:t>return </a:t>
            </a:r>
            <a:r>
              <a:rPr lang="en-MY" sz="3200" i="1" dirty="0">
                <a:latin typeface="Courier New" pitchFamily="49" charset="0"/>
                <a:cs typeface="Courier New" pitchFamily="49" charset="0"/>
              </a:rPr>
              <a:t>failure </a:t>
            </a:r>
          </a:p>
          <a:p>
            <a:pPr marL="0" indent="0">
              <a:buNone/>
            </a:pPr>
            <a:r>
              <a:rPr lang="en-MY" sz="3200" i="1" dirty="0">
                <a:latin typeface="Courier New" pitchFamily="49" charset="0"/>
                <a:cs typeface="Courier New" pitchFamily="49" charset="0"/>
              </a:rPr>
              <a:t>	</a:t>
            </a:r>
            <a:r>
              <a:rPr lang="en-MY" sz="3200" dirty="0" smtClean="0">
                <a:latin typeface="Courier New" pitchFamily="49" charset="0"/>
                <a:cs typeface="Courier New" pitchFamily="49" charset="0"/>
              </a:rPr>
              <a:t>Node    </a:t>
            </a:r>
            <a:r>
              <a:rPr lang="en-MY" sz="3200" dirty="0">
                <a:latin typeface="Courier New" pitchFamily="49" charset="0"/>
                <a:cs typeface="Courier New" pitchFamily="49" charset="0"/>
              </a:rPr>
              <a:t>remove-first (</a:t>
            </a:r>
            <a:r>
              <a:rPr lang="en-MY" sz="3200" i="1" dirty="0">
                <a:latin typeface="Courier New" pitchFamily="49" charset="0"/>
                <a:cs typeface="Courier New" pitchFamily="49" charset="0"/>
              </a:rPr>
              <a:t>fringe</a:t>
            </a:r>
            <a:r>
              <a:rPr lang="en-MY" sz="3200" dirty="0">
                <a:latin typeface="Courier New" pitchFamily="49" charset="0"/>
                <a:cs typeface="Courier New" pitchFamily="49" charset="0"/>
              </a:rPr>
              <a:t>) </a:t>
            </a:r>
          </a:p>
          <a:p>
            <a:pPr marL="0" indent="0">
              <a:buNone/>
            </a:pPr>
            <a:r>
              <a:rPr lang="en-MY" sz="3200" dirty="0">
                <a:latin typeface="Courier New" pitchFamily="49" charset="0"/>
                <a:cs typeface="Courier New" pitchFamily="49" charset="0"/>
              </a:rPr>
              <a:t>	if Node is a </a:t>
            </a:r>
            <a:r>
              <a:rPr lang="en-MY" sz="3200" i="1" dirty="0">
                <a:latin typeface="Courier New" pitchFamily="49" charset="0"/>
                <a:cs typeface="Courier New" pitchFamily="49" charset="0"/>
              </a:rPr>
              <a:t>goal </a:t>
            </a:r>
            <a:endParaRPr lang="en-MY" sz="3200" dirty="0">
              <a:latin typeface="Courier New" pitchFamily="49" charset="0"/>
              <a:cs typeface="Courier New" pitchFamily="49" charset="0"/>
            </a:endParaRPr>
          </a:p>
          <a:p>
            <a:pPr marL="0" indent="0">
              <a:buNone/>
            </a:pPr>
            <a:r>
              <a:rPr lang="en-MY" sz="3200" dirty="0">
                <a:latin typeface="Courier New" pitchFamily="49" charset="0"/>
                <a:cs typeface="Courier New" pitchFamily="49" charset="0"/>
              </a:rPr>
              <a:t>	</a:t>
            </a:r>
            <a:r>
              <a:rPr lang="en-MY" sz="3200" dirty="0" smtClean="0">
                <a:latin typeface="Courier New" pitchFamily="49" charset="0"/>
                <a:cs typeface="Courier New" pitchFamily="49" charset="0"/>
              </a:rPr>
              <a:t>	then </a:t>
            </a:r>
            <a:r>
              <a:rPr lang="en-MY" sz="3200" dirty="0">
                <a:latin typeface="Courier New" pitchFamily="49" charset="0"/>
                <a:cs typeface="Courier New" pitchFamily="49" charset="0"/>
              </a:rPr>
              <a:t>return the path from initial </a:t>
            </a:r>
            <a:r>
              <a:rPr lang="en-MY" sz="3200" dirty="0" smtClean="0">
                <a:latin typeface="Courier New" pitchFamily="49" charset="0"/>
                <a:cs typeface="Courier New" pitchFamily="49" charset="0"/>
              </a:rPr>
              <a:t>		state	to </a:t>
            </a:r>
            <a:r>
              <a:rPr lang="en-MY" sz="3200" dirty="0">
                <a:latin typeface="Courier New" pitchFamily="49" charset="0"/>
                <a:cs typeface="Courier New" pitchFamily="49" charset="0"/>
              </a:rPr>
              <a:t>Node </a:t>
            </a:r>
          </a:p>
          <a:p>
            <a:pPr marL="0" indent="0">
              <a:buNone/>
            </a:pPr>
            <a:r>
              <a:rPr lang="en-MY" sz="3200" dirty="0">
                <a:latin typeface="Courier New" pitchFamily="49" charset="0"/>
                <a:cs typeface="Courier New" pitchFamily="49" charset="0"/>
              </a:rPr>
              <a:t>	</a:t>
            </a:r>
            <a:r>
              <a:rPr lang="en-MY" sz="3200" dirty="0" smtClean="0">
                <a:latin typeface="Courier New" pitchFamily="49" charset="0"/>
                <a:cs typeface="Courier New" pitchFamily="49" charset="0"/>
              </a:rPr>
              <a:t>else generate </a:t>
            </a:r>
            <a:r>
              <a:rPr lang="en-MY" sz="3200" dirty="0">
                <a:latin typeface="Courier New" pitchFamily="49" charset="0"/>
                <a:cs typeface="Courier New" pitchFamily="49" charset="0"/>
              </a:rPr>
              <a:t>all successors of </a:t>
            </a:r>
            <a:r>
              <a:rPr lang="en-MY" sz="3200" dirty="0" smtClean="0">
                <a:latin typeface="Courier New" pitchFamily="49" charset="0"/>
                <a:cs typeface="Courier New" pitchFamily="49" charset="0"/>
              </a:rPr>
              <a:t>Node, and </a:t>
            </a:r>
          </a:p>
          <a:p>
            <a:pPr marL="0" indent="0">
              <a:buNone/>
            </a:pPr>
            <a:r>
              <a:rPr lang="en-MY" sz="3200" dirty="0" smtClean="0">
                <a:latin typeface="Courier New" pitchFamily="49" charset="0"/>
                <a:cs typeface="Courier New" pitchFamily="49" charset="0"/>
              </a:rPr>
              <a:t>		Put the newly generated nodes into 		</a:t>
            </a:r>
            <a:r>
              <a:rPr lang="en-MY" sz="3200" i="1" dirty="0" smtClean="0">
                <a:solidFill>
                  <a:srgbClr val="0070C0"/>
                </a:solidFill>
                <a:latin typeface="Courier New" pitchFamily="49" charset="0"/>
                <a:cs typeface="Courier New" pitchFamily="49" charset="0"/>
              </a:rPr>
              <a:t>fringe </a:t>
            </a:r>
            <a:r>
              <a:rPr lang="en-MY" sz="3200" dirty="0" smtClean="0">
                <a:latin typeface="Courier New" pitchFamily="49" charset="0"/>
                <a:cs typeface="Courier New" pitchFamily="49" charset="0"/>
              </a:rPr>
              <a:t>according to their f values</a:t>
            </a:r>
          </a:p>
          <a:p>
            <a:pPr marL="0" indent="0">
              <a:buNone/>
            </a:pPr>
            <a:r>
              <a:rPr lang="en-GB" sz="3200" dirty="0" smtClean="0">
                <a:latin typeface="Courier New" pitchFamily="49" charset="0"/>
                <a:cs typeface="Courier New" pitchFamily="49" charset="0"/>
              </a:rPr>
              <a:t>End </a:t>
            </a:r>
            <a:r>
              <a:rPr lang="en-GB" sz="3200" dirty="0">
                <a:latin typeface="Courier New" pitchFamily="49" charset="0"/>
                <a:cs typeface="Courier New" pitchFamily="49" charset="0"/>
              </a:rPr>
              <a:t>Loop 	</a:t>
            </a:r>
          </a:p>
          <a:p>
            <a:pPr marL="0" indent="0">
              <a:buNone/>
            </a:pPr>
            <a:endParaRPr lang="en-GB" dirty="0"/>
          </a:p>
        </p:txBody>
      </p:sp>
      <p:cxnSp>
        <p:nvCxnSpPr>
          <p:cNvPr id="5" name="Straight Arrow Connector 4"/>
          <p:cNvCxnSpPr/>
          <p:nvPr/>
        </p:nvCxnSpPr>
        <p:spPr>
          <a:xfrm flipH="1">
            <a:off x="2339752" y="3110525"/>
            <a:ext cx="50405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9719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Greedy Search</a:t>
            </a:r>
            <a:endParaRPr lang="en-GB" dirty="0"/>
          </a:p>
        </p:txBody>
      </p:sp>
      <p:sp>
        <p:nvSpPr>
          <p:cNvPr id="3" name="Content Placeholder 2"/>
          <p:cNvSpPr>
            <a:spLocks noGrp="1"/>
          </p:cNvSpPr>
          <p:nvPr>
            <p:ph sz="quarter" idx="1"/>
          </p:nvPr>
        </p:nvSpPr>
        <p:spPr/>
        <p:txBody>
          <a:bodyPr/>
          <a:lstStyle/>
          <a:p>
            <a:r>
              <a:rPr lang="en-GB" dirty="0" smtClean="0"/>
              <a:t>Idea: Expand node with the smallest estimated cost to reach the goal</a:t>
            </a:r>
          </a:p>
          <a:p>
            <a:r>
              <a:rPr lang="en-GB" dirty="0" smtClean="0"/>
              <a:t>Use heuristic function </a:t>
            </a:r>
            <a:r>
              <a:rPr lang="en-GB" i="1" dirty="0" smtClean="0"/>
              <a:t>f(n)=h(n)</a:t>
            </a:r>
          </a:p>
          <a:p>
            <a:pPr lvl="1"/>
            <a:r>
              <a:rPr lang="en-GB" dirty="0" smtClean="0">
                <a:solidFill>
                  <a:srgbClr val="0070C0"/>
                </a:solidFill>
              </a:rPr>
              <a:t>Not optimal</a:t>
            </a:r>
          </a:p>
          <a:p>
            <a:pPr lvl="1"/>
            <a:r>
              <a:rPr lang="en-GB" dirty="0" smtClean="0">
                <a:solidFill>
                  <a:srgbClr val="0070C0"/>
                </a:solidFill>
              </a:rPr>
              <a:t>Incomplete </a:t>
            </a:r>
            <a:endParaRPr lang="en-GB" dirty="0">
              <a:solidFill>
                <a:srgbClr val="0070C0"/>
              </a:solidFill>
            </a:endParaRPr>
          </a:p>
        </p:txBody>
      </p:sp>
    </p:spTree>
    <p:extLst>
      <p:ext uri="{BB962C8B-B14F-4D97-AF65-F5344CB8AC3E}">
        <p14:creationId xmlns="" xmlns:p14="http://schemas.microsoft.com/office/powerpoint/2010/main" val="52432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of Greedy Best-First Search</a:t>
            </a:r>
            <a:endParaRPr lang="en-GB" dirty="0"/>
          </a:p>
        </p:txBody>
      </p:sp>
      <p:pic>
        <p:nvPicPr>
          <p:cNvPr id="4" name="Picture 4" descr="romania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1828800"/>
            <a:ext cx="8229600" cy="40338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657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a:t>
            </a:r>
            <a:endParaRPr lang="en-GB" dirty="0"/>
          </a:p>
        </p:txBody>
      </p:sp>
      <p:sp>
        <p:nvSpPr>
          <p:cNvPr id="3" name="Content Placeholder 2"/>
          <p:cNvSpPr>
            <a:spLocks noGrp="1"/>
          </p:cNvSpPr>
          <p:nvPr>
            <p:ph sz="quarter" idx="1"/>
          </p:nvPr>
        </p:nvSpPr>
        <p:spPr/>
        <p:txBody>
          <a:bodyPr/>
          <a:lstStyle/>
          <a:p>
            <a:r>
              <a:rPr lang="en-GB" dirty="0" smtClean="0"/>
              <a:t>Uninformed search</a:t>
            </a:r>
          </a:p>
          <a:p>
            <a:r>
              <a:rPr lang="en-GB" dirty="0" smtClean="0"/>
              <a:t>Continue from last lecture, we will look upon another strategy of uninformed search:</a:t>
            </a:r>
          </a:p>
          <a:p>
            <a:pPr lvl="1"/>
            <a:r>
              <a:rPr lang="en-GB" dirty="0" smtClean="0"/>
              <a:t>Bidirectional search</a:t>
            </a:r>
          </a:p>
          <a:p>
            <a:r>
              <a:rPr lang="en-GB" dirty="0" smtClean="0"/>
              <a:t>Discussion consists:</a:t>
            </a:r>
          </a:p>
          <a:p>
            <a:pPr lvl="1"/>
            <a:r>
              <a:rPr lang="en-GB" dirty="0" smtClean="0"/>
              <a:t>Algorithm</a:t>
            </a:r>
          </a:p>
          <a:p>
            <a:pPr lvl="1"/>
            <a:r>
              <a:rPr lang="en-GB" dirty="0" smtClean="0"/>
              <a:t>Time and space complexities</a:t>
            </a:r>
          </a:p>
          <a:p>
            <a:pPr lvl="1"/>
            <a:endParaRPr lang="en-GB" dirty="0"/>
          </a:p>
        </p:txBody>
      </p:sp>
    </p:spTree>
    <p:extLst>
      <p:ext uri="{BB962C8B-B14F-4D97-AF65-F5344CB8AC3E}">
        <p14:creationId xmlns="" xmlns:p14="http://schemas.microsoft.com/office/powerpoint/2010/main" val="168538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GBFS Strategy</a:t>
            </a:r>
            <a:endParaRPr lang="en-GB" dirty="0"/>
          </a:p>
        </p:txBody>
      </p:sp>
      <p:pic>
        <p:nvPicPr>
          <p:cNvPr id="4" name="Picture 4" descr="greedy-progress01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828800"/>
            <a:ext cx="5467350" cy="1990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2960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eedy-progress02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828800"/>
            <a:ext cx="5467350" cy="199072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a:xfrm>
            <a:off x="612648" y="228600"/>
            <a:ext cx="8153400" cy="990600"/>
          </a:xfrm>
        </p:spPr>
        <p:txBody>
          <a:bodyPr/>
          <a:lstStyle/>
          <a:p>
            <a:r>
              <a:rPr lang="en-GB" dirty="0" smtClean="0"/>
              <a:t>GBFS Strategy</a:t>
            </a:r>
            <a:endParaRPr lang="en-GB" dirty="0"/>
          </a:p>
        </p:txBody>
      </p:sp>
    </p:spTree>
    <p:extLst>
      <p:ext uri="{BB962C8B-B14F-4D97-AF65-F5344CB8AC3E}">
        <p14:creationId xmlns="" xmlns:p14="http://schemas.microsoft.com/office/powerpoint/2010/main" val="255799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eedy-progress03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828800"/>
            <a:ext cx="5467350" cy="19907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612648" y="228600"/>
            <a:ext cx="8153400" cy="990600"/>
          </a:xfrm>
        </p:spPr>
        <p:txBody>
          <a:bodyPr/>
          <a:lstStyle/>
          <a:p>
            <a:r>
              <a:rPr lang="en-GB" dirty="0" smtClean="0"/>
              <a:t>GBFS Strategy</a:t>
            </a:r>
            <a:endParaRPr lang="en-GB" dirty="0"/>
          </a:p>
        </p:txBody>
      </p:sp>
    </p:spTree>
    <p:extLst>
      <p:ext uri="{BB962C8B-B14F-4D97-AF65-F5344CB8AC3E}">
        <p14:creationId xmlns="" xmlns:p14="http://schemas.microsoft.com/office/powerpoint/2010/main" val="2727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eedy-progress04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828800"/>
            <a:ext cx="5467350" cy="19907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612648" y="260648"/>
            <a:ext cx="8153400" cy="990600"/>
          </a:xfrm>
        </p:spPr>
        <p:txBody>
          <a:bodyPr/>
          <a:lstStyle/>
          <a:p>
            <a:r>
              <a:rPr lang="en-GB" dirty="0" smtClean="0"/>
              <a:t>GBFS Strategy</a:t>
            </a:r>
            <a:endParaRPr lang="en-GB" dirty="0"/>
          </a:p>
        </p:txBody>
      </p:sp>
    </p:spTree>
    <p:extLst>
      <p:ext uri="{BB962C8B-B14F-4D97-AF65-F5344CB8AC3E}">
        <p14:creationId xmlns="" xmlns:p14="http://schemas.microsoft.com/office/powerpoint/2010/main" val="106424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Properties of GBFS</a:t>
            </a:r>
            <a:endParaRPr lang="en-GB" dirty="0"/>
          </a:p>
        </p:txBody>
      </p:sp>
      <p:sp>
        <p:nvSpPr>
          <p:cNvPr id="5" name="Rectangle 3"/>
          <p:cNvSpPr txBox="1">
            <a:spLocks noChangeArrowheads="1"/>
          </p:cNvSpPr>
          <p:nvPr/>
        </p:nvSpPr>
        <p:spPr>
          <a:xfrm>
            <a:off x="457200" y="1600200"/>
            <a:ext cx="8229600" cy="4525963"/>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u="sng" dirty="0" smtClean="0">
                <a:solidFill>
                  <a:srgbClr val="CC0099"/>
                </a:solidFill>
              </a:rPr>
              <a:t>Complete?</a:t>
            </a:r>
            <a:r>
              <a:rPr lang="en-US" dirty="0" smtClean="0"/>
              <a:t> No – can get stuck in loops, e.g., Iasi </a:t>
            </a:r>
            <a:r>
              <a:rPr lang="en-US" dirty="0" smtClean="0">
                <a:sym typeface="Wingdings" pitchFamily="2" charset="2"/>
              </a:rPr>
              <a:t></a:t>
            </a:r>
            <a:r>
              <a:rPr lang="en-US" dirty="0" smtClean="0"/>
              <a:t> </a:t>
            </a:r>
            <a:r>
              <a:rPr lang="en-US" dirty="0" err="1" smtClean="0"/>
              <a:t>Neamt</a:t>
            </a:r>
            <a:r>
              <a:rPr lang="en-US" dirty="0" smtClean="0"/>
              <a:t> </a:t>
            </a:r>
            <a:r>
              <a:rPr lang="en-US" dirty="0" smtClean="0">
                <a:sym typeface="Wingdings" pitchFamily="2" charset="2"/>
              </a:rPr>
              <a:t></a:t>
            </a:r>
            <a:r>
              <a:rPr lang="en-US" dirty="0" smtClean="0"/>
              <a:t> Iasi </a:t>
            </a:r>
            <a:r>
              <a:rPr lang="en-US" dirty="0" smtClean="0">
                <a:sym typeface="Wingdings" pitchFamily="2" charset="2"/>
              </a:rPr>
              <a:t></a:t>
            </a:r>
            <a:r>
              <a:rPr lang="en-US" dirty="0" smtClean="0"/>
              <a:t> </a:t>
            </a:r>
            <a:r>
              <a:rPr lang="en-US" dirty="0" err="1" smtClean="0"/>
              <a:t>Neamt</a:t>
            </a:r>
            <a:r>
              <a:rPr lang="en-US" dirty="0" smtClean="0"/>
              <a:t> </a:t>
            </a:r>
            <a:r>
              <a:rPr lang="en-US" dirty="0" smtClean="0">
                <a:sym typeface="Wingdings" pitchFamily="2" charset="2"/>
              </a:rPr>
              <a:t></a:t>
            </a:r>
            <a:r>
              <a:rPr lang="en-US" dirty="0" smtClean="0"/>
              <a:t> </a:t>
            </a:r>
          </a:p>
          <a:p>
            <a:endParaRPr lang="en-US" dirty="0" smtClean="0"/>
          </a:p>
          <a:p>
            <a:r>
              <a:rPr lang="en-US" u="sng" dirty="0" smtClean="0">
                <a:solidFill>
                  <a:srgbClr val="CC0099"/>
                </a:solidFill>
              </a:rPr>
              <a:t>Time?</a:t>
            </a:r>
            <a:r>
              <a:rPr lang="en-US" dirty="0" smtClean="0"/>
              <a:t> </a:t>
            </a:r>
            <a:r>
              <a:rPr lang="en-US" i="1" dirty="0" smtClean="0"/>
              <a:t>O(</a:t>
            </a:r>
            <a:r>
              <a:rPr lang="en-US" i="1" dirty="0" err="1" smtClean="0"/>
              <a:t>b</a:t>
            </a:r>
            <a:r>
              <a:rPr lang="en-US" i="1" baseline="30000" dirty="0" err="1" smtClean="0"/>
              <a:t>m</a:t>
            </a:r>
            <a:r>
              <a:rPr lang="en-US" i="1" dirty="0" smtClean="0"/>
              <a:t>)</a:t>
            </a:r>
            <a:r>
              <a:rPr lang="en-US" dirty="0" smtClean="0"/>
              <a:t>, but a good heuristic can give dramatic improvement</a:t>
            </a:r>
            <a:endParaRPr lang="en-US" dirty="0"/>
          </a:p>
          <a:p>
            <a:endParaRPr lang="en-US" dirty="0" smtClean="0"/>
          </a:p>
          <a:p>
            <a:r>
              <a:rPr lang="en-US" u="sng" dirty="0" smtClean="0">
                <a:solidFill>
                  <a:srgbClr val="CC0099"/>
                </a:solidFill>
              </a:rPr>
              <a:t>Space?</a:t>
            </a:r>
            <a:r>
              <a:rPr lang="en-US" dirty="0" smtClean="0"/>
              <a:t> </a:t>
            </a:r>
            <a:r>
              <a:rPr lang="en-US" i="1" dirty="0" smtClean="0"/>
              <a:t>O(</a:t>
            </a:r>
            <a:r>
              <a:rPr lang="en-US" i="1" dirty="0" err="1" smtClean="0"/>
              <a:t>b</a:t>
            </a:r>
            <a:r>
              <a:rPr lang="en-US" i="1" baseline="30000" dirty="0" err="1" smtClean="0"/>
              <a:t>m</a:t>
            </a:r>
            <a:r>
              <a:rPr lang="en-US" i="1" dirty="0" smtClean="0"/>
              <a:t>) </a:t>
            </a:r>
            <a:r>
              <a:rPr lang="en-US" dirty="0" smtClean="0"/>
              <a:t>-- keeps all nodes in memory</a:t>
            </a:r>
          </a:p>
          <a:p>
            <a:endParaRPr lang="en-US" dirty="0" smtClean="0"/>
          </a:p>
          <a:p>
            <a:r>
              <a:rPr lang="en-US" u="sng" dirty="0" smtClean="0">
                <a:solidFill>
                  <a:srgbClr val="CC0099"/>
                </a:solidFill>
              </a:rPr>
              <a:t>Optimal?</a:t>
            </a:r>
            <a:r>
              <a:rPr lang="en-US" dirty="0" smtClean="0"/>
              <a:t> No</a:t>
            </a:r>
          </a:p>
          <a:p>
            <a:endParaRPr lang="en-US" dirty="0"/>
          </a:p>
        </p:txBody>
      </p:sp>
    </p:spTree>
    <p:extLst>
      <p:ext uri="{BB962C8B-B14F-4D97-AF65-F5344CB8AC3E}">
        <p14:creationId xmlns="" xmlns:p14="http://schemas.microsoft.com/office/powerpoint/2010/main" val="400215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Search</a:t>
            </a:r>
            <a:endParaRPr lang="en-GB" dirty="0"/>
          </a:p>
        </p:txBody>
      </p:sp>
      <p:sp>
        <p:nvSpPr>
          <p:cNvPr id="3" name="Content Placeholder 2"/>
          <p:cNvSpPr>
            <a:spLocks noGrp="1"/>
          </p:cNvSpPr>
          <p:nvPr>
            <p:ph sz="quarter" idx="1"/>
          </p:nvPr>
        </p:nvSpPr>
        <p:spPr/>
        <p:txBody>
          <a:bodyPr/>
          <a:lstStyle/>
          <a:p>
            <a:r>
              <a:rPr lang="en-GB" dirty="0" smtClean="0"/>
              <a:t>Hart, Nilsson &amp; Rafael, 1968</a:t>
            </a:r>
          </a:p>
          <a:p>
            <a:pPr lvl="1"/>
            <a:r>
              <a:rPr lang="en-GB" dirty="0" smtClean="0">
                <a:solidFill>
                  <a:srgbClr val="0070C0"/>
                </a:solidFill>
              </a:rPr>
              <a:t>Best first search with </a:t>
            </a:r>
            <a:r>
              <a:rPr lang="en-GB" i="1" dirty="0" smtClean="0">
                <a:solidFill>
                  <a:srgbClr val="0070C0"/>
                </a:solidFill>
              </a:rPr>
              <a:t>f(n) = g(n) + h(n)</a:t>
            </a:r>
          </a:p>
          <a:p>
            <a:pPr lvl="1"/>
            <a:r>
              <a:rPr lang="en-GB" dirty="0" smtClean="0">
                <a:solidFill>
                  <a:srgbClr val="0070C0"/>
                </a:solidFill>
              </a:rPr>
              <a:t>Where g(n)=sum of edge costs from start to n</a:t>
            </a:r>
          </a:p>
          <a:p>
            <a:pPr lvl="1"/>
            <a:r>
              <a:rPr lang="en-GB" dirty="0">
                <a:solidFill>
                  <a:srgbClr val="0070C0"/>
                </a:solidFill>
              </a:rPr>
              <a:t>h</a:t>
            </a:r>
            <a:r>
              <a:rPr lang="en-GB" dirty="0" smtClean="0">
                <a:solidFill>
                  <a:srgbClr val="0070C0"/>
                </a:solidFill>
              </a:rPr>
              <a:t>(n)=estimate of lowest cost path n</a:t>
            </a:r>
            <a:r>
              <a:rPr lang="en-GB" dirty="0" smtClean="0">
                <a:solidFill>
                  <a:srgbClr val="0070C0"/>
                </a:solidFill>
                <a:sym typeface="Wingdings" pitchFamily="2" charset="2"/>
              </a:rPr>
              <a:t> goal</a:t>
            </a:r>
          </a:p>
          <a:p>
            <a:pPr lvl="1"/>
            <a:r>
              <a:rPr lang="en-GB" dirty="0" smtClean="0">
                <a:solidFill>
                  <a:srgbClr val="0070C0"/>
                </a:solidFill>
                <a:sym typeface="Wingdings" pitchFamily="2" charset="2"/>
              </a:rPr>
              <a:t>If h(n) is </a:t>
            </a:r>
            <a:r>
              <a:rPr lang="en-GB" dirty="0" smtClean="0">
                <a:solidFill>
                  <a:srgbClr val="FF0000"/>
                </a:solidFill>
                <a:sym typeface="Wingdings" pitchFamily="2" charset="2"/>
              </a:rPr>
              <a:t>admissible</a:t>
            </a:r>
            <a:r>
              <a:rPr lang="en-GB" dirty="0" smtClean="0">
                <a:solidFill>
                  <a:srgbClr val="0070C0"/>
                </a:solidFill>
                <a:sym typeface="Wingdings" pitchFamily="2" charset="2"/>
              </a:rPr>
              <a:t> then search will find optimal solution</a:t>
            </a:r>
            <a:endParaRPr lang="en-GB" dirty="0">
              <a:solidFill>
                <a:srgbClr val="0070C0"/>
              </a:solidFill>
            </a:endParaRPr>
          </a:p>
        </p:txBody>
      </p:sp>
      <p:sp>
        <p:nvSpPr>
          <p:cNvPr id="4" name="Cloud 3"/>
          <p:cNvSpPr/>
          <p:nvPr/>
        </p:nvSpPr>
        <p:spPr>
          <a:xfrm>
            <a:off x="3635896" y="4221088"/>
            <a:ext cx="2952328" cy="172819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Underestimates cost of any solution which can reach from node </a:t>
            </a:r>
            <a:endParaRPr lang="en-GB" dirty="0">
              <a:solidFill>
                <a:schemeClr val="tx1"/>
              </a:solidFill>
            </a:endParaRPr>
          </a:p>
        </p:txBody>
      </p:sp>
      <p:cxnSp>
        <p:nvCxnSpPr>
          <p:cNvPr id="6" name="Straight Arrow Connector 5"/>
          <p:cNvCxnSpPr/>
          <p:nvPr/>
        </p:nvCxnSpPr>
        <p:spPr>
          <a:xfrm flipH="1" flipV="1">
            <a:off x="3275856" y="4005064"/>
            <a:ext cx="864096" cy="432048"/>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1741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Algorithm</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3375" y="1119188"/>
            <a:ext cx="8477250" cy="4619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2900" y="5658515"/>
            <a:ext cx="8458200"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7149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Search Analysis</a:t>
            </a:r>
            <a:endParaRPr lang="en-GB" dirty="0"/>
          </a:p>
        </p:txBody>
      </p:sp>
      <p:sp>
        <p:nvSpPr>
          <p:cNvPr id="3" name="Content Placeholder 2"/>
          <p:cNvSpPr>
            <a:spLocks noGrp="1"/>
          </p:cNvSpPr>
          <p:nvPr>
            <p:ph sz="quarter" idx="1"/>
          </p:nvPr>
        </p:nvSpPr>
        <p:spPr/>
        <p:txBody>
          <a:bodyPr/>
          <a:lstStyle/>
          <a:p>
            <a:r>
              <a:rPr lang="en-GB" dirty="0" smtClean="0"/>
              <a:t>Optimal-optimally efficient</a:t>
            </a:r>
          </a:p>
          <a:p>
            <a:r>
              <a:rPr lang="en-GB" dirty="0" smtClean="0"/>
              <a:t>Complete</a:t>
            </a:r>
          </a:p>
          <a:p>
            <a:r>
              <a:rPr lang="en-GB" dirty="0" smtClean="0"/>
              <a:t>Number of nodes search still exponential in the worst case</a:t>
            </a:r>
            <a:endParaRPr lang="en-GB" dirty="0"/>
          </a:p>
        </p:txBody>
      </p:sp>
    </p:spTree>
    <p:extLst>
      <p:ext uri="{BB962C8B-B14F-4D97-AF65-F5344CB8AC3E}">
        <p14:creationId xmlns="" xmlns:p14="http://schemas.microsoft.com/office/powerpoint/2010/main" val="68979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Admissibility of A*</a:t>
            </a:r>
            <a:endParaRPr lang="en-GB" dirty="0"/>
          </a:p>
        </p:txBody>
      </p:sp>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p:txBody>
              <a:bodyPr/>
              <a:lstStyle/>
              <a:p>
                <a:r>
                  <a:rPr lang="en-GB" dirty="0" smtClean="0"/>
                  <a:t>Admissibility: Provided a solution exists, the first solution found is an optimal solution.</a:t>
                </a:r>
              </a:p>
              <a:p>
                <a:r>
                  <a:rPr lang="en-GB" dirty="0" smtClean="0"/>
                  <a:t>Conditions for admissibility:</a:t>
                </a:r>
              </a:p>
              <a:p>
                <a:pPr lvl="1"/>
                <a:r>
                  <a:rPr lang="en-GB" dirty="0" smtClean="0">
                    <a:solidFill>
                      <a:srgbClr val="0070C0"/>
                    </a:solidFill>
                  </a:rPr>
                  <a:t>State space graph</a:t>
                </a:r>
                <a:endParaRPr lang="en-GB" dirty="0" smtClean="0">
                  <a:solidFill>
                    <a:srgbClr val="C00000"/>
                  </a:solidFill>
                </a:endParaRPr>
              </a:p>
              <a:p>
                <a:pPr lvl="2"/>
                <a:r>
                  <a:rPr lang="en-GB" dirty="0" smtClean="0">
                    <a:solidFill>
                      <a:srgbClr val="C00000"/>
                    </a:solidFill>
                  </a:rPr>
                  <a:t>Every node has a finite number of successors</a:t>
                </a:r>
              </a:p>
              <a:p>
                <a:pPr lvl="2"/>
                <a:r>
                  <a:rPr lang="en-GB" dirty="0" smtClean="0">
                    <a:solidFill>
                      <a:srgbClr val="C00000"/>
                    </a:solidFill>
                  </a:rPr>
                  <a:t>Every arc in the graph has a cost greater than some </a:t>
                </a:r>
                <a14:m>
                  <m:oMath xmlns:m="http://schemas.openxmlformats.org/officeDocument/2006/math">
                    <m:r>
                      <a:rPr lang="en-GB" i="1" smtClean="0">
                        <a:solidFill>
                          <a:srgbClr val="C00000"/>
                        </a:solidFill>
                        <a:latin typeface="Cambria Math"/>
                        <a:ea typeface="Cambria Math"/>
                      </a:rPr>
                      <m:t>𝜀</m:t>
                    </m:r>
                    <m:r>
                      <a:rPr lang="en-GB" i="1" smtClean="0">
                        <a:solidFill>
                          <a:srgbClr val="C00000"/>
                        </a:solidFill>
                        <a:latin typeface="Cambria Math"/>
                        <a:ea typeface="Cambria Math"/>
                      </a:rPr>
                      <m:t>&gt;0</m:t>
                    </m:r>
                  </m:oMath>
                </a14:m>
                <a:endParaRPr lang="en-GB" dirty="0" smtClean="0">
                  <a:solidFill>
                    <a:srgbClr val="C00000"/>
                  </a:solidFill>
                </a:endParaRPr>
              </a:p>
              <a:p>
                <a:pPr lvl="1"/>
                <a:r>
                  <a:rPr lang="en-GB" dirty="0" smtClean="0">
                    <a:solidFill>
                      <a:srgbClr val="0070C0"/>
                    </a:solidFill>
                  </a:rPr>
                  <a:t>Heuristic function</a:t>
                </a:r>
              </a:p>
              <a:p>
                <a:pPr lvl="2"/>
                <a:r>
                  <a:rPr lang="en-GB" dirty="0" smtClean="0">
                    <a:solidFill>
                      <a:srgbClr val="C00000"/>
                    </a:solidFill>
                  </a:rPr>
                  <a:t>For every node n, </a:t>
                </a:r>
                <a14:m>
                  <m:oMath xmlns:m="http://schemas.openxmlformats.org/officeDocument/2006/math">
                    <m:r>
                      <a:rPr lang="en-US" b="0" i="1" smtClean="0">
                        <a:solidFill>
                          <a:srgbClr val="C00000"/>
                        </a:solidFill>
                        <a:latin typeface="Cambria Math"/>
                      </a:rPr>
                      <m:t>h</m:t>
                    </m:r>
                    <m:d>
                      <m:dPr>
                        <m:ctrlPr>
                          <a:rPr lang="en-US" b="0" i="1" smtClean="0">
                            <a:solidFill>
                              <a:srgbClr val="C00000"/>
                            </a:solidFill>
                            <a:latin typeface="Cambria Math"/>
                          </a:rPr>
                        </m:ctrlPr>
                      </m:dPr>
                      <m:e>
                        <m:r>
                          <a:rPr lang="en-US" b="0" i="1" smtClean="0">
                            <a:solidFill>
                              <a:srgbClr val="C00000"/>
                            </a:solidFill>
                            <a:latin typeface="Cambria Math"/>
                          </a:rPr>
                          <m:t>𝑛</m:t>
                        </m:r>
                      </m:e>
                    </m:d>
                    <m:r>
                      <a:rPr lang="en-US" b="0" i="1" smtClean="0">
                        <a:solidFill>
                          <a:srgbClr val="C00000"/>
                        </a:solidFill>
                        <a:latin typeface="Cambria Math"/>
                      </a:rPr>
                      <m:t>&lt;</m:t>
                    </m:r>
                    <m:r>
                      <a:rPr lang="en-US" b="0" i="1" smtClean="0">
                        <a:solidFill>
                          <a:srgbClr val="C00000"/>
                        </a:solidFill>
                        <a:latin typeface="Cambria Math"/>
                      </a:rPr>
                      <m:t>h</m:t>
                    </m:r>
                    <m:r>
                      <a:rPr lang="en-US" b="0" i="1" smtClean="0">
                        <a:solidFill>
                          <a:srgbClr val="C00000"/>
                        </a:solidFill>
                        <a:latin typeface="Cambria Math"/>
                      </a:rPr>
                      <m:t>∗(</m:t>
                    </m:r>
                    <m:r>
                      <a:rPr lang="en-US" b="0" i="1" smtClean="0">
                        <a:solidFill>
                          <a:srgbClr val="C00000"/>
                        </a:solidFill>
                        <a:latin typeface="Cambria Math"/>
                      </a:rPr>
                      <m:t>𝑛</m:t>
                    </m:r>
                    <m:r>
                      <a:rPr lang="en-US" b="0" i="1" smtClean="0">
                        <a:solidFill>
                          <a:srgbClr val="C00000"/>
                        </a:solidFill>
                        <a:latin typeface="Cambria Math"/>
                      </a:rPr>
                      <m:t>)</m:t>
                    </m:r>
                  </m:oMath>
                </a14:m>
                <a:endParaRPr lang="en-GB" dirty="0">
                  <a:solidFill>
                    <a:srgbClr val="C0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449" t="-1357"/>
                </a:stretch>
              </a:blipFill>
            </p:spPr>
            <p:txBody>
              <a:bodyPr/>
              <a:lstStyle/>
              <a:p>
                <a:r>
                  <a:rPr lang="en-GB">
                    <a:noFill/>
                  </a:rPr>
                  <a:t> </a:t>
                </a:r>
              </a:p>
            </p:txBody>
          </p:sp>
        </mc:Fallback>
      </mc:AlternateContent>
    </p:spTree>
    <p:extLst>
      <p:ext uri="{BB962C8B-B14F-4D97-AF65-F5344CB8AC3E}">
        <p14:creationId xmlns="" xmlns:p14="http://schemas.microsoft.com/office/powerpoint/2010/main" val="4263662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Admissibility of A*</a:t>
            </a:r>
            <a:endParaRPr lang="en-GB" dirty="0"/>
          </a:p>
        </p:txBody>
      </p:sp>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p:txBody>
              <a:bodyPr>
                <a:normAutofit lnSpcReduction="10000"/>
              </a:bodyPr>
              <a:lstStyle/>
              <a:p>
                <a:r>
                  <a:rPr lang="en-GB" dirty="0" smtClean="0"/>
                  <a:t>A* is </a:t>
                </a:r>
                <a:r>
                  <a:rPr lang="en-GB" dirty="0" smtClean="0">
                    <a:solidFill>
                      <a:srgbClr val="0070C0"/>
                    </a:solidFill>
                  </a:rPr>
                  <a:t>optimally efficient</a:t>
                </a:r>
                <a:r>
                  <a:rPr lang="en-GB" dirty="0" smtClean="0"/>
                  <a:t> for a given heuristic – of the optimal search algorithm that expand search paths from the root node, it can be shown that no other optimal algorithm will expand fewer nodes and find a solution.</a:t>
                </a:r>
              </a:p>
              <a:p>
                <a:r>
                  <a:rPr lang="en-GB" dirty="0" smtClean="0">
                    <a:solidFill>
                      <a:srgbClr val="0070C0"/>
                    </a:solidFill>
                  </a:rPr>
                  <a:t>Monotone heuristic</a:t>
                </a:r>
                <a:r>
                  <a:rPr lang="en-GB" dirty="0" smtClean="0"/>
                  <a:t>: along any path the f-cost never decreases</a:t>
                </a:r>
              </a:p>
              <a:p>
                <a:pPr lvl="1"/>
                <a:r>
                  <a:rPr lang="en-GB" dirty="0" smtClean="0">
                    <a:solidFill>
                      <a:srgbClr val="0070C0"/>
                    </a:solidFill>
                  </a:rPr>
                  <a:t>If this property does not hold we can use the following trick (m is a child of n)</a:t>
                </a:r>
              </a:p>
              <a:p>
                <a:pPr marL="365760" lvl="1" indent="0">
                  <a:buNone/>
                </a:pPr>
                <a:r>
                  <a:rPr lang="en-GB" dirty="0"/>
                  <a:t>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𝑚</m:t>
                        </m:r>
                      </m:e>
                    </m:d>
                    <m:r>
                      <a:rPr lang="en-US" b="0" i="1" smtClean="0">
                        <a:latin typeface="Cambria Math"/>
                      </a:rPr>
                      <m:t>=</m:t>
                    </m:r>
                    <m:r>
                      <m:rPr>
                        <m:sty m:val="p"/>
                      </m:rPr>
                      <a:rPr lang="en-US" b="0" i="0" smtClean="0">
                        <a:latin typeface="Cambria Math"/>
                      </a:rPr>
                      <m:t>max</m:t>
                    </m:r>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𝑛</m:t>
                        </m:r>
                      </m:e>
                    </m:d>
                    <m:r>
                      <a:rPr lang="en-US" b="0" i="1" smtClean="0">
                        <a:latin typeface="Cambria Math"/>
                      </a:rPr>
                      <m:t>, </m:t>
                    </m:r>
                    <m:r>
                      <a:rPr lang="en-US" b="0" i="1" smtClean="0">
                        <a:latin typeface="Cambria Math"/>
                      </a:rPr>
                      <m:t>𝑔</m:t>
                    </m:r>
                    <m:d>
                      <m:dPr>
                        <m:ctrlPr>
                          <a:rPr lang="en-US" b="0" i="1" smtClean="0">
                            <a:latin typeface="Cambria Math"/>
                          </a:rPr>
                        </m:ctrlPr>
                      </m:dPr>
                      <m:e>
                        <m:r>
                          <a:rPr lang="en-US" b="0" i="1" smtClean="0">
                            <a:latin typeface="Cambria Math"/>
                          </a:rPr>
                          <m:t>𝑚</m:t>
                        </m:r>
                      </m:e>
                    </m:d>
                    <m:r>
                      <a:rPr lang="en-US" b="0" i="1" smtClean="0">
                        <a:latin typeface="Cambria Math"/>
                      </a:rPr>
                      <m:t>+</m:t>
                    </m:r>
                    <m:r>
                      <a:rPr lang="en-US" b="0" i="1" smtClean="0">
                        <a:latin typeface="Cambria Math"/>
                      </a:rPr>
                      <m:t>h</m:t>
                    </m:r>
                    <m:d>
                      <m:dPr>
                        <m:ctrlPr>
                          <a:rPr lang="en-US" b="0" i="1" smtClean="0">
                            <a:latin typeface="Cambria Math"/>
                          </a:rPr>
                        </m:ctrlPr>
                      </m:dPr>
                      <m:e>
                        <m:r>
                          <a:rPr lang="en-US" b="0" i="1" smtClean="0">
                            <a:latin typeface="Cambria Math"/>
                          </a:rPr>
                          <m:t>𝑚</m:t>
                        </m:r>
                      </m:e>
                    </m:d>
                    <m:r>
                      <a:rPr lang="en-US" b="0" i="1" smtClean="0">
                        <a:latin typeface="Cambria Math"/>
                      </a:rPr>
                      <m:t>)</m:t>
                    </m:r>
                  </m:oMath>
                </a14:m>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449" t="-2307" r="-748"/>
                </a:stretch>
              </a:blipFill>
            </p:spPr>
            <p:txBody>
              <a:bodyPr/>
              <a:lstStyle/>
              <a:p>
                <a:r>
                  <a:rPr lang="en-GB">
                    <a:noFill/>
                  </a:rPr>
                  <a:t> </a:t>
                </a:r>
              </a:p>
            </p:txBody>
          </p:sp>
        </mc:Fallback>
      </mc:AlternateContent>
    </p:spTree>
    <p:extLst>
      <p:ext uri="{BB962C8B-B14F-4D97-AF65-F5344CB8AC3E}">
        <p14:creationId xmlns="" xmlns:p14="http://schemas.microsoft.com/office/powerpoint/2010/main" val="171850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Informed Search</a:t>
            </a:r>
          </a:p>
          <a:p>
            <a:pPr lvl="1"/>
            <a:r>
              <a:rPr lang="en-GB" dirty="0" smtClean="0"/>
              <a:t>A*</a:t>
            </a:r>
          </a:p>
          <a:p>
            <a:pPr lvl="1"/>
            <a:r>
              <a:rPr lang="en-GB" dirty="0" smtClean="0"/>
              <a:t>Greedy search</a:t>
            </a:r>
          </a:p>
          <a:p>
            <a:pPr lvl="1"/>
            <a:r>
              <a:rPr lang="en-GB" dirty="0" smtClean="0"/>
              <a:t>Uniform cost search</a:t>
            </a:r>
            <a:endParaRPr lang="en-GB" dirty="0"/>
          </a:p>
        </p:txBody>
      </p:sp>
    </p:spTree>
    <p:extLst>
      <p:ext uri="{BB962C8B-B14F-4D97-AF65-F5344CB8AC3E}">
        <p14:creationId xmlns="" xmlns:p14="http://schemas.microsoft.com/office/powerpoint/2010/main" val="3461614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the Optimality of A*</a:t>
            </a:r>
            <a:endParaRPr lang="en-GB" dirty="0"/>
          </a:p>
        </p:txBody>
      </p:sp>
      <p:sp>
        <p:nvSpPr>
          <p:cNvPr id="3" name="Content Placeholder 2"/>
          <p:cNvSpPr>
            <a:spLocks noGrp="1"/>
          </p:cNvSpPr>
          <p:nvPr>
            <p:ph sz="quarter" idx="1"/>
          </p:nvPr>
        </p:nvSpPr>
        <p:spPr/>
        <p:txBody>
          <a:bodyPr/>
          <a:lstStyle/>
          <a:p>
            <a:r>
              <a:rPr lang="en-GB" dirty="0" smtClean="0"/>
              <a:t>Let G be an optimal goal state</a:t>
            </a:r>
          </a:p>
          <a:p>
            <a:r>
              <a:rPr lang="en-GB" dirty="0" smtClean="0"/>
              <a:t>f* is the optimal path cost</a:t>
            </a:r>
          </a:p>
          <a:p>
            <a:r>
              <a:rPr lang="en-GB" dirty="0" smtClean="0"/>
              <a:t>G2 is a suboptimal goal state: </a:t>
            </a:r>
            <a:r>
              <a:rPr lang="en-GB" dirty="0" err="1" smtClean="0"/>
              <a:t>gG</a:t>
            </a:r>
            <a:r>
              <a:rPr lang="en-GB" dirty="0" smtClean="0"/>
              <a:t>(2)&gt;f*</a:t>
            </a:r>
          </a:p>
          <a:p>
            <a:pPr marL="0" indent="0">
              <a:buNone/>
            </a:pPr>
            <a:endParaRPr lang="en-GB" dirty="0"/>
          </a:p>
          <a:p>
            <a:pPr marL="0" indent="0">
              <a:buNone/>
            </a:pPr>
            <a:r>
              <a:rPr lang="en-GB" dirty="0" smtClean="0"/>
              <a:t>Suppose A* has selected G2 from OPEN for expansion.</a:t>
            </a:r>
            <a:endParaRPr lang="en-GB" dirty="0"/>
          </a:p>
        </p:txBody>
      </p:sp>
    </p:spTree>
    <p:extLst>
      <p:ext uri="{BB962C8B-B14F-4D97-AF65-F5344CB8AC3E}">
        <p14:creationId xmlns="" xmlns:p14="http://schemas.microsoft.com/office/powerpoint/2010/main" val="170020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a:xfrm>
                <a:off x="612648" y="1600200"/>
                <a:ext cx="8153400" cy="4925144"/>
              </a:xfrm>
            </p:spPr>
            <p:txBody>
              <a:bodyPr>
                <a:normAutofit fontScale="85000" lnSpcReduction="20000"/>
              </a:bodyPr>
              <a:lstStyle/>
              <a:p>
                <a:r>
                  <a:rPr lang="en-GB" sz="2000" dirty="0" smtClean="0"/>
                  <a:t>Let G be an optimal goal state</a:t>
                </a:r>
              </a:p>
              <a:p>
                <a:r>
                  <a:rPr lang="en-GB" sz="2000" dirty="0"/>
                  <a:t>f* is the optimal path cost</a:t>
                </a:r>
              </a:p>
              <a:p>
                <a:r>
                  <a:rPr lang="en-GB" sz="2000" dirty="0"/>
                  <a:t>G2 is a suboptimal goal state: </a:t>
                </a:r>
                <a:r>
                  <a:rPr lang="en-GB" sz="2000" dirty="0" err="1"/>
                  <a:t>gG</a:t>
                </a:r>
                <a:r>
                  <a:rPr lang="en-GB" sz="2000" dirty="0"/>
                  <a:t>(2)&gt;f*</a:t>
                </a:r>
              </a:p>
              <a:p>
                <a:pPr marL="0" indent="0">
                  <a:buNone/>
                </a:pPr>
                <a:r>
                  <a:rPr lang="en-GB" sz="2000" dirty="0" smtClean="0"/>
                  <a:t>Suppose </a:t>
                </a:r>
                <a:r>
                  <a:rPr lang="en-GB" sz="2000" dirty="0"/>
                  <a:t>A* has selected G2 from OPEN for expansion</a:t>
                </a:r>
                <a:r>
                  <a:rPr lang="en-GB" sz="2000" dirty="0" smtClean="0"/>
                  <a:t>.</a:t>
                </a:r>
              </a:p>
              <a:p>
                <a:pPr marL="0" indent="0">
                  <a:buNone/>
                </a:pPr>
                <a:endParaRPr lang="en-GB" dirty="0" smtClean="0"/>
              </a:p>
              <a:p>
                <a:pPr marL="0" indent="0">
                  <a:buNone/>
                </a:pPr>
                <a:r>
                  <a:rPr lang="en-GB" dirty="0" smtClean="0"/>
                  <a:t>Consider a node n on OPEN on an optimal path to G. Thus,</a:t>
                </a:r>
                <a:r>
                  <a:rPr lang="en-GB" dirty="0" smtClean="0">
                    <a:solidFill>
                      <a:srgbClr val="0070C0"/>
                    </a:solidFill>
                  </a:rPr>
                  <a:t> </a:t>
                </a:r>
                <a14:m>
                  <m:oMath xmlns:m="http://schemas.openxmlformats.org/officeDocument/2006/math">
                    <m:r>
                      <a:rPr lang="en-US" b="0" i="1" smtClean="0">
                        <a:solidFill>
                          <a:srgbClr val="0070C0"/>
                        </a:solidFill>
                        <a:latin typeface="Cambria Math"/>
                      </a:rPr>
                      <m:t>𝑓</m:t>
                    </m:r>
                    <m:r>
                      <a:rPr lang="en-US" b="0" i="1" smtClean="0">
                        <a:solidFill>
                          <a:srgbClr val="0070C0"/>
                        </a:solidFill>
                        <a:latin typeface="Cambria Math"/>
                      </a:rPr>
                      <m:t>∗&gt;</m:t>
                    </m:r>
                    <m:r>
                      <a:rPr lang="en-US" b="0" i="1" smtClean="0">
                        <a:solidFill>
                          <a:srgbClr val="0070C0"/>
                        </a:solidFill>
                        <a:latin typeface="Cambria Math"/>
                      </a:rPr>
                      <m:t>𝑓</m:t>
                    </m:r>
                    <m:r>
                      <a:rPr lang="en-US" b="0" i="1" smtClean="0">
                        <a:solidFill>
                          <a:srgbClr val="0070C0"/>
                        </a:solidFill>
                        <a:latin typeface="Cambria Math"/>
                      </a:rPr>
                      <m:t>(</m:t>
                    </m:r>
                    <m:r>
                      <a:rPr lang="en-US" b="0" i="1" smtClean="0">
                        <a:solidFill>
                          <a:srgbClr val="0070C0"/>
                        </a:solidFill>
                        <a:latin typeface="Cambria Math"/>
                      </a:rPr>
                      <m:t>𝑛</m:t>
                    </m:r>
                    <m:r>
                      <a:rPr lang="en-US" b="0" i="1" smtClean="0">
                        <a:solidFill>
                          <a:srgbClr val="0070C0"/>
                        </a:solidFill>
                        <a:latin typeface="Cambria Math"/>
                      </a:rPr>
                      <m:t>)</m:t>
                    </m:r>
                  </m:oMath>
                </a14:m>
                <a:endParaRPr lang="en-GB" i="1" dirty="0" smtClean="0">
                  <a:solidFill>
                    <a:srgbClr val="0070C0"/>
                  </a:solidFill>
                </a:endParaRPr>
              </a:p>
              <a:p>
                <a:pPr marL="0" indent="0">
                  <a:buNone/>
                </a:pPr>
                <a:r>
                  <a:rPr lang="en-GB" dirty="0" smtClean="0"/>
                  <a:t>Since n is not chosen for expansion over G2, </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a:rPr>
                          </m:ctrlPr>
                        </m:dPr>
                        <m:e>
                          <m:r>
                            <a:rPr lang="en-US" b="0" i="1" smtClean="0">
                              <a:solidFill>
                                <a:srgbClr val="0070C0"/>
                              </a:solidFill>
                              <a:latin typeface="Cambria Math"/>
                            </a:rPr>
                            <m:t>𝑛</m:t>
                          </m:r>
                        </m:e>
                      </m:d>
                      <m:r>
                        <a:rPr lang="en-US" b="0" i="1" smtClean="0">
                          <a:solidFill>
                            <a:srgbClr val="0070C0"/>
                          </a:solidFill>
                          <a:latin typeface="Cambria Math"/>
                          <a:ea typeface="Cambria Math"/>
                        </a:rPr>
                        <m:t>≥</m:t>
                      </m:r>
                      <m:r>
                        <a:rPr lang="en-US" b="0" i="1" smtClean="0">
                          <a:solidFill>
                            <a:srgbClr val="0070C0"/>
                          </a:solidFill>
                          <a:latin typeface="Cambria Math"/>
                          <a:ea typeface="Cambria Math"/>
                        </a:rPr>
                        <m:t>𝑓</m:t>
                      </m:r>
                      <m:d>
                        <m:dPr>
                          <m:ctrlPr>
                            <a:rPr lang="en-US" b="0" i="1" smtClean="0">
                              <a:solidFill>
                                <a:srgbClr val="0070C0"/>
                              </a:solidFill>
                              <a:latin typeface="Cambria Math"/>
                              <a:ea typeface="Cambria Math"/>
                            </a:rPr>
                          </m:ctrlPr>
                        </m:dPr>
                        <m:e>
                          <m:r>
                            <a:rPr lang="en-US" b="0" i="1" smtClean="0">
                              <a:solidFill>
                                <a:srgbClr val="0070C0"/>
                              </a:solidFill>
                              <a:latin typeface="Cambria Math"/>
                              <a:ea typeface="Cambria Math"/>
                            </a:rPr>
                            <m:t>𝐺</m:t>
                          </m:r>
                          <m:r>
                            <a:rPr lang="en-US" b="0" i="1" smtClean="0">
                              <a:solidFill>
                                <a:srgbClr val="0070C0"/>
                              </a:solidFill>
                              <a:latin typeface="Cambria Math"/>
                              <a:ea typeface="Cambria Math"/>
                            </a:rPr>
                            <m:t>2</m:t>
                          </m:r>
                        </m:e>
                      </m:d>
                    </m:oMath>
                  </m:oMathPara>
                </a14:m>
                <a:endParaRPr lang="en-US" b="0" dirty="0" smtClean="0">
                  <a:solidFill>
                    <a:srgbClr val="0070C0"/>
                  </a:solidFill>
                  <a:ea typeface="Cambria Math"/>
                </a:endParaRPr>
              </a:p>
              <a:p>
                <a:pPr marL="0" indent="0">
                  <a:buNone/>
                </a:pPr>
                <a:r>
                  <a:rPr lang="en-GB" dirty="0" smtClean="0"/>
                  <a:t>G2 is a goal state. </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a:rPr>
                          </m:ctrlPr>
                        </m:dPr>
                        <m:e>
                          <m:r>
                            <a:rPr lang="en-US" b="0" i="1" smtClean="0">
                              <a:solidFill>
                                <a:srgbClr val="0070C0"/>
                              </a:solidFill>
                              <a:latin typeface="Cambria Math"/>
                            </a:rPr>
                            <m:t>𝐺</m:t>
                          </m:r>
                          <m:r>
                            <a:rPr lang="en-US" b="0" i="1" smtClean="0">
                              <a:solidFill>
                                <a:srgbClr val="0070C0"/>
                              </a:solidFill>
                              <a:latin typeface="Cambria Math"/>
                            </a:rPr>
                            <m:t>2</m:t>
                          </m:r>
                        </m:e>
                      </m:d>
                      <m:r>
                        <a:rPr lang="en-US" b="0" i="1" smtClean="0">
                          <a:solidFill>
                            <a:srgbClr val="0070C0"/>
                          </a:solidFill>
                          <a:latin typeface="Cambria Math"/>
                        </a:rPr>
                        <m:t>=</m:t>
                      </m:r>
                      <m:r>
                        <a:rPr lang="en-US" b="0" i="1" smtClean="0">
                          <a:solidFill>
                            <a:srgbClr val="0070C0"/>
                          </a:solidFill>
                          <a:latin typeface="Cambria Math"/>
                        </a:rPr>
                        <m:t>𝑔</m:t>
                      </m:r>
                      <m:d>
                        <m:dPr>
                          <m:ctrlPr>
                            <a:rPr lang="en-US" b="0" i="1" smtClean="0">
                              <a:solidFill>
                                <a:srgbClr val="0070C0"/>
                              </a:solidFill>
                              <a:latin typeface="Cambria Math"/>
                            </a:rPr>
                          </m:ctrlPr>
                        </m:dPr>
                        <m:e>
                          <m:r>
                            <a:rPr lang="en-US" b="0" i="1" smtClean="0">
                              <a:solidFill>
                                <a:srgbClr val="0070C0"/>
                              </a:solidFill>
                              <a:latin typeface="Cambria Math"/>
                            </a:rPr>
                            <m:t>𝐺</m:t>
                          </m:r>
                          <m:r>
                            <a:rPr lang="en-US" b="0" i="1" smtClean="0">
                              <a:solidFill>
                                <a:srgbClr val="0070C0"/>
                              </a:solidFill>
                              <a:latin typeface="Cambria Math"/>
                            </a:rPr>
                            <m:t>2</m:t>
                          </m:r>
                        </m:e>
                      </m:d>
                    </m:oMath>
                  </m:oMathPara>
                </a14:m>
                <a:endParaRPr lang="en-US" b="0" dirty="0" smtClean="0"/>
              </a:p>
              <a:p>
                <a:pPr marL="0" indent="0">
                  <a:buNone/>
                </a:pPr>
                <a:r>
                  <a:rPr lang="en-GB" dirty="0" smtClean="0"/>
                  <a:t>Hence, </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𝑓</m:t>
                      </m:r>
                      <m:r>
                        <a:rPr lang="en-US" b="0" i="1" smtClean="0">
                          <a:solidFill>
                            <a:srgbClr val="0070C0"/>
                          </a:solidFill>
                          <a:latin typeface="Cambria Math"/>
                        </a:rPr>
                        <m:t>∗≥</m:t>
                      </m:r>
                      <m:r>
                        <a:rPr lang="en-US" b="0" i="1" smtClean="0">
                          <a:solidFill>
                            <a:srgbClr val="0070C0"/>
                          </a:solidFill>
                          <a:latin typeface="Cambria Math"/>
                          <a:ea typeface="Cambria Math"/>
                        </a:rPr>
                        <m:t>𝑔</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𝐺</m:t>
                      </m:r>
                      <m:r>
                        <a:rPr lang="en-US" b="0" i="1" smtClean="0">
                          <a:solidFill>
                            <a:srgbClr val="0070C0"/>
                          </a:solidFill>
                          <a:latin typeface="Cambria Math"/>
                          <a:ea typeface="Cambria Math"/>
                        </a:rPr>
                        <m:t>2)</m:t>
                      </m:r>
                    </m:oMath>
                  </m:oMathPara>
                </a14:m>
                <a:endParaRPr lang="en-GB" dirty="0" smtClean="0">
                  <a:solidFill>
                    <a:srgbClr val="0070C0"/>
                  </a:solidFill>
                </a:endParaRPr>
              </a:p>
              <a:p>
                <a:pPr marL="0" indent="0">
                  <a:buNone/>
                </a:pPr>
                <a:endParaRPr lang="en-GB" i="1" dirty="0">
                  <a:solidFill>
                    <a:srgbClr val="0070C0"/>
                  </a:solidFill>
                </a:endParaRPr>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8153400" cy="4925144"/>
              </a:xfrm>
              <a:blipFill rotWithShape="1">
                <a:blip r:embed="rId2" cstate="print"/>
                <a:stretch>
                  <a:fillRect l="-1272" t="-1239"/>
                </a:stretch>
              </a:blipFill>
            </p:spPr>
            <p:txBody>
              <a:bodyPr/>
              <a:lstStyle/>
              <a:p>
                <a:r>
                  <a:rPr lang="en-GB">
                    <a:noFill/>
                  </a:rPr>
                  <a:t> </a:t>
                </a:r>
              </a:p>
            </p:txBody>
          </p:sp>
        </mc:Fallback>
      </mc:AlternateContent>
      <p:sp>
        <p:nvSpPr>
          <p:cNvPr id="4" name="Title 1"/>
          <p:cNvSpPr>
            <a:spLocks noGrp="1"/>
          </p:cNvSpPr>
          <p:nvPr>
            <p:ph type="title"/>
          </p:nvPr>
        </p:nvSpPr>
        <p:spPr>
          <a:xfrm>
            <a:off x="612648" y="228600"/>
            <a:ext cx="8153400" cy="990600"/>
          </a:xfrm>
        </p:spPr>
        <p:txBody>
          <a:bodyPr/>
          <a:lstStyle/>
          <a:p>
            <a:r>
              <a:rPr lang="en-GB" dirty="0" smtClean="0"/>
              <a:t>Proof of the Optimality of A*</a:t>
            </a:r>
            <a:endParaRPr lang="en-GB" dirty="0"/>
          </a:p>
        </p:txBody>
      </p:sp>
    </p:spTree>
    <p:extLst>
      <p:ext uri="{BB962C8B-B14F-4D97-AF65-F5344CB8AC3E}">
        <p14:creationId xmlns="" xmlns:p14="http://schemas.microsoft.com/office/powerpoint/2010/main" val="3578667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noRot="1" noChangeAspect="1" noMove="1" noResize="1" noEditPoints="1" noAdjustHandles="1" noChangeArrowheads="1" noChangeShapeType="1" noTextEdit="1"/>
          </p:cNvSpPr>
          <p:nvPr>
            <p:ph sz="quarter" idx="1"/>
          </p:nvPr>
        </p:nvSpPr>
        <p:spPr>
          <a:xfrm>
            <a:off x="612648" y="4167754"/>
            <a:ext cx="8153400" cy="1928245"/>
          </a:xfrm>
          <a:blipFill rotWithShape="1">
            <a:blip r:embed="rId2" cstate="print"/>
            <a:stretch>
              <a:fillRect/>
            </a:stretch>
          </a:blipFill>
        </p:spPr>
        <p:txBody>
          <a:bodyPr/>
          <a:lstStyle/>
          <a:p>
            <a:pPr>
              <a:buNone/>
            </a:pPr>
            <a:r>
              <a:rPr lang="en-GB" dirty="0">
                <a:noFill/>
              </a:rPr>
              <a:t> </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11760" y="1556792"/>
            <a:ext cx="3566889" cy="2610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36913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Completeness of A*</a:t>
            </a:r>
            <a:endParaRPr lang="en-GB" dirty="0"/>
          </a:p>
        </p:txBody>
      </p:sp>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p:txBody>
              <a:bodyPr/>
              <a:lstStyle/>
              <a:p>
                <a:r>
                  <a:rPr lang="en-GB" dirty="0" smtClean="0"/>
                  <a:t>Let G be an optimal goal state</a:t>
                </a:r>
              </a:p>
              <a:p>
                <a:r>
                  <a:rPr lang="en-GB" dirty="0" smtClean="0"/>
                  <a:t>A* can’t reach a goal state only if there are infinitely many nodes where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𝑛</m:t>
                        </m:r>
                      </m:e>
                    </m:d>
                    <m:r>
                      <a:rPr lang="en-US" b="0" i="1" smtClean="0">
                        <a:latin typeface="Cambria Math"/>
                        <a:ea typeface="Cambria Math"/>
                      </a:rPr>
                      <m:t>≤</m:t>
                    </m:r>
                    <m:r>
                      <a:rPr lang="en-US" b="0" i="1" smtClean="0">
                        <a:latin typeface="Cambria Math"/>
                        <a:ea typeface="Cambria Math"/>
                      </a:rPr>
                      <m:t>𝑓</m:t>
                    </m:r>
                    <m:r>
                      <a:rPr lang="en-US" b="0" i="1" smtClean="0">
                        <a:latin typeface="Cambria Math"/>
                        <a:ea typeface="Cambria Math"/>
                      </a:rPr>
                      <m:t>∗</m:t>
                    </m:r>
                  </m:oMath>
                </a14:m>
                <a:endParaRPr lang="en-GB" dirty="0" smtClean="0"/>
              </a:p>
              <a:p>
                <a:r>
                  <a:rPr lang="en-GB" dirty="0" smtClean="0"/>
                  <a:t>Can only happens when either of this happens:</a:t>
                </a:r>
              </a:p>
              <a:p>
                <a:pPr lvl="1"/>
                <a:r>
                  <a:rPr lang="en-GB" dirty="0" smtClean="0">
                    <a:solidFill>
                      <a:srgbClr val="0070C0"/>
                    </a:solidFill>
                  </a:rPr>
                  <a:t>A node with infinite branching factor</a:t>
                </a:r>
              </a:p>
              <a:p>
                <a:pPr lvl="1"/>
                <a:endParaRPr lang="en-GB" dirty="0" smtClean="0">
                  <a:solidFill>
                    <a:srgbClr val="0070C0"/>
                  </a:solidFill>
                </a:endParaRPr>
              </a:p>
              <a:p>
                <a:pPr lvl="1"/>
                <a:r>
                  <a:rPr lang="en-GB" dirty="0" smtClean="0">
                    <a:solidFill>
                      <a:srgbClr val="0070C0"/>
                    </a:solidFill>
                  </a:rPr>
                  <a:t>A path with finite cost but infinitely many nodes</a:t>
                </a:r>
                <a:endParaRPr lang="en-GB" dirty="0">
                  <a:solidFill>
                    <a:srgbClr val="0070C0"/>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449" t="-1357"/>
                </a:stretch>
              </a:blipFill>
            </p:spPr>
            <p:txBody>
              <a:bodyPr/>
              <a:lstStyle/>
              <a:p>
                <a:r>
                  <a:rPr lang="en-GB">
                    <a:noFill/>
                  </a:rPr>
                  <a:t> </a:t>
                </a:r>
              </a:p>
            </p:txBody>
          </p:sp>
        </mc:Fallback>
      </mc:AlternateContent>
    </p:spTree>
    <p:extLst>
      <p:ext uri="{BB962C8B-B14F-4D97-AF65-F5344CB8AC3E}">
        <p14:creationId xmlns="" xmlns:p14="http://schemas.microsoft.com/office/powerpoint/2010/main" val="1016759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lstStyle/>
          <a:p>
            <a:r>
              <a:rPr lang="en-GB" dirty="0" smtClean="0"/>
              <a:t>Completeness of A*</a:t>
            </a:r>
            <a:endParaRPr lang="en-GB" dirty="0"/>
          </a:p>
        </p:txBody>
      </p:sp>
      <mc:AlternateContent xmlns:mc="http://schemas.openxmlformats.org/markup-compatibility/2006">
        <mc:Choice xmlns="" xmlns:a14="http://schemas.microsoft.com/office/drawing/2010/main" Requires="a14">
          <p:sp>
            <p:nvSpPr>
              <p:cNvPr id="5" name="Content Placeholder 2"/>
              <p:cNvSpPr>
                <a:spLocks noGrp="1"/>
              </p:cNvSpPr>
              <p:nvPr>
                <p:ph sz="quarter" idx="1"/>
              </p:nvPr>
            </p:nvSpPr>
            <p:spPr>
              <a:xfrm>
                <a:off x="612648" y="1600200"/>
                <a:ext cx="8153400" cy="4495800"/>
              </a:xfrm>
            </p:spPr>
            <p:txBody>
              <a:bodyPr/>
              <a:lstStyle/>
              <a:p>
                <a:r>
                  <a:rPr lang="en-GB" dirty="0" smtClean="0"/>
                  <a:t>Let G be an optimal goal state</a:t>
                </a:r>
              </a:p>
              <a:p>
                <a:r>
                  <a:rPr lang="en-GB" dirty="0" smtClean="0"/>
                  <a:t>A* can’t reach a goal state only if there are infinitely many nodes where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𝑛</m:t>
                        </m:r>
                      </m:e>
                    </m:d>
                    <m:r>
                      <a:rPr lang="en-US" b="0" i="1" smtClean="0">
                        <a:latin typeface="Cambria Math"/>
                        <a:ea typeface="Cambria Math"/>
                      </a:rPr>
                      <m:t>≤</m:t>
                    </m:r>
                    <m:r>
                      <a:rPr lang="en-US" b="0" i="1" smtClean="0">
                        <a:latin typeface="Cambria Math"/>
                        <a:ea typeface="Cambria Math"/>
                      </a:rPr>
                      <m:t>𝑓</m:t>
                    </m:r>
                    <m:r>
                      <a:rPr lang="en-US" b="0" i="1" smtClean="0">
                        <a:latin typeface="Cambria Math"/>
                        <a:ea typeface="Cambria Math"/>
                      </a:rPr>
                      <m:t>∗</m:t>
                    </m:r>
                  </m:oMath>
                </a14:m>
                <a:endParaRPr lang="en-GB" dirty="0" smtClean="0"/>
              </a:p>
              <a:p>
                <a:r>
                  <a:rPr lang="en-GB" dirty="0" smtClean="0"/>
                  <a:t>Can only happens when either of this happens:</a:t>
                </a:r>
              </a:p>
              <a:p>
                <a:pPr lvl="1"/>
                <a:r>
                  <a:rPr lang="en-GB" dirty="0" smtClean="0">
                    <a:solidFill>
                      <a:srgbClr val="0070C0"/>
                    </a:solidFill>
                  </a:rPr>
                  <a:t>A node with infinite branching factor</a:t>
                </a:r>
              </a:p>
              <a:p>
                <a:pPr marL="365760" lvl="1" indent="0">
                  <a:buNone/>
                </a:pPr>
                <a:r>
                  <a:rPr lang="en-GB" dirty="0" smtClean="0">
                    <a:solidFill>
                      <a:srgbClr val="C00000"/>
                    </a:solidFill>
                  </a:rPr>
                  <a:t>    First condition takes care of this</a:t>
                </a:r>
              </a:p>
              <a:p>
                <a:pPr lvl="1"/>
                <a:r>
                  <a:rPr lang="en-GB" dirty="0" smtClean="0">
                    <a:solidFill>
                      <a:srgbClr val="0070C0"/>
                    </a:solidFill>
                  </a:rPr>
                  <a:t>A path with finite cost but infinitely many nodes</a:t>
                </a:r>
              </a:p>
              <a:p>
                <a:pPr marL="365760" lvl="1" indent="0">
                  <a:buNone/>
                </a:pPr>
                <a:r>
                  <a:rPr lang="en-GB" dirty="0">
                    <a:solidFill>
                      <a:srgbClr val="C00000"/>
                    </a:solidFill>
                  </a:rPr>
                  <a:t> </a:t>
                </a:r>
                <a:r>
                  <a:rPr lang="en-GB" dirty="0" smtClean="0">
                    <a:solidFill>
                      <a:srgbClr val="C00000"/>
                    </a:solidFill>
                  </a:rPr>
                  <a:t>  All arc costs are &gt;</a:t>
                </a:r>
                <a14:m>
                  <m:oMath xmlns:m="http://schemas.openxmlformats.org/officeDocument/2006/math">
                    <m:r>
                      <a:rPr lang="en-GB" i="1" smtClean="0">
                        <a:solidFill>
                          <a:srgbClr val="C00000"/>
                        </a:solidFill>
                        <a:latin typeface="Cambria Math"/>
                        <a:ea typeface="Cambria Math"/>
                      </a:rPr>
                      <m:t>𝜀</m:t>
                    </m:r>
                    <m:r>
                      <a:rPr lang="en-US" b="0" i="1" smtClean="0">
                        <a:solidFill>
                          <a:srgbClr val="C00000"/>
                        </a:solidFill>
                        <a:latin typeface="Cambria Math"/>
                        <a:ea typeface="Cambria Math"/>
                      </a:rPr>
                      <m:t> </m:t>
                    </m:r>
                  </m:oMath>
                </a14:m>
                <a:r>
                  <a:rPr lang="en-GB" dirty="0" smtClean="0">
                    <a:solidFill>
                      <a:srgbClr val="C00000"/>
                    </a:solidFill>
                  </a:rPr>
                  <a:t>. Thus, if there are infinitely many        nodes on a path </a:t>
                </a:r>
                <a14:m>
                  <m:oMath xmlns:m="http://schemas.openxmlformats.org/officeDocument/2006/math">
                    <m:r>
                      <a:rPr lang="en-US" b="0" i="1" smtClean="0">
                        <a:solidFill>
                          <a:srgbClr val="C00000"/>
                        </a:solidFill>
                        <a:latin typeface="Cambria Math"/>
                      </a:rPr>
                      <m:t>𝑔</m:t>
                    </m:r>
                    <m:d>
                      <m:dPr>
                        <m:ctrlPr>
                          <a:rPr lang="en-US" b="0" i="1" smtClean="0">
                            <a:solidFill>
                              <a:srgbClr val="C00000"/>
                            </a:solidFill>
                            <a:latin typeface="Cambria Math"/>
                          </a:rPr>
                        </m:ctrlPr>
                      </m:dPr>
                      <m:e>
                        <m:r>
                          <a:rPr lang="en-US" b="0" i="1" smtClean="0">
                            <a:solidFill>
                              <a:srgbClr val="C00000"/>
                            </a:solidFill>
                            <a:latin typeface="Cambria Math"/>
                          </a:rPr>
                          <m:t>𝑛</m:t>
                        </m:r>
                      </m:e>
                    </m:d>
                    <m:r>
                      <a:rPr lang="en-US" b="0" i="1" smtClean="0">
                        <a:solidFill>
                          <a:srgbClr val="C00000"/>
                        </a:solidFill>
                        <a:latin typeface="Cambria Math"/>
                        <a:ea typeface="Cambria Math"/>
                      </a:rPr>
                      <m:t>&gt;</m:t>
                    </m:r>
                    <m:r>
                      <a:rPr lang="en-US" b="0" i="1" smtClean="0">
                        <a:solidFill>
                          <a:srgbClr val="C00000"/>
                        </a:solidFill>
                        <a:latin typeface="Cambria Math"/>
                        <a:ea typeface="Cambria Math"/>
                      </a:rPr>
                      <m:t>𝑓</m:t>
                    </m:r>
                    <m:r>
                      <a:rPr lang="en-US" b="0" i="1" smtClean="0">
                        <a:solidFill>
                          <a:srgbClr val="C00000"/>
                        </a:solidFill>
                        <a:latin typeface="Cambria Math"/>
                        <a:ea typeface="Cambria Math"/>
                      </a:rPr>
                      <m:t>∗</m:t>
                    </m:r>
                  </m:oMath>
                </a14:m>
                <a:endParaRPr lang="en-GB" dirty="0">
                  <a:solidFill>
                    <a:srgbClr val="C00000"/>
                  </a:solidFill>
                </a:endParaRPr>
              </a:p>
            </p:txBody>
          </p:sp>
        </mc:Choice>
        <mc:Fallback>
          <p:sp>
            <p:nvSpPr>
              <p:cNvPr id="5" name="Content Placeholder 2"/>
              <p:cNvSpPr>
                <a:spLocks noGrp="1" noRot="1" noChangeAspect="1" noMove="1" noResize="1" noEditPoints="1" noAdjustHandles="1" noChangeArrowheads="1" noChangeShapeType="1" noTextEdit="1"/>
              </p:cNvSpPr>
              <p:nvPr>
                <p:ph sz="quarter" idx="1"/>
              </p:nvPr>
            </p:nvSpPr>
            <p:spPr>
              <a:xfrm>
                <a:off x="612648" y="1600200"/>
                <a:ext cx="8153400" cy="4495800"/>
              </a:xfrm>
              <a:blipFill rotWithShape="1">
                <a:blip r:embed="rId2" cstate="print"/>
                <a:stretch>
                  <a:fillRect l="-449" t="-1357" r="-6133"/>
                </a:stretch>
              </a:blipFill>
            </p:spPr>
            <p:txBody>
              <a:bodyPr/>
              <a:lstStyle/>
              <a:p>
                <a:r>
                  <a:rPr lang="en-GB">
                    <a:noFill/>
                  </a:rPr>
                  <a:t> </a:t>
                </a:r>
              </a:p>
            </p:txBody>
          </p:sp>
        </mc:Fallback>
      </mc:AlternateContent>
    </p:spTree>
    <p:extLst>
      <p:ext uri="{BB962C8B-B14F-4D97-AF65-F5344CB8AC3E}">
        <p14:creationId xmlns="" xmlns:p14="http://schemas.microsoft.com/office/powerpoint/2010/main" val="2877323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6248400" y="11430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6" name="Oval 6"/>
          <p:cNvSpPr>
            <a:spLocks noChangeArrowheads="1"/>
          </p:cNvSpPr>
          <p:nvPr/>
        </p:nvSpPr>
        <p:spPr bwMode="auto">
          <a:xfrm>
            <a:off x="7620000" y="18288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7" name="Oval 7"/>
          <p:cNvSpPr>
            <a:spLocks noChangeArrowheads="1"/>
          </p:cNvSpPr>
          <p:nvPr/>
        </p:nvSpPr>
        <p:spPr bwMode="auto">
          <a:xfrm>
            <a:off x="8077200" y="4343400"/>
            <a:ext cx="152400" cy="152400"/>
          </a:xfrm>
          <a:prstGeom prst="ellipse">
            <a:avLst/>
          </a:prstGeom>
          <a:solidFill>
            <a:schemeClr val="tx1"/>
          </a:solidFill>
          <a:ln w="9525">
            <a:noFill/>
            <a:round/>
            <a:headEnd/>
            <a:tailEnd/>
          </a:ln>
          <a:effectLst/>
        </p:spPr>
        <p:txBody>
          <a:bodyPr wrap="none" anchor="ctr">
            <a:spAutoFit/>
          </a:bodyPr>
          <a:lstStyle/>
          <a:p>
            <a:endParaRPr lang="en-US"/>
          </a:p>
        </p:txBody>
      </p:sp>
      <p:cxnSp>
        <p:nvCxnSpPr>
          <p:cNvPr id="8" name="AutoShape 8"/>
          <p:cNvCxnSpPr>
            <a:cxnSpLocks noChangeShapeType="1"/>
            <a:stCxn id="5" idx="4"/>
            <a:endCxn id="6" idx="0"/>
          </p:cNvCxnSpPr>
          <p:nvPr/>
        </p:nvCxnSpPr>
        <p:spPr bwMode="auto">
          <a:xfrm>
            <a:off x="6324600" y="1295400"/>
            <a:ext cx="1371600" cy="533400"/>
          </a:xfrm>
          <a:prstGeom prst="straightConnector1">
            <a:avLst/>
          </a:prstGeom>
          <a:noFill/>
          <a:ln w="9525">
            <a:noFill/>
            <a:round/>
            <a:headEnd/>
            <a:tailEnd/>
          </a:ln>
          <a:effectLst/>
        </p:spPr>
      </p:cxnSp>
      <p:sp>
        <p:nvSpPr>
          <p:cNvPr id="9" name="Oval 11"/>
          <p:cNvSpPr>
            <a:spLocks noChangeArrowheads="1"/>
          </p:cNvSpPr>
          <p:nvPr/>
        </p:nvSpPr>
        <p:spPr bwMode="auto">
          <a:xfrm>
            <a:off x="8686800" y="30480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0" name="Oval 12"/>
          <p:cNvSpPr>
            <a:spLocks noChangeArrowheads="1"/>
          </p:cNvSpPr>
          <p:nvPr/>
        </p:nvSpPr>
        <p:spPr bwMode="auto">
          <a:xfrm>
            <a:off x="8153400" y="60198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1" name="Oval 13"/>
          <p:cNvSpPr>
            <a:spLocks noChangeArrowheads="1"/>
          </p:cNvSpPr>
          <p:nvPr/>
        </p:nvSpPr>
        <p:spPr bwMode="auto">
          <a:xfrm>
            <a:off x="6400800" y="45720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2" name="Oval 14"/>
          <p:cNvSpPr>
            <a:spLocks noChangeArrowheads="1"/>
          </p:cNvSpPr>
          <p:nvPr/>
        </p:nvSpPr>
        <p:spPr bwMode="auto">
          <a:xfrm>
            <a:off x="5105400" y="5181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3" name="Oval 15"/>
          <p:cNvSpPr>
            <a:spLocks noChangeArrowheads="1"/>
          </p:cNvSpPr>
          <p:nvPr/>
        </p:nvSpPr>
        <p:spPr bwMode="auto">
          <a:xfrm>
            <a:off x="4343400" y="6324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4" name="Oval 16"/>
          <p:cNvSpPr>
            <a:spLocks noChangeArrowheads="1"/>
          </p:cNvSpPr>
          <p:nvPr/>
        </p:nvSpPr>
        <p:spPr bwMode="auto">
          <a:xfrm>
            <a:off x="3886200" y="3505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5" name="Oval 17"/>
          <p:cNvSpPr>
            <a:spLocks noChangeArrowheads="1"/>
          </p:cNvSpPr>
          <p:nvPr/>
        </p:nvSpPr>
        <p:spPr bwMode="auto">
          <a:xfrm>
            <a:off x="3505200" y="48768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6" name="Oval 18"/>
          <p:cNvSpPr>
            <a:spLocks noChangeArrowheads="1"/>
          </p:cNvSpPr>
          <p:nvPr/>
        </p:nvSpPr>
        <p:spPr bwMode="auto">
          <a:xfrm>
            <a:off x="2362200" y="3581400"/>
            <a:ext cx="152400" cy="152400"/>
          </a:xfrm>
          <a:prstGeom prst="ellipse">
            <a:avLst/>
          </a:prstGeom>
          <a:solidFill>
            <a:schemeClr val="tx1"/>
          </a:solidFill>
          <a:ln w="9525">
            <a:noFill/>
            <a:round/>
            <a:headEnd/>
            <a:tailEnd/>
          </a:ln>
          <a:effectLst/>
        </p:spPr>
        <p:txBody>
          <a:bodyPr anchor="ctr">
            <a:spAutoFit/>
          </a:bodyPr>
          <a:lstStyle/>
          <a:p>
            <a:endParaRPr lang="en-US"/>
          </a:p>
        </p:txBody>
      </p:sp>
      <p:sp>
        <p:nvSpPr>
          <p:cNvPr id="17" name="Oval 19"/>
          <p:cNvSpPr>
            <a:spLocks noChangeArrowheads="1"/>
          </p:cNvSpPr>
          <p:nvPr/>
        </p:nvSpPr>
        <p:spPr bwMode="auto">
          <a:xfrm>
            <a:off x="2133600" y="4267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8" name="Oval 20"/>
          <p:cNvSpPr>
            <a:spLocks noChangeArrowheads="1"/>
          </p:cNvSpPr>
          <p:nvPr/>
        </p:nvSpPr>
        <p:spPr bwMode="auto">
          <a:xfrm>
            <a:off x="1981200" y="1447800"/>
            <a:ext cx="152400" cy="152400"/>
          </a:xfrm>
          <a:prstGeom prst="ellipse">
            <a:avLst/>
          </a:prstGeom>
          <a:solidFill>
            <a:schemeClr val="tx1"/>
          </a:solidFill>
          <a:ln w="9525">
            <a:solidFill>
              <a:schemeClr val="tx1"/>
            </a:solidFill>
            <a:round/>
            <a:headEnd/>
            <a:tailEnd/>
          </a:ln>
          <a:effectLst/>
        </p:spPr>
        <p:txBody>
          <a:bodyPr wrap="none" anchor="ctr">
            <a:spAutoFit/>
          </a:bodyPr>
          <a:lstStyle/>
          <a:p>
            <a:endParaRPr lang="en-US"/>
          </a:p>
        </p:txBody>
      </p:sp>
      <p:sp>
        <p:nvSpPr>
          <p:cNvPr id="19" name="Oval 21"/>
          <p:cNvSpPr>
            <a:spLocks noChangeArrowheads="1"/>
          </p:cNvSpPr>
          <p:nvPr/>
        </p:nvSpPr>
        <p:spPr bwMode="auto">
          <a:xfrm>
            <a:off x="990600" y="2743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20" name="Oval 22"/>
          <p:cNvSpPr>
            <a:spLocks noChangeArrowheads="1"/>
          </p:cNvSpPr>
          <p:nvPr/>
        </p:nvSpPr>
        <p:spPr bwMode="auto">
          <a:xfrm>
            <a:off x="457200" y="3505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21" name="Oval 23"/>
          <p:cNvSpPr>
            <a:spLocks noChangeArrowheads="1"/>
          </p:cNvSpPr>
          <p:nvPr/>
        </p:nvSpPr>
        <p:spPr bwMode="auto">
          <a:xfrm>
            <a:off x="2362200" y="62484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22" name="Oval 24"/>
          <p:cNvSpPr>
            <a:spLocks noChangeArrowheads="1"/>
          </p:cNvSpPr>
          <p:nvPr/>
        </p:nvSpPr>
        <p:spPr bwMode="auto">
          <a:xfrm>
            <a:off x="1219200" y="5943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23" name="Oval 25"/>
          <p:cNvSpPr>
            <a:spLocks noChangeArrowheads="1"/>
          </p:cNvSpPr>
          <p:nvPr/>
        </p:nvSpPr>
        <p:spPr bwMode="auto">
          <a:xfrm>
            <a:off x="914400" y="49530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24" name="Oval 26"/>
          <p:cNvSpPr>
            <a:spLocks noChangeArrowheads="1"/>
          </p:cNvSpPr>
          <p:nvPr/>
        </p:nvSpPr>
        <p:spPr bwMode="auto">
          <a:xfrm>
            <a:off x="762000" y="4191000"/>
            <a:ext cx="152400" cy="152400"/>
          </a:xfrm>
          <a:prstGeom prst="ellipse">
            <a:avLst/>
          </a:prstGeom>
          <a:solidFill>
            <a:schemeClr val="tx1"/>
          </a:solidFill>
          <a:ln w="9525">
            <a:noFill/>
            <a:round/>
            <a:headEnd/>
            <a:tailEnd/>
          </a:ln>
          <a:effectLst/>
        </p:spPr>
        <p:txBody>
          <a:bodyPr anchor="ctr">
            <a:spAutoFit/>
          </a:bodyPr>
          <a:lstStyle/>
          <a:p>
            <a:endParaRPr lang="en-US"/>
          </a:p>
        </p:txBody>
      </p:sp>
      <p:cxnSp>
        <p:nvCxnSpPr>
          <p:cNvPr id="25" name="AutoShape 27"/>
          <p:cNvCxnSpPr>
            <a:cxnSpLocks noChangeShapeType="1"/>
            <a:stCxn id="5" idx="5"/>
            <a:endCxn id="6" idx="1"/>
          </p:cNvCxnSpPr>
          <p:nvPr/>
        </p:nvCxnSpPr>
        <p:spPr bwMode="auto">
          <a:xfrm>
            <a:off x="6378575" y="1273175"/>
            <a:ext cx="1263650" cy="577850"/>
          </a:xfrm>
          <a:prstGeom prst="straightConnector1">
            <a:avLst/>
          </a:prstGeom>
          <a:noFill/>
          <a:ln w="9525">
            <a:solidFill>
              <a:schemeClr val="tx1"/>
            </a:solidFill>
            <a:round/>
            <a:headEnd/>
            <a:tailEnd/>
          </a:ln>
          <a:effectLst/>
        </p:spPr>
      </p:cxnSp>
      <p:cxnSp>
        <p:nvCxnSpPr>
          <p:cNvPr id="26" name="AutoShape 28"/>
          <p:cNvCxnSpPr>
            <a:cxnSpLocks noChangeShapeType="1"/>
            <a:stCxn id="6" idx="5"/>
            <a:endCxn id="9" idx="1"/>
          </p:cNvCxnSpPr>
          <p:nvPr/>
        </p:nvCxnSpPr>
        <p:spPr bwMode="auto">
          <a:xfrm>
            <a:off x="7750175" y="1958975"/>
            <a:ext cx="958850" cy="1111250"/>
          </a:xfrm>
          <a:prstGeom prst="straightConnector1">
            <a:avLst/>
          </a:prstGeom>
          <a:noFill/>
          <a:ln w="9525">
            <a:solidFill>
              <a:schemeClr val="tx1"/>
            </a:solidFill>
            <a:round/>
            <a:headEnd/>
            <a:tailEnd/>
          </a:ln>
          <a:effectLst/>
        </p:spPr>
      </p:cxnSp>
      <p:cxnSp>
        <p:nvCxnSpPr>
          <p:cNvPr id="27" name="AutoShape 29"/>
          <p:cNvCxnSpPr>
            <a:cxnSpLocks noChangeShapeType="1"/>
            <a:stCxn id="9" idx="4"/>
            <a:endCxn id="7" idx="0"/>
          </p:cNvCxnSpPr>
          <p:nvPr/>
        </p:nvCxnSpPr>
        <p:spPr bwMode="auto">
          <a:xfrm flipH="1">
            <a:off x="8153400" y="3200400"/>
            <a:ext cx="609600" cy="1143000"/>
          </a:xfrm>
          <a:prstGeom prst="straightConnector1">
            <a:avLst/>
          </a:prstGeom>
          <a:noFill/>
          <a:ln w="9525">
            <a:solidFill>
              <a:schemeClr val="tx1"/>
            </a:solidFill>
            <a:round/>
            <a:headEnd/>
            <a:tailEnd/>
          </a:ln>
          <a:effectLst/>
        </p:spPr>
      </p:cxnSp>
      <p:cxnSp>
        <p:nvCxnSpPr>
          <p:cNvPr id="28" name="AutoShape 30"/>
          <p:cNvCxnSpPr>
            <a:cxnSpLocks noChangeShapeType="1"/>
            <a:stCxn id="7" idx="4"/>
            <a:endCxn id="10" idx="0"/>
          </p:cNvCxnSpPr>
          <p:nvPr/>
        </p:nvCxnSpPr>
        <p:spPr bwMode="auto">
          <a:xfrm>
            <a:off x="8153400" y="4495800"/>
            <a:ext cx="76200" cy="1524000"/>
          </a:xfrm>
          <a:prstGeom prst="straightConnector1">
            <a:avLst/>
          </a:prstGeom>
          <a:noFill/>
          <a:ln w="9525">
            <a:solidFill>
              <a:schemeClr val="tx1"/>
            </a:solidFill>
            <a:round/>
            <a:headEnd/>
            <a:tailEnd/>
          </a:ln>
          <a:effectLst/>
        </p:spPr>
      </p:cxnSp>
      <p:cxnSp>
        <p:nvCxnSpPr>
          <p:cNvPr id="29" name="AutoShape 31"/>
          <p:cNvCxnSpPr>
            <a:cxnSpLocks noChangeShapeType="1"/>
            <a:stCxn id="11" idx="6"/>
            <a:endCxn id="7" idx="2"/>
          </p:cNvCxnSpPr>
          <p:nvPr/>
        </p:nvCxnSpPr>
        <p:spPr bwMode="auto">
          <a:xfrm flipV="1">
            <a:off x="6553200" y="4419600"/>
            <a:ext cx="1524000" cy="228600"/>
          </a:xfrm>
          <a:prstGeom prst="straightConnector1">
            <a:avLst/>
          </a:prstGeom>
          <a:noFill/>
          <a:ln w="9525">
            <a:solidFill>
              <a:schemeClr val="tx1"/>
            </a:solidFill>
            <a:round/>
            <a:headEnd/>
            <a:tailEnd/>
          </a:ln>
          <a:effectLst/>
        </p:spPr>
      </p:cxnSp>
      <p:cxnSp>
        <p:nvCxnSpPr>
          <p:cNvPr id="30" name="AutoShape 32"/>
          <p:cNvCxnSpPr>
            <a:cxnSpLocks noChangeShapeType="1"/>
            <a:stCxn id="12" idx="7"/>
            <a:endCxn id="11" idx="2"/>
          </p:cNvCxnSpPr>
          <p:nvPr/>
        </p:nvCxnSpPr>
        <p:spPr bwMode="auto">
          <a:xfrm flipV="1">
            <a:off x="5235575" y="4648200"/>
            <a:ext cx="1165225" cy="555625"/>
          </a:xfrm>
          <a:prstGeom prst="straightConnector1">
            <a:avLst/>
          </a:prstGeom>
          <a:noFill/>
          <a:ln w="9525">
            <a:solidFill>
              <a:schemeClr val="tx1"/>
            </a:solidFill>
            <a:round/>
            <a:headEnd/>
            <a:tailEnd/>
          </a:ln>
          <a:effectLst/>
        </p:spPr>
      </p:cxnSp>
      <p:cxnSp>
        <p:nvCxnSpPr>
          <p:cNvPr id="31" name="AutoShape 33"/>
          <p:cNvCxnSpPr>
            <a:cxnSpLocks noChangeShapeType="1"/>
            <a:stCxn id="13" idx="7"/>
            <a:endCxn id="12" idx="3"/>
          </p:cNvCxnSpPr>
          <p:nvPr/>
        </p:nvCxnSpPr>
        <p:spPr bwMode="auto">
          <a:xfrm flipV="1">
            <a:off x="4473575" y="5311775"/>
            <a:ext cx="654050" cy="1035050"/>
          </a:xfrm>
          <a:prstGeom prst="straightConnector1">
            <a:avLst/>
          </a:prstGeom>
          <a:noFill/>
          <a:ln w="9525">
            <a:solidFill>
              <a:schemeClr val="tx1"/>
            </a:solidFill>
            <a:round/>
            <a:headEnd/>
            <a:tailEnd/>
          </a:ln>
          <a:effectLst/>
        </p:spPr>
      </p:cxnSp>
      <p:cxnSp>
        <p:nvCxnSpPr>
          <p:cNvPr id="32" name="AutoShape 34"/>
          <p:cNvCxnSpPr>
            <a:cxnSpLocks noChangeShapeType="1"/>
            <a:stCxn id="14" idx="5"/>
            <a:endCxn id="12" idx="0"/>
          </p:cNvCxnSpPr>
          <p:nvPr/>
        </p:nvCxnSpPr>
        <p:spPr bwMode="auto">
          <a:xfrm>
            <a:off x="4016375" y="3635375"/>
            <a:ext cx="1165225" cy="1546225"/>
          </a:xfrm>
          <a:prstGeom prst="straightConnector1">
            <a:avLst/>
          </a:prstGeom>
          <a:noFill/>
          <a:ln w="9525">
            <a:solidFill>
              <a:schemeClr val="tx1"/>
            </a:solidFill>
            <a:round/>
            <a:headEnd/>
            <a:tailEnd/>
          </a:ln>
          <a:effectLst/>
        </p:spPr>
      </p:cxnSp>
      <p:cxnSp>
        <p:nvCxnSpPr>
          <p:cNvPr id="33" name="AutoShape 35"/>
          <p:cNvCxnSpPr>
            <a:cxnSpLocks noChangeShapeType="1"/>
            <a:stCxn id="15" idx="6"/>
            <a:endCxn id="12" idx="2"/>
          </p:cNvCxnSpPr>
          <p:nvPr/>
        </p:nvCxnSpPr>
        <p:spPr bwMode="auto">
          <a:xfrm>
            <a:off x="3657600" y="4953000"/>
            <a:ext cx="1447800" cy="304800"/>
          </a:xfrm>
          <a:prstGeom prst="straightConnector1">
            <a:avLst/>
          </a:prstGeom>
          <a:noFill/>
          <a:ln w="9525">
            <a:solidFill>
              <a:schemeClr val="tx1"/>
            </a:solidFill>
            <a:round/>
            <a:headEnd/>
            <a:tailEnd/>
          </a:ln>
          <a:effectLst/>
        </p:spPr>
      </p:cxnSp>
      <p:cxnSp>
        <p:nvCxnSpPr>
          <p:cNvPr id="34" name="AutoShape 36"/>
          <p:cNvCxnSpPr>
            <a:cxnSpLocks noChangeShapeType="1"/>
            <a:stCxn id="16" idx="6"/>
            <a:endCxn id="14" idx="2"/>
          </p:cNvCxnSpPr>
          <p:nvPr/>
        </p:nvCxnSpPr>
        <p:spPr bwMode="auto">
          <a:xfrm flipV="1">
            <a:off x="2514600" y="3581400"/>
            <a:ext cx="1371600" cy="76200"/>
          </a:xfrm>
          <a:prstGeom prst="straightConnector1">
            <a:avLst/>
          </a:prstGeom>
          <a:noFill/>
          <a:ln w="9525">
            <a:solidFill>
              <a:schemeClr val="tx1"/>
            </a:solidFill>
            <a:round/>
            <a:headEnd/>
            <a:tailEnd/>
          </a:ln>
          <a:effectLst/>
        </p:spPr>
      </p:cxnSp>
      <p:cxnSp>
        <p:nvCxnSpPr>
          <p:cNvPr id="35" name="AutoShape 37"/>
          <p:cNvCxnSpPr>
            <a:cxnSpLocks noChangeShapeType="1"/>
            <a:stCxn id="17" idx="6"/>
            <a:endCxn id="15" idx="2"/>
          </p:cNvCxnSpPr>
          <p:nvPr/>
        </p:nvCxnSpPr>
        <p:spPr bwMode="auto">
          <a:xfrm>
            <a:off x="2286000" y="4343400"/>
            <a:ext cx="1219200" cy="609600"/>
          </a:xfrm>
          <a:prstGeom prst="straightConnector1">
            <a:avLst/>
          </a:prstGeom>
          <a:noFill/>
          <a:ln w="9525">
            <a:solidFill>
              <a:schemeClr val="tx1"/>
            </a:solidFill>
            <a:round/>
            <a:headEnd/>
            <a:tailEnd/>
          </a:ln>
          <a:effectLst/>
        </p:spPr>
      </p:cxnSp>
      <p:cxnSp>
        <p:nvCxnSpPr>
          <p:cNvPr id="36" name="AutoShape 38"/>
          <p:cNvCxnSpPr>
            <a:cxnSpLocks noChangeShapeType="1"/>
            <a:stCxn id="17" idx="0"/>
            <a:endCxn id="16" idx="3"/>
          </p:cNvCxnSpPr>
          <p:nvPr/>
        </p:nvCxnSpPr>
        <p:spPr bwMode="auto">
          <a:xfrm flipV="1">
            <a:off x="2209800" y="3711575"/>
            <a:ext cx="174625" cy="555625"/>
          </a:xfrm>
          <a:prstGeom prst="straightConnector1">
            <a:avLst/>
          </a:prstGeom>
          <a:noFill/>
          <a:ln w="9525">
            <a:solidFill>
              <a:schemeClr val="tx1"/>
            </a:solidFill>
            <a:round/>
            <a:headEnd/>
            <a:tailEnd/>
          </a:ln>
          <a:effectLst/>
        </p:spPr>
      </p:cxnSp>
      <p:cxnSp>
        <p:nvCxnSpPr>
          <p:cNvPr id="37" name="AutoShape 39"/>
          <p:cNvCxnSpPr>
            <a:cxnSpLocks noChangeShapeType="1"/>
            <a:stCxn id="16" idx="0"/>
            <a:endCxn id="18" idx="4"/>
          </p:cNvCxnSpPr>
          <p:nvPr/>
        </p:nvCxnSpPr>
        <p:spPr bwMode="auto">
          <a:xfrm flipH="1" flipV="1">
            <a:off x="2057400" y="1600200"/>
            <a:ext cx="381000" cy="1981200"/>
          </a:xfrm>
          <a:prstGeom prst="straightConnector1">
            <a:avLst/>
          </a:prstGeom>
          <a:noFill/>
          <a:ln w="9525">
            <a:solidFill>
              <a:schemeClr val="tx1"/>
            </a:solidFill>
            <a:round/>
            <a:headEnd/>
            <a:tailEnd/>
          </a:ln>
          <a:effectLst/>
        </p:spPr>
      </p:cxnSp>
      <p:cxnSp>
        <p:nvCxnSpPr>
          <p:cNvPr id="38" name="AutoShape 40"/>
          <p:cNvCxnSpPr>
            <a:cxnSpLocks noChangeShapeType="1"/>
            <a:stCxn id="19" idx="0"/>
            <a:endCxn id="18" idx="2"/>
          </p:cNvCxnSpPr>
          <p:nvPr/>
        </p:nvCxnSpPr>
        <p:spPr bwMode="auto">
          <a:xfrm flipV="1">
            <a:off x="1066800" y="1524000"/>
            <a:ext cx="914400" cy="1219200"/>
          </a:xfrm>
          <a:prstGeom prst="straightConnector1">
            <a:avLst/>
          </a:prstGeom>
          <a:noFill/>
          <a:ln w="9525">
            <a:noFill/>
            <a:round/>
            <a:headEnd/>
            <a:tailEnd/>
          </a:ln>
          <a:effectLst/>
        </p:spPr>
      </p:cxnSp>
      <p:cxnSp>
        <p:nvCxnSpPr>
          <p:cNvPr id="39" name="AutoShape 42"/>
          <p:cNvCxnSpPr>
            <a:cxnSpLocks noChangeShapeType="1"/>
            <a:stCxn id="21" idx="0"/>
            <a:endCxn id="15" idx="4"/>
          </p:cNvCxnSpPr>
          <p:nvPr/>
        </p:nvCxnSpPr>
        <p:spPr bwMode="auto">
          <a:xfrm flipV="1">
            <a:off x="2438400" y="5029200"/>
            <a:ext cx="1143000" cy="1219200"/>
          </a:xfrm>
          <a:prstGeom prst="straightConnector1">
            <a:avLst/>
          </a:prstGeom>
          <a:noFill/>
          <a:ln w="9525">
            <a:solidFill>
              <a:schemeClr val="tx1"/>
            </a:solidFill>
            <a:round/>
            <a:headEnd/>
            <a:tailEnd/>
          </a:ln>
          <a:effectLst/>
        </p:spPr>
      </p:cxnSp>
      <p:cxnSp>
        <p:nvCxnSpPr>
          <p:cNvPr id="40" name="AutoShape 43"/>
          <p:cNvCxnSpPr>
            <a:cxnSpLocks noChangeShapeType="1"/>
            <a:stCxn id="21" idx="1"/>
            <a:endCxn id="17" idx="4"/>
          </p:cNvCxnSpPr>
          <p:nvPr/>
        </p:nvCxnSpPr>
        <p:spPr bwMode="auto">
          <a:xfrm flipH="1" flipV="1">
            <a:off x="2209800" y="4419600"/>
            <a:ext cx="174625" cy="1851025"/>
          </a:xfrm>
          <a:prstGeom prst="straightConnector1">
            <a:avLst/>
          </a:prstGeom>
          <a:noFill/>
          <a:ln w="9525">
            <a:solidFill>
              <a:schemeClr val="tx1"/>
            </a:solidFill>
            <a:round/>
            <a:headEnd/>
            <a:tailEnd/>
          </a:ln>
          <a:effectLst/>
        </p:spPr>
      </p:cxnSp>
      <p:cxnSp>
        <p:nvCxnSpPr>
          <p:cNvPr id="41" name="AutoShape 44"/>
          <p:cNvCxnSpPr>
            <a:cxnSpLocks noChangeShapeType="1"/>
            <a:stCxn id="19" idx="5"/>
            <a:endCxn id="16" idx="1"/>
          </p:cNvCxnSpPr>
          <p:nvPr/>
        </p:nvCxnSpPr>
        <p:spPr bwMode="auto">
          <a:xfrm>
            <a:off x="1120775" y="2873375"/>
            <a:ext cx="1263650" cy="730250"/>
          </a:xfrm>
          <a:prstGeom prst="straightConnector1">
            <a:avLst/>
          </a:prstGeom>
          <a:noFill/>
          <a:ln w="9525">
            <a:solidFill>
              <a:schemeClr val="tx1"/>
            </a:solidFill>
            <a:round/>
            <a:headEnd/>
            <a:tailEnd/>
          </a:ln>
          <a:effectLst/>
        </p:spPr>
      </p:cxnSp>
      <p:cxnSp>
        <p:nvCxnSpPr>
          <p:cNvPr id="42" name="AutoShape 45"/>
          <p:cNvCxnSpPr>
            <a:cxnSpLocks noChangeShapeType="1"/>
            <a:stCxn id="19" idx="5"/>
            <a:endCxn id="20" idx="0"/>
          </p:cNvCxnSpPr>
          <p:nvPr/>
        </p:nvCxnSpPr>
        <p:spPr bwMode="auto">
          <a:xfrm flipH="1">
            <a:off x="533400" y="2873375"/>
            <a:ext cx="587375" cy="631825"/>
          </a:xfrm>
          <a:prstGeom prst="straightConnector1">
            <a:avLst/>
          </a:prstGeom>
          <a:noFill/>
          <a:ln w="9525">
            <a:solidFill>
              <a:schemeClr val="tx1"/>
            </a:solidFill>
            <a:round/>
            <a:headEnd/>
            <a:tailEnd/>
          </a:ln>
          <a:effectLst/>
        </p:spPr>
      </p:cxnSp>
      <p:cxnSp>
        <p:nvCxnSpPr>
          <p:cNvPr id="43" name="AutoShape 46"/>
          <p:cNvCxnSpPr>
            <a:cxnSpLocks noChangeShapeType="1"/>
            <a:stCxn id="20" idx="4"/>
            <a:endCxn id="24" idx="0"/>
          </p:cNvCxnSpPr>
          <p:nvPr/>
        </p:nvCxnSpPr>
        <p:spPr bwMode="auto">
          <a:xfrm>
            <a:off x="533400" y="3657600"/>
            <a:ext cx="304800" cy="533400"/>
          </a:xfrm>
          <a:prstGeom prst="straightConnector1">
            <a:avLst/>
          </a:prstGeom>
          <a:noFill/>
          <a:ln w="9525">
            <a:solidFill>
              <a:schemeClr val="tx1"/>
            </a:solidFill>
            <a:round/>
            <a:headEnd/>
            <a:tailEnd/>
          </a:ln>
          <a:effectLst/>
        </p:spPr>
      </p:cxnSp>
      <p:cxnSp>
        <p:nvCxnSpPr>
          <p:cNvPr id="44" name="AutoShape 47"/>
          <p:cNvCxnSpPr>
            <a:cxnSpLocks noChangeShapeType="1"/>
            <a:stCxn id="24" idx="4"/>
            <a:endCxn id="23" idx="1"/>
          </p:cNvCxnSpPr>
          <p:nvPr/>
        </p:nvCxnSpPr>
        <p:spPr bwMode="auto">
          <a:xfrm>
            <a:off x="838200" y="4343400"/>
            <a:ext cx="98425" cy="631825"/>
          </a:xfrm>
          <a:prstGeom prst="straightConnector1">
            <a:avLst/>
          </a:prstGeom>
          <a:noFill/>
          <a:ln w="9525">
            <a:solidFill>
              <a:schemeClr val="tx1"/>
            </a:solidFill>
            <a:round/>
            <a:headEnd/>
            <a:tailEnd/>
          </a:ln>
          <a:effectLst/>
        </p:spPr>
      </p:cxnSp>
      <p:cxnSp>
        <p:nvCxnSpPr>
          <p:cNvPr id="45" name="AutoShape 48"/>
          <p:cNvCxnSpPr>
            <a:cxnSpLocks noChangeShapeType="1"/>
            <a:stCxn id="23" idx="4"/>
            <a:endCxn id="22" idx="1"/>
          </p:cNvCxnSpPr>
          <p:nvPr/>
        </p:nvCxnSpPr>
        <p:spPr bwMode="auto">
          <a:xfrm>
            <a:off x="990600" y="5105400"/>
            <a:ext cx="250825" cy="860425"/>
          </a:xfrm>
          <a:prstGeom prst="straightConnector1">
            <a:avLst/>
          </a:prstGeom>
          <a:noFill/>
          <a:ln w="9525">
            <a:solidFill>
              <a:schemeClr val="tx1"/>
            </a:solidFill>
            <a:round/>
            <a:headEnd/>
            <a:tailEnd/>
          </a:ln>
          <a:effectLst/>
        </p:spPr>
      </p:cxnSp>
      <p:cxnSp>
        <p:nvCxnSpPr>
          <p:cNvPr id="46" name="AutoShape 49"/>
          <p:cNvCxnSpPr>
            <a:cxnSpLocks noChangeShapeType="1"/>
            <a:stCxn id="22" idx="5"/>
            <a:endCxn id="21" idx="7"/>
          </p:cNvCxnSpPr>
          <p:nvPr/>
        </p:nvCxnSpPr>
        <p:spPr bwMode="auto">
          <a:xfrm>
            <a:off x="1349375" y="6073775"/>
            <a:ext cx="1143000" cy="196850"/>
          </a:xfrm>
          <a:prstGeom prst="straightConnector1">
            <a:avLst/>
          </a:prstGeom>
          <a:noFill/>
          <a:ln w="9525">
            <a:solidFill>
              <a:schemeClr val="tx1"/>
            </a:solidFill>
            <a:round/>
            <a:headEnd/>
            <a:tailEnd/>
          </a:ln>
          <a:effectLst/>
        </p:spPr>
      </p:cxnSp>
      <p:sp>
        <p:nvSpPr>
          <p:cNvPr id="47" name="Text Box 50"/>
          <p:cNvSpPr txBox="1">
            <a:spLocks noChangeArrowheads="1"/>
          </p:cNvSpPr>
          <p:nvPr/>
        </p:nvSpPr>
        <p:spPr bwMode="auto">
          <a:xfrm>
            <a:off x="304800" y="2514600"/>
            <a:ext cx="762000" cy="396875"/>
          </a:xfrm>
          <a:prstGeom prst="rect">
            <a:avLst/>
          </a:prstGeom>
          <a:noFill/>
          <a:ln w="9525">
            <a:noFill/>
            <a:miter lim="800000"/>
            <a:headEnd/>
            <a:tailEnd/>
          </a:ln>
          <a:effectLst/>
        </p:spPr>
        <p:txBody>
          <a:bodyPr>
            <a:spAutoFit/>
          </a:bodyPr>
          <a:lstStyle/>
          <a:p>
            <a:r>
              <a:rPr lang="en-GB">
                <a:solidFill>
                  <a:srgbClr val="FF3300"/>
                </a:solidFill>
              </a:rPr>
              <a:t>Arad</a:t>
            </a:r>
          </a:p>
        </p:txBody>
      </p:sp>
      <p:sp>
        <p:nvSpPr>
          <p:cNvPr id="48" name="Text Box 51"/>
          <p:cNvSpPr txBox="1">
            <a:spLocks noChangeArrowheads="1"/>
          </p:cNvSpPr>
          <p:nvPr/>
        </p:nvSpPr>
        <p:spPr bwMode="auto">
          <a:xfrm>
            <a:off x="5181600" y="5181600"/>
            <a:ext cx="1295400" cy="396875"/>
          </a:xfrm>
          <a:prstGeom prst="rect">
            <a:avLst/>
          </a:prstGeom>
          <a:noFill/>
          <a:ln w="9525">
            <a:noFill/>
            <a:miter lim="800000"/>
            <a:headEnd/>
            <a:tailEnd/>
          </a:ln>
          <a:effectLst/>
        </p:spPr>
        <p:txBody>
          <a:bodyPr>
            <a:spAutoFit/>
          </a:bodyPr>
          <a:lstStyle/>
          <a:p>
            <a:r>
              <a:rPr lang="en-GB">
                <a:solidFill>
                  <a:srgbClr val="FF3300"/>
                </a:solidFill>
              </a:rPr>
              <a:t>Bucharest</a:t>
            </a:r>
          </a:p>
        </p:txBody>
      </p:sp>
      <p:sp>
        <p:nvSpPr>
          <p:cNvPr id="49" name="Text Box 52"/>
          <p:cNvSpPr txBox="1">
            <a:spLocks noChangeArrowheads="1"/>
          </p:cNvSpPr>
          <p:nvPr/>
        </p:nvSpPr>
        <p:spPr bwMode="auto">
          <a:xfrm>
            <a:off x="2057400" y="1219200"/>
            <a:ext cx="1143000" cy="366713"/>
          </a:xfrm>
          <a:prstGeom prst="rect">
            <a:avLst/>
          </a:prstGeom>
          <a:noFill/>
          <a:ln w="9525">
            <a:noFill/>
            <a:miter lim="800000"/>
            <a:headEnd/>
            <a:tailEnd/>
          </a:ln>
          <a:effectLst/>
        </p:spPr>
        <p:txBody>
          <a:bodyPr>
            <a:spAutoFit/>
          </a:bodyPr>
          <a:lstStyle/>
          <a:p>
            <a:r>
              <a:rPr lang="en-GB" sz="1800"/>
              <a:t>Oradea</a:t>
            </a:r>
          </a:p>
        </p:txBody>
      </p:sp>
      <p:sp>
        <p:nvSpPr>
          <p:cNvPr id="50" name="Oval 53"/>
          <p:cNvSpPr>
            <a:spLocks noChangeArrowheads="1"/>
          </p:cNvSpPr>
          <p:nvPr/>
        </p:nvSpPr>
        <p:spPr bwMode="auto">
          <a:xfrm>
            <a:off x="838200" y="1752600"/>
            <a:ext cx="152400" cy="152400"/>
          </a:xfrm>
          <a:prstGeom prst="ellipse">
            <a:avLst/>
          </a:prstGeom>
          <a:solidFill>
            <a:schemeClr val="tx1"/>
          </a:solidFill>
          <a:ln w="9525">
            <a:noFill/>
            <a:round/>
            <a:headEnd/>
            <a:tailEnd/>
          </a:ln>
          <a:effectLst/>
        </p:spPr>
        <p:txBody>
          <a:bodyPr anchor="ctr">
            <a:spAutoFit/>
          </a:bodyPr>
          <a:lstStyle/>
          <a:p>
            <a:endParaRPr lang="en-US"/>
          </a:p>
        </p:txBody>
      </p:sp>
      <p:cxnSp>
        <p:nvCxnSpPr>
          <p:cNvPr id="51" name="AutoShape 54"/>
          <p:cNvCxnSpPr>
            <a:cxnSpLocks noChangeShapeType="1"/>
            <a:stCxn id="50" idx="6"/>
            <a:endCxn id="18" idx="3"/>
          </p:cNvCxnSpPr>
          <p:nvPr/>
        </p:nvCxnSpPr>
        <p:spPr bwMode="auto">
          <a:xfrm flipV="1">
            <a:off x="990600" y="1577975"/>
            <a:ext cx="1012825" cy="250825"/>
          </a:xfrm>
          <a:prstGeom prst="straightConnector1">
            <a:avLst/>
          </a:prstGeom>
          <a:noFill/>
          <a:ln w="9525">
            <a:solidFill>
              <a:schemeClr val="tx1"/>
            </a:solidFill>
            <a:round/>
            <a:headEnd/>
            <a:tailEnd/>
          </a:ln>
          <a:effectLst/>
        </p:spPr>
      </p:cxnSp>
      <p:cxnSp>
        <p:nvCxnSpPr>
          <p:cNvPr id="52" name="AutoShape 55"/>
          <p:cNvCxnSpPr>
            <a:cxnSpLocks noChangeShapeType="1"/>
            <a:endCxn id="47" idx="3"/>
          </p:cNvCxnSpPr>
          <p:nvPr/>
        </p:nvCxnSpPr>
        <p:spPr bwMode="auto">
          <a:xfrm>
            <a:off x="914400" y="1828800"/>
            <a:ext cx="152400" cy="884238"/>
          </a:xfrm>
          <a:prstGeom prst="straightConnector1">
            <a:avLst/>
          </a:prstGeom>
          <a:noFill/>
          <a:ln w="9525">
            <a:solidFill>
              <a:schemeClr val="tx1"/>
            </a:solidFill>
            <a:round/>
            <a:headEnd/>
            <a:tailEnd/>
          </a:ln>
          <a:effectLst/>
        </p:spPr>
      </p:cxnSp>
      <p:sp>
        <p:nvSpPr>
          <p:cNvPr id="53" name="Text Box 57"/>
          <p:cNvSpPr txBox="1">
            <a:spLocks noChangeArrowheads="1"/>
          </p:cNvSpPr>
          <p:nvPr/>
        </p:nvSpPr>
        <p:spPr bwMode="auto">
          <a:xfrm>
            <a:off x="3962400" y="3276600"/>
            <a:ext cx="990600" cy="366713"/>
          </a:xfrm>
          <a:prstGeom prst="rect">
            <a:avLst/>
          </a:prstGeom>
          <a:noFill/>
          <a:ln w="9525">
            <a:noFill/>
            <a:miter lim="800000"/>
            <a:headEnd/>
            <a:tailEnd/>
          </a:ln>
          <a:effectLst/>
        </p:spPr>
        <p:txBody>
          <a:bodyPr>
            <a:spAutoFit/>
          </a:bodyPr>
          <a:lstStyle/>
          <a:p>
            <a:r>
              <a:rPr lang="en-GB" sz="1800"/>
              <a:t>Faragas</a:t>
            </a:r>
          </a:p>
        </p:txBody>
      </p:sp>
      <p:sp>
        <p:nvSpPr>
          <p:cNvPr id="54" name="Text Box 60"/>
          <p:cNvSpPr txBox="1">
            <a:spLocks noChangeArrowheads="1"/>
          </p:cNvSpPr>
          <p:nvPr/>
        </p:nvSpPr>
        <p:spPr bwMode="auto">
          <a:xfrm>
            <a:off x="7772400" y="1676400"/>
            <a:ext cx="1143000" cy="366713"/>
          </a:xfrm>
          <a:prstGeom prst="rect">
            <a:avLst/>
          </a:prstGeom>
          <a:noFill/>
          <a:ln w="9525">
            <a:noFill/>
            <a:miter lim="800000"/>
            <a:headEnd/>
            <a:tailEnd/>
          </a:ln>
          <a:effectLst/>
        </p:spPr>
        <p:txBody>
          <a:bodyPr>
            <a:spAutoFit/>
          </a:bodyPr>
          <a:lstStyle/>
          <a:p>
            <a:r>
              <a:rPr lang="en-GB" sz="1800"/>
              <a:t>Iasi</a:t>
            </a:r>
          </a:p>
        </p:txBody>
      </p:sp>
      <p:sp>
        <p:nvSpPr>
          <p:cNvPr id="55" name="Text Box 61"/>
          <p:cNvSpPr txBox="1">
            <a:spLocks noChangeArrowheads="1"/>
          </p:cNvSpPr>
          <p:nvPr/>
        </p:nvSpPr>
        <p:spPr bwMode="auto">
          <a:xfrm>
            <a:off x="7924800" y="2971800"/>
            <a:ext cx="838200" cy="366713"/>
          </a:xfrm>
          <a:prstGeom prst="rect">
            <a:avLst/>
          </a:prstGeom>
          <a:noFill/>
          <a:ln w="9525">
            <a:noFill/>
            <a:miter lim="800000"/>
            <a:headEnd/>
            <a:tailEnd/>
          </a:ln>
          <a:effectLst/>
        </p:spPr>
        <p:txBody>
          <a:bodyPr>
            <a:spAutoFit/>
          </a:bodyPr>
          <a:lstStyle/>
          <a:p>
            <a:r>
              <a:rPr lang="en-GB" sz="1800"/>
              <a:t>Vaslui</a:t>
            </a:r>
          </a:p>
        </p:txBody>
      </p:sp>
      <p:sp>
        <p:nvSpPr>
          <p:cNvPr id="56" name="Text Box 62"/>
          <p:cNvSpPr txBox="1">
            <a:spLocks noChangeArrowheads="1"/>
          </p:cNvSpPr>
          <p:nvPr/>
        </p:nvSpPr>
        <p:spPr bwMode="auto">
          <a:xfrm>
            <a:off x="8229600" y="4267200"/>
            <a:ext cx="914400" cy="366713"/>
          </a:xfrm>
          <a:prstGeom prst="rect">
            <a:avLst/>
          </a:prstGeom>
          <a:noFill/>
          <a:ln w="9525">
            <a:noFill/>
            <a:miter lim="800000"/>
            <a:headEnd/>
            <a:tailEnd/>
          </a:ln>
          <a:effectLst/>
        </p:spPr>
        <p:txBody>
          <a:bodyPr>
            <a:spAutoFit/>
          </a:bodyPr>
          <a:lstStyle/>
          <a:p>
            <a:r>
              <a:rPr lang="en-GB" sz="1800"/>
              <a:t>Hirsova</a:t>
            </a:r>
          </a:p>
        </p:txBody>
      </p:sp>
      <p:sp>
        <p:nvSpPr>
          <p:cNvPr id="57" name="Text Box 63"/>
          <p:cNvSpPr txBox="1">
            <a:spLocks noChangeArrowheads="1"/>
          </p:cNvSpPr>
          <p:nvPr/>
        </p:nvSpPr>
        <p:spPr bwMode="auto">
          <a:xfrm>
            <a:off x="7848600" y="6172200"/>
            <a:ext cx="914400" cy="366713"/>
          </a:xfrm>
          <a:prstGeom prst="rect">
            <a:avLst/>
          </a:prstGeom>
          <a:noFill/>
          <a:ln w="9525">
            <a:noFill/>
            <a:miter lim="800000"/>
            <a:headEnd/>
            <a:tailEnd/>
          </a:ln>
          <a:effectLst/>
        </p:spPr>
        <p:txBody>
          <a:bodyPr>
            <a:spAutoFit/>
          </a:bodyPr>
          <a:lstStyle/>
          <a:p>
            <a:r>
              <a:rPr lang="en-GB" sz="1800"/>
              <a:t>Eforie</a:t>
            </a:r>
          </a:p>
        </p:txBody>
      </p:sp>
      <p:sp>
        <p:nvSpPr>
          <p:cNvPr id="58" name="Text Box 64"/>
          <p:cNvSpPr txBox="1">
            <a:spLocks noChangeArrowheads="1"/>
          </p:cNvSpPr>
          <p:nvPr/>
        </p:nvSpPr>
        <p:spPr bwMode="auto">
          <a:xfrm>
            <a:off x="6019800" y="4191000"/>
            <a:ext cx="1066800" cy="366713"/>
          </a:xfrm>
          <a:prstGeom prst="rect">
            <a:avLst/>
          </a:prstGeom>
          <a:noFill/>
          <a:ln w="9525">
            <a:noFill/>
            <a:miter lim="800000"/>
            <a:headEnd/>
            <a:tailEnd/>
          </a:ln>
          <a:effectLst/>
        </p:spPr>
        <p:txBody>
          <a:bodyPr>
            <a:spAutoFit/>
          </a:bodyPr>
          <a:lstStyle/>
          <a:p>
            <a:r>
              <a:rPr lang="en-GB" sz="1800"/>
              <a:t>Urziceni</a:t>
            </a:r>
          </a:p>
        </p:txBody>
      </p:sp>
      <p:sp>
        <p:nvSpPr>
          <p:cNvPr id="59" name="Text Box 65"/>
          <p:cNvSpPr txBox="1">
            <a:spLocks noChangeArrowheads="1"/>
          </p:cNvSpPr>
          <p:nvPr/>
        </p:nvSpPr>
        <p:spPr bwMode="auto">
          <a:xfrm>
            <a:off x="4419600" y="6248400"/>
            <a:ext cx="990600" cy="366713"/>
          </a:xfrm>
          <a:prstGeom prst="rect">
            <a:avLst/>
          </a:prstGeom>
          <a:noFill/>
          <a:ln w="9525">
            <a:noFill/>
            <a:miter lim="800000"/>
            <a:headEnd/>
            <a:tailEnd/>
          </a:ln>
          <a:effectLst/>
        </p:spPr>
        <p:txBody>
          <a:bodyPr>
            <a:spAutoFit/>
          </a:bodyPr>
          <a:lstStyle/>
          <a:p>
            <a:r>
              <a:rPr lang="en-GB" sz="1800"/>
              <a:t>Giurgui</a:t>
            </a:r>
          </a:p>
        </p:txBody>
      </p:sp>
      <p:sp>
        <p:nvSpPr>
          <p:cNvPr id="60" name="Text Box 66"/>
          <p:cNvSpPr txBox="1">
            <a:spLocks noChangeArrowheads="1"/>
          </p:cNvSpPr>
          <p:nvPr/>
        </p:nvSpPr>
        <p:spPr bwMode="auto">
          <a:xfrm>
            <a:off x="3581400" y="4648200"/>
            <a:ext cx="838200" cy="366713"/>
          </a:xfrm>
          <a:prstGeom prst="rect">
            <a:avLst/>
          </a:prstGeom>
          <a:noFill/>
          <a:ln w="9525">
            <a:noFill/>
            <a:miter lim="800000"/>
            <a:headEnd/>
            <a:tailEnd/>
          </a:ln>
          <a:effectLst/>
        </p:spPr>
        <p:txBody>
          <a:bodyPr>
            <a:spAutoFit/>
          </a:bodyPr>
          <a:lstStyle/>
          <a:p>
            <a:r>
              <a:rPr lang="en-GB" sz="1800"/>
              <a:t>Pitesti</a:t>
            </a:r>
          </a:p>
        </p:txBody>
      </p:sp>
      <p:sp>
        <p:nvSpPr>
          <p:cNvPr id="61" name="Text Box 67"/>
          <p:cNvSpPr txBox="1">
            <a:spLocks noChangeArrowheads="1"/>
          </p:cNvSpPr>
          <p:nvPr/>
        </p:nvSpPr>
        <p:spPr bwMode="auto">
          <a:xfrm>
            <a:off x="2362200" y="3276600"/>
            <a:ext cx="838200" cy="366713"/>
          </a:xfrm>
          <a:prstGeom prst="rect">
            <a:avLst/>
          </a:prstGeom>
          <a:noFill/>
          <a:ln w="9525">
            <a:noFill/>
            <a:miter lim="800000"/>
            <a:headEnd/>
            <a:tailEnd/>
          </a:ln>
          <a:effectLst/>
        </p:spPr>
        <p:txBody>
          <a:bodyPr>
            <a:spAutoFit/>
          </a:bodyPr>
          <a:lstStyle/>
          <a:p>
            <a:r>
              <a:rPr lang="en-GB" sz="1800"/>
              <a:t>Sibiu</a:t>
            </a:r>
          </a:p>
        </p:txBody>
      </p:sp>
      <p:sp>
        <p:nvSpPr>
          <p:cNvPr id="62" name="Text Box 68"/>
          <p:cNvSpPr txBox="1">
            <a:spLocks noChangeArrowheads="1"/>
          </p:cNvSpPr>
          <p:nvPr/>
        </p:nvSpPr>
        <p:spPr bwMode="auto">
          <a:xfrm>
            <a:off x="1295400" y="5638800"/>
            <a:ext cx="990600" cy="366713"/>
          </a:xfrm>
          <a:prstGeom prst="rect">
            <a:avLst/>
          </a:prstGeom>
          <a:noFill/>
          <a:ln w="9525">
            <a:noFill/>
            <a:miter lim="800000"/>
            <a:headEnd/>
            <a:tailEnd/>
          </a:ln>
          <a:effectLst/>
        </p:spPr>
        <p:txBody>
          <a:bodyPr>
            <a:spAutoFit/>
          </a:bodyPr>
          <a:lstStyle/>
          <a:p>
            <a:r>
              <a:rPr lang="en-GB" sz="1800"/>
              <a:t>Dobreta</a:t>
            </a:r>
          </a:p>
        </p:txBody>
      </p:sp>
      <p:sp>
        <p:nvSpPr>
          <p:cNvPr id="63" name="Text Box 69"/>
          <p:cNvSpPr txBox="1">
            <a:spLocks noChangeArrowheads="1"/>
          </p:cNvSpPr>
          <p:nvPr/>
        </p:nvSpPr>
        <p:spPr bwMode="auto">
          <a:xfrm>
            <a:off x="2438400" y="6096000"/>
            <a:ext cx="1066800" cy="366713"/>
          </a:xfrm>
          <a:prstGeom prst="rect">
            <a:avLst/>
          </a:prstGeom>
          <a:noFill/>
          <a:ln w="9525">
            <a:noFill/>
            <a:miter lim="800000"/>
            <a:headEnd/>
            <a:tailEnd/>
          </a:ln>
          <a:effectLst/>
        </p:spPr>
        <p:txBody>
          <a:bodyPr>
            <a:spAutoFit/>
          </a:bodyPr>
          <a:lstStyle/>
          <a:p>
            <a:r>
              <a:rPr lang="en-GB" sz="1800"/>
              <a:t>Craiova</a:t>
            </a:r>
          </a:p>
        </p:txBody>
      </p:sp>
      <p:sp>
        <p:nvSpPr>
          <p:cNvPr id="64" name="Text Box 70"/>
          <p:cNvSpPr txBox="1">
            <a:spLocks noChangeArrowheads="1"/>
          </p:cNvSpPr>
          <p:nvPr/>
        </p:nvSpPr>
        <p:spPr bwMode="auto">
          <a:xfrm>
            <a:off x="2209800" y="4038600"/>
            <a:ext cx="1676400" cy="366713"/>
          </a:xfrm>
          <a:prstGeom prst="rect">
            <a:avLst/>
          </a:prstGeom>
          <a:noFill/>
          <a:ln w="9525">
            <a:noFill/>
            <a:miter lim="800000"/>
            <a:headEnd/>
            <a:tailEnd/>
          </a:ln>
          <a:effectLst/>
        </p:spPr>
        <p:txBody>
          <a:bodyPr>
            <a:spAutoFit/>
          </a:bodyPr>
          <a:lstStyle/>
          <a:p>
            <a:r>
              <a:rPr lang="en-GB" sz="1800"/>
              <a:t>Rimnicu</a:t>
            </a:r>
          </a:p>
        </p:txBody>
      </p:sp>
      <p:sp>
        <p:nvSpPr>
          <p:cNvPr id="65" name="Text Box 71"/>
          <p:cNvSpPr txBox="1">
            <a:spLocks noChangeArrowheads="1"/>
          </p:cNvSpPr>
          <p:nvPr/>
        </p:nvSpPr>
        <p:spPr bwMode="auto">
          <a:xfrm>
            <a:off x="990600" y="4800600"/>
            <a:ext cx="990600" cy="366713"/>
          </a:xfrm>
          <a:prstGeom prst="rect">
            <a:avLst/>
          </a:prstGeom>
          <a:noFill/>
          <a:ln w="9525">
            <a:noFill/>
            <a:miter lim="800000"/>
            <a:headEnd/>
            <a:tailEnd/>
          </a:ln>
          <a:effectLst/>
        </p:spPr>
        <p:txBody>
          <a:bodyPr>
            <a:spAutoFit/>
          </a:bodyPr>
          <a:lstStyle/>
          <a:p>
            <a:r>
              <a:rPr lang="en-GB" sz="1800"/>
              <a:t>Mehadia</a:t>
            </a:r>
          </a:p>
        </p:txBody>
      </p:sp>
      <p:sp>
        <p:nvSpPr>
          <p:cNvPr id="66" name="Text Box 72"/>
          <p:cNvSpPr txBox="1">
            <a:spLocks noChangeArrowheads="1"/>
          </p:cNvSpPr>
          <p:nvPr/>
        </p:nvSpPr>
        <p:spPr bwMode="auto">
          <a:xfrm>
            <a:off x="533400" y="3429000"/>
            <a:ext cx="1143000" cy="366713"/>
          </a:xfrm>
          <a:prstGeom prst="rect">
            <a:avLst/>
          </a:prstGeom>
          <a:noFill/>
          <a:ln w="9525">
            <a:noFill/>
            <a:miter lim="800000"/>
            <a:headEnd/>
            <a:tailEnd/>
          </a:ln>
          <a:effectLst/>
        </p:spPr>
        <p:txBody>
          <a:bodyPr>
            <a:spAutoFit/>
          </a:bodyPr>
          <a:lstStyle/>
          <a:p>
            <a:r>
              <a:rPr lang="en-GB" sz="1800"/>
              <a:t>Timisoara</a:t>
            </a:r>
          </a:p>
        </p:txBody>
      </p:sp>
      <p:sp>
        <p:nvSpPr>
          <p:cNvPr id="67" name="Text Box 73"/>
          <p:cNvSpPr txBox="1">
            <a:spLocks noChangeArrowheads="1"/>
          </p:cNvSpPr>
          <p:nvPr/>
        </p:nvSpPr>
        <p:spPr bwMode="auto">
          <a:xfrm>
            <a:off x="838200" y="4038600"/>
            <a:ext cx="914400" cy="366713"/>
          </a:xfrm>
          <a:prstGeom prst="rect">
            <a:avLst/>
          </a:prstGeom>
          <a:noFill/>
          <a:ln w="9525">
            <a:noFill/>
            <a:miter lim="800000"/>
            <a:headEnd/>
            <a:tailEnd/>
          </a:ln>
          <a:effectLst/>
        </p:spPr>
        <p:txBody>
          <a:bodyPr>
            <a:spAutoFit/>
          </a:bodyPr>
          <a:lstStyle/>
          <a:p>
            <a:r>
              <a:rPr lang="en-GB" sz="1800"/>
              <a:t>Lugoj</a:t>
            </a:r>
          </a:p>
        </p:txBody>
      </p:sp>
      <p:sp>
        <p:nvSpPr>
          <p:cNvPr id="68" name="Text Box 74"/>
          <p:cNvSpPr txBox="1">
            <a:spLocks noChangeArrowheads="1"/>
          </p:cNvSpPr>
          <p:nvPr/>
        </p:nvSpPr>
        <p:spPr bwMode="auto">
          <a:xfrm>
            <a:off x="6629400" y="1600200"/>
            <a:ext cx="457200" cy="366713"/>
          </a:xfrm>
          <a:prstGeom prst="rect">
            <a:avLst/>
          </a:prstGeom>
          <a:noFill/>
          <a:ln w="9525">
            <a:noFill/>
            <a:miter lim="800000"/>
            <a:headEnd/>
            <a:tailEnd/>
          </a:ln>
          <a:effectLst/>
        </p:spPr>
        <p:txBody>
          <a:bodyPr>
            <a:spAutoFit/>
          </a:bodyPr>
          <a:lstStyle/>
          <a:p>
            <a:r>
              <a:rPr lang="en-GB" sz="1800">
                <a:solidFill>
                  <a:schemeClr val="bg2"/>
                </a:solidFill>
              </a:rPr>
              <a:t>87</a:t>
            </a:r>
          </a:p>
        </p:txBody>
      </p:sp>
      <p:sp>
        <p:nvSpPr>
          <p:cNvPr id="69" name="Text Box 75"/>
          <p:cNvSpPr txBox="1">
            <a:spLocks noChangeArrowheads="1"/>
          </p:cNvSpPr>
          <p:nvPr/>
        </p:nvSpPr>
        <p:spPr bwMode="auto">
          <a:xfrm>
            <a:off x="7848600" y="2438400"/>
            <a:ext cx="457200" cy="366713"/>
          </a:xfrm>
          <a:prstGeom prst="rect">
            <a:avLst/>
          </a:prstGeom>
          <a:noFill/>
          <a:ln w="9525">
            <a:noFill/>
            <a:miter lim="800000"/>
            <a:headEnd/>
            <a:tailEnd/>
          </a:ln>
          <a:effectLst/>
        </p:spPr>
        <p:txBody>
          <a:bodyPr>
            <a:spAutoFit/>
          </a:bodyPr>
          <a:lstStyle/>
          <a:p>
            <a:r>
              <a:rPr lang="en-GB" sz="1800">
                <a:solidFill>
                  <a:schemeClr val="bg2"/>
                </a:solidFill>
              </a:rPr>
              <a:t>92</a:t>
            </a:r>
          </a:p>
        </p:txBody>
      </p:sp>
      <p:sp>
        <p:nvSpPr>
          <p:cNvPr id="70" name="Text Box 76"/>
          <p:cNvSpPr txBox="1">
            <a:spLocks noChangeArrowheads="1"/>
          </p:cNvSpPr>
          <p:nvPr/>
        </p:nvSpPr>
        <p:spPr bwMode="auto">
          <a:xfrm>
            <a:off x="7924800" y="3505200"/>
            <a:ext cx="609600" cy="366713"/>
          </a:xfrm>
          <a:prstGeom prst="rect">
            <a:avLst/>
          </a:prstGeom>
          <a:noFill/>
          <a:ln w="9525">
            <a:noFill/>
            <a:miter lim="800000"/>
            <a:headEnd/>
            <a:tailEnd/>
          </a:ln>
          <a:effectLst/>
        </p:spPr>
        <p:txBody>
          <a:bodyPr>
            <a:spAutoFit/>
          </a:bodyPr>
          <a:lstStyle/>
          <a:p>
            <a:r>
              <a:rPr lang="en-GB" sz="1800">
                <a:solidFill>
                  <a:schemeClr val="bg2"/>
                </a:solidFill>
              </a:rPr>
              <a:t>142</a:t>
            </a:r>
          </a:p>
        </p:txBody>
      </p:sp>
      <p:sp>
        <p:nvSpPr>
          <p:cNvPr id="71" name="Text Box 77"/>
          <p:cNvSpPr txBox="1">
            <a:spLocks noChangeArrowheads="1"/>
          </p:cNvSpPr>
          <p:nvPr/>
        </p:nvSpPr>
        <p:spPr bwMode="auto">
          <a:xfrm>
            <a:off x="7772400" y="5181600"/>
            <a:ext cx="457200" cy="366713"/>
          </a:xfrm>
          <a:prstGeom prst="rect">
            <a:avLst/>
          </a:prstGeom>
          <a:noFill/>
          <a:ln w="9525">
            <a:noFill/>
            <a:miter lim="800000"/>
            <a:headEnd/>
            <a:tailEnd/>
          </a:ln>
          <a:effectLst/>
        </p:spPr>
        <p:txBody>
          <a:bodyPr>
            <a:spAutoFit/>
          </a:bodyPr>
          <a:lstStyle/>
          <a:p>
            <a:r>
              <a:rPr lang="en-GB" sz="1800">
                <a:solidFill>
                  <a:schemeClr val="bg2"/>
                </a:solidFill>
              </a:rPr>
              <a:t>86</a:t>
            </a:r>
          </a:p>
        </p:txBody>
      </p:sp>
      <p:sp>
        <p:nvSpPr>
          <p:cNvPr id="72" name="Text Box 78"/>
          <p:cNvSpPr txBox="1">
            <a:spLocks noChangeArrowheads="1"/>
          </p:cNvSpPr>
          <p:nvPr/>
        </p:nvSpPr>
        <p:spPr bwMode="auto">
          <a:xfrm>
            <a:off x="7086600" y="4038600"/>
            <a:ext cx="457200" cy="366713"/>
          </a:xfrm>
          <a:prstGeom prst="rect">
            <a:avLst/>
          </a:prstGeom>
          <a:noFill/>
          <a:ln w="9525">
            <a:noFill/>
            <a:miter lim="800000"/>
            <a:headEnd/>
            <a:tailEnd/>
          </a:ln>
          <a:effectLst/>
        </p:spPr>
        <p:txBody>
          <a:bodyPr>
            <a:spAutoFit/>
          </a:bodyPr>
          <a:lstStyle/>
          <a:p>
            <a:r>
              <a:rPr lang="en-GB" sz="1800">
                <a:solidFill>
                  <a:schemeClr val="bg2"/>
                </a:solidFill>
              </a:rPr>
              <a:t>98</a:t>
            </a:r>
          </a:p>
        </p:txBody>
      </p:sp>
      <p:sp>
        <p:nvSpPr>
          <p:cNvPr id="73" name="Text Box 79"/>
          <p:cNvSpPr txBox="1">
            <a:spLocks noChangeArrowheads="1"/>
          </p:cNvSpPr>
          <p:nvPr/>
        </p:nvSpPr>
        <p:spPr bwMode="auto">
          <a:xfrm>
            <a:off x="5410200" y="4495800"/>
            <a:ext cx="457200" cy="366713"/>
          </a:xfrm>
          <a:prstGeom prst="rect">
            <a:avLst/>
          </a:prstGeom>
          <a:noFill/>
          <a:ln w="9525">
            <a:noFill/>
            <a:miter lim="800000"/>
            <a:headEnd/>
            <a:tailEnd/>
          </a:ln>
          <a:effectLst/>
        </p:spPr>
        <p:txBody>
          <a:bodyPr>
            <a:spAutoFit/>
          </a:bodyPr>
          <a:lstStyle/>
          <a:p>
            <a:r>
              <a:rPr lang="en-GB" sz="1800">
                <a:solidFill>
                  <a:schemeClr val="bg2"/>
                </a:solidFill>
              </a:rPr>
              <a:t>86</a:t>
            </a:r>
          </a:p>
        </p:txBody>
      </p:sp>
      <p:sp>
        <p:nvSpPr>
          <p:cNvPr id="74" name="Text Box 80"/>
          <p:cNvSpPr txBox="1">
            <a:spLocks noChangeArrowheads="1"/>
          </p:cNvSpPr>
          <p:nvPr/>
        </p:nvSpPr>
        <p:spPr bwMode="auto">
          <a:xfrm>
            <a:off x="4572000" y="3962400"/>
            <a:ext cx="609600" cy="366713"/>
          </a:xfrm>
          <a:prstGeom prst="rect">
            <a:avLst/>
          </a:prstGeom>
          <a:noFill/>
          <a:ln w="9525">
            <a:noFill/>
            <a:miter lim="800000"/>
            <a:headEnd/>
            <a:tailEnd/>
          </a:ln>
          <a:effectLst/>
        </p:spPr>
        <p:txBody>
          <a:bodyPr>
            <a:spAutoFit/>
          </a:bodyPr>
          <a:lstStyle/>
          <a:p>
            <a:r>
              <a:rPr lang="en-GB" sz="1800">
                <a:solidFill>
                  <a:schemeClr val="bg2"/>
                </a:solidFill>
              </a:rPr>
              <a:t>211</a:t>
            </a:r>
          </a:p>
        </p:txBody>
      </p:sp>
      <p:sp>
        <p:nvSpPr>
          <p:cNvPr id="75" name="Text Box 81"/>
          <p:cNvSpPr txBox="1">
            <a:spLocks noChangeArrowheads="1"/>
          </p:cNvSpPr>
          <p:nvPr/>
        </p:nvSpPr>
        <p:spPr bwMode="auto">
          <a:xfrm>
            <a:off x="4038600" y="5105400"/>
            <a:ext cx="609600" cy="366713"/>
          </a:xfrm>
          <a:prstGeom prst="rect">
            <a:avLst/>
          </a:prstGeom>
          <a:noFill/>
          <a:ln w="9525">
            <a:noFill/>
            <a:miter lim="800000"/>
            <a:headEnd/>
            <a:tailEnd/>
          </a:ln>
          <a:effectLst/>
        </p:spPr>
        <p:txBody>
          <a:bodyPr>
            <a:spAutoFit/>
          </a:bodyPr>
          <a:lstStyle/>
          <a:p>
            <a:r>
              <a:rPr lang="en-GB" sz="1800">
                <a:solidFill>
                  <a:schemeClr val="bg2"/>
                </a:solidFill>
              </a:rPr>
              <a:t>101</a:t>
            </a:r>
          </a:p>
        </p:txBody>
      </p:sp>
      <p:sp>
        <p:nvSpPr>
          <p:cNvPr id="76" name="Text Box 82"/>
          <p:cNvSpPr txBox="1">
            <a:spLocks noChangeArrowheads="1"/>
          </p:cNvSpPr>
          <p:nvPr/>
        </p:nvSpPr>
        <p:spPr bwMode="auto">
          <a:xfrm>
            <a:off x="4953000" y="5791200"/>
            <a:ext cx="457200" cy="366713"/>
          </a:xfrm>
          <a:prstGeom prst="rect">
            <a:avLst/>
          </a:prstGeom>
          <a:noFill/>
          <a:ln w="9525">
            <a:noFill/>
            <a:miter lim="800000"/>
            <a:headEnd/>
            <a:tailEnd/>
          </a:ln>
          <a:effectLst/>
        </p:spPr>
        <p:txBody>
          <a:bodyPr>
            <a:spAutoFit/>
          </a:bodyPr>
          <a:lstStyle/>
          <a:p>
            <a:r>
              <a:rPr lang="en-GB" sz="1800">
                <a:solidFill>
                  <a:schemeClr val="bg2"/>
                </a:solidFill>
              </a:rPr>
              <a:t>90</a:t>
            </a:r>
          </a:p>
        </p:txBody>
      </p:sp>
      <p:sp>
        <p:nvSpPr>
          <p:cNvPr id="77" name="Text Box 83"/>
          <p:cNvSpPr txBox="1">
            <a:spLocks noChangeArrowheads="1"/>
          </p:cNvSpPr>
          <p:nvPr/>
        </p:nvSpPr>
        <p:spPr bwMode="auto">
          <a:xfrm>
            <a:off x="3124200" y="3200400"/>
            <a:ext cx="457200" cy="366713"/>
          </a:xfrm>
          <a:prstGeom prst="rect">
            <a:avLst/>
          </a:prstGeom>
          <a:noFill/>
          <a:ln w="9525">
            <a:noFill/>
            <a:miter lim="800000"/>
            <a:headEnd/>
            <a:tailEnd/>
          </a:ln>
          <a:effectLst/>
        </p:spPr>
        <p:txBody>
          <a:bodyPr>
            <a:spAutoFit/>
          </a:bodyPr>
          <a:lstStyle/>
          <a:p>
            <a:r>
              <a:rPr lang="en-GB" sz="1800">
                <a:solidFill>
                  <a:schemeClr val="bg2"/>
                </a:solidFill>
              </a:rPr>
              <a:t>99</a:t>
            </a:r>
          </a:p>
        </p:txBody>
      </p:sp>
      <p:sp>
        <p:nvSpPr>
          <p:cNvPr id="78" name="Text Box 84"/>
          <p:cNvSpPr txBox="1">
            <a:spLocks noChangeArrowheads="1"/>
          </p:cNvSpPr>
          <p:nvPr/>
        </p:nvSpPr>
        <p:spPr bwMode="auto">
          <a:xfrm>
            <a:off x="2209800" y="2286000"/>
            <a:ext cx="609600" cy="366713"/>
          </a:xfrm>
          <a:prstGeom prst="rect">
            <a:avLst/>
          </a:prstGeom>
          <a:noFill/>
          <a:ln w="9525">
            <a:noFill/>
            <a:miter lim="800000"/>
            <a:headEnd/>
            <a:tailEnd/>
          </a:ln>
          <a:effectLst/>
        </p:spPr>
        <p:txBody>
          <a:bodyPr>
            <a:spAutoFit/>
          </a:bodyPr>
          <a:lstStyle/>
          <a:p>
            <a:r>
              <a:rPr lang="en-GB" sz="1800">
                <a:solidFill>
                  <a:schemeClr val="bg2"/>
                </a:solidFill>
              </a:rPr>
              <a:t>151</a:t>
            </a:r>
          </a:p>
        </p:txBody>
      </p:sp>
      <p:sp>
        <p:nvSpPr>
          <p:cNvPr id="79" name="Text Box 85"/>
          <p:cNvSpPr txBox="1">
            <a:spLocks noChangeArrowheads="1"/>
          </p:cNvSpPr>
          <p:nvPr/>
        </p:nvSpPr>
        <p:spPr bwMode="auto">
          <a:xfrm>
            <a:off x="1143000" y="1295400"/>
            <a:ext cx="457200" cy="366713"/>
          </a:xfrm>
          <a:prstGeom prst="rect">
            <a:avLst/>
          </a:prstGeom>
          <a:noFill/>
          <a:ln w="9525">
            <a:noFill/>
            <a:miter lim="800000"/>
            <a:headEnd/>
            <a:tailEnd/>
          </a:ln>
          <a:effectLst/>
        </p:spPr>
        <p:txBody>
          <a:bodyPr>
            <a:spAutoFit/>
          </a:bodyPr>
          <a:lstStyle/>
          <a:p>
            <a:r>
              <a:rPr lang="en-GB" sz="1800">
                <a:solidFill>
                  <a:schemeClr val="bg2"/>
                </a:solidFill>
              </a:rPr>
              <a:t>71</a:t>
            </a:r>
          </a:p>
        </p:txBody>
      </p:sp>
      <p:sp>
        <p:nvSpPr>
          <p:cNvPr id="80" name="Text Box 86"/>
          <p:cNvSpPr txBox="1">
            <a:spLocks noChangeArrowheads="1"/>
          </p:cNvSpPr>
          <p:nvPr/>
        </p:nvSpPr>
        <p:spPr bwMode="auto">
          <a:xfrm>
            <a:off x="533400" y="2209800"/>
            <a:ext cx="457200" cy="366713"/>
          </a:xfrm>
          <a:prstGeom prst="rect">
            <a:avLst/>
          </a:prstGeom>
          <a:noFill/>
          <a:ln w="9525">
            <a:noFill/>
            <a:miter lim="800000"/>
            <a:headEnd/>
            <a:tailEnd/>
          </a:ln>
          <a:effectLst/>
        </p:spPr>
        <p:txBody>
          <a:bodyPr>
            <a:spAutoFit/>
          </a:bodyPr>
          <a:lstStyle/>
          <a:p>
            <a:r>
              <a:rPr lang="en-GB" sz="1800">
                <a:solidFill>
                  <a:schemeClr val="bg2"/>
                </a:solidFill>
              </a:rPr>
              <a:t>75</a:t>
            </a:r>
          </a:p>
        </p:txBody>
      </p:sp>
      <p:sp>
        <p:nvSpPr>
          <p:cNvPr id="81" name="Text Box 87"/>
          <p:cNvSpPr txBox="1">
            <a:spLocks noChangeArrowheads="1"/>
          </p:cNvSpPr>
          <p:nvPr/>
        </p:nvSpPr>
        <p:spPr bwMode="auto">
          <a:xfrm>
            <a:off x="1524000" y="2819400"/>
            <a:ext cx="609600" cy="366713"/>
          </a:xfrm>
          <a:prstGeom prst="rect">
            <a:avLst/>
          </a:prstGeom>
          <a:noFill/>
          <a:ln w="9525">
            <a:noFill/>
            <a:miter lim="800000"/>
            <a:headEnd/>
            <a:tailEnd/>
          </a:ln>
          <a:effectLst/>
        </p:spPr>
        <p:txBody>
          <a:bodyPr>
            <a:spAutoFit/>
          </a:bodyPr>
          <a:lstStyle/>
          <a:p>
            <a:r>
              <a:rPr lang="en-GB" sz="1800">
                <a:solidFill>
                  <a:schemeClr val="bg2"/>
                </a:solidFill>
              </a:rPr>
              <a:t>140</a:t>
            </a:r>
          </a:p>
        </p:txBody>
      </p:sp>
      <p:sp>
        <p:nvSpPr>
          <p:cNvPr id="82" name="Text Box 88"/>
          <p:cNvSpPr txBox="1">
            <a:spLocks noChangeArrowheads="1"/>
          </p:cNvSpPr>
          <p:nvPr/>
        </p:nvSpPr>
        <p:spPr bwMode="auto">
          <a:xfrm>
            <a:off x="228600" y="3048000"/>
            <a:ext cx="609600" cy="366713"/>
          </a:xfrm>
          <a:prstGeom prst="rect">
            <a:avLst/>
          </a:prstGeom>
          <a:noFill/>
          <a:ln w="9525">
            <a:noFill/>
            <a:miter lim="800000"/>
            <a:headEnd/>
            <a:tailEnd/>
          </a:ln>
          <a:effectLst/>
        </p:spPr>
        <p:txBody>
          <a:bodyPr>
            <a:spAutoFit/>
          </a:bodyPr>
          <a:lstStyle/>
          <a:p>
            <a:r>
              <a:rPr lang="en-GB" sz="1800">
                <a:solidFill>
                  <a:schemeClr val="bg2"/>
                </a:solidFill>
              </a:rPr>
              <a:t>118</a:t>
            </a:r>
          </a:p>
        </p:txBody>
      </p:sp>
      <p:sp>
        <p:nvSpPr>
          <p:cNvPr id="83" name="Text Box 89"/>
          <p:cNvSpPr txBox="1">
            <a:spLocks noChangeArrowheads="1"/>
          </p:cNvSpPr>
          <p:nvPr/>
        </p:nvSpPr>
        <p:spPr bwMode="auto">
          <a:xfrm>
            <a:off x="228600" y="3810000"/>
            <a:ext cx="609600" cy="366713"/>
          </a:xfrm>
          <a:prstGeom prst="rect">
            <a:avLst/>
          </a:prstGeom>
          <a:noFill/>
          <a:ln w="9525">
            <a:noFill/>
            <a:miter lim="800000"/>
            <a:headEnd/>
            <a:tailEnd/>
          </a:ln>
          <a:effectLst/>
        </p:spPr>
        <p:txBody>
          <a:bodyPr>
            <a:spAutoFit/>
          </a:bodyPr>
          <a:lstStyle/>
          <a:p>
            <a:r>
              <a:rPr lang="en-GB" sz="1800">
                <a:solidFill>
                  <a:schemeClr val="bg2"/>
                </a:solidFill>
              </a:rPr>
              <a:t>111</a:t>
            </a:r>
          </a:p>
        </p:txBody>
      </p:sp>
      <p:sp>
        <p:nvSpPr>
          <p:cNvPr id="84" name="Text Box 90"/>
          <p:cNvSpPr txBox="1">
            <a:spLocks noChangeArrowheads="1"/>
          </p:cNvSpPr>
          <p:nvPr/>
        </p:nvSpPr>
        <p:spPr bwMode="auto">
          <a:xfrm>
            <a:off x="533400" y="4495800"/>
            <a:ext cx="533400" cy="366713"/>
          </a:xfrm>
          <a:prstGeom prst="rect">
            <a:avLst/>
          </a:prstGeom>
          <a:noFill/>
          <a:ln w="9525">
            <a:noFill/>
            <a:miter lim="800000"/>
            <a:headEnd/>
            <a:tailEnd/>
          </a:ln>
          <a:effectLst/>
        </p:spPr>
        <p:txBody>
          <a:bodyPr>
            <a:spAutoFit/>
          </a:bodyPr>
          <a:lstStyle/>
          <a:p>
            <a:r>
              <a:rPr lang="en-GB" sz="1800">
                <a:solidFill>
                  <a:schemeClr val="bg2"/>
                </a:solidFill>
              </a:rPr>
              <a:t>70</a:t>
            </a:r>
          </a:p>
        </p:txBody>
      </p:sp>
      <p:sp>
        <p:nvSpPr>
          <p:cNvPr id="85" name="Text Box 91"/>
          <p:cNvSpPr txBox="1">
            <a:spLocks noChangeArrowheads="1"/>
          </p:cNvSpPr>
          <p:nvPr/>
        </p:nvSpPr>
        <p:spPr bwMode="auto">
          <a:xfrm>
            <a:off x="762000" y="5334000"/>
            <a:ext cx="457200" cy="366713"/>
          </a:xfrm>
          <a:prstGeom prst="rect">
            <a:avLst/>
          </a:prstGeom>
          <a:noFill/>
          <a:ln w="9525">
            <a:noFill/>
            <a:miter lim="800000"/>
            <a:headEnd/>
            <a:tailEnd/>
          </a:ln>
          <a:effectLst/>
        </p:spPr>
        <p:txBody>
          <a:bodyPr>
            <a:spAutoFit/>
          </a:bodyPr>
          <a:lstStyle/>
          <a:p>
            <a:r>
              <a:rPr lang="en-GB" sz="1800">
                <a:solidFill>
                  <a:schemeClr val="bg2"/>
                </a:solidFill>
              </a:rPr>
              <a:t>75</a:t>
            </a:r>
          </a:p>
        </p:txBody>
      </p:sp>
      <p:sp>
        <p:nvSpPr>
          <p:cNvPr id="86" name="Text Box 92"/>
          <p:cNvSpPr txBox="1">
            <a:spLocks noChangeArrowheads="1"/>
          </p:cNvSpPr>
          <p:nvPr/>
        </p:nvSpPr>
        <p:spPr bwMode="auto">
          <a:xfrm>
            <a:off x="1447800" y="6096000"/>
            <a:ext cx="609600" cy="366713"/>
          </a:xfrm>
          <a:prstGeom prst="rect">
            <a:avLst/>
          </a:prstGeom>
          <a:noFill/>
          <a:ln w="9525">
            <a:noFill/>
            <a:miter lim="800000"/>
            <a:headEnd/>
            <a:tailEnd/>
          </a:ln>
          <a:effectLst/>
        </p:spPr>
        <p:txBody>
          <a:bodyPr>
            <a:spAutoFit/>
          </a:bodyPr>
          <a:lstStyle/>
          <a:p>
            <a:r>
              <a:rPr lang="en-GB" sz="1800">
                <a:solidFill>
                  <a:schemeClr val="bg2"/>
                </a:solidFill>
              </a:rPr>
              <a:t>120</a:t>
            </a:r>
          </a:p>
        </p:txBody>
      </p:sp>
      <p:sp>
        <p:nvSpPr>
          <p:cNvPr id="87" name="Text Box 93"/>
          <p:cNvSpPr txBox="1">
            <a:spLocks noChangeArrowheads="1"/>
          </p:cNvSpPr>
          <p:nvPr/>
        </p:nvSpPr>
        <p:spPr bwMode="auto">
          <a:xfrm>
            <a:off x="3048000" y="5410200"/>
            <a:ext cx="609600" cy="366713"/>
          </a:xfrm>
          <a:prstGeom prst="rect">
            <a:avLst/>
          </a:prstGeom>
          <a:noFill/>
          <a:ln w="9525">
            <a:noFill/>
            <a:miter lim="800000"/>
            <a:headEnd/>
            <a:tailEnd/>
          </a:ln>
          <a:effectLst/>
        </p:spPr>
        <p:txBody>
          <a:bodyPr>
            <a:spAutoFit/>
          </a:bodyPr>
          <a:lstStyle/>
          <a:p>
            <a:r>
              <a:rPr lang="en-GB" sz="1800">
                <a:solidFill>
                  <a:schemeClr val="bg2"/>
                </a:solidFill>
              </a:rPr>
              <a:t>138</a:t>
            </a:r>
          </a:p>
        </p:txBody>
      </p:sp>
      <p:sp>
        <p:nvSpPr>
          <p:cNvPr id="88" name="Text Box 94"/>
          <p:cNvSpPr txBox="1">
            <a:spLocks noChangeArrowheads="1"/>
          </p:cNvSpPr>
          <p:nvPr/>
        </p:nvSpPr>
        <p:spPr bwMode="auto">
          <a:xfrm>
            <a:off x="2286000" y="5029200"/>
            <a:ext cx="609600" cy="366713"/>
          </a:xfrm>
          <a:prstGeom prst="rect">
            <a:avLst/>
          </a:prstGeom>
          <a:noFill/>
          <a:ln w="9525">
            <a:noFill/>
            <a:miter lim="800000"/>
            <a:headEnd/>
            <a:tailEnd/>
          </a:ln>
          <a:effectLst/>
        </p:spPr>
        <p:txBody>
          <a:bodyPr>
            <a:spAutoFit/>
          </a:bodyPr>
          <a:lstStyle/>
          <a:p>
            <a:r>
              <a:rPr lang="en-GB" sz="1800">
                <a:solidFill>
                  <a:schemeClr val="bg2"/>
                </a:solidFill>
              </a:rPr>
              <a:t>146</a:t>
            </a:r>
          </a:p>
        </p:txBody>
      </p:sp>
      <p:sp>
        <p:nvSpPr>
          <p:cNvPr id="89" name="Text Box 95"/>
          <p:cNvSpPr txBox="1">
            <a:spLocks noChangeArrowheads="1"/>
          </p:cNvSpPr>
          <p:nvPr/>
        </p:nvSpPr>
        <p:spPr bwMode="auto">
          <a:xfrm>
            <a:off x="2590800" y="4572000"/>
            <a:ext cx="457200" cy="366713"/>
          </a:xfrm>
          <a:prstGeom prst="rect">
            <a:avLst/>
          </a:prstGeom>
          <a:noFill/>
          <a:ln w="9525">
            <a:noFill/>
            <a:miter lim="800000"/>
            <a:headEnd/>
            <a:tailEnd/>
          </a:ln>
          <a:effectLst/>
        </p:spPr>
        <p:txBody>
          <a:bodyPr>
            <a:spAutoFit/>
          </a:bodyPr>
          <a:lstStyle/>
          <a:p>
            <a:r>
              <a:rPr lang="en-GB" sz="1800">
                <a:solidFill>
                  <a:schemeClr val="bg2"/>
                </a:solidFill>
              </a:rPr>
              <a:t>97</a:t>
            </a:r>
          </a:p>
        </p:txBody>
      </p:sp>
      <p:sp>
        <p:nvSpPr>
          <p:cNvPr id="90" name="Text Box 96"/>
          <p:cNvSpPr txBox="1">
            <a:spLocks noChangeArrowheads="1"/>
          </p:cNvSpPr>
          <p:nvPr/>
        </p:nvSpPr>
        <p:spPr bwMode="auto">
          <a:xfrm>
            <a:off x="1905000" y="3733800"/>
            <a:ext cx="457200" cy="366713"/>
          </a:xfrm>
          <a:prstGeom prst="rect">
            <a:avLst/>
          </a:prstGeom>
          <a:noFill/>
          <a:ln w="9525">
            <a:noFill/>
            <a:miter lim="800000"/>
            <a:headEnd/>
            <a:tailEnd/>
          </a:ln>
          <a:effectLst/>
        </p:spPr>
        <p:txBody>
          <a:bodyPr>
            <a:spAutoFit/>
          </a:bodyPr>
          <a:lstStyle/>
          <a:p>
            <a:r>
              <a:rPr lang="en-GB" sz="1800">
                <a:solidFill>
                  <a:schemeClr val="bg2"/>
                </a:solidFill>
              </a:rPr>
              <a:t>80</a:t>
            </a:r>
          </a:p>
        </p:txBody>
      </p:sp>
      <p:cxnSp>
        <p:nvCxnSpPr>
          <p:cNvPr id="91" name="AutoShape 97"/>
          <p:cNvCxnSpPr>
            <a:cxnSpLocks noChangeShapeType="1"/>
            <a:stCxn id="19" idx="5"/>
          </p:cNvCxnSpPr>
          <p:nvPr/>
        </p:nvCxnSpPr>
        <p:spPr bwMode="auto">
          <a:xfrm>
            <a:off x="1120775" y="2873375"/>
            <a:ext cx="631825" cy="555625"/>
          </a:xfrm>
          <a:prstGeom prst="straightConnector1">
            <a:avLst/>
          </a:prstGeom>
          <a:noFill/>
          <a:ln w="9525">
            <a:noFill/>
            <a:round/>
            <a:headEnd/>
            <a:tailEnd/>
          </a:ln>
          <a:effectLst/>
        </p:spPr>
      </p:cxnSp>
      <p:cxnSp>
        <p:nvCxnSpPr>
          <p:cNvPr id="92" name="AutoShape 98"/>
          <p:cNvCxnSpPr>
            <a:cxnSpLocks noChangeShapeType="1"/>
            <a:stCxn id="19" idx="5"/>
            <a:endCxn id="16" idx="1"/>
          </p:cNvCxnSpPr>
          <p:nvPr/>
        </p:nvCxnSpPr>
        <p:spPr bwMode="auto">
          <a:xfrm>
            <a:off x="1120775" y="2873375"/>
            <a:ext cx="1263650" cy="730250"/>
          </a:xfrm>
          <a:prstGeom prst="straightConnector1">
            <a:avLst/>
          </a:prstGeom>
          <a:noFill/>
          <a:ln w="9525">
            <a:solidFill>
              <a:srgbClr val="FF3300"/>
            </a:solidFill>
            <a:round/>
            <a:headEnd/>
            <a:tailEnd/>
          </a:ln>
          <a:effectLst/>
        </p:spPr>
      </p:cxnSp>
      <p:sp>
        <p:nvSpPr>
          <p:cNvPr id="93" name="Text Box 99"/>
          <p:cNvSpPr txBox="1">
            <a:spLocks noChangeArrowheads="1"/>
          </p:cNvSpPr>
          <p:nvPr/>
        </p:nvSpPr>
        <p:spPr bwMode="auto">
          <a:xfrm>
            <a:off x="1524000" y="2819400"/>
            <a:ext cx="609600" cy="366713"/>
          </a:xfrm>
          <a:prstGeom prst="rect">
            <a:avLst/>
          </a:prstGeom>
          <a:noFill/>
          <a:ln w="9525">
            <a:noFill/>
            <a:miter lim="800000"/>
            <a:headEnd/>
            <a:tailEnd/>
          </a:ln>
          <a:effectLst/>
        </p:spPr>
        <p:txBody>
          <a:bodyPr>
            <a:spAutoFit/>
          </a:bodyPr>
          <a:lstStyle/>
          <a:p>
            <a:r>
              <a:rPr lang="en-GB" sz="1800">
                <a:solidFill>
                  <a:srgbClr val="FF3300"/>
                </a:solidFill>
              </a:rPr>
              <a:t>140</a:t>
            </a:r>
          </a:p>
        </p:txBody>
      </p:sp>
      <p:cxnSp>
        <p:nvCxnSpPr>
          <p:cNvPr id="94" name="AutoShape 100"/>
          <p:cNvCxnSpPr>
            <a:cxnSpLocks noChangeShapeType="1"/>
            <a:stCxn id="16" idx="3"/>
            <a:endCxn id="17" idx="0"/>
          </p:cNvCxnSpPr>
          <p:nvPr/>
        </p:nvCxnSpPr>
        <p:spPr bwMode="auto">
          <a:xfrm flipH="1">
            <a:off x="2209800" y="3711575"/>
            <a:ext cx="174625" cy="555625"/>
          </a:xfrm>
          <a:prstGeom prst="straightConnector1">
            <a:avLst/>
          </a:prstGeom>
          <a:noFill/>
          <a:ln w="9525">
            <a:solidFill>
              <a:srgbClr val="FF3300"/>
            </a:solidFill>
            <a:round/>
            <a:headEnd/>
            <a:tailEnd/>
          </a:ln>
          <a:effectLst/>
        </p:spPr>
      </p:cxnSp>
      <p:sp>
        <p:nvSpPr>
          <p:cNvPr id="95" name="Oval 101"/>
          <p:cNvSpPr>
            <a:spLocks noChangeArrowheads="1"/>
          </p:cNvSpPr>
          <p:nvPr/>
        </p:nvSpPr>
        <p:spPr bwMode="auto">
          <a:xfrm>
            <a:off x="990600" y="2743200"/>
            <a:ext cx="152400" cy="152400"/>
          </a:xfrm>
          <a:prstGeom prst="ellipse">
            <a:avLst/>
          </a:prstGeom>
          <a:solidFill>
            <a:srgbClr val="FF0000"/>
          </a:solidFill>
          <a:ln w="9525">
            <a:noFill/>
            <a:round/>
            <a:headEnd/>
            <a:tailEnd/>
          </a:ln>
          <a:effectLst/>
        </p:spPr>
        <p:txBody>
          <a:bodyPr anchor="ctr">
            <a:spAutoFit/>
          </a:bodyPr>
          <a:lstStyle/>
          <a:p>
            <a:endParaRPr lang="en-US"/>
          </a:p>
        </p:txBody>
      </p:sp>
      <p:sp>
        <p:nvSpPr>
          <p:cNvPr id="96" name="Oval 102"/>
          <p:cNvSpPr>
            <a:spLocks noChangeArrowheads="1"/>
          </p:cNvSpPr>
          <p:nvPr/>
        </p:nvSpPr>
        <p:spPr bwMode="auto">
          <a:xfrm>
            <a:off x="2362200" y="3581400"/>
            <a:ext cx="152400" cy="152400"/>
          </a:xfrm>
          <a:prstGeom prst="ellipse">
            <a:avLst/>
          </a:prstGeom>
          <a:solidFill>
            <a:srgbClr val="FF0000"/>
          </a:solidFill>
          <a:ln w="9525">
            <a:noFill/>
            <a:round/>
            <a:headEnd/>
            <a:tailEnd/>
          </a:ln>
          <a:effectLst/>
        </p:spPr>
        <p:txBody>
          <a:bodyPr wrap="none" anchor="ctr">
            <a:spAutoFit/>
          </a:bodyPr>
          <a:lstStyle/>
          <a:p>
            <a:endParaRPr lang="en-US"/>
          </a:p>
        </p:txBody>
      </p:sp>
      <p:sp>
        <p:nvSpPr>
          <p:cNvPr id="97" name="Text Box 103"/>
          <p:cNvSpPr txBox="1">
            <a:spLocks noChangeArrowheads="1"/>
          </p:cNvSpPr>
          <p:nvPr/>
        </p:nvSpPr>
        <p:spPr bwMode="auto">
          <a:xfrm>
            <a:off x="1905000" y="3733800"/>
            <a:ext cx="457200" cy="366713"/>
          </a:xfrm>
          <a:prstGeom prst="rect">
            <a:avLst/>
          </a:prstGeom>
          <a:noFill/>
          <a:ln w="9525">
            <a:noFill/>
            <a:miter lim="800000"/>
            <a:headEnd/>
            <a:tailEnd/>
          </a:ln>
          <a:effectLst/>
        </p:spPr>
        <p:txBody>
          <a:bodyPr>
            <a:spAutoFit/>
          </a:bodyPr>
          <a:lstStyle/>
          <a:p>
            <a:r>
              <a:rPr lang="en-GB" sz="1800">
                <a:solidFill>
                  <a:srgbClr val="FF3300"/>
                </a:solidFill>
              </a:rPr>
              <a:t>80</a:t>
            </a:r>
          </a:p>
        </p:txBody>
      </p:sp>
      <p:sp>
        <p:nvSpPr>
          <p:cNvPr id="98" name="Oval 104"/>
          <p:cNvSpPr>
            <a:spLocks noChangeArrowheads="1"/>
          </p:cNvSpPr>
          <p:nvPr/>
        </p:nvSpPr>
        <p:spPr bwMode="auto">
          <a:xfrm>
            <a:off x="2133600" y="4267200"/>
            <a:ext cx="152400" cy="152400"/>
          </a:xfrm>
          <a:prstGeom prst="ellipse">
            <a:avLst/>
          </a:prstGeom>
          <a:solidFill>
            <a:srgbClr val="FF0000"/>
          </a:solidFill>
          <a:ln w="9525">
            <a:noFill/>
            <a:round/>
            <a:headEnd/>
            <a:tailEnd/>
          </a:ln>
          <a:effectLst/>
        </p:spPr>
        <p:txBody>
          <a:bodyPr wrap="none" anchor="ctr">
            <a:spAutoFit/>
          </a:bodyPr>
          <a:lstStyle/>
          <a:p>
            <a:endParaRPr lang="en-US"/>
          </a:p>
        </p:txBody>
      </p:sp>
      <p:cxnSp>
        <p:nvCxnSpPr>
          <p:cNvPr id="99" name="AutoShape 105"/>
          <p:cNvCxnSpPr>
            <a:cxnSpLocks noChangeShapeType="1"/>
            <a:stCxn id="98" idx="6"/>
            <a:endCxn id="15" idx="2"/>
          </p:cNvCxnSpPr>
          <p:nvPr/>
        </p:nvCxnSpPr>
        <p:spPr bwMode="auto">
          <a:xfrm>
            <a:off x="2286000" y="4343400"/>
            <a:ext cx="1219200" cy="609600"/>
          </a:xfrm>
          <a:prstGeom prst="straightConnector1">
            <a:avLst/>
          </a:prstGeom>
          <a:noFill/>
          <a:ln w="9525">
            <a:solidFill>
              <a:srgbClr val="FF3300"/>
            </a:solidFill>
            <a:round/>
            <a:headEnd/>
            <a:tailEnd/>
          </a:ln>
          <a:effectLst/>
        </p:spPr>
      </p:cxnSp>
      <p:sp>
        <p:nvSpPr>
          <p:cNvPr id="100" name="Text Box 106"/>
          <p:cNvSpPr txBox="1">
            <a:spLocks noChangeArrowheads="1"/>
          </p:cNvSpPr>
          <p:nvPr/>
        </p:nvSpPr>
        <p:spPr bwMode="auto">
          <a:xfrm>
            <a:off x="2590800" y="4572000"/>
            <a:ext cx="457200" cy="366713"/>
          </a:xfrm>
          <a:prstGeom prst="rect">
            <a:avLst/>
          </a:prstGeom>
          <a:noFill/>
          <a:ln w="9525">
            <a:noFill/>
            <a:miter lim="800000"/>
            <a:headEnd/>
            <a:tailEnd/>
          </a:ln>
          <a:effectLst/>
        </p:spPr>
        <p:txBody>
          <a:bodyPr>
            <a:spAutoFit/>
          </a:bodyPr>
          <a:lstStyle/>
          <a:p>
            <a:r>
              <a:rPr lang="en-GB" sz="1800">
                <a:solidFill>
                  <a:srgbClr val="FF3300"/>
                </a:solidFill>
              </a:rPr>
              <a:t>97</a:t>
            </a:r>
          </a:p>
        </p:txBody>
      </p:sp>
      <p:sp>
        <p:nvSpPr>
          <p:cNvPr id="101" name="Oval 107"/>
          <p:cNvSpPr>
            <a:spLocks noChangeArrowheads="1"/>
          </p:cNvSpPr>
          <p:nvPr/>
        </p:nvSpPr>
        <p:spPr bwMode="auto">
          <a:xfrm>
            <a:off x="3505200" y="4876800"/>
            <a:ext cx="152400" cy="152400"/>
          </a:xfrm>
          <a:prstGeom prst="ellipse">
            <a:avLst/>
          </a:prstGeom>
          <a:solidFill>
            <a:srgbClr val="FF0000"/>
          </a:solidFill>
          <a:ln w="9525">
            <a:noFill/>
            <a:round/>
            <a:headEnd/>
            <a:tailEnd/>
          </a:ln>
          <a:effectLst/>
        </p:spPr>
        <p:txBody>
          <a:bodyPr wrap="none" anchor="ctr">
            <a:spAutoFit/>
          </a:bodyPr>
          <a:lstStyle/>
          <a:p>
            <a:endParaRPr lang="en-US"/>
          </a:p>
        </p:txBody>
      </p:sp>
      <p:cxnSp>
        <p:nvCxnSpPr>
          <p:cNvPr id="102" name="AutoShape 108"/>
          <p:cNvCxnSpPr>
            <a:cxnSpLocks noChangeShapeType="1"/>
            <a:stCxn id="101" idx="6"/>
            <a:endCxn id="48" idx="1"/>
          </p:cNvCxnSpPr>
          <p:nvPr/>
        </p:nvCxnSpPr>
        <p:spPr bwMode="auto">
          <a:xfrm>
            <a:off x="3657600" y="4953000"/>
            <a:ext cx="1524000" cy="427038"/>
          </a:xfrm>
          <a:prstGeom prst="straightConnector1">
            <a:avLst/>
          </a:prstGeom>
          <a:noFill/>
          <a:ln w="9525">
            <a:noFill/>
            <a:round/>
            <a:headEnd/>
            <a:tailEnd/>
          </a:ln>
          <a:effectLst/>
        </p:spPr>
      </p:cxnSp>
      <p:cxnSp>
        <p:nvCxnSpPr>
          <p:cNvPr id="103" name="AutoShape 109"/>
          <p:cNvCxnSpPr>
            <a:cxnSpLocks noChangeShapeType="1"/>
            <a:stCxn id="101" idx="6"/>
            <a:endCxn id="12" idx="2"/>
          </p:cNvCxnSpPr>
          <p:nvPr/>
        </p:nvCxnSpPr>
        <p:spPr bwMode="auto">
          <a:xfrm>
            <a:off x="3657600" y="4953000"/>
            <a:ext cx="1447800" cy="304800"/>
          </a:xfrm>
          <a:prstGeom prst="straightConnector1">
            <a:avLst/>
          </a:prstGeom>
          <a:noFill/>
          <a:ln w="9525">
            <a:solidFill>
              <a:srgbClr val="FF3300"/>
            </a:solidFill>
            <a:round/>
            <a:headEnd/>
            <a:tailEnd/>
          </a:ln>
          <a:effectLst/>
        </p:spPr>
      </p:cxnSp>
      <p:sp>
        <p:nvSpPr>
          <p:cNvPr id="104" name="Text Box 110"/>
          <p:cNvSpPr txBox="1">
            <a:spLocks noChangeArrowheads="1"/>
          </p:cNvSpPr>
          <p:nvPr/>
        </p:nvSpPr>
        <p:spPr bwMode="auto">
          <a:xfrm>
            <a:off x="4038600" y="5105400"/>
            <a:ext cx="609600" cy="366713"/>
          </a:xfrm>
          <a:prstGeom prst="rect">
            <a:avLst/>
          </a:prstGeom>
          <a:noFill/>
          <a:ln w="9525">
            <a:noFill/>
            <a:miter lim="800000"/>
            <a:headEnd/>
            <a:tailEnd/>
          </a:ln>
          <a:effectLst/>
        </p:spPr>
        <p:txBody>
          <a:bodyPr>
            <a:spAutoFit/>
          </a:bodyPr>
          <a:lstStyle/>
          <a:p>
            <a:r>
              <a:rPr lang="en-GB" sz="1800">
                <a:solidFill>
                  <a:srgbClr val="FF3300"/>
                </a:solidFill>
              </a:rPr>
              <a:t>101</a:t>
            </a:r>
          </a:p>
        </p:txBody>
      </p:sp>
      <p:sp>
        <p:nvSpPr>
          <p:cNvPr id="105" name="Oval 111"/>
          <p:cNvSpPr>
            <a:spLocks noChangeArrowheads="1"/>
          </p:cNvSpPr>
          <p:nvPr/>
        </p:nvSpPr>
        <p:spPr bwMode="auto">
          <a:xfrm>
            <a:off x="5105400" y="5181600"/>
            <a:ext cx="152400" cy="152400"/>
          </a:xfrm>
          <a:prstGeom prst="ellipse">
            <a:avLst/>
          </a:prstGeom>
          <a:solidFill>
            <a:srgbClr val="FF3300"/>
          </a:solidFill>
          <a:ln w="9525">
            <a:noFill/>
            <a:round/>
            <a:headEnd/>
            <a:tailEnd/>
          </a:ln>
          <a:effectLst/>
        </p:spPr>
        <p:txBody>
          <a:bodyPr wrap="none" anchor="ctr">
            <a:spAutoFit/>
          </a:bodyPr>
          <a:lstStyle/>
          <a:p>
            <a:endParaRPr lang="en-US"/>
          </a:p>
        </p:txBody>
      </p:sp>
      <p:sp>
        <p:nvSpPr>
          <p:cNvPr id="106" name="Text Box 112"/>
          <p:cNvSpPr txBox="1">
            <a:spLocks noChangeArrowheads="1"/>
          </p:cNvSpPr>
          <p:nvPr/>
        </p:nvSpPr>
        <p:spPr bwMode="auto">
          <a:xfrm>
            <a:off x="2362200" y="3276600"/>
            <a:ext cx="838200" cy="366713"/>
          </a:xfrm>
          <a:prstGeom prst="rect">
            <a:avLst/>
          </a:prstGeom>
          <a:noFill/>
          <a:ln w="9525">
            <a:noFill/>
            <a:miter lim="800000"/>
            <a:headEnd/>
            <a:tailEnd/>
          </a:ln>
          <a:effectLst/>
        </p:spPr>
        <p:txBody>
          <a:bodyPr>
            <a:spAutoFit/>
          </a:bodyPr>
          <a:lstStyle/>
          <a:p>
            <a:r>
              <a:rPr lang="en-GB" sz="1800">
                <a:solidFill>
                  <a:srgbClr val="FF3300"/>
                </a:solidFill>
              </a:rPr>
              <a:t>Sibiu</a:t>
            </a:r>
          </a:p>
        </p:txBody>
      </p:sp>
      <p:sp>
        <p:nvSpPr>
          <p:cNvPr id="107" name="Text Box 113"/>
          <p:cNvSpPr txBox="1">
            <a:spLocks noChangeArrowheads="1"/>
          </p:cNvSpPr>
          <p:nvPr/>
        </p:nvSpPr>
        <p:spPr bwMode="auto">
          <a:xfrm>
            <a:off x="2209800" y="4038600"/>
            <a:ext cx="1676400" cy="366713"/>
          </a:xfrm>
          <a:prstGeom prst="rect">
            <a:avLst/>
          </a:prstGeom>
          <a:noFill/>
          <a:ln w="9525">
            <a:noFill/>
            <a:miter lim="800000"/>
            <a:headEnd/>
            <a:tailEnd/>
          </a:ln>
          <a:effectLst/>
        </p:spPr>
        <p:txBody>
          <a:bodyPr>
            <a:spAutoFit/>
          </a:bodyPr>
          <a:lstStyle/>
          <a:p>
            <a:r>
              <a:rPr lang="en-GB" sz="1800">
                <a:solidFill>
                  <a:srgbClr val="FF3300"/>
                </a:solidFill>
              </a:rPr>
              <a:t>Rimnicu </a:t>
            </a:r>
          </a:p>
        </p:txBody>
      </p:sp>
      <p:sp>
        <p:nvSpPr>
          <p:cNvPr id="108" name="Text Box 114"/>
          <p:cNvSpPr txBox="1">
            <a:spLocks noChangeArrowheads="1"/>
          </p:cNvSpPr>
          <p:nvPr/>
        </p:nvSpPr>
        <p:spPr bwMode="auto">
          <a:xfrm>
            <a:off x="3581400" y="4648200"/>
            <a:ext cx="838200" cy="366713"/>
          </a:xfrm>
          <a:prstGeom prst="rect">
            <a:avLst/>
          </a:prstGeom>
          <a:noFill/>
          <a:ln w="9525">
            <a:noFill/>
            <a:miter lim="800000"/>
            <a:headEnd/>
            <a:tailEnd/>
          </a:ln>
          <a:effectLst/>
        </p:spPr>
        <p:txBody>
          <a:bodyPr>
            <a:spAutoFit/>
          </a:bodyPr>
          <a:lstStyle/>
          <a:p>
            <a:r>
              <a:rPr lang="en-GB" sz="1800">
                <a:solidFill>
                  <a:srgbClr val="FF3300"/>
                </a:solidFill>
              </a:rPr>
              <a:t>Pitesti</a:t>
            </a:r>
          </a:p>
        </p:txBody>
      </p:sp>
      <p:sp>
        <p:nvSpPr>
          <p:cNvPr id="109" name="Text Box 115"/>
          <p:cNvSpPr txBox="1">
            <a:spLocks noChangeArrowheads="1"/>
          </p:cNvSpPr>
          <p:nvPr/>
        </p:nvSpPr>
        <p:spPr bwMode="auto">
          <a:xfrm>
            <a:off x="3124200" y="2590800"/>
            <a:ext cx="4648200" cy="376238"/>
          </a:xfrm>
          <a:prstGeom prst="rect">
            <a:avLst/>
          </a:prstGeom>
          <a:noFill/>
          <a:ln w="9525">
            <a:solidFill>
              <a:srgbClr val="FF0000"/>
            </a:solidFill>
            <a:miter lim="800000"/>
            <a:headEnd/>
            <a:tailEnd/>
          </a:ln>
          <a:effectLst/>
        </p:spPr>
        <p:txBody>
          <a:bodyPr>
            <a:spAutoFit/>
          </a:bodyPr>
          <a:lstStyle/>
          <a:p>
            <a:r>
              <a:rPr lang="en-GB" sz="1800">
                <a:solidFill>
                  <a:srgbClr val="FF3300"/>
                </a:solidFill>
              </a:rPr>
              <a:t>Optimal route is (140+80+97+101) = 418 miles</a:t>
            </a:r>
          </a:p>
        </p:txBody>
      </p:sp>
      <p:sp>
        <p:nvSpPr>
          <p:cNvPr id="111" name="Text Box 2"/>
          <p:cNvSpPr txBox="1">
            <a:spLocks noChangeArrowheads="1"/>
          </p:cNvSpPr>
          <p:nvPr/>
        </p:nvSpPr>
        <p:spPr bwMode="auto">
          <a:xfrm>
            <a:off x="304800" y="304800"/>
            <a:ext cx="8686800" cy="581025"/>
          </a:xfrm>
          <a:prstGeom prst="rect">
            <a:avLst/>
          </a:prstGeom>
          <a:noFill/>
          <a:ln w="9525">
            <a:noFill/>
            <a:miter lim="800000"/>
            <a:headEnd/>
            <a:tailEnd/>
          </a:ln>
          <a:effectLst/>
        </p:spPr>
        <p:txBody>
          <a:bodyPr>
            <a:spAutoFit/>
          </a:bodyPr>
          <a:lstStyle/>
          <a:p>
            <a:r>
              <a:rPr lang="en-GB" sz="1600" dirty="0"/>
              <a:t>Study this map of Romania. Note the distances between cities and try and calculate the shortest route between </a:t>
            </a:r>
            <a:r>
              <a:rPr lang="en-GB" sz="1600" b="1" dirty="0"/>
              <a:t>Arad</a:t>
            </a:r>
            <a:r>
              <a:rPr lang="en-GB" sz="1600" dirty="0"/>
              <a:t> and </a:t>
            </a:r>
            <a:r>
              <a:rPr lang="en-GB" sz="1600" b="1" dirty="0"/>
              <a:t>Bucharest</a:t>
            </a:r>
            <a:r>
              <a:rPr lang="en-GB" sz="1600" dirty="0"/>
              <a:t>. Then press space to see the optimal route marked in red.</a:t>
            </a:r>
          </a:p>
        </p:txBody>
      </p:sp>
      <p:sp>
        <p:nvSpPr>
          <p:cNvPr id="112" name="Text Box 116"/>
          <p:cNvSpPr txBox="1">
            <a:spLocks noChangeArrowheads="1"/>
          </p:cNvSpPr>
          <p:nvPr/>
        </p:nvSpPr>
        <p:spPr bwMode="auto">
          <a:xfrm>
            <a:off x="323528" y="332656"/>
            <a:ext cx="8686800" cy="581025"/>
          </a:xfrm>
          <a:prstGeom prst="rect">
            <a:avLst/>
          </a:prstGeom>
          <a:noFill/>
          <a:ln w="9525">
            <a:noFill/>
            <a:miter lim="800000"/>
            <a:headEnd/>
            <a:tailEnd/>
          </a:ln>
          <a:effectLst/>
        </p:spPr>
        <p:txBody>
          <a:bodyPr>
            <a:spAutoFit/>
          </a:bodyPr>
          <a:lstStyle/>
          <a:p>
            <a:r>
              <a:rPr lang="en-GB" sz="1600" dirty="0"/>
              <a:t>The optimal route between the two cities takes us through Sibiu, </a:t>
            </a:r>
            <a:r>
              <a:rPr lang="en-GB" sz="1600" dirty="0" err="1"/>
              <a:t>Rimnicu</a:t>
            </a:r>
            <a:r>
              <a:rPr lang="en-GB" sz="1600" dirty="0"/>
              <a:t> and Pitesti. Press space to continue with the slideshow.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9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93"/>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96"/>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06"/>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0"/>
                                  </p:stCondLst>
                                  <p:childTnLst>
                                    <p:set>
                                      <p:cBhvr>
                                        <p:cTn id="25" dur="1" fill="hold">
                                          <p:stCondLst>
                                            <p:cond delay="499"/>
                                          </p:stCondLst>
                                        </p:cTn>
                                        <p:tgtEl>
                                          <p:spTgt spid="94"/>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97"/>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grpId="0" nodeType="afterEffect">
                                  <p:stCondLst>
                                    <p:cond delay="0"/>
                                  </p:stCondLst>
                                  <p:childTnLst>
                                    <p:set>
                                      <p:cBhvr>
                                        <p:cTn id="31" dur="1" fill="hold">
                                          <p:stCondLst>
                                            <p:cond delay="499"/>
                                          </p:stCondLst>
                                        </p:cTn>
                                        <p:tgtEl>
                                          <p:spTgt spid="98"/>
                                        </p:tgtEl>
                                        <p:attrNameLst>
                                          <p:attrName>style.visibility</p:attrName>
                                        </p:attrNameLst>
                                      </p:cBhvr>
                                      <p:to>
                                        <p:strVal val="visible"/>
                                      </p:to>
                                    </p:set>
                                  </p:childTnLst>
                                </p:cTn>
                              </p:par>
                            </p:childTnLst>
                          </p:cTn>
                        </p:par>
                        <p:par>
                          <p:cTn id="32" fill="hold">
                            <p:stCondLst>
                              <p:cond delay="4000"/>
                            </p:stCondLst>
                            <p:childTnLst>
                              <p:par>
                                <p:cTn id="33" presetID="1" presetClass="entr" presetSubtype="0" fill="hold" grpId="0" nodeType="afterEffect">
                                  <p:stCondLst>
                                    <p:cond delay="0"/>
                                  </p:stCondLst>
                                  <p:childTnLst>
                                    <p:set>
                                      <p:cBhvr>
                                        <p:cTn id="34" dur="1" fill="hold">
                                          <p:stCondLst>
                                            <p:cond delay="499"/>
                                          </p:stCondLst>
                                        </p:cTn>
                                        <p:tgtEl>
                                          <p:spTgt spid="107"/>
                                        </p:tgtEl>
                                        <p:attrNameLst>
                                          <p:attrName>style.visibility</p:attrName>
                                        </p:attrNameLst>
                                      </p:cBhvr>
                                      <p:to>
                                        <p:strVal val="visible"/>
                                      </p:to>
                                    </p:set>
                                  </p:childTnLst>
                                </p:cTn>
                              </p:par>
                            </p:childTnLst>
                          </p:cTn>
                        </p:par>
                        <p:par>
                          <p:cTn id="35" fill="hold">
                            <p:stCondLst>
                              <p:cond delay="4500"/>
                            </p:stCondLst>
                            <p:childTnLst>
                              <p:par>
                                <p:cTn id="36" presetID="1" presetClass="entr" presetSubtype="0" fill="hold" nodeType="afterEffect">
                                  <p:stCondLst>
                                    <p:cond delay="0"/>
                                  </p:stCondLst>
                                  <p:childTnLst>
                                    <p:set>
                                      <p:cBhvr>
                                        <p:cTn id="37" dur="1" fill="hold">
                                          <p:stCondLst>
                                            <p:cond delay="499"/>
                                          </p:stCondLst>
                                        </p:cTn>
                                        <p:tgtEl>
                                          <p:spTgt spid="99"/>
                                        </p:tgtEl>
                                        <p:attrNameLst>
                                          <p:attrName>style.visibility</p:attrName>
                                        </p:attrNameLst>
                                      </p:cBhvr>
                                      <p:to>
                                        <p:strVal val="visible"/>
                                      </p:to>
                                    </p:set>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499"/>
                                          </p:stCondLst>
                                        </p:cTn>
                                        <p:tgtEl>
                                          <p:spTgt spid="100"/>
                                        </p:tgtEl>
                                        <p:attrNameLst>
                                          <p:attrName>style.visibility</p:attrName>
                                        </p:attrNameLst>
                                      </p:cBhvr>
                                      <p:to>
                                        <p:strVal val="visible"/>
                                      </p:to>
                                    </p:set>
                                  </p:childTnLst>
                                </p:cTn>
                              </p:par>
                            </p:childTnLst>
                          </p:cTn>
                        </p:par>
                        <p:par>
                          <p:cTn id="41" fill="hold">
                            <p:stCondLst>
                              <p:cond delay="5500"/>
                            </p:stCondLst>
                            <p:childTnLst>
                              <p:par>
                                <p:cTn id="42" presetID="1" presetClass="entr" presetSubtype="0" fill="hold" grpId="0" nodeType="afterEffect">
                                  <p:stCondLst>
                                    <p:cond delay="0"/>
                                  </p:stCondLst>
                                  <p:childTnLst>
                                    <p:set>
                                      <p:cBhvr>
                                        <p:cTn id="43" dur="1" fill="hold">
                                          <p:stCondLst>
                                            <p:cond delay="499"/>
                                          </p:stCondLst>
                                        </p:cTn>
                                        <p:tgtEl>
                                          <p:spTgt spid="101"/>
                                        </p:tgtEl>
                                        <p:attrNameLst>
                                          <p:attrName>style.visibility</p:attrName>
                                        </p:attrNameLst>
                                      </p:cBhvr>
                                      <p:to>
                                        <p:strVal val="visible"/>
                                      </p:to>
                                    </p:set>
                                  </p:childTnLst>
                                </p:cTn>
                              </p:par>
                            </p:childTnLst>
                          </p:cTn>
                        </p:par>
                        <p:par>
                          <p:cTn id="44" fill="hold">
                            <p:stCondLst>
                              <p:cond delay="6000"/>
                            </p:stCondLst>
                            <p:childTnLst>
                              <p:par>
                                <p:cTn id="45" presetID="1" presetClass="entr" presetSubtype="0" fill="hold" grpId="0" nodeType="afterEffect">
                                  <p:stCondLst>
                                    <p:cond delay="0"/>
                                  </p:stCondLst>
                                  <p:childTnLst>
                                    <p:set>
                                      <p:cBhvr>
                                        <p:cTn id="46" dur="1" fill="hold">
                                          <p:stCondLst>
                                            <p:cond delay="499"/>
                                          </p:stCondLst>
                                        </p:cTn>
                                        <p:tgtEl>
                                          <p:spTgt spid="108"/>
                                        </p:tgtEl>
                                        <p:attrNameLst>
                                          <p:attrName>style.visibility</p:attrName>
                                        </p:attrNameLst>
                                      </p:cBhvr>
                                      <p:to>
                                        <p:strVal val="visible"/>
                                      </p:to>
                                    </p:set>
                                  </p:childTnLst>
                                </p:cTn>
                              </p:par>
                            </p:childTnLst>
                          </p:cTn>
                        </p:par>
                        <p:par>
                          <p:cTn id="47" fill="hold">
                            <p:stCondLst>
                              <p:cond delay="6500"/>
                            </p:stCondLst>
                            <p:childTnLst>
                              <p:par>
                                <p:cTn id="48" presetID="1" presetClass="entr" presetSubtype="0" fill="hold" nodeType="afterEffect">
                                  <p:stCondLst>
                                    <p:cond delay="0"/>
                                  </p:stCondLst>
                                  <p:childTnLst>
                                    <p:set>
                                      <p:cBhvr>
                                        <p:cTn id="49" dur="1" fill="hold">
                                          <p:stCondLst>
                                            <p:cond delay="499"/>
                                          </p:stCondLst>
                                        </p:cTn>
                                        <p:tgtEl>
                                          <p:spTgt spid="103"/>
                                        </p:tgtEl>
                                        <p:attrNameLst>
                                          <p:attrName>style.visibility</p:attrName>
                                        </p:attrNameLst>
                                      </p:cBhvr>
                                      <p:to>
                                        <p:strVal val="visible"/>
                                      </p:to>
                                    </p:set>
                                  </p:childTnLst>
                                </p:cTn>
                              </p:par>
                            </p:childTnLst>
                          </p:cTn>
                        </p:par>
                        <p:par>
                          <p:cTn id="50" fill="hold">
                            <p:stCondLst>
                              <p:cond delay="7000"/>
                            </p:stCondLst>
                            <p:childTnLst>
                              <p:par>
                                <p:cTn id="51" presetID="1" presetClass="entr" presetSubtype="0" fill="hold" grpId="0" nodeType="afterEffect">
                                  <p:stCondLst>
                                    <p:cond delay="0"/>
                                  </p:stCondLst>
                                  <p:childTnLst>
                                    <p:set>
                                      <p:cBhvr>
                                        <p:cTn id="52" dur="1" fill="hold">
                                          <p:stCondLst>
                                            <p:cond delay="499"/>
                                          </p:stCondLst>
                                        </p:cTn>
                                        <p:tgtEl>
                                          <p:spTgt spid="104"/>
                                        </p:tgtEl>
                                        <p:attrNameLst>
                                          <p:attrName>style.visibility</p:attrName>
                                        </p:attrNameLst>
                                      </p:cBhvr>
                                      <p:to>
                                        <p:strVal val="visible"/>
                                      </p:to>
                                    </p:set>
                                  </p:childTnLst>
                                </p:cTn>
                              </p:par>
                            </p:childTnLst>
                          </p:cTn>
                        </p:par>
                        <p:par>
                          <p:cTn id="53" fill="hold">
                            <p:stCondLst>
                              <p:cond delay="7500"/>
                            </p:stCondLst>
                            <p:childTnLst>
                              <p:par>
                                <p:cTn id="54" presetID="1" presetClass="entr" presetSubtype="0" fill="hold" grpId="0" nodeType="afterEffect">
                                  <p:stCondLst>
                                    <p:cond delay="0"/>
                                  </p:stCondLst>
                                  <p:childTnLst>
                                    <p:set>
                                      <p:cBhvr>
                                        <p:cTn id="55" dur="1" fill="hold">
                                          <p:stCondLst>
                                            <p:cond delay="499"/>
                                          </p:stCondLst>
                                        </p:cTn>
                                        <p:tgtEl>
                                          <p:spTgt spid="105"/>
                                        </p:tgtEl>
                                        <p:attrNameLst>
                                          <p:attrName>style.visibility</p:attrName>
                                        </p:attrNameLst>
                                      </p:cBhvr>
                                      <p:to>
                                        <p:strVal val="visible"/>
                                      </p:to>
                                    </p:se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499"/>
                                          </p:stCondLst>
                                        </p:cTn>
                                        <p:tgtEl>
                                          <p:spTgt spid="109"/>
                                        </p:tgtEl>
                                        <p:attrNameLst>
                                          <p:attrName>style.visibility</p:attrName>
                                        </p:attrNameLst>
                                      </p:cBhvr>
                                      <p:to>
                                        <p:strVal val="visible"/>
                                      </p:to>
                                    </p:set>
                                  </p:childTnLst>
                                </p:cTn>
                              </p:par>
                            </p:childTnLst>
                          </p:cTn>
                        </p:par>
                        <p:par>
                          <p:cTn id="59" fill="hold">
                            <p:stCondLst>
                              <p:cond delay="8500"/>
                            </p:stCondLst>
                            <p:childTnLst>
                              <p:par>
                                <p:cTn id="60" presetID="1" presetClass="entr" presetSubtype="0" fill="hold" grpId="0" nodeType="afterEffect">
                                  <p:stCondLst>
                                    <p:cond delay="0"/>
                                  </p:stCondLst>
                                  <p:childTnLst>
                                    <p:set>
                                      <p:cBhvr>
                                        <p:cTn id="61" dur="1" fill="hold">
                                          <p:stCondLst>
                                            <p:cond delay="499"/>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utoUpdateAnimBg="0"/>
      <p:bldP spid="95" grpId="0" animBg="1"/>
      <p:bldP spid="96" grpId="0" animBg="1"/>
      <p:bldP spid="97" grpId="0" autoUpdateAnimBg="0"/>
      <p:bldP spid="98" grpId="0" animBg="1"/>
      <p:bldP spid="100" grpId="0" autoUpdateAnimBg="0"/>
      <p:bldP spid="101" grpId="0" animBg="1"/>
      <p:bldP spid="104" grpId="0" autoUpdateAnimBg="0"/>
      <p:bldP spid="105" grpId="0" animBg="1"/>
      <p:bldP spid="106" grpId="0" autoUpdateAnimBg="0"/>
      <p:bldP spid="107" grpId="0" autoUpdateAnimBg="0"/>
      <p:bldP spid="108" grpId="0" autoUpdateAnimBg="0"/>
      <p:bldP spid="109" grpId="0" animBg="1" autoUpdateAnimBg="0"/>
      <p:bldP spid="111" grpId="0" autoUpdateAnimBg="0"/>
      <p:bldP spid="11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in action</a:t>
            </a:r>
            <a:endParaRPr lang="en-US" dirty="0"/>
          </a:p>
        </p:txBody>
      </p:sp>
      <p:sp>
        <p:nvSpPr>
          <p:cNvPr id="4" name="Rectangle 3"/>
          <p:cNvSpPr txBox="1">
            <a:spLocks noChangeArrowheads="1"/>
          </p:cNvSpPr>
          <p:nvPr/>
        </p:nvSpPr>
        <p:spPr>
          <a:xfrm>
            <a:off x="685800" y="1628800"/>
            <a:ext cx="7772400" cy="468052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Having established the optimal path between the two towns of Arad and Bucharest we can now test the efficiency of the A* search pattern in finding the same goal state.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Remember that the A* search pattern is the union of two evaluation functions. In the following demonstration the A* search pattern evaluates the cost of the path so far (UCS), together with an admissible heuristic function based on the shortest line distance (SLD) between between the initial state and the goal location, such that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h</a:t>
            </a:r>
            <a:r>
              <a:rPr kumimoji="0" lang="en-GB" sz="1200" b="1" i="0" u="none" strike="noStrike" kern="1200" cap="none" spc="0" normalizeH="0" baseline="0" noProof="0" smtClean="0">
                <a:ln>
                  <a:noFill/>
                </a:ln>
                <a:solidFill>
                  <a:schemeClr val="tx1"/>
                </a:solidFill>
                <a:effectLst/>
                <a:uLnTx/>
                <a:uFillTx/>
                <a:latin typeface="+mn-lt"/>
                <a:ea typeface="+mn-ea"/>
                <a:cs typeface="+mn-cs"/>
              </a:rPr>
              <a:t>SLD</a:t>
            </a:r>
            <a:r>
              <a:rPr kumimoji="0" lang="en-GB" sz="2000" b="0" i="0" u="none" strike="noStrike" kern="1200" cap="none" spc="0" normalizeH="0" baseline="0" noProof="0" smtClean="0">
                <a:ln>
                  <a:noFill/>
                </a:ln>
                <a:solidFill>
                  <a:schemeClr val="tx1"/>
                </a:solidFill>
                <a:effectLst/>
                <a:uLnTx/>
                <a:uFillTx/>
                <a:latin typeface="+mn-lt"/>
                <a:ea typeface="+mn-ea"/>
                <a:cs typeface="+mn-cs"/>
              </a:rPr>
              <a:t>(</a:t>
            </a:r>
            <a:r>
              <a:rPr kumimoji="0" lang="en-GB" sz="2000" b="0" i="1" u="none" strike="noStrike" kern="1200" cap="none" spc="0" normalizeH="0" baseline="0" noProof="0" smtClean="0">
                <a:ln>
                  <a:noFill/>
                </a:ln>
                <a:solidFill>
                  <a:schemeClr val="tx1"/>
                </a:solidFill>
                <a:effectLst/>
                <a:uLnTx/>
                <a:uFillTx/>
                <a:latin typeface="+mn-lt"/>
                <a:ea typeface="+mn-ea"/>
                <a:cs typeface="+mn-cs"/>
              </a:rPr>
              <a:t>n</a:t>
            </a:r>
            <a:r>
              <a:rPr kumimoji="0" lang="en-GB" sz="2000" b="0" i="0" u="none" strike="noStrike" kern="1200" cap="none" spc="0" normalizeH="0" baseline="0" noProof="0" smtClean="0">
                <a:ln>
                  <a:noFill/>
                </a:ln>
                <a:solidFill>
                  <a:schemeClr val="tx1"/>
                </a:solidFill>
                <a:effectLst/>
                <a:uLnTx/>
                <a:uFillTx/>
                <a:latin typeface="+mn-lt"/>
                <a:ea typeface="+mn-ea"/>
                <a:cs typeface="+mn-cs"/>
              </a:rPr>
              <a:t>) = straight line distance between </a:t>
            </a:r>
            <a:r>
              <a:rPr kumimoji="0" lang="en-GB" sz="2000" b="0" i="1" u="none" strike="noStrike" kern="1200" cap="none" spc="0" normalizeH="0" baseline="0" noProof="0" smtClean="0">
                <a:ln>
                  <a:noFill/>
                </a:ln>
                <a:solidFill>
                  <a:schemeClr val="tx1"/>
                </a:solidFill>
                <a:effectLst/>
                <a:uLnTx/>
                <a:uFillTx/>
                <a:latin typeface="+mn-lt"/>
                <a:ea typeface="+mn-ea"/>
                <a:cs typeface="+mn-cs"/>
              </a:rPr>
              <a:t>n</a:t>
            </a:r>
            <a:r>
              <a:rPr kumimoji="0" lang="en-GB" sz="2000" b="0" i="0" u="none" strike="noStrike" kern="1200" cap="none" spc="0" normalizeH="0" baseline="0" noProof="0" smtClean="0">
                <a:ln>
                  <a:noFill/>
                </a:ln>
                <a:solidFill>
                  <a:schemeClr val="tx1"/>
                </a:solidFill>
                <a:effectLst/>
                <a:uLnTx/>
                <a:uFillTx/>
                <a:latin typeface="+mn-lt"/>
                <a:ea typeface="+mn-ea"/>
                <a:cs typeface="+mn-cs"/>
              </a:rPr>
              <a:t> and the goal location.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The following is table of the straight line distances between some of the major Romanian cities and and the goal state, Bucharest. </a:t>
            </a:r>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Straight Line Distances to Bucharest</a:t>
            </a:r>
            <a:endParaRPr lang="en-US" dirty="0"/>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endParaRPr kumimoji="0" lang="en-GB" sz="24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GB" sz="29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Group 284"/>
          <p:cNvGraphicFramePr>
            <a:graphicFrameLocks noGrp="1"/>
          </p:cNvGraphicFramePr>
          <p:nvPr/>
        </p:nvGraphicFramePr>
        <p:xfrm>
          <a:off x="1524000" y="1600200"/>
          <a:ext cx="2590800" cy="4118612"/>
        </p:xfrm>
        <a:graphic>
          <a:graphicData uri="http://schemas.openxmlformats.org/drawingml/2006/table">
            <a:tbl>
              <a:tblPr/>
              <a:tblGrid>
                <a:gridCol w="1295400"/>
                <a:gridCol w="12954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charset="0"/>
                        </a:rPr>
                        <a:t>Town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charset="0"/>
                        </a:rPr>
                        <a:t>SLD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Arad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366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Bucharest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Craiova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160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Dobreta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242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Eforie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161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Fagaras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178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Giurgiu</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77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Hirsova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151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Iasi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226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Lugoj</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244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288"/>
          <p:cNvGraphicFramePr>
            <a:graphicFrameLocks noGrp="1"/>
          </p:cNvGraphicFramePr>
          <p:nvPr/>
        </p:nvGraphicFramePr>
        <p:xfrm>
          <a:off x="4572000" y="1600200"/>
          <a:ext cx="2743200" cy="4120199"/>
        </p:xfrm>
        <a:graphic>
          <a:graphicData uri="http://schemas.openxmlformats.org/drawingml/2006/table">
            <a:tbl>
              <a:tblPr/>
              <a:tblGrid>
                <a:gridCol w="1371600"/>
                <a:gridCol w="1371600"/>
              </a:tblGrid>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charset="0"/>
                        </a:rPr>
                        <a:t>Town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charset="0"/>
                        </a:rPr>
                        <a:t>SLD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Mehadai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241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Neamt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234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Oradea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380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Pitesti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98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Rimnicu</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193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Sibiu</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253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Timisoara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329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Urziceni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80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Vaslui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199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Zerind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Times New Roman" charset="0"/>
                        </a:rPr>
                        <a:t>374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289"/>
          <p:cNvSpPr txBox="1">
            <a:spLocks noChangeArrowheads="1"/>
          </p:cNvSpPr>
          <p:nvPr/>
        </p:nvSpPr>
        <p:spPr bwMode="auto">
          <a:xfrm>
            <a:off x="381000" y="5791200"/>
            <a:ext cx="8534400" cy="925513"/>
          </a:xfrm>
          <a:prstGeom prst="rect">
            <a:avLst/>
          </a:prstGeom>
          <a:solidFill>
            <a:srgbClr val="EAEAEA"/>
          </a:solidFill>
          <a:ln w="9525">
            <a:solidFill>
              <a:schemeClr val="tx1"/>
            </a:solidFill>
            <a:miter lim="800000"/>
            <a:headEnd/>
            <a:tailEnd/>
          </a:ln>
          <a:effectLst/>
        </p:spPr>
        <p:txBody>
          <a:bodyPr>
            <a:spAutoFit/>
          </a:bodyPr>
          <a:lstStyle/>
          <a:p>
            <a:r>
              <a:rPr lang="en-US" sz="1800"/>
              <a:t>We can use straight line distances as an admissible heuristic as they will never overestimate the cost to the goal. This is because there is no shorter distance between two cities than the straight line distance</a:t>
            </a:r>
            <a:r>
              <a:rPr lang="en-US" sz="1600"/>
              <a:t>. </a:t>
            </a:r>
            <a:r>
              <a:rPr lang="en-US" sz="1800"/>
              <a:t>Press space to continue with the slideshow.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52400"/>
            <a:ext cx="8686800" cy="915988"/>
          </a:xfrm>
          <a:prstGeom prst="rect">
            <a:avLst/>
          </a:prstGeom>
          <a:noFill/>
          <a:ln w="9525">
            <a:noFill/>
            <a:miter lim="800000"/>
            <a:headEnd/>
            <a:tailEnd/>
          </a:ln>
          <a:effectLst/>
        </p:spPr>
        <p:txBody>
          <a:bodyPr>
            <a:spAutoFit/>
          </a:bodyPr>
          <a:lstStyle/>
          <a:p>
            <a:r>
              <a:rPr lang="en-GB" sz="1800"/>
              <a:t>Press space to see an A* search of the Romanian map featured in the previous slide. </a:t>
            </a:r>
            <a:r>
              <a:rPr lang="en-GB" sz="1800" b="1"/>
              <a:t>Note:</a:t>
            </a:r>
            <a:r>
              <a:rPr lang="en-GB" sz="1800"/>
              <a:t> Throughout the animation all nodes are labelled with  </a:t>
            </a:r>
            <a:r>
              <a:rPr lang="en-GB" sz="1800" b="1" i="1">
                <a:solidFill>
                  <a:srgbClr val="009900"/>
                </a:solidFill>
              </a:rPr>
              <a:t>f(n)</a:t>
            </a:r>
            <a:r>
              <a:rPr lang="en-GB" sz="1800" b="1" i="1"/>
              <a:t> = </a:t>
            </a:r>
            <a:r>
              <a:rPr lang="en-GB" sz="1800" b="1" i="1">
                <a:solidFill>
                  <a:schemeClr val="accent2"/>
                </a:solidFill>
              </a:rPr>
              <a:t>g(n) </a:t>
            </a:r>
            <a:r>
              <a:rPr lang="en-GB" sz="1800" b="1" i="1"/>
              <a:t>+ </a:t>
            </a:r>
            <a:r>
              <a:rPr lang="en-GB" sz="1800" b="1" i="1">
                <a:solidFill>
                  <a:srgbClr val="FF3300"/>
                </a:solidFill>
              </a:rPr>
              <a:t>h(n)</a:t>
            </a:r>
            <a:r>
              <a:rPr lang="en-GB" sz="1800"/>
              <a:t>. However,we will be using the abbreviations </a:t>
            </a:r>
            <a:r>
              <a:rPr lang="en-GB" sz="1800" b="1" i="1">
                <a:solidFill>
                  <a:srgbClr val="009900"/>
                </a:solidFill>
              </a:rPr>
              <a:t>f</a:t>
            </a:r>
            <a:r>
              <a:rPr lang="en-GB" sz="1800"/>
              <a:t>, </a:t>
            </a:r>
            <a:r>
              <a:rPr lang="en-GB" sz="1800" b="1" i="1">
                <a:solidFill>
                  <a:schemeClr val="accent2"/>
                </a:solidFill>
              </a:rPr>
              <a:t>g</a:t>
            </a:r>
            <a:r>
              <a:rPr lang="en-GB" sz="1800"/>
              <a:t> and </a:t>
            </a:r>
            <a:r>
              <a:rPr lang="en-GB" sz="1800" b="1" i="1">
                <a:solidFill>
                  <a:srgbClr val="FF3300"/>
                </a:solidFill>
              </a:rPr>
              <a:t>h</a:t>
            </a:r>
            <a:r>
              <a:rPr lang="en-GB" sz="1800"/>
              <a:t> to make the notation simpler</a:t>
            </a:r>
            <a:endParaRPr lang="en-GB" sz="1200" i="1"/>
          </a:p>
        </p:txBody>
      </p:sp>
      <p:cxnSp>
        <p:nvCxnSpPr>
          <p:cNvPr id="5" name="AutoShape 6"/>
          <p:cNvCxnSpPr>
            <a:cxnSpLocks noChangeShapeType="1"/>
          </p:cNvCxnSpPr>
          <p:nvPr/>
        </p:nvCxnSpPr>
        <p:spPr bwMode="auto">
          <a:xfrm>
            <a:off x="6324600" y="1295400"/>
            <a:ext cx="1371600" cy="533400"/>
          </a:xfrm>
          <a:prstGeom prst="straightConnector1">
            <a:avLst/>
          </a:prstGeom>
          <a:noFill/>
          <a:ln w="9525">
            <a:noFill/>
            <a:round/>
            <a:headEnd/>
            <a:tailEnd/>
          </a:ln>
          <a:effectLst/>
        </p:spPr>
      </p:cxnSp>
      <p:sp>
        <p:nvSpPr>
          <p:cNvPr id="6" name="Oval 10"/>
          <p:cNvSpPr>
            <a:spLocks noChangeArrowheads="1"/>
          </p:cNvSpPr>
          <p:nvPr/>
        </p:nvSpPr>
        <p:spPr bwMode="auto">
          <a:xfrm>
            <a:off x="7543800" y="4800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7" name="Oval 12"/>
          <p:cNvSpPr>
            <a:spLocks noChangeArrowheads="1"/>
          </p:cNvSpPr>
          <p:nvPr/>
        </p:nvSpPr>
        <p:spPr bwMode="auto">
          <a:xfrm>
            <a:off x="6553200" y="29718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8" name="Oval 13"/>
          <p:cNvSpPr>
            <a:spLocks noChangeArrowheads="1"/>
          </p:cNvSpPr>
          <p:nvPr/>
        </p:nvSpPr>
        <p:spPr bwMode="auto">
          <a:xfrm>
            <a:off x="4267200" y="5410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9" name="Oval 14"/>
          <p:cNvSpPr>
            <a:spLocks noChangeArrowheads="1"/>
          </p:cNvSpPr>
          <p:nvPr/>
        </p:nvSpPr>
        <p:spPr bwMode="auto">
          <a:xfrm>
            <a:off x="3505200" y="3352800"/>
            <a:ext cx="152400" cy="152400"/>
          </a:xfrm>
          <a:prstGeom prst="ellipse">
            <a:avLst/>
          </a:prstGeom>
          <a:solidFill>
            <a:schemeClr val="tx1"/>
          </a:solidFill>
          <a:ln w="9525">
            <a:noFill/>
            <a:round/>
            <a:headEnd/>
            <a:tailEnd/>
          </a:ln>
          <a:effectLst/>
        </p:spPr>
        <p:txBody>
          <a:bodyPr anchor="ctr">
            <a:spAutoFit/>
          </a:bodyPr>
          <a:lstStyle/>
          <a:p>
            <a:endParaRPr lang="en-US"/>
          </a:p>
        </p:txBody>
      </p:sp>
      <p:sp>
        <p:nvSpPr>
          <p:cNvPr id="10" name="Oval 15"/>
          <p:cNvSpPr>
            <a:spLocks noChangeArrowheads="1"/>
          </p:cNvSpPr>
          <p:nvPr/>
        </p:nvSpPr>
        <p:spPr bwMode="auto">
          <a:xfrm>
            <a:off x="2133600" y="4267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1" name="Oval 16"/>
          <p:cNvSpPr>
            <a:spLocks noChangeArrowheads="1"/>
          </p:cNvSpPr>
          <p:nvPr/>
        </p:nvSpPr>
        <p:spPr bwMode="auto">
          <a:xfrm>
            <a:off x="2133600" y="1752600"/>
            <a:ext cx="152400" cy="152400"/>
          </a:xfrm>
          <a:prstGeom prst="ellipse">
            <a:avLst/>
          </a:prstGeom>
          <a:solidFill>
            <a:schemeClr val="tx1"/>
          </a:solidFill>
          <a:ln w="9525">
            <a:solidFill>
              <a:schemeClr val="tx1"/>
            </a:solidFill>
            <a:round/>
            <a:headEnd/>
            <a:tailEnd/>
          </a:ln>
          <a:effectLst/>
        </p:spPr>
        <p:txBody>
          <a:bodyPr wrap="none" anchor="ctr">
            <a:spAutoFit/>
          </a:bodyPr>
          <a:lstStyle/>
          <a:p>
            <a:endParaRPr lang="en-US"/>
          </a:p>
        </p:txBody>
      </p:sp>
      <p:sp>
        <p:nvSpPr>
          <p:cNvPr id="12" name="Oval 17"/>
          <p:cNvSpPr>
            <a:spLocks noChangeArrowheads="1"/>
          </p:cNvSpPr>
          <p:nvPr/>
        </p:nvSpPr>
        <p:spPr bwMode="auto">
          <a:xfrm>
            <a:off x="990600" y="2743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3" name="Oval 18"/>
          <p:cNvSpPr>
            <a:spLocks noChangeArrowheads="1"/>
          </p:cNvSpPr>
          <p:nvPr/>
        </p:nvSpPr>
        <p:spPr bwMode="auto">
          <a:xfrm>
            <a:off x="381000" y="4038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4" name="Oval 19"/>
          <p:cNvSpPr>
            <a:spLocks noChangeArrowheads="1"/>
          </p:cNvSpPr>
          <p:nvPr/>
        </p:nvSpPr>
        <p:spPr bwMode="auto">
          <a:xfrm>
            <a:off x="1981200" y="5791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cxnSp>
        <p:nvCxnSpPr>
          <p:cNvPr id="15" name="AutoShape 31"/>
          <p:cNvCxnSpPr>
            <a:cxnSpLocks noChangeShapeType="1"/>
            <a:stCxn id="8" idx="6"/>
            <a:endCxn id="6" idx="2"/>
          </p:cNvCxnSpPr>
          <p:nvPr/>
        </p:nvCxnSpPr>
        <p:spPr bwMode="auto">
          <a:xfrm flipV="1">
            <a:off x="4419600" y="4876800"/>
            <a:ext cx="3124200" cy="609600"/>
          </a:xfrm>
          <a:prstGeom prst="straightConnector1">
            <a:avLst/>
          </a:prstGeom>
          <a:noFill/>
          <a:ln w="9525">
            <a:solidFill>
              <a:schemeClr val="tx1"/>
            </a:solidFill>
            <a:round/>
            <a:headEnd/>
            <a:tailEnd/>
          </a:ln>
          <a:effectLst/>
        </p:spPr>
      </p:cxnSp>
      <p:cxnSp>
        <p:nvCxnSpPr>
          <p:cNvPr id="16" name="AutoShape 32"/>
          <p:cNvCxnSpPr>
            <a:cxnSpLocks noChangeShapeType="1"/>
          </p:cNvCxnSpPr>
          <p:nvPr/>
        </p:nvCxnSpPr>
        <p:spPr bwMode="auto">
          <a:xfrm flipV="1">
            <a:off x="3657600" y="3048000"/>
            <a:ext cx="2895600" cy="381000"/>
          </a:xfrm>
          <a:prstGeom prst="straightConnector1">
            <a:avLst/>
          </a:prstGeom>
          <a:noFill/>
          <a:ln w="9525">
            <a:solidFill>
              <a:schemeClr val="tx1"/>
            </a:solidFill>
            <a:round/>
            <a:headEnd/>
            <a:tailEnd/>
          </a:ln>
          <a:effectLst/>
        </p:spPr>
      </p:cxnSp>
      <p:cxnSp>
        <p:nvCxnSpPr>
          <p:cNvPr id="17" name="AutoShape 33"/>
          <p:cNvCxnSpPr>
            <a:cxnSpLocks noChangeShapeType="1"/>
            <a:stCxn id="10" idx="6"/>
            <a:endCxn id="8" idx="2"/>
          </p:cNvCxnSpPr>
          <p:nvPr/>
        </p:nvCxnSpPr>
        <p:spPr bwMode="auto">
          <a:xfrm>
            <a:off x="2286000" y="4343400"/>
            <a:ext cx="1981200" cy="1143000"/>
          </a:xfrm>
          <a:prstGeom prst="straightConnector1">
            <a:avLst/>
          </a:prstGeom>
          <a:noFill/>
          <a:ln w="9525">
            <a:solidFill>
              <a:schemeClr val="tx1"/>
            </a:solidFill>
            <a:round/>
            <a:headEnd/>
            <a:tailEnd/>
          </a:ln>
          <a:effectLst/>
        </p:spPr>
      </p:cxnSp>
      <p:cxnSp>
        <p:nvCxnSpPr>
          <p:cNvPr id="18" name="AutoShape 34"/>
          <p:cNvCxnSpPr>
            <a:cxnSpLocks noChangeShapeType="1"/>
            <a:stCxn id="10" idx="0"/>
            <a:endCxn id="9" idx="3"/>
          </p:cNvCxnSpPr>
          <p:nvPr/>
        </p:nvCxnSpPr>
        <p:spPr bwMode="auto">
          <a:xfrm flipV="1">
            <a:off x="2209800" y="3482975"/>
            <a:ext cx="1317625" cy="784225"/>
          </a:xfrm>
          <a:prstGeom prst="straightConnector1">
            <a:avLst/>
          </a:prstGeom>
          <a:noFill/>
          <a:ln w="9525">
            <a:solidFill>
              <a:schemeClr val="tx1"/>
            </a:solidFill>
            <a:round/>
            <a:headEnd/>
            <a:tailEnd/>
          </a:ln>
          <a:effectLst/>
        </p:spPr>
      </p:cxnSp>
      <p:cxnSp>
        <p:nvCxnSpPr>
          <p:cNvPr id="19" name="AutoShape 35"/>
          <p:cNvCxnSpPr>
            <a:cxnSpLocks noChangeShapeType="1"/>
            <a:stCxn id="9" idx="0"/>
            <a:endCxn id="11" idx="4"/>
          </p:cNvCxnSpPr>
          <p:nvPr/>
        </p:nvCxnSpPr>
        <p:spPr bwMode="auto">
          <a:xfrm flipH="1" flipV="1">
            <a:off x="2209800" y="1905000"/>
            <a:ext cx="1371600" cy="1447800"/>
          </a:xfrm>
          <a:prstGeom prst="straightConnector1">
            <a:avLst/>
          </a:prstGeom>
          <a:noFill/>
          <a:ln w="9525">
            <a:solidFill>
              <a:schemeClr val="tx1"/>
            </a:solidFill>
            <a:round/>
            <a:headEnd/>
            <a:tailEnd/>
          </a:ln>
          <a:effectLst/>
        </p:spPr>
      </p:cxnSp>
      <p:cxnSp>
        <p:nvCxnSpPr>
          <p:cNvPr id="20" name="AutoShape 36"/>
          <p:cNvCxnSpPr>
            <a:cxnSpLocks noChangeShapeType="1"/>
            <a:stCxn id="36" idx="3"/>
            <a:endCxn id="11" idx="2"/>
          </p:cNvCxnSpPr>
          <p:nvPr/>
        </p:nvCxnSpPr>
        <p:spPr bwMode="auto">
          <a:xfrm flipV="1">
            <a:off x="1066800" y="1828800"/>
            <a:ext cx="1066800" cy="960438"/>
          </a:xfrm>
          <a:prstGeom prst="straightConnector1">
            <a:avLst/>
          </a:prstGeom>
          <a:noFill/>
          <a:ln w="9525">
            <a:noFill/>
            <a:round/>
            <a:headEnd/>
            <a:tailEnd/>
          </a:ln>
          <a:effectLst/>
        </p:spPr>
      </p:cxnSp>
      <p:cxnSp>
        <p:nvCxnSpPr>
          <p:cNvPr id="21" name="AutoShape 38"/>
          <p:cNvCxnSpPr>
            <a:cxnSpLocks noChangeShapeType="1"/>
            <a:stCxn id="14" idx="1"/>
            <a:endCxn id="10" idx="4"/>
          </p:cNvCxnSpPr>
          <p:nvPr/>
        </p:nvCxnSpPr>
        <p:spPr bwMode="auto">
          <a:xfrm flipV="1">
            <a:off x="2003425" y="4419600"/>
            <a:ext cx="206375" cy="1393825"/>
          </a:xfrm>
          <a:prstGeom prst="straightConnector1">
            <a:avLst/>
          </a:prstGeom>
          <a:noFill/>
          <a:ln w="9525">
            <a:solidFill>
              <a:schemeClr val="tx1"/>
            </a:solidFill>
            <a:round/>
            <a:headEnd/>
            <a:tailEnd/>
          </a:ln>
          <a:effectLst/>
        </p:spPr>
      </p:cxnSp>
      <p:cxnSp>
        <p:nvCxnSpPr>
          <p:cNvPr id="22" name="AutoShape 39"/>
          <p:cNvCxnSpPr>
            <a:cxnSpLocks noChangeShapeType="1"/>
            <a:stCxn id="12" idx="5"/>
            <a:endCxn id="9" idx="1"/>
          </p:cNvCxnSpPr>
          <p:nvPr/>
        </p:nvCxnSpPr>
        <p:spPr bwMode="auto">
          <a:xfrm>
            <a:off x="1120775" y="2873375"/>
            <a:ext cx="2406650" cy="501650"/>
          </a:xfrm>
          <a:prstGeom prst="straightConnector1">
            <a:avLst/>
          </a:prstGeom>
          <a:noFill/>
          <a:ln w="9525">
            <a:solidFill>
              <a:schemeClr val="tx1"/>
            </a:solidFill>
            <a:round/>
            <a:headEnd/>
            <a:tailEnd/>
          </a:ln>
          <a:effectLst/>
        </p:spPr>
      </p:cxnSp>
      <p:cxnSp>
        <p:nvCxnSpPr>
          <p:cNvPr id="23" name="AutoShape 40"/>
          <p:cNvCxnSpPr>
            <a:cxnSpLocks noChangeShapeType="1"/>
          </p:cNvCxnSpPr>
          <p:nvPr/>
        </p:nvCxnSpPr>
        <p:spPr bwMode="auto">
          <a:xfrm flipH="1">
            <a:off x="457200" y="2895600"/>
            <a:ext cx="663575" cy="1165225"/>
          </a:xfrm>
          <a:prstGeom prst="straightConnector1">
            <a:avLst/>
          </a:prstGeom>
          <a:noFill/>
          <a:ln w="9525">
            <a:solidFill>
              <a:schemeClr val="tx1"/>
            </a:solidFill>
            <a:round/>
            <a:headEnd/>
            <a:tailEnd/>
          </a:ln>
          <a:effectLst/>
        </p:spPr>
      </p:cxnSp>
      <p:sp>
        <p:nvSpPr>
          <p:cNvPr id="24" name="Text Box 47"/>
          <p:cNvSpPr txBox="1">
            <a:spLocks noChangeArrowheads="1"/>
          </p:cNvSpPr>
          <p:nvPr/>
        </p:nvSpPr>
        <p:spPr bwMode="auto">
          <a:xfrm>
            <a:off x="2209800" y="1524000"/>
            <a:ext cx="1143000" cy="366713"/>
          </a:xfrm>
          <a:prstGeom prst="rect">
            <a:avLst/>
          </a:prstGeom>
          <a:noFill/>
          <a:ln w="9525">
            <a:noFill/>
            <a:miter lim="800000"/>
            <a:headEnd/>
            <a:tailEnd/>
          </a:ln>
          <a:effectLst/>
        </p:spPr>
        <p:txBody>
          <a:bodyPr>
            <a:spAutoFit/>
          </a:bodyPr>
          <a:lstStyle/>
          <a:p>
            <a:r>
              <a:rPr lang="en-GB" sz="1800"/>
              <a:t>Oradea</a:t>
            </a:r>
          </a:p>
        </p:txBody>
      </p:sp>
      <p:sp>
        <p:nvSpPr>
          <p:cNvPr id="25" name="Oval 48"/>
          <p:cNvSpPr>
            <a:spLocks noChangeArrowheads="1"/>
          </p:cNvSpPr>
          <p:nvPr/>
        </p:nvSpPr>
        <p:spPr bwMode="auto">
          <a:xfrm>
            <a:off x="762000" y="1676400"/>
            <a:ext cx="152400" cy="152400"/>
          </a:xfrm>
          <a:prstGeom prst="ellipse">
            <a:avLst/>
          </a:prstGeom>
          <a:solidFill>
            <a:schemeClr val="tx1"/>
          </a:solidFill>
          <a:ln w="9525">
            <a:noFill/>
            <a:round/>
            <a:headEnd/>
            <a:tailEnd/>
          </a:ln>
          <a:effectLst/>
        </p:spPr>
        <p:txBody>
          <a:bodyPr anchor="ctr">
            <a:spAutoFit/>
          </a:bodyPr>
          <a:lstStyle/>
          <a:p>
            <a:endParaRPr lang="en-US"/>
          </a:p>
        </p:txBody>
      </p:sp>
      <p:cxnSp>
        <p:nvCxnSpPr>
          <p:cNvPr id="26" name="AutoShape 50"/>
          <p:cNvCxnSpPr>
            <a:cxnSpLocks noChangeShapeType="1"/>
            <a:stCxn id="25" idx="4"/>
            <a:endCxn id="43" idx="1"/>
          </p:cNvCxnSpPr>
          <p:nvPr/>
        </p:nvCxnSpPr>
        <p:spPr bwMode="auto">
          <a:xfrm>
            <a:off x="838200" y="1828800"/>
            <a:ext cx="174625" cy="936625"/>
          </a:xfrm>
          <a:prstGeom prst="straightConnector1">
            <a:avLst/>
          </a:prstGeom>
          <a:noFill/>
          <a:ln w="9525">
            <a:solidFill>
              <a:schemeClr val="tx1"/>
            </a:solidFill>
            <a:round/>
            <a:headEnd/>
            <a:tailEnd/>
          </a:ln>
          <a:effectLst/>
        </p:spPr>
      </p:cxnSp>
      <p:sp>
        <p:nvSpPr>
          <p:cNvPr id="27" name="Text Box 52"/>
          <p:cNvSpPr txBox="1">
            <a:spLocks noChangeArrowheads="1"/>
          </p:cNvSpPr>
          <p:nvPr/>
        </p:nvSpPr>
        <p:spPr bwMode="auto">
          <a:xfrm>
            <a:off x="6400800" y="2667000"/>
            <a:ext cx="990600" cy="366713"/>
          </a:xfrm>
          <a:prstGeom prst="rect">
            <a:avLst/>
          </a:prstGeom>
          <a:noFill/>
          <a:ln w="9525">
            <a:noFill/>
            <a:miter lim="800000"/>
            <a:headEnd/>
            <a:tailEnd/>
          </a:ln>
          <a:effectLst/>
        </p:spPr>
        <p:txBody>
          <a:bodyPr>
            <a:spAutoFit/>
          </a:bodyPr>
          <a:lstStyle/>
          <a:p>
            <a:r>
              <a:rPr lang="en-GB" sz="1800"/>
              <a:t>Fagaras</a:t>
            </a:r>
          </a:p>
        </p:txBody>
      </p:sp>
      <p:sp>
        <p:nvSpPr>
          <p:cNvPr id="28" name="Text Box 60"/>
          <p:cNvSpPr txBox="1">
            <a:spLocks noChangeArrowheads="1"/>
          </p:cNvSpPr>
          <p:nvPr/>
        </p:nvSpPr>
        <p:spPr bwMode="auto">
          <a:xfrm>
            <a:off x="4191000" y="5105400"/>
            <a:ext cx="838200" cy="366713"/>
          </a:xfrm>
          <a:prstGeom prst="rect">
            <a:avLst/>
          </a:prstGeom>
          <a:noFill/>
          <a:ln w="9525">
            <a:noFill/>
            <a:miter lim="800000"/>
            <a:headEnd/>
            <a:tailEnd/>
          </a:ln>
          <a:effectLst/>
        </p:spPr>
        <p:txBody>
          <a:bodyPr>
            <a:spAutoFit/>
          </a:bodyPr>
          <a:lstStyle/>
          <a:p>
            <a:r>
              <a:rPr lang="en-GB" sz="1800"/>
              <a:t>Pitesti</a:t>
            </a:r>
          </a:p>
        </p:txBody>
      </p:sp>
      <p:sp>
        <p:nvSpPr>
          <p:cNvPr id="29" name="Text Box 61"/>
          <p:cNvSpPr txBox="1">
            <a:spLocks noChangeArrowheads="1"/>
          </p:cNvSpPr>
          <p:nvPr/>
        </p:nvSpPr>
        <p:spPr bwMode="auto">
          <a:xfrm>
            <a:off x="3505200" y="3048000"/>
            <a:ext cx="838200" cy="366713"/>
          </a:xfrm>
          <a:prstGeom prst="rect">
            <a:avLst/>
          </a:prstGeom>
          <a:noFill/>
          <a:ln w="9525">
            <a:noFill/>
            <a:miter lim="800000"/>
            <a:headEnd/>
            <a:tailEnd/>
          </a:ln>
          <a:effectLst/>
        </p:spPr>
        <p:txBody>
          <a:bodyPr>
            <a:spAutoFit/>
          </a:bodyPr>
          <a:lstStyle/>
          <a:p>
            <a:r>
              <a:rPr lang="en-GB" sz="1800"/>
              <a:t>Sibiu</a:t>
            </a:r>
          </a:p>
        </p:txBody>
      </p:sp>
      <p:sp>
        <p:nvSpPr>
          <p:cNvPr id="30" name="Text Box 63"/>
          <p:cNvSpPr txBox="1">
            <a:spLocks noChangeArrowheads="1"/>
          </p:cNvSpPr>
          <p:nvPr/>
        </p:nvSpPr>
        <p:spPr bwMode="auto">
          <a:xfrm>
            <a:off x="2057400" y="5638800"/>
            <a:ext cx="914400" cy="366713"/>
          </a:xfrm>
          <a:prstGeom prst="rect">
            <a:avLst/>
          </a:prstGeom>
          <a:noFill/>
          <a:ln w="9525">
            <a:noFill/>
            <a:miter lim="800000"/>
            <a:headEnd/>
            <a:tailEnd/>
          </a:ln>
          <a:effectLst/>
        </p:spPr>
        <p:txBody>
          <a:bodyPr>
            <a:spAutoFit/>
          </a:bodyPr>
          <a:lstStyle/>
          <a:p>
            <a:r>
              <a:rPr lang="en-GB" sz="1800"/>
              <a:t>Craiova</a:t>
            </a:r>
          </a:p>
        </p:txBody>
      </p:sp>
      <p:sp>
        <p:nvSpPr>
          <p:cNvPr id="31" name="Text Box 64"/>
          <p:cNvSpPr txBox="1">
            <a:spLocks noChangeArrowheads="1"/>
          </p:cNvSpPr>
          <p:nvPr/>
        </p:nvSpPr>
        <p:spPr bwMode="auto">
          <a:xfrm>
            <a:off x="2286000" y="4114800"/>
            <a:ext cx="1066800" cy="366713"/>
          </a:xfrm>
          <a:prstGeom prst="rect">
            <a:avLst/>
          </a:prstGeom>
          <a:noFill/>
          <a:ln w="9525">
            <a:noFill/>
            <a:miter lim="800000"/>
            <a:headEnd/>
            <a:tailEnd/>
          </a:ln>
          <a:effectLst/>
        </p:spPr>
        <p:txBody>
          <a:bodyPr>
            <a:spAutoFit/>
          </a:bodyPr>
          <a:lstStyle/>
          <a:p>
            <a:r>
              <a:rPr lang="en-GB" sz="1800"/>
              <a:t>Rimnicu</a:t>
            </a:r>
          </a:p>
        </p:txBody>
      </p:sp>
      <p:sp>
        <p:nvSpPr>
          <p:cNvPr id="32" name="Text Box 66"/>
          <p:cNvSpPr txBox="1">
            <a:spLocks noChangeArrowheads="1"/>
          </p:cNvSpPr>
          <p:nvPr/>
        </p:nvSpPr>
        <p:spPr bwMode="auto">
          <a:xfrm>
            <a:off x="152400" y="4267200"/>
            <a:ext cx="1143000" cy="366713"/>
          </a:xfrm>
          <a:prstGeom prst="rect">
            <a:avLst/>
          </a:prstGeom>
          <a:noFill/>
          <a:ln w="9525">
            <a:noFill/>
            <a:miter lim="800000"/>
            <a:headEnd/>
            <a:tailEnd/>
          </a:ln>
          <a:effectLst/>
        </p:spPr>
        <p:txBody>
          <a:bodyPr>
            <a:spAutoFit/>
          </a:bodyPr>
          <a:lstStyle/>
          <a:p>
            <a:r>
              <a:rPr lang="en-GB" sz="1800"/>
              <a:t>Timisoara</a:t>
            </a:r>
          </a:p>
        </p:txBody>
      </p:sp>
      <p:cxnSp>
        <p:nvCxnSpPr>
          <p:cNvPr id="33" name="AutoShape 91"/>
          <p:cNvCxnSpPr>
            <a:cxnSpLocks noChangeShapeType="1"/>
            <a:stCxn id="12" idx="5"/>
          </p:cNvCxnSpPr>
          <p:nvPr/>
        </p:nvCxnSpPr>
        <p:spPr bwMode="auto">
          <a:xfrm>
            <a:off x="1120775" y="2873375"/>
            <a:ext cx="631825" cy="555625"/>
          </a:xfrm>
          <a:prstGeom prst="straightConnector1">
            <a:avLst/>
          </a:prstGeom>
          <a:noFill/>
          <a:ln w="9525">
            <a:noFill/>
            <a:round/>
            <a:headEnd/>
            <a:tailEnd/>
          </a:ln>
          <a:effectLst/>
        </p:spPr>
      </p:cxnSp>
      <p:cxnSp>
        <p:nvCxnSpPr>
          <p:cNvPr id="34" name="AutoShape 102"/>
          <p:cNvCxnSpPr>
            <a:cxnSpLocks noChangeShapeType="1"/>
          </p:cNvCxnSpPr>
          <p:nvPr/>
        </p:nvCxnSpPr>
        <p:spPr bwMode="auto">
          <a:xfrm>
            <a:off x="3657600" y="4953000"/>
            <a:ext cx="1524000" cy="427038"/>
          </a:xfrm>
          <a:prstGeom prst="straightConnector1">
            <a:avLst/>
          </a:prstGeom>
          <a:noFill/>
          <a:ln w="9525">
            <a:noFill/>
            <a:round/>
            <a:headEnd/>
            <a:tailEnd/>
          </a:ln>
          <a:effectLst/>
        </p:spPr>
      </p:cxnSp>
      <p:sp>
        <p:nvSpPr>
          <p:cNvPr id="35" name="Text Box 110"/>
          <p:cNvSpPr txBox="1">
            <a:spLocks noChangeArrowheads="1"/>
          </p:cNvSpPr>
          <p:nvPr/>
        </p:nvSpPr>
        <p:spPr bwMode="auto">
          <a:xfrm>
            <a:off x="7620000" y="4572000"/>
            <a:ext cx="1295400" cy="396875"/>
          </a:xfrm>
          <a:prstGeom prst="rect">
            <a:avLst/>
          </a:prstGeom>
          <a:noFill/>
          <a:ln w="9525">
            <a:noFill/>
            <a:miter lim="800000"/>
            <a:headEnd/>
            <a:tailEnd/>
          </a:ln>
          <a:effectLst/>
        </p:spPr>
        <p:txBody>
          <a:bodyPr>
            <a:spAutoFit/>
          </a:bodyPr>
          <a:lstStyle/>
          <a:p>
            <a:r>
              <a:rPr lang="en-GB"/>
              <a:t>Bucharest</a:t>
            </a:r>
          </a:p>
        </p:txBody>
      </p:sp>
      <p:sp>
        <p:nvSpPr>
          <p:cNvPr id="36" name="Text Box 111"/>
          <p:cNvSpPr txBox="1">
            <a:spLocks noChangeArrowheads="1"/>
          </p:cNvSpPr>
          <p:nvPr/>
        </p:nvSpPr>
        <p:spPr bwMode="auto">
          <a:xfrm>
            <a:off x="304800" y="2590800"/>
            <a:ext cx="762000" cy="396875"/>
          </a:xfrm>
          <a:prstGeom prst="rect">
            <a:avLst/>
          </a:prstGeom>
          <a:noFill/>
          <a:ln w="9525">
            <a:noFill/>
            <a:miter lim="800000"/>
            <a:headEnd/>
            <a:tailEnd/>
          </a:ln>
          <a:effectLst/>
        </p:spPr>
        <p:txBody>
          <a:bodyPr>
            <a:spAutoFit/>
          </a:bodyPr>
          <a:lstStyle/>
          <a:p>
            <a:r>
              <a:rPr lang="en-GB"/>
              <a:t>Arad</a:t>
            </a:r>
          </a:p>
        </p:txBody>
      </p:sp>
      <p:sp>
        <p:nvSpPr>
          <p:cNvPr id="37" name="Text Box 112"/>
          <p:cNvSpPr txBox="1">
            <a:spLocks noChangeArrowheads="1"/>
          </p:cNvSpPr>
          <p:nvPr/>
        </p:nvSpPr>
        <p:spPr bwMode="auto">
          <a:xfrm>
            <a:off x="228600" y="152400"/>
            <a:ext cx="8686800" cy="1190625"/>
          </a:xfrm>
          <a:prstGeom prst="rect">
            <a:avLst/>
          </a:prstGeom>
          <a:noFill/>
          <a:ln w="9525">
            <a:noFill/>
            <a:miter lim="800000"/>
            <a:headEnd/>
            <a:tailEnd/>
          </a:ln>
          <a:effectLst/>
        </p:spPr>
        <p:txBody>
          <a:bodyPr>
            <a:spAutoFit/>
          </a:bodyPr>
          <a:lstStyle/>
          <a:p>
            <a:r>
              <a:rPr lang="en-GB" sz="1800"/>
              <a:t>We begin with the initial state of Arad. The cost of reaching Arad </a:t>
            </a:r>
            <a:r>
              <a:rPr lang="en-GB" sz="1800" i="1"/>
              <a:t>from</a:t>
            </a:r>
            <a:r>
              <a:rPr lang="en-GB" sz="1800"/>
              <a:t> Arad (or </a:t>
            </a:r>
            <a:r>
              <a:rPr lang="en-GB" sz="1800" b="1" i="1">
                <a:solidFill>
                  <a:schemeClr val="accent2"/>
                </a:solidFill>
              </a:rPr>
              <a:t>g</a:t>
            </a:r>
            <a:r>
              <a:rPr lang="en-GB" sz="1800"/>
              <a:t> value) is </a:t>
            </a:r>
            <a:r>
              <a:rPr lang="en-GB" sz="1800">
                <a:solidFill>
                  <a:schemeClr val="accent2"/>
                </a:solidFill>
              </a:rPr>
              <a:t>0 </a:t>
            </a:r>
            <a:r>
              <a:rPr lang="en-GB" sz="1800"/>
              <a:t>miles. The straight line distance from Arad to Bucharest (or </a:t>
            </a:r>
            <a:r>
              <a:rPr lang="en-GB" sz="1800" b="1" i="1">
                <a:solidFill>
                  <a:srgbClr val="FF3300"/>
                </a:solidFill>
              </a:rPr>
              <a:t>h</a:t>
            </a:r>
            <a:r>
              <a:rPr lang="en-GB" sz="1800"/>
              <a:t> value) is </a:t>
            </a:r>
            <a:r>
              <a:rPr lang="en-GB" sz="1800">
                <a:solidFill>
                  <a:srgbClr val="FF3300"/>
                </a:solidFill>
              </a:rPr>
              <a:t>366 </a:t>
            </a:r>
            <a:r>
              <a:rPr lang="en-GB" sz="1800"/>
              <a:t>miles. This gives us a total value of ( </a:t>
            </a:r>
            <a:r>
              <a:rPr lang="en-GB" sz="1800" b="1" i="1">
                <a:solidFill>
                  <a:srgbClr val="009900"/>
                </a:solidFill>
              </a:rPr>
              <a:t>f</a:t>
            </a:r>
            <a:r>
              <a:rPr lang="en-GB" sz="1800" b="1" i="1"/>
              <a:t> = </a:t>
            </a:r>
            <a:r>
              <a:rPr lang="en-GB" sz="1800" b="1" i="1">
                <a:solidFill>
                  <a:schemeClr val="accent2"/>
                </a:solidFill>
              </a:rPr>
              <a:t>g </a:t>
            </a:r>
            <a:r>
              <a:rPr lang="en-GB" sz="1800" b="1" i="1"/>
              <a:t>+ </a:t>
            </a:r>
            <a:r>
              <a:rPr lang="en-GB" sz="1800" b="1" i="1">
                <a:solidFill>
                  <a:srgbClr val="FF3300"/>
                </a:solidFill>
              </a:rPr>
              <a:t>h </a:t>
            </a:r>
            <a:r>
              <a:rPr lang="en-GB" sz="1800" b="1" i="1">
                <a:solidFill>
                  <a:schemeClr val="tx2"/>
                </a:solidFill>
              </a:rPr>
              <a:t>)</a:t>
            </a:r>
            <a:r>
              <a:rPr lang="en-GB" sz="1800"/>
              <a:t> </a:t>
            </a:r>
            <a:r>
              <a:rPr lang="en-GB" sz="1800">
                <a:solidFill>
                  <a:srgbClr val="009900"/>
                </a:solidFill>
              </a:rPr>
              <a:t>366 miles. </a:t>
            </a:r>
            <a:r>
              <a:rPr lang="en-GB" sz="1800">
                <a:solidFill>
                  <a:schemeClr val="tx2"/>
                </a:solidFill>
              </a:rPr>
              <a:t>Press space to expand the initial state of Arad.</a:t>
            </a:r>
          </a:p>
        </p:txBody>
      </p:sp>
      <p:sp>
        <p:nvSpPr>
          <p:cNvPr id="38" name="Text Box 113"/>
          <p:cNvSpPr txBox="1">
            <a:spLocks noChangeArrowheads="1"/>
          </p:cNvSpPr>
          <p:nvPr/>
        </p:nvSpPr>
        <p:spPr bwMode="auto">
          <a:xfrm>
            <a:off x="1066800" y="2438400"/>
            <a:ext cx="9144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0 </a:t>
            </a:r>
            <a:r>
              <a:rPr lang="en-US" sz="1000"/>
              <a:t>+ </a:t>
            </a:r>
            <a:r>
              <a:rPr lang="en-US" sz="1000">
                <a:solidFill>
                  <a:srgbClr val="FF3300"/>
                </a:solidFill>
              </a:rPr>
              <a:t>366</a:t>
            </a:r>
          </a:p>
          <a:p>
            <a:r>
              <a:rPr lang="en-US" sz="1000"/>
              <a:t>F= </a:t>
            </a:r>
            <a:r>
              <a:rPr lang="en-US" sz="1000">
                <a:solidFill>
                  <a:srgbClr val="009900"/>
                </a:solidFill>
              </a:rPr>
              <a:t>366</a:t>
            </a:r>
          </a:p>
        </p:txBody>
      </p:sp>
      <p:sp>
        <p:nvSpPr>
          <p:cNvPr id="39" name="Text Box 114"/>
          <p:cNvSpPr txBox="1">
            <a:spLocks noChangeArrowheads="1"/>
          </p:cNvSpPr>
          <p:nvPr/>
        </p:nvSpPr>
        <p:spPr bwMode="auto">
          <a:xfrm>
            <a:off x="914400" y="1600200"/>
            <a:ext cx="9906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75 </a:t>
            </a:r>
            <a:r>
              <a:rPr lang="en-US" sz="1000"/>
              <a:t>+ </a:t>
            </a:r>
            <a:r>
              <a:rPr lang="en-US" sz="1000">
                <a:solidFill>
                  <a:srgbClr val="FF3300"/>
                </a:solidFill>
              </a:rPr>
              <a:t>374</a:t>
            </a:r>
          </a:p>
          <a:p>
            <a:r>
              <a:rPr lang="en-US" sz="1000"/>
              <a:t>F= </a:t>
            </a:r>
            <a:r>
              <a:rPr lang="en-US" sz="1000">
                <a:solidFill>
                  <a:srgbClr val="009900"/>
                </a:solidFill>
              </a:rPr>
              <a:t>449</a:t>
            </a:r>
          </a:p>
        </p:txBody>
      </p:sp>
      <p:sp>
        <p:nvSpPr>
          <p:cNvPr id="40" name="Text Box 115"/>
          <p:cNvSpPr txBox="1">
            <a:spLocks noChangeArrowheads="1"/>
          </p:cNvSpPr>
          <p:nvPr/>
        </p:nvSpPr>
        <p:spPr bwMode="auto">
          <a:xfrm>
            <a:off x="3581400" y="3505200"/>
            <a:ext cx="914400" cy="400110"/>
          </a:xfrm>
          <a:prstGeom prst="rect">
            <a:avLst/>
          </a:prstGeom>
          <a:noFill/>
          <a:ln w="9525">
            <a:noFill/>
            <a:miter lim="800000"/>
            <a:headEnd/>
            <a:tailEnd/>
          </a:ln>
          <a:effectLst/>
        </p:spPr>
        <p:txBody>
          <a:bodyPr>
            <a:spAutoFit/>
          </a:bodyPr>
          <a:lstStyle/>
          <a:p>
            <a:r>
              <a:rPr lang="en-US" sz="1000" dirty="0"/>
              <a:t>F= </a:t>
            </a:r>
            <a:r>
              <a:rPr lang="en-US" sz="1000" dirty="0">
                <a:solidFill>
                  <a:schemeClr val="accent2"/>
                </a:solidFill>
              </a:rPr>
              <a:t>140 </a:t>
            </a:r>
            <a:r>
              <a:rPr lang="en-US" sz="1000" dirty="0" smtClean="0"/>
              <a:t>+</a:t>
            </a:r>
            <a:r>
              <a:rPr lang="en-US" sz="1000" dirty="0" smtClean="0">
                <a:solidFill>
                  <a:srgbClr val="FF3300"/>
                </a:solidFill>
              </a:rPr>
              <a:t>253</a:t>
            </a:r>
            <a:endParaRPr lang="en-US" sz="1000" dirty="0">
              <a:solidFill>
                <a:srgbClr val="FF3300"/>
              </a:solidFill>
            </a:endParaRPr>
          </a:p>
          <a:p>
            <a:r>
              <a:rPr lang="en-US" sz="1000" dirty="0"/>
              <a:t>F= </a:t>
            </a:r>
            <a:r>
              <a:rPr lang="en-US" sz="1000" dirty="0">
                <a:solidFill>
                  <a:srgbClr val="009900"/>
                </a:solidFill>
              </a:rPr>
              <a:t>393</a:t>
            </a:r>
          </a:p>
        </p:txBody>
      </p:sp>
      <p:sp>
        <p:nvSpPr>
          <p:cNvPr id="41" name="Text Box 116"/>
          <p:cNvSpPr txBox="1">
            <a:spLocks noChangeArrowheads="1"/>
          </p:cNvSpPr>
          <p:nvPr/>
        </p:nvSpPr>
        <p:spPr bwMode="auto">
          <a:xfrm>
            <a:off x="533400" y="3886200"/>
            <a:ext cx="9906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118 </a:t>
            </a:r>
            <a:r>
              <a:rPr lang="en-US" sz="1000"/>
              <a:t>+ </a:t>
            </a:r>
            <a:r>
              <a:rPr lang="en-US" sz="1000">
                <a:solidFill>
                  <a:srgbClr val="FF3300"/>
                </a:solidFill>
              </a:rPr>
              <a:t>329</a:t>
            </a:r>
          </a:p>
          <a:p>
            <a:r>
              <a:rPr lang="en-US" sz="1000"/>
              <a:t>F= </a:t>
            </a:r>
            <a:r>
              <a:rPr lang="en-US" sz="1000">
                <a:solidFill>
                  <a:srgbClr val="009900"/>
                </a:solidFill>
              </a:rPr>
              <a:t>447</a:t>
            </a:r>
          </a:p>
        </p:txBody>
      </p:sp>
      <p:sp>
        <p:nvSpPr>
          <p:cNvPr id="42" name="Text Box 117"/>
          <p:cNvSpPr txBox="1">
            <a:spLocks noChangeArrowheads="1"/>
          </p:cNvSpPr>
          <p:nvPr/>
        </p:nvSpPr>
        <p:spPr bwMode="auto">
          <a:xfrm>
            <a:off x="152400" y="152400"/>
            <a:ext cx="8686800" cy="1190625"/>
          </a:xfrm>
          <a:prstGeom prst="rect">
            <a:avLst/>
          </a:prstGeom>
          <a:noFill/>
          <a:ln w="9525">
            <a:noFill/>
            <a:miter lim="800000"/>
            <a:headEnd/>
            <a:tailEnd/>
          </a:ln>
          <a:effectLst/>
        </p:spPr>
        <p:txBody>
          <a:bodyPr>
            <a:spAutoFit/>
          </a:bodyPr>
          <a:lstStyle/>
          <a:p>
            <a:r>
              <a:rPr lang="en-GB" sz="1800">
                <a:solidFill>
                  <a:schemeClr val="tx2"/>
                </a:solidFill>
              </a:rPr>
              <a:t>Once Arad is expanded we look for the node with the lowest cost. Sibiu has the lowest value for </a:t>
            </a:r>
            <a:r>
              <a:rPr lang="en-GB" sz="1800">
                <a:solidFill>
                  <a:srgbClr val="009900"/>
                </a:solidFill>
              </a:rPr>
              <a:t>f</a:t>
            </a:r>
            <a:r>
              <a:rPr lang="en-GB" sz="1800">
                <a:solidFill>
                  <a:schemeClr val="tx2"/>
                </a:solidFill>
              </a:rPr>
              <a:t>. (The cost to reach Sibiu from Arad is </a:t>
            </a:r>
            <a:r>
              <a:rPr lang="en-GB" sz="1800">
                <a:solidFill>
                  <a:schemeClr val="accent2"/>
                </a:solidFill>
              </a:rPr>
              <a:t>140 </a:t>
            </a:r>
            <a:r>
              <a:rPr lang="en-GB" sz="1800">
                <a:solidFill>
                  <a:schemeClr val="tx2"/>
                </a:solidFill>
              </a:rPr>
              <a:t>miles, and the straight line distance from Sibiu to the goal state is </a:t>
            </a:r>
            <a:r>
              <a:rPr lang="en-GB" sz="1800">
                <a:solidFill>
                  <a:srgbClr val="FF3300"/>
                </a:solidFill>
              </a:rPr>
              <a:t>253</a:t>
            </a:r>
            <a:r>
              <a:rPr lang="en-GB" sz="1800">
                <a:solidFill>
                  <a:schemeClr val="tx2"/>
                </a:solidFill>
              </a:rPr>
              <a:t> miles. This gives a total of </a:t>
            </a:r>
            <a:r>
              <a:rPr lang="en-GB" sz="1800">
                <a:solidFill>
                  <a:srgbClr val="009900"/>
                </a:solidFill>
              </a:rPr>
              <a:t>393 miles</a:t>
            </a:r>
            <a:r>
              <a:rPr lang="en-GB" sz="1800">
                <a:solidFill>
                  <a:schemeClr val="tx2"/>
                </a:solidFill>
              </a:rPr>
              <a:t>). Press space to move to this node and expand it.</a:t>
            </a:r>
          </a:p>
        </p:txBody>
      </p:sp>
      <p:sp>
        <p:nvSpPr>
          <p:cNvPr id="43" name="Oval 118"/>
          <p:cNvSpPr>
            <a:spLocks noChangeArrowheads="1"/>
          </p:cNvSpPr>
          <p:nvPr/>
        </p:nvSpPr>
        <p:spPr bwMode="auto">
          <a:xfrm>
            <a:off x="990600" y="2743200"/>
            <a:ext cx="152400" cy="152400"/>
          </a:xfrm>
          <a:prstGeom prst="ellipse">
            <a:avLst/>
          </a:prstGeom>
          <a:solidFill>
            <a:srgbClr val="FF0000"/>
          </a:solidFill>
          <a:ln w="9525">
            <a:solidFill>
              <a:schemeClr val="tx1"/>
            </a:solidFill>
            <a:round/>
            <a:headEnd/>
            <a:tailEnd/>
          </a:ln>
          <a:effectLst/>
        </p:spPr>
        <p:txBody>
          <a:bodyPr anchor="ctr">
            <a:spAutoFit/>
          </a:bodyPr>
          <a:lstStyle/>
          <a:p>
            <a:endParaRPr lang="en-US"/>
          </a:p>
        </p:txBody>
      </p:sp>
      <p:sp>
        <p:nvSpPr>
          <p:cNvPr id="44" name="Oval 120"/>
          <p:cNvSpPr>
            <a:spLocks noChangeArrowheads="1"/>
          </p:cNvSpPr>
          <p:nvPr/>
        </p:nvSpPr>
        <p:spPr bwMode="auto">
          <a:xfrm>
            <a:off x="3505200" y="3352800"/>
            <a:ext cx="152400" cy="152400"/>
          </a:xfrm>
          <a:prstGeom prst="ellipse">
            <a:avLst/>
          </a:prstGeom>
          <a:solidFill>
            <a:srgbClr val="FF0000"/>
          </a:solidFill>
          <a:ln w="9525">
            <a:solidFill>
              <a:schemeClr val="tx1"/>
            </a:solidFill>
            <a:round/>
            <a:headEnd/>
            <a:tailEnd/>
          </a:ln>
          <a:effectLst/>
        </p:spPr>
        <p:txBody>
          <a:bodyPr anchor="ctr">
            <a:spAutoFit/>
          </a:bodyPr>
          <a:lstStyle/>
          <a:p>
            <a:endParaRPr lang="en-US"/>
          </a:p>
        </p:txBody>
      </p:sp>
      <p:sp>
        <p:nvSpPr>
          <p:cNvPr id="45" name="Text Box 121"/>
          <p:cNvSpPr txBox="1">
            <a:spLocks noChangeArrowheads="1"/>
          </p:cNvSpPr>
          <p:nvPr/>
        </p:nvSpPr>
        <p:spPr bwMode="auto">
          <a:xfrm>
            <a:off x="228600" y="152400"/>
            <a:ext cx="8686800" cy="641350"/>
          </a:xfrm>
          <a:prstGeom prst="rect">
            <a:avLst/>
          </a:prstGeom>
          <a:noFill/>
          <a:ln w="9525">
            <a:noFill/>
            <a:miter lim="800000"/>
            <a:headEnd/>
            <a:tailEnd/>
          </a:ln>
          <a:effectLst/>
        </p:spPr>
        <p:txBody>
          <a:bodyPr>
            <a:spAutoFit/>
          </a:bodyPr>
          <a:lstStyle/>
          <a:p>
            <a:r>
              <a:rPr lang="en-GB" sz="1800">
                <a:solidFill>
                  <a:schemeClr val="tx2"/>
                </a:solidFill>
              </a:rPr>
              <a:t>We now expand Sibiu (that is, we expand the node with the lowest value of </a:t>
            </a:r>
            <a:r>
              <a:rPr lang="en-GB" sz="1800" b="1" i="1">
                <a:solidFill>
                  <a:srgbClr val="009900"/>
                </a:solidFill>
              </a:rPr>
              <a:t>f </a:t>
            </a:r>
            <a:r>
              <a:rPr lang="en-GB" sz="1800">
                <a:solidFill>
                  <a:schemeClr val="tx2"/>
                </a:solidFill>
              </a:rPr>
              <a:t>). Press space to continue the search.</a:t>
            </a:r>
          </a:p>
        </p:txBody>
      </p:sp>
      <p:sp>
        <p:nvSpPr>
          <p:cNvPr id="46" name="Text Box 122"/>
          <p:cNvSpPr txBox="1">
            <a:spLocks noChangeArrowheads="1"/>
          </p:cNvSpPr>
          <p:nvPr/>
        </p:nvSpPr>
        <p:spPr bwMode="auto">
          <a:xfrm>
            <a:off x="5943600" y="3124200"/>
            <a:ext cx="9906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239 </a:t>
            </a:r>
            <a:r>
              <a:rPr lang="en-US" sz="1000"/>
              <a:t>+ </a:t>
            </a:r>
            <a:r>
              <a:rPr lang="en-US" sz="1000">
                <a:solidFill>
                  <a:srgbClr val="FF3300"/>
                </a:solidFill>
              </a:rPr>
              <a:t>178</a:t>
            </a:r>
          </a:p>
          <a:p>
            <a:r>
              <a:rPr lang="en-US" sz="1000"/>
              <a:t>F= </a:t>
            </a:r>
            <a:r>
              <a:rPr lang="en-US" sz="1000">
                <a:solidFill>
                  <a:srgbClr val="009900"/>
                </a:solidFill>
              </a:rPr>
              <a:t>417</a:t>
            </a:r>
          </a:p>
        </p:txBody>
      </p:sp>
      <p:sp>
        <p:nvSpPr>
          <p:cNvPr id="47" name="Text Box 123"/>
          <p:cNvSpPr txBox="1">
            <a:spLocks noChangeArrowheads="1"/>
          </p:cNvSpPr>
          <p:nvPr/>
        </p:nvSpPr>
        <p:spPr bwMode="auto">
          <a:xfrm>
            <a:off x="2514600" y="1828800"/>
            <a:ext cx="10668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291 </a:t>
            </a:r>
            <a:r>
              <a:rPr lang="en-US" sz="1000"/>
              <a:t>+ </a:t>
            </a:r>
            <a:r>
              <a:rPr lang="en-US" sz="1000">
                <a:solidFill>
                  <a:srgbClr val="FF3300"/>
                </a:solidFill>
              </a:rPr>
              <a:t>380</a:t>
            </a:r>
          </a:p>
          <a:p>
            <a:r>
              <a:rPr lang="en-US" sz="1000"/>
              <a:t>F= </a:t>
            </a:r>
            <a:r>
              <a:rPr lang="en-US" sz="1000">
                <a:solidFill>
                  <a:srgbClr val="009900"/>
                </a:solidFill>
              </a:rPr>
              <a:t>671</a:t>
            </a:r>
          </a:p>
        </p:txBody>
      </p:sp>
      <p:sp>
        <p:nvSpPr>
          <p:cNvPr id="48" name="Text Box 124"/>
          <p:cNvSpPr txBox="1">
            <a:spLocks noChangeArrowheads="1"/>
          </p:cNvSpPr>
          <p:nvPr/>
        </p:nvSpPr>
        <p:spPr bwMode="auto">
          <a:xfrm>
            <a:off x="1676400" y="3810000"/>
            <a:ext cx="9906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220 </a:t>
            </a:r>
            <a:r>
              <a:rPr lang="en-US" sz="1000"/>
              <a:t>+ </a:t>
            </a:r>
            <a:r>
              <a:rPr lang="en-US" sz="1000">
                <a:solidFill>
                  <a:srgbClr val="FF3300"/>
                </a:solidFill>
              </a:rPr>
              <a:t>193</a:t>
            </a:r>
          </a:p>
          <a:p>
            <a:r>
              <a:rPr lang="en-US" sz="1000"/>
              <a:t>F= </a:t>
            </a:r>
            <a:r>
              <a:rPr lang="en-US" sz="1000">
                <a:solidFill>
                  <a:srgbClr val="009900"/>
                </a:solidFill>
              </a:rPr>
              <a:t>413</a:t>
            </a:r>
          </a:p>
        </p:txBody>
      </p:sp>
      <p:sp>
        <p:nvSpPr>
          <p:cNvPr id="49" name="Oval 127"/>
          <p:cNvSpPr>
            <a:spLocks noChangeArrowheads="1"/>
          </p:cNvSpPr>
          <p:nvPr/>
        </p:nvSpPr>
        <p:spPr bwMode="auto">
          <a:xfrm>
            <a:off x="2133600" y="4267200"/>
            <a:ext cx="152400" cy="152400"/>
          </a:xfrm>
          <a:prstGeom prst="ellipse">
            <a:avLst/>
          </a:prstGeom>
          <a:solidFill>
            <a:srgbClr val="FF0000"/>
          </a:solidFill>
          <a:ln w="9525">
            <a:solidFill>
              <a:schemeClr val="tx1"/>
            </a:solidFill>
            <a:round/>
            <a:headEnd/>
            <a:tailEnd/>
          </a:ln>
          <a:effectLst/>
        </p:spPr>
        <p:txBody>
          <a:bodyPr anchor="ctr">
            <a:spAutoFit/>
          </a:bodyPr>
          <a:lstStyle/>
          <a:p>
            <a:endParaRPr lang="en-US"/>
          </a:p>
        </p:txBody>
      </p:sp>
      <p:sp>
        <p:nvSpPr>
          <p:cNvPr id="50" name="Text Box 128"/>
          <p:cNvSpPr txBox="1">
            <a:spLocks noChangeArrowheads="1"/>
          </p:cNvSpPr>
          <p:nvPr/>
        </p:nvSpPr>
        <p:spPr bwMode="auto">
          <a:xfrm>
            <a:off x="228600" y="152400"/>
            <a:ext cx="8686800" cy="641350"/>
          </a:xfrm>
          <a:prstGeom prst="rect">
            <a:avLst/>
          </a:prstGeom>
          <a:noFill/>
          <a:ln w="9525">
            <a:noFill/>
            <a:miter lim="800000"/>
            <a:headEnd/>
            <a:tailEnd/>
          </a:ln>
          <a:effectLst/>
        </p:spPr>
        <p:txBody>
          <a:bodyPr>
            <a:spAutoFit/>
          </a:bodyPr>
          <a:lstStyle/>
          <a:p>
            <a:r>
              <a:rPr lang="en-GB" sz="1800">
                <a:solidFill>
                  <a:schemeClr val="tx2"/>
                </a:solidFill>
              </a:rPr>
              <a:t>We now expand Rimnicu (that is, we expand the node with the lowest value of </a:t>
            </a:r>
            <a:r>
              <a:rPr lang="en-GB" sz="1800" b="1" i="1">
                <a:solidFill>
                  <a:srgbClr val="009900"/>
                </a:solidFill>
              </a:rPr>
              <a:t>f </a:t>
            </a:r>
            <a:r>
              <a:rPr lang="en-GB" sz="1800">
                <a:solidFill>
                  <a:schemeClr val="tx2"/>
                </a:solidFill>
              </a:rPr>
              <a:t>). Press space to continue the search.</a:t>
            </a:r>
          </a:p>
        </p:txBody>
      </p:sp>
      <p:sp>
        <p:nvSpPr>
          <p:cNvPr id="51" name="Text Box 129"/>
          <p:cNvSpPr txBox="1">
            <a:spLocks noChangeArrowheads="1"/>
          </p:cNvSpPr>
          <p:nvPr/>
        </p:nvSpPr>
        <p:spPr bwMode="auto">
          <a:xfrm>
            <a:off x="4191000" y="5562600"/>
            <a:ext cx="9144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317 </a:t>
            </a:r>
            <a:r>
              <a:rPr lang="en-US" sz="1000"/>
              <a:t>+ </a:t>
            </a:r>
            <a:r>
              <a:rPr lang="en-US" sz="1000">
                <a:solidFill>
                  <a:srgbClr val="FF3300"/>
                </a:solidFill>
              </a:rPr>
              <a:t>98</a:t>
            </a:r>
          </a:p>
          <a:p>
            <a:r>
              <a:rPr lang="en-US" sz="1000"/>
              <a:t>F= </a:t>
            </a:r>
            <a:r>
              <a:rPr lang="en-US" sz="1000">
                <a:solidFill>
                  <a:srgbClr val="009900"/>
                </a:solidFill>
              </a:rPr>
              <a:t>415</a:t>
            </a:r>
          </a:p>
        </p:txBody>
      </p:sp>
      <p:sp>
        <p:nvSpPr>
          <p:cNvPr id="52" name="Text Box 130"/>
          <p:cNvSpPr txBox="1">
            <a:spLocks noChangeArrowheads="1"/>
          </p:cNvSpPr>
          <p:nvPr/>
        </p:nvSpPr>
        <p:spPr bwMode="auto">
          <a:xfrm>
            <a:off x="2057400" y="5943600"/>
            <a:ext cx="914400" cy="400110"/>
          </a:xfrm>
          <a:prstGeom prst="rect">
            <a:avLst/>
          </a:prstGeom>
          <a:noFill/>
          <a:ln w="9525">
            <a:noFill/>
            <a:miter lim="800000"/>
            <a:headEnd/>
            <a:tailEnd/>
          </a:ln>
          <a:effectLst/>
        </p:spPr>
        <p:txBody>
          <a:bodyPr>
            <a:spAutoFit/>
          </a:bodyPr>
          <a:lstStyle/>
          <a:p>
            <a:r>
              <a:rPr lang="en-US" sz="1000" dirty="0"/>
              <a:t>F= </a:t>
            </a:r>
            <a:r>
              <a:rPr lang="en-US" sz="1000" dirty="0">
                <a:solidFill>
                  <a:schemeClr val="accent2"/>
                </a:solidFill>
              </a:rPr>
              <a:t>366 </a:t>
            </a:r>
            <a:r>
              <a:rPr lang="en-US" sz="1000" dirty="0" smtClean="0"/>
              <a:t>+</a:t>
            </a:r>
            <a:r>
              <a:rPr lang="en-US" sz="1000" dirty="0" smtClean="0">
                <a:solidFill>
                  <a:srgbClr val="FF3300"/>
                </a:solidFill>
              </a:rPr>
              <a:t>160</a:t>
            </a:r>
            <a:endParaRPr lang="en-US" sz="1000" dirty="0">
              <a:solidFill>
                <a:srgbClr val="FF3300"/>
              </a:solidFill>
            </a:endParaRPr>
          </a:p>
          <a:p>
            <a:r>
              <a:rPr lang="en-US" sz="1000" dirty="0"/>
              <a:t>F= </a:t>
            </a:r>
            <a:r>
              <a:rPr lang="en-US" sz="1000" dirty="0">
                <a:solidFill>
                  <a:srgbClr val="009900"/>
                </a:solidFill>
              </a:rPr>
              <a:t>526</a:t>
            </a:r>
          </a:p>
        </p:txBody>
      </p:sp>
      <p:sp>
        <p:nvSpPr>
          <p:cNvPr id="53" name="Text Box 131"/>
          <p:cNvSpPr txBox="1">
            <a:spLocks noChangeArrowheads="1"/>
          </p:cNvSpPr>
          <p:nvPr/>
        </p:nvSpPr>
        <p:spPr bwMode="auto">
          <a:xfrm>
            <a:off x="152400" y="152400"/>
            <a:ext cx="8686800" cy="1190625"/>
          </a:xfrm>
          <a:prstGeom prst="rect">
            <a:avLst/>
          </a:prstGeom>
          <a:noFill/>
          <a:ln w="9525">
            <a:noFill/>
            <a:miter lim="800000"/>
            <a:headEnd/>
            <a:tailEnd/>
          </a:ln>
          <a:effectLst/>
        </p:spPr>
        <p:txBody>
          <a:bodyPr>
            <a:spAutoFit/>
          </a:bodyPr>
          <a:lstStyle/>
          <a:p>
            <a:r>
              <a:rPr lang="en-GB" sz="1800">
                <a:solidFill>
                  <a:schemeClr val="tx2"/>
                </a:solidFill>
              </a:rPr>
              <a:t>Once Rimnicu is expanded we look for the node with the lowest cost. As you can see, Pitesti has the lowest value for </a:t>
            </a:r>
            <a:r>
              <a:rPr lang="en-GB" sz="1800">
                <a:solidFill>
                  <a:srgbClr val="009900"/>
                </a:solidFill>
              </a:rPr>
              <a:t>f</a:t>
            </a:r>
            <a:r>
              <a:rPr lang="en-GB" sz="1800">
                <a:solidFill>
                  <a:schemeClr val="tx2"/>
                </a:solidFill>
              </a:rPr>
              <a:t>. (The cost to reach Pitesti from Arad is </a:t>
            </a:r>
            <a:r>
              <a:rPr lang="en-GB" sz="1800">
                <a:solidFill>
                  <a:schemeClr val="accent2"/>
                </a:solidFill>
              </a:rPr>
              <a:t>317 </a:t>
            </a:r>
            <a:r>
              <a:rPr lang="en-GB" sz="1800">
                <a:solidFill>
                  <a:schemeClr val="tx2"/>
                </a:solidFill>
              </a:rPr>
              <a:t>miles, and the straight line distance from Pitesti to the goal state is </a:t>
            </a:r>
            <a:r>
              <a:rPr lang="en-GB" sz="1800">
                <a:solidFill>
                  <a:srgbClr val="FF3300"/>
                </a:solidFill>
              </a:rPr>
              <a:t>98</a:t>
            </a:r>
            <a:r>
              <a:rPr lang="en-GB" sz="1800">
                <a:solidFill>
                  <a:schemeClr val="tx2"/>
                </a:solidFill>
              </a:rPr>
              <a:t> miles. This gives a total of </a:t>
            </a:r>
            <a:r>
              <a:rPr lang="en-GB" sz="1800">
                <a:solidFill>
                  <a:srgbClr val="009900"/>
                </a:solidFill>
              </a:rPr>
              <a:t>415 miles</a:t>
            </a:r>
            <a:r>
              <a:rPr lang="en-GB" sz="1800">
                <a:solidFill>
                  <a:schemeClr val="tx2"/>
                </a:solidFill>
              </a:rPr>
              <a:t>). Press space to move to this node and expand it.</a:t>
            </a:r>
          </a:p>
        </p:txBody>
      </p:sp>
      <p:sp>
        <p:nvSpPr>
          <p:cNvPr id="54" name="Oval 133"/>
          <p:cNvSpPr>
            <a:spLocks noChangeArrowheads="1"/>
          </p:cNvSpPr>
          <p:nvPr/>
        </p:nvSpPr>
        <p:spPr bwMode="auto">
          <a:xfrm>
            <a:off x="4267200" y="5410200"/>
            <a:ext cx="152400" cy="152400"/>
          </a:xfrm>
          <a:prstGeom prst="ellipse">
            <a:avLst/>
          </a:prstGeom>
          <a:solidFill>
            <a:srgbClr val="FF0000"/>
          </a:solidFill>
          <a:ln w="9525">
            <a:noFill/>
            <a:round/>
            <a:headEnd/>
            <a:tailEnd/>
          </a:ln>
          <a:effectLst/>
        </p:spPr>
        <p:txBody>
          <a:bodyPr wrap="none" anchor="ctr">
            <a:spAutoFit/>
          </a:bodyPr>
          <a:lstStyle/>
          <a:p>
            <a:endParaRPr lang="en-US"/>
          </a:p>
        </p:txBody>
      </p:sp>
      <p:sp>
        <p:nvSpPr>
          <p:cNvPr id="55" name="Text Box 134"/>
          <p:cNvSpPr txBox="1">
            <a:spLocks noChangeArrowheads="1"/>
          </p:cNvSpPr>
          <p:nvPr/>
        </p:nvSpPr>
        <p:spPr bwMode="auto">
          <a:xfrm>
            <a:off x="228600" y="152400"/>
            <a:ext cx="8686800" cy="641350"/>
          </a:xfrm>
          <a:prstGeom prst="rect">
            <a:avLst/>
          </a:prstGeom>
          <a:noFill/>
          <a:ln w="9525">
            <a:noFill/>
            <a:miter lim="800000"/>
            <a:headEnd/>
            <a:tailEnd/>
          </a:ln>
          <a:effectLst/>
        </p:spPr>
        <p:txBody>
          <a:bodyPr>
            <a:spAutoFit/>
          </a:bodyPr>
          <a:lstStyle/>
          <a:p>
            <a:r>
              <a:rPr lang="en-GB" sz="1800">
                <a:solidFill>
                  <a:schemeClr val="tx2"/>
                </a:solidFill>
              </a:rPr>
              <a:t>We now expand Pitesti (that is, we expand the node with the lowest value of </a:t>
            </a:r>
            <a:r>
              <a:rPr lang="en-GB" sz="1800" b="1" i="1">
                <a:solidFill>
                  <a:srgbClr val="009900"/>
                </a:solidFill>
              </a:rPr>
              <a:t>f </a:t>
            </a:r>
            <a:r>
              <a:rPr lang="en-GB" sz="1800">
                <a:solidFill>
                  <a:schemeClr val="tx2"/>
                </a:solidFill>
              </a:rPr>
              <a:t>). Press space to continue the search.</a:t>
            </a:r>
          </a:p>
        </p:txBody>
      </p:sp>
      <p:sp>
        <p:nvSpPr>
          <p:cNvPr id="56" name="Text Box 139"/>
          <p:cNvSpPr txBox="1">
            <a:spLocks noChangeArrowheads="1"/>
          </p:cNvSpPr>
          <p:nvPr/>
        </p:nvSpPr>
        <p:spPr bwMode="auto">
          <a:xfrm>
            <a:off x="152400" y="152400"/>
            <a:ext cx="8686800" cy="1190625"/>
          </a:xfrm>
          <a:prstGeom prst="rect">
            <a:avLst/>
          </a:prstGeom>
          <a:noFill/>
          <a:ln w="9525">
            <a:noFill/>
            <a:miter lim="800000"/>
            <a:headEnd/>
            <a:tailEnd/>
          </a:ln>
          <a:effectLst/>
        </p:spPr>
        <p:txBody>
          <a:bodyPr>
            <a:spAutoFit/>
          </a:bodyPr>
          <a:lstStyle/>
          <a:p>
            <a:r>
              <a:rPr lang="en-GB" sz="1800">
                <a:solidFill>
                  <a:schemeClr val="tx2"/>
                </a:solidFill>
              </a:rPr>
              <a:t>We have just expanded a node (Pitesti) that revealed Bucharest, but it has a cost of </a:t>
            </a:r>
            <a:r>
              <a:rPr lang="en-GB" sz="1800">
                <a:solidFill>
                  <a:srgbClr val="009900"/>
                </a:solidFill>
              </a:rPr>
              <a:t>418</a:t>
            </a:r>
            <a:r>
              <a:rPr lang="en-GB" sz="1800">
                <a:solidFill>
                  <a:schemeClr val="tx2"/>
                </a:solidFill>
              </a:rPr>
              <a:t>. If there is any other lower cost node (and in this case there is one cheaper node, Fagaras, with a cost of </a:t>
            </a:r>
            <a:r>
              <a:rPr lang="en-GB" sz="1800">
                <a:solidFill>
                  <a:srgbClr val="009900"/>
                </a:solidFill>
              </a:rPr>
              <a:t>417</a:t>
            </a:r>
            <a:r>
              <a:rPr lang="en-GB" sz="1800">
                <a:solidFill>
                  <a:schemeClr val="tx2"/>
                </a:solidFill>
              </a:rPr>
              <a:t>) then we need to expand it in case it leads to a better solution to Bucharest than the </a:t>
            </a:r>
            <a:r>
              <a:rPr lang="en-GB" sz="1800">
                <a:solidFill>
                  <a:srgbClr val="009900"/>
                </a:solidFill>
              </a:rPr>
              <a:t>418</a:t>
            </a:r>
            <a:r>
              <a:rPr lang="en-GB" sz="1800">
                <a:solidFill>
                  <a:schemeClr val="tx2"/>
                </a:solidFill>
              </a:rPr>
              <a:t> solution we have already found. Press space to continue.</a:t>
            </a:r>
          </a:p>
        </p:txBody>
      </p:sp>
      <p:sp>
        <p:nvSpPr>
          <p:cNvPr id="57" name="Text Box 148"/>
          <p:cNvSpPr txBox="1">
            <a:spLocks noChangeArrowheads="1"/>
          </p:cNvSpPr>
          <p:nvPr/>
        </p:nvSpPr>
        <p:spPr bwMode="auto">
          <a:xfrm>
            <a:off x="7315200" y="4953000"/>
            <a:ext cx="9144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418 </a:t>
            </a:r>
            <a:r>
              <a:rPr lang="en-US" sz="1000"/>
              <a:t>+ </a:t>
            </a:r>
            <a:r>
              <a:rPr lang="en-US" sz="1000">
                <a:solidFill>
                  <a:srgbClr val="FF3300"/>
                </a:solidFill>
              </a:rPr>
              <a:t>0</a:t>
            </a:r>
          </a:p>
          <a:p>
            <a:r>
              <a:rPr lang="en-US" sz="1000"/>
              <a:t>F= </a:t>
            </a:r>
            <a:r>
              <a:rPr lang="en-US" sz="1000">
                <a:solidFill>
                  <a:srgbClr val="009900"/>
                </a:solidFill>
              </a:rPr>
              <a:t>418</a:t>
            </a:r>
          </a:p>
        </p:txBody>
      </p:sp>
      <p:sp>
        <p:nvSpPr>
          <p:cNvPr id="58" name="Text Box 166"/>
          <p:cNvSpPr txBox="1">
            <a:spLocks noChangeArrowheads="1"/>
          </p:cNvSpPr>
          <p:nvPr/>
        </p:nvSpPr>
        <p:spPr bwMode="auto">
          <a:xfrm>
            <a:off x="152400" y="152400"/>
            <a:ext cx="8686800" cy="915988"/>
          </a:xfrm>
          <a:prstGeom prst="rect">
            <a:avLst/>
          </a:prstGeom>
          <a:noFill/>
          <a:ln w="9525">
            <a:noFill/>
            <a:miter lim="800000"/>
            <a:headEnd/>
            <a:tailEnd/>
          </a:ln>
          <a:effectLst/>
        </p:spPr>
        <p:txBody>
          <a:bodyPr>
            <a:spAutoFit/>
          </a:bodyPr>
          <a:lstStyle/>
          <a:p>
            <a:r>
              <a:rPr lang="en-GB" sz="1800">
                <a:solidFill>
                  <a:schemeClr val="tx2"/>
                </a:solidFill>
              </a:rPr>
              <a:t>In actual fact, the algorithm will not really recognise that we have found Bucharest. It just keeps expanding the lowest cost nodes (based on </a:t>
            </a:r>
            <a:r>
              <a:rPr lang="en-GB" sz="1800" b="1" i="1">
                <a:solidFill>
                  <a:srgbClr val="009900"/>
                </a:solidFill>
              </a:rPr>
              <a:t>f</a:t>
            </a:r>
            <a:r>
              <a:rPr lang="en-GB" sz="1800">
                <a:solidFill>
                  <a:schemeClr val="tx2"/>
                </a:solidFill>
              </a:rPr>
              <a:t> ) until it finds a goal state AND it has the lowest value of </a:t>
            </a:r>
            <a:r>
              <a:rPr lang="en-GB" sz="1800" b="1" i="1">
                <a:solidFill>
                  <a:srgbClr val="009900"/>
                </a:solidFill>
              </a:rPr>
              <a:t>f</a:t>
            </a:r>
            <a:r>
              <a:rPr lang="en-GB" sz="1800">
                <a:solidFill>
                  <a:schemeClr val="tx2"/>
                </a:solidFill>
              </a:rPr>
              <a:t>. So, we must now move to Fagaras and expand it. Press space to continue.</a:t>
            </a:r>
          </a:p>
        </p:txBody>
      </p:sp>
      <p:sp>
        <p:nvSpPr>
          <p:cNvPr id="59" name="Text Box 167"/>
          <p:cNvSpPr txBox="1">
            <a:spLocks noChangeArrowheads="1"/>
          </p:cNvSpPr>
          <p:nvPr/>
        </p:nvSpPr>
        <p:spPr bwMode="auto">
          <a:xfrm>
            <a:off x="152400" y="152400"/>
            <a:ext cx="8686800" cy="641350"/>
          </a:xfrm>
          <a:prstGeom prst="rect">
            <a:avLst/>
          </a:prstGeom>
          <a:noFill/>
          <a:ln w="9525">
            <a:noFill/>
            <a:miter lim="800000"/>
            <a:headEnd/>
            <a:tailEnd/>
          </a:ln>
          <a:effectLst/>
        </p:spPr>
        <p:txBody>
          <a:bodyPr>
            <a:spAutoFit/>
          </a:bodyPr>
          <a:lstStyle/>
          <a:p>
            <a:r>
              <a:rPr lang="en-GB" sz="1800">
                <a:solidFill>
                  <a:schemeClr val="tx2"/>
                </a:solidFill>
              </a:rPr>
              <a:t>We now expand Fagaras (that is, we expand the node with the lowest value of </a:t>
            </a:r>
            <a:r>
              <a:rPr lang="en-GB" sz="1800" b="1" i="1">
                <a:solidFill>
                  <a:srgbClr val="009900"/>
                </a:solidFill>
              </a:rPr>
              <a:t>f </a:t>
            </a:r>
            <a:r>
              <a:rPr lang="en-GB" sz="1800">
                <a:solidFill>
                  <a:schemeClr val="tx2"/>
                </a:solidFill>
              </a:rPr>
              <a:t>). Press space to continue the search.</a:t>
            </a:r>
          </a:p>
        </p:txBody>
      </p:sp>
      <p:sp>
        <p:nvSpPr>
          <p:cNvPr id="60" name="Oval 168"/>
          <p:cNvSpPr>
            <a:spLocks noChangeArrowheads="1"/>
          </p:cNvSpPr>
          <p:nvPr/>
        </p:nvSpPr>
        <p:spPr bwMode="auto">
          <a:xfrm>
            <a:off x="6553200" y="2971800"/>
            <a:ext cx="152400" cy="152400"/>
          </a:xfrm>
          <a:prstGeom prst="ellipse">
            <a:avLst/>
          </a:prstGeom>
          <a:solidFill>
            <a:srgbClr val="FF0000"/>
          </a:solidFill>
          <a:ln w="9525">
            <a:solidFill>
              <a:schemeClr val="tx1"/>
            </a:solidFill>
            <a:round/>
            <a:headEnd/>
            <a:tailEnd/>
          </a:ln>
          <a:effectLst/>
        </p:spPr>
        <p:txBody>
          <a:bodyPr anchor="ctr">
            <a:spAutoFit/>
          </a:bodyPr>
          <a:lstStyle/>
          <a:p>
            <a:endParaRPr lang="en-US"/>
          </a:p>
        </p:txBody>
      </p:sp>
      <p:sp>
        <p:nvSpPr>
          <p:cNvPr id="61" name="Oval 169"/>
          <p:cNvSpPr>
            <a:spLocks noChangeArrowheads="1"/>
          </p:cNvSpPr>
          <p:nvPr/>
        </p:nvSpPr>
        <p:spPr bwMode="auto">
          <a:xfrm>
            <a:off x="7543800" y="3962400"/>
            <a:ext cx="152400" cy="152400"/>
          </a:xfrm>
          <a:prstGeom prst="ellipse">
            <a:avLst/>
          </a:prstGeom>
          <a:solidFill>
            <a:schemeClr val="tx1"/>
          </a:solidFill>
          <a:ln w="9525">
            <a:noFill/>
            <a:round/>
            <a:headEnd/>
            <a:tailEnd/>
          </a:ln>
          <a:effectLst/>
        </p:spPr>
        <p:txBody>
          <a:bodyPr wrap="none" anchor="ctr">
            <a:spAutoFit/>
          </a:bodyPr>
          <a:lstStyle/>
          <a:p>
            <a:endParaRPr lang="en-US"/>
          </a:p>
        </p:txBody>
      </p:sp>
      <p:cxnSp>
        <p:nvCxnSpPr>
          <p:cNvPr id="62" name="AutoShape 170"/>
          <p:cNvCxnSpPr>
            <a:cxnSpLocks noChangeShapeType="1"/>
            <a:stCxn id="60" idx="5"/>
            <a:endCxn id="61" idx="0"/>
          </p:cNvCxnSpPr>
          <p:nvPr/>
        </p:nvCxnSpPr>
        <p:spPr bwMode="auto">
          <a:xfrm>
            <a:off x="6683375" y="3101975"/>
            <a:ext cx="936625" cy="860425"/>
          </a:xfrm>
          <a:prstGeom prst="straightConnector1">
            <a:avLst/>
          </a:prstGeom>
          <a:noFill/>
          <a:ln w="9525">
            <a:solidFill>
              <a:schemeClr val="tx1"/>
            </a:solidFill>
            <a:round/>
            <a:headEnd/>
            <a:tailEnd/>
          </a:ln>
          <a:effectLst/>
        </p:spPr>
      </p:cxnSp>
      <p:sp>
        <p:nvSpPr>
          <p:cNvPr id="63" name="Text Box 171"/>
          <p:cNvSpPr txBox="1">
            <a:spLocks noChangeArrowheads="1"/>
          </p:cNvSpPr>
          <p:nvPr/>
        </p:nvSpPr>
        <p:spPr bwMode="auto">
          <a:xfrm>
            <a:off x="7543800" y="3657600"/>
            <a:ext cx="1447800" cy="396875"/>
          </a:xfrm>
          <a:prstGeom prst="rect">
            <a:avLst/>
          </a:prstGeom>
          <a:noFill/>
          <a:ln w="9525">
            <a:noFill/>
            <a:miter lim="800000"/>
            <a:headEnd/>
            <a:tailEnd/>
          </a:ln>
          <a:effectLst/>
        </p:spPr>
        <p:txBody>
          <a:bodyPr>
            <a:spAutoFit/>
          </a:bodyPr>
          <a:lstStyle/>
          <a:p>
            <a:r>
              <a:rPr lang="en-GB"/>
              <a:t>Bucharest</a:t>
            </a:r>
            <a:r>
              <a:rPr lang="en-GB" sz="1600"/>
              <a:t>(2)</a:t>
            </a:r>
          </a:p>
        </p:txBody>
      </p:sp>
      <p:sp>
        <p:nvSpPr>
          <p:cNvPr id="64" name="Text Box 172"/>
          <p:cNvSpPr txBox="1">
            <a:spLocks noChangeArrowheads="1"/>
          </p:cNvSpPr>
          <p:nvPr/>
        </p:nvSpPr>
        <p:spPr bwMode="auto">
          <a:xfrm>
            <a:off x="7696200" y="4038600"/>
            <a:ext cx="914400" cy="473075"/>
          </a:xfrm>
          <a:prstGeom prst="rect">
            <a:avLst/>
          </a:prstGeom>
          <a:noFill/>
          <a:ln w="9525">
            <a:noFill/>
            <a:miter lim="800000"/>
            <a:headEnd/>
            <a:tailEnd/>
          </a:ln>
          <a:effectLst/>
        </p:spPr>
        <p:txBody>
          <a:bodyPr>
            <a:spAutoFit/>
          </a:bodyPr>
          <a:lstStyle/>
          <a:p>
            <a:r>
              <a:rPr lang="en-US" sz="1000"/>
              <a:t>F= </a:t>
            </a:r>
            <a:r>
              <a:rPr lang="en-US" sz="1000">
                <a:solidFill>
                  <a:schemeClr val="accent2"/>
                </a:solidFill>
              </a:rPr>
              <a:t>450 </a:t>
            </a:r>
            <a:r>
              <a:rPr lang="en-US" sz="1000"/>
              <a:t>+ </a:t>
            </a:r>
            <a:r>
              <a:rPr lang="en-US" sz="1000">
                <a:solidFill>
                  <a:srgbClr val="FF3300"/>
                </a:solidFill>
              </a:rPr>
              <a:t>0</a:t>
            </a:r>
          </a:p>
          <a:p>
            <a:r>
              <a:rPr lang="en-US" sz="1000"/>
              <a:t>F= </a:t>
            </a:r>
            <a:r>
              <a:rPr lang="en-US" sz="1000">
                <a:solidFill>
                  <a:srgbClr val="009900"/>
                </a:solidFill>
              </a:rPr>
              <a:t>450</a:t>
            </a:r>
          </a:p>
        </p:txBody>
      </p:sp>
      <p:sp>
        <p:nvSpPr>
          <p:cNvPr id="65" name="Text Box 173"/>
          <p:cNvSpPr txBox="1">
            <a:spLocks noChangeArrowheads="1"/>
          </p:cNvSpPr>
          <p:nvPr/>
        </p:nvSpPr>
        <p:spPr bwMode="auto">
          <a:xfrm>
            <a:off x="152400" y="152400"/>
            <a:ext cx="8686800" cy="1190625"/>
          </a:xfrm>
          <a:prstGeom prst="rect">
            <a:avLst/>
          </a:prstGeom>
          <a:noFill/>
          <a:ln w="9525">
            <a:noFill/>
            <a:miter lim="800000"/>
            <a:headEnd/>
            <a:tailEnd/>
          </a:ln>
          <a:effectLst/>
        </p:spPr>
        <p:txBody>
          <a:bodyPr>
            <a:spAutoFit/>
          </a:bodyPr>
          <a:lstStyle/>
          <a:p>
            <a:r>
              <a:rPr lang="en-GB" sz="1800">
                <a:solidFill>
                  <a:schemeClr val="tx2"/>
                </a:solidFill>
              </a:rPr>
              <a:t>Once Fagaras is expanded we look for the lowest cost node. As you can see, we now have </a:t>
            </a:r>
            <a:r>
              <a:rPr lang="en-GB" sz="1800" b="1">
                <a:solidFill>
                  <a:schemeClr val="tx2"/>
                </a:solidFill>
              </a:rPr>
              <a:t>two</a:t>
            </a:r>
            <a:r>
              <a:rPr lang="en-GB" sz="1800">
                <a:solidFill>
                  <a:schemeClr val="tx2"/>
                </a:solidFill>
              </a:rPr>
              <a:t> Bucharest nodes. One of these nodes ( Arad – Sibiu – Rimnicu – Pitesti – Bucharest ) has an </a:t>
            </a:r>
            <a:r>
              <a:rPr lang="en-GB" sz="1800" b="1" i="1">
                <a:solidFill>
                  <a:srgbClr val="009900"/>
                </a:solidFill>
              </a:rPr>
              <a:t>f</a:t>
            </a:r>
            <a:r>
              <a:rPr lang="en-GB" sz="1800">
                <a:solidFill>
                  <a:schemeClr val="tx2"/>
                </a:solidFill>
              </a:rPr>
              <a:t> value of </a:t>
            </a:r>
            <a:r>
              <a:rPr lang="en-GB" sz="1800">
                <a:solidFill>
                  <a:srgbClr val="009900"/>
                </a:solidFill>
              </a:rPr>
              <a:t>418</a:t>
            </a:r>
            <a:r>
              <a:rPr lang="en-GB" sz="1800">
                <a:solidFill>
                  <a:schemeClr val="tx2"/>
                </a:solidFill>
              </a:rPr>
              <a:t>. The other node (Arad – Sibiu – Fagaras – Bucharest</a:t>
            </a:r>
            <a:r>
              <a:rPr lang="en-GB" sz="1400">
                <a:solidFill>
                  <a:schemeClr val="tx2"/>
                </a:solidFill>
              </a:rPr>
              <a:t>(2) </a:t>
            </a:r>
            <a:r>
              <a:rPr lang="en-GB" sz="1800">
                <a:solidFill>
                  <a:schemeClr val="tx2"/>
                </a:solidFill>
              </a:rPr>
              <a:t>) has an </a:t>
            </a:r>
            <a:r>
              <a:rPr lang="en-GB" sz="1800" b="1" i="1">
                <a:solidFill>
                  <a:srgbClr val="009900"/>
                </a:solidFill>
              </a:rPr>
              <a:t>f</a:t>
            </a:r>
            <a:r>
              <a:rPr lang="en-GB" sz="1800">
                <a:solidFill>
                  <a:schemeClr val="tx2"/>
                </a:solidFill>
              </a:rPr>
              <a:t> value of </a:t>
            </a:r>
            <a:r>
              <a:rPr lang="en-GB" sz="1800">
                <a:solidFill>
                  <a:srgbClr val="009900"/>
                </a:solidFill>
              </a:rPr>
              <a:t>450</a:t>
            </a:r>
            <a:r>
              <a:rPr lang="en-GB" sz="1800">
                <a:solidFill>
                  <a:schemeClr val="tx2"/>
                </a:solidFill>
              </a:rPr>
              <a:t>. We therefore move to the first Bucharest node and expand it. Press space to continue</a:t>
            </a:r>
          </a:p>
        </p:txBody>
      </p:sp>
      <p:sp>
        <p:nvSpPr>
          <p:cNvPr id="66" name="Oval 174"/>
          <p:cNvSpPr>
            <a:spLocks noChangeArrowheads="1"/>
          </p:cNvSpPr>
          <p:nvPr/>
        </p:nvSpPr>
        <p:spPr bwMode="auto">
          <a:xfrm>
            <a:off x="7543800" y="4800600"/>
            <a:ext cx="152400" cy="152400"/>
          </a:xfrm>
          <a:prstGeom prst="ellipse">
            <a:avLst/>
          </a:prstGeom>
          <a:solidFill>
            <a:srgbClr val="FF0000"/>
          </a:solidFill>
          <a:ln w="9525">
            <a:solidFill>
              <a:schemeClr val="tx1"/>
            </a:solidFill>
            <a:round/>
            <a:headEnd/>
            <a:tailEnd/>
          </a:ln>
          <a:effectLst/>
        </p:spPr>
        <p:txBody>
          <a:bodyPr anchor="ctr">
            <a:spAutoFit/>
          </a:bodyPr>
          <a:lstStyle/>
          <a:p>
            <a:endParaRPr lang="en-US"/>
          </a:p>
        </p:txBody>
      </p:sp>
      <p:sp>
        <p:nvSpPr>
          <p:cNvPr id="67" name="Text Box 175"/>
          <p:cNvSpPr txBox="1">
            <a:spLocks noChangeArrowheads="1"/>
          </p:cNvSpPr>
          <p:nvPr/>
        </p:nvSpPr>
        <p:spPr bwMode="auto">
          <a:xfrm>
            <a:off x="7620000" y="4572000"/>
            <a:ext cx="1295400" cy="396875"/>
          </a:xfrm>
          <a:prstGeom prst="rect">
            <a:avLst/>
          </a:prstGeom>
          <a:noFill/>
          <a:ln w="9525">
            <a:noFill/>
            <a:miter lim="800000"/>
            <a:headEnd/>
            <a:tailEnd/>
          </a:ln>
          <a:effectLst/>
        </p:spPr>
        <p:txBody>
          <a:bodyPr>
            <a:spAutoFit/>
          </a:bodyPr>
          <a:lstStyle/>
          <a:p>
            <a:r>
              <a:rPr lang="en-GB">
                <a:solidFill>
                  <a:srgbClr val="FF3300"/>
                </a:solidFill>
              </a:rPr>
              <a:t>Bucharest</a:t>
            </a:r>
          </a:p>
        </p:txBody>
      </p:sp>
      <p:sp>
        <p:nvSpPr>
          <p:cNvPr id="68" name="Text Box 176"/>
          <p:cNvSpPr txBox="1">
            <a:spLocks noChangeArrowheads="1"/>
          </p:cNvSpPr>
          <p:nvPr/>
        </p:nvSpPr>
        <p:spPr bwMode="auto">
          <a:xfrm>
            <a:off x="7620000" y="4572000"/>
            <a:ext cx="1295400" cy="396875"/>
          </a:xfrm>
          <a:prstGeom prst="rect">
            <a:avLst/>
          </a:prstGeom>
          <a:noFill/>
          <a:ln w="9525">
            <a:noFill/>
            <a:miter lim="800000"/>
            <a:headEnd/>
            <a:tailEnd/>
          </a:ln>
          <a:effectLst/>
        </p:spPr>
        <p:txBody>
          <a:bodyPr>
            <a:spAutoFit/>
          </a:bodyPr>
          <a:lstStyle/>
          <a:p>
            <a:r>
              <a:rPr lang="en-GB"/>
              <a:t>Bucharest</a:t>
            </a:r>
          </a:p>
        </p:txBody>
      </p:sp>
      <p:sp>
        <p:nvSpPr>
          <p:cNvPr id="69" name="Text Box 177"/>
          <p:cNvSpPr txBox="1">
            <a:spLocks noChangeArrowheads="1"/>
          </p:cNvSpPr>
          <p:nvPr/>
        </p:nvSpPr>
        <p:spPr bwMode="auto">
          <a:xfrm>
            <a:off x="7620000" y="4572000"/>
            <a:ext cx="1295400" cy="396875"/>
          </a:xfrm>
          <a:prstGeom prst="rect">
            <a:avLst/>
          </a:prstGeom>
          <a:noFill/>
          <a:ln w="9525">
            <a:noFill/>
            <a:miter lim="800000"/>
            <a:headEnd/>
            <a:tailEnd/>
          </a:ln>
          <a:effectLst/>
        </p:spPr>
        <p:txBody>
          <a:bodyPr>
            <a:spAutoFit/>
          </a:bodyPr>
          <a:lstStyle/>
          <a:p>
            <a:r>
              <a:rPr lang="en-GB">
                <a:solidFill>
                  <a:srgbClr val="FF3300"/>
                </a:solidFill>
              </a:rPr>
              <a:t>Bucharest</a:t>
            </a:r>
          </a:p>
        </p:txBody>
      </p:sp>
      <p:sp>
        <p:nvSpPr>
          <p:cNvPr id="70" name="Text Box 178"/>
          <p:cNvSpPr txBox="1">
            <a:spLocks noChangeArrowheads="1"/>
          </p:cNvSpPr>
          <p:nvPr/>
        </p:nvSpPr>
        <p:spPr bwMode="auto">
          <a:xfrm>
            <a:off x="152400" y="152400"/>
            <a:ext cx="8686800" cy="1190625"/>
          </a:xfrm>
          <a:prstGeom prst="rect">
            <a:avLst/>
          </a:prstGeom>
          <a:noFill/>
          <a:ln w="9525">
            <a:noFill/>
            <a:miter lim="800000"/>
            <a:headEnd/>
            <a:tailEnd/>
          </a:ln>
          <a:effectLst/>
        </p:spPr>
        <p:txBody>
          <a:bodyPr>
            <a:spAutoFit/>
          </a:bodyPr>
          <a:lstStyle/>
          <a:p>
            <a:r>
              <a:rPr lang="en-GB" sz="1800">
                <a:solidFill>
                  <a:schemeClr val="tx2"/>
                </a:solidFill>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p>
        </p:txBody>
      </p:sp>
      <p:cxnSp>
        <p:nvCxnSpPr>
          <p:cNvPr id="71" name="AutoShape 179"/>
          <p:cNvCxnSpPr>
            <a:cxnSpLocks noChangeShapeType="1"/>
            <a:stCxn id="43" idx="5"/>
            <a:endCxn id="44" idx="1"/>
          </p:cNvCxnSpPr>
          <p:nvPr/>
        </p:nvCxnSpPr>
        <p:spPr bwMode="auto">
          <a:xfrm>
            <a:off x="1120775" y="2873375"/>
            <a:ext cx="2406650" cy="501650"/>
          </a:xfrm>
          <a:prstGeom prst="straightConnector1">
            <a:avLst/>
          </a:prstGeom>
          <a:noFill/>
          <a:ln w="9525">
            <a:solidFill>
              <a:srgbClr val="FF3300"/>
            </a:solidFill>
            <a:round/>
            <a:headEnd/>
            <a:tailEnd/>
          </a:ln>
          <a:effectLst/>
        </p:spPr>
      </p:cxnSp>
      <p:cxnSp>
        <p:nvCxnSpPr>
          <p:cNvPr id="72" name="AutoShape 180"/>
          <p:cNvCxnSpPr>
            <a:cxnSpLocks noChangeShapeType="1"/>
            <a:stCxn id="44" idx="3"/>
            <a:endCxn id="49" idx="0"/>
          </p:cNvCxnSpPr>
          <p:nvPr/>
        </p:nvCxnSpPr>
        <p:spPr bwMode="auto">
          <a:xfrm flipH="1">
            <a:off x="2209800" y="3482975"/>
            <a:ext cx="1317625" cy="784225"/>
          </a:xfrm>
          <a:prstGeom prst="straightConnector1">
            <a:avLst/>
          </a:prstGeom>
          <a:noFill/>
          <a:ln w="9525">
            <a:solidFill>
              <a:srgbClr val="FF3300"/>
            </a:solidFill>
            <a:round/>
            <a:headEnd/>
            <a:tailEnd/>
          </a:ln>
          <a:effectLst/>
        </p:spPr>
      </p:cxnSp>
      <p:cxnSp>
        <p:nvCxnSpPr>
          <p:cNvPr id="73" name="AutoShape 181"/>
          <p:cNvCxnSpPr>
            <a:cxnSpLocks noChangeShapeType="1"/>
            <a:stCxn id="49" idx="6"/>
            <a:endCxn id="54" idx="2"/>
          </p:cNvCxnSpPr>
          <p:nvPr/>
        </p:nvCxnSpPr>
        <p:spPr bwMode="auto">
          <a:xfrm>
            <a:off x="2286000" y="4343400"/>
            <a:ext cx="1981200" cy="1143000"/>
          </a:xfrm>
          <a:prstGeom prst="straightConnector1">
            <a:avLst/>
          </a:prstGeom>
          <a:noFill/>
          <a:ln w="9525">
            <a:solidFill>
              <a:srgbClr val="FF3300"/>
            </a:solidFill>
            <a:round/>
            <a:headEnd/>
            <a:tailEnd/>
          </a:ln>
          <a:effectLst/>
        </p:spPr>
      </p:cxnSp>
      <p:cxnSp>
        <p:nvCxnSpPr>
          <p:cNvPr id="74" name="AutoShape 182"/>
          <p:cNvCxnSpPr>
            <a:cxnSpLocks noChangeShapeType="1"/>
            <a:stCxn id="54" idx="6"/>
            <a:endCxn id="66" idx="2"/>
          </p:cNvCxnSpPr>
          <p:nvPr/>
        </p:nvCxnSpPr>
        <p:spPr bwMode="auto">
          <a:xfrm flipV="1">
            <a:off x="4419600" y="4876800"/>
            <a:ext cx="3124200" cy="609600"/>
          </a:xfrm>
          <a:prstGeom prst="straightConnector1">
            <a:avLst/>
          </a:prstGeom>
          <a:noFill/>
          <a:ln w="9525">
            <a:solidFill>
              <a:srgbClr val="FF3300"/>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6"/>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3"/>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5"/>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39"/>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29"/>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40"/>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nodeType="afterEffect">
                                  <p:stCondLst>
                                    <p:cond delay="0"/>
                                  </p:stCondLst>
                                  <p:childTnLst>
                                    <p:set>
                                      <p:cBhvr>
                                        <p:cTn id="47" dur="1" fill="hold">
                                          <p:stCondLst>
                                            <p:cond delay="499"/>
                                          </p:stCondLst>
                                        </p:cTn>
                                        <p:tgtEl>
                                          <p:spTgt spid="23"/>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grpId="0" nodeType="afterEffect">
                                  <p:stCondLst>
                                    <p:cond delay="0"/>
                                  </p:stCondLst>
                                  <p:childTnLst>
                                    <p:set>
                                      <p:cBhvr>
                                        <p:cTn id="50" dur="1" fill="hold">
                                          <p:stCondLst>
                                            <p:cond delay="499"/>
                                          </p:stCondLst>
                                        </p:cTn>
                                        <p:tgtEl>
                                          <p:spTgt spid="13"/>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32"/>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41"/>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44"/>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9"/>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1"/>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24"/>
                                        </p:tgtEl>
                                        <p:attrNameLst>
                                          <p:attrName>style.visibility</p:attrName>
                                        </p:attrNameLst>
                                      </p:cBhvr>
                                      <p:to>
                                        <p:strVal val="visible"/>
                                      </p:to>
                                    </p:set>
                                  </p:childTnLst>
                                </p:cTn>
                              </p:par>
                            </p:childTnLst>
                          </p:cTn>
                        </p:par>
                        <p:par>
                          <p:cTn id="77" fill="hold">
                            <p:stCondLst>
                              <p:cond delay="1500"/>
                            </p:stCondLst>
                            <p:childTnLst>
                              <p:par>
                                <p:cTn id="78" presetID="1" presetClass="entr" presetSubtype="0" fill="hold" grpId="0" nodeType="afterEffect">
                                  <p:stCondLst>
                                    <p:cond delay="0"/>
                                  </p:stCondLst>
                                  <p:childTnLst>
                                    <p:set>
                                      <p:cBhvr>
                                        <p:cTn id="79" dur="1" fill="hold">
                                          <p:stCondLst>
                                            <p:cond delay="499"/>
                                          </p:stCondLst>
                                        </p:cTn>
                                        <p:tgtEl>
                                          <p:spTgt spid="47"/>
                                        </p:tgtEl>
                                        <p:attrNameLst>
                                          <p:attrName>style.visibility</p:attrName>
                                        </p:attrNameLst>
                                      </p:cBhvr>
                                      <p:to>
                                        <p:strVal val="visible"/>
                                      </p:to>
                                    </p:set>
                                  </p:childTnLst>
                                </p:cTn>
                              </p:par>
                            </p:childTnLst>
                          </p:cTn>
                        </p:par>
                        <p:par>
                          <p:cTn id="80" fill="hold">
                            <p:stCondLst>
                              <p:cond delay="2000"/>
                            </p:stCondLst>
                            <p:childTnLst>
                              <p:par>
                                <p:cTn id="81" presetID="1" presetClass="entr" presetSubtype="0" fill="hold" nodeType="after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par>
                          <p:cTn id="83" fill="hold">
                            <p:stCondLst>
                              <p:cond delay="2500"/>
                            </p:stCondLst>
                            <p:childTnLst>
                              <p:par>
                                <p:cTn id="84" presetID="1" presetClass="entr" presetSubtype="0" fill="hold" grpId="0" nodeType="afterEffect">
                                  <p:stCondLst>
                                    <p:cond delay="0"/>
                                  </p:stCondLst>
                                  <p:childTnLst>
                                    <p:set>
                                      <p:cBhvr>
                                        <p:cTn id="85" dur="1" fill="hold">
                                          <p:stCondLst>
                                            <p:cond delay="499"/>
                                          </p:stCondLst>
                                        </p:cTn>
                                        <p:tgtEl>
                                          <p:spTgt spid="7"/>
                                        </p:tgtEl>
                                        <p:attrNameLst>
                                          <p:attrName>style.visibility</p:attrName>
                                        </p:attrNameLst>
                                      </p:cBhvr>
                                      <p:to>
                                        <p:strVal val="visible"/>
                                      </p:to>
                                    </p:set>
                                  </p:childTnLst>
                                </p:cTn>
                              </p:par>
                            </p:childTnLst>
                          </p:cTn>
                        </p:par>
                        <p:par>
                          <p:cTn id="86" fill="hold">
                            <p:stCondLst>
                              <p:cond delay="3000"/>
                            </p:stCondLst>
                            <p:childTnLst>
                              <p:par>
                                <p:cTn id="87" presetID="1" presetClass="entr" presetSubtype="0" fill="hold" grpId="0" nodeType="afterEffect">
                                  <p:stCondLst>
                                    <p:cond delay="0"/>
                                  </p:stCondLst>
                                  <p:childTnLst>
                                    <p:set>
                                      <p:cBhvr>
                                        <p:cTn id="88" dur="1" fill="hold">
                                          <p:stCondLst>
                                            <p:cond delay="499"/>
                                          </p:stCondLst>
                                        </p:cTn>
                                        <p:tgtEl>
                                          <p:spTgt spid="27"/>
                                        </p:tgtEl>
                                        <p:attrNameLst>
                                          <p:attrName>style.visibility</p:attrName>
                                        </p:attrNameLst>
                                      </p:cBhvr>
                                      <p:to>
                                        <p:strVal val="visible"/>
                                      </p:to>
                                    </p:set>
                                  </p:childTnLst>
                                </p:cTn>
                              </p:par>
                            </p:childTnLst>
                          </p:cTn>
                        </p:par>
                        <p:par>
                          <p:cTn id="89" fill="hold">
                            <p:stCondLst>
                              <p:cond delay="3500"/>
                            </p:stCondLst>
                            <p:childTnLst>
                              <p:par>
                                <p:cTn id="90" presetID="1" presetClass="entr" presetSubtype="0" fill="hold" grpId="0" nodeType="afterEffect">
                                  <p:stCondLst>
                                    <p:cond delay="0"/>
                                  </p:stCondLst>
                                  <p:childTnLst>
                                    <p:set>
                                      <p:cBhvr>
                                        <p:cTn id="91" dur="1" fill="hold">
                                          <p:stCondLst>
                                            <p:cond delay="499"/>
                                          </p:stCondLst>
                                        </p:cTn>
                                        <p:tgtEl>
                                          <p:spTgt spid="46"/>
                                        </p:tgtEl>
                                        <p:attrNameLst>
                                          <p:attrName>style.visibility</p:attrName>
                                        </p:attrNameLst>
                                      </p:cBhvr>
                                      <p:to>
                                        <p:strVal val="visible"/>
                                      </p:to>
                                    </p:set>
                                  </p:childTnLst>
                                </p:cTn>
                              </p:par>
                            </p:childTnLst>
                          </p:cTn>
                        </p:par>
                        <p:par>
                          <p:cTn id="92" fill="hold">
                            <p:stCondLst>
                              <p:cond delay="4000"/>
                            </p:stCondLst>
                            <p:childTnLst>
                              <p:par>
                                <p:cTn id="93" presetID="1" presetClass="entr" presetSubtype="0" fill="hold" nodeType="afterEffect">
                                  <p:stCondLst>
                                    <p:cond delay="0"/>
                                  </p:stCondLst>
                                  <p:childTnLst>
                                    <p:set>
                                      <p:cBhvr>
                                        <p:cTn id="94" dur="1" fill="hold">
                                          <p:stCondLst>
                                            <p:cond delay="499"/>
                                          </p:stCondLst>
                                        </p:cTn>
                                        <p:tgtEl>
                                          <p:spTgt spid="18"/>
                                        </p:tgtEl>
                                        <p:attrNameLst>
                                          <p:attrName>style.visibility</p:attrName>
                                        </p:attrNameLst>
                                      </p:cBhvr>
                                      <p:to>
                                        <p:strVal val="visible"/>
                                      </p:to>
                                    </p:set>
                                  </p:childTnLst>
                                </p:cTn>
                              </p:par>
                            </p:childTnLst>
                          </p:cTn>
                        </p:par>
                        <p:par>
                          <p:cTn id="95" fill="hold">
                            <p:stCondLst>
                              <p:cond delay="4500"/>
                            </p:stCondLst>
                            <p:childTnLst>
                              <p:par>
                                <p:cTn id="96" presetID="1" presetClass="entr" presetSubtype="0" fill="hold" grpId="0" nodeType="afterEffect">
                                  <p:stCondLst>
                                    <p:cond delay="0"/>
                                  </p:stCondLst>
                                  <p:childTnLst>
                                    <p:set>
                                      <p:cBhvr>
                                        <p:cTn id="97" dur="1" fill="hold">
                                          <p:stCondLst>
                                            <p:cond delay="499"/>
                                          </p:stCondLst>
                                        </p:cTn>
                                        <p:tgtEl>
                                          <p:spTgt spid="10"/>
                                        </p:tgtEl>
                                        <p:attrNameLst>
                                          <p:attrName>style.visibility</p:attrName>
                                        </p:attrNameLst>
                                      </p:cBhvr>
                                      <p:to>
                                        <p:strVal val="visible"/>
                                      </p:to>
                                    </p:set>
                                  </p:childTnLst>
                                </p:cTn>
                              </p:par>
                            </p:childTnLst>
                          </p:cTn>
                        </p:par>
                        <p:par>
                          <p:cTn id="98" fill="hold">
                            <p:stCondLst>
                              <p:cond delay="5000"/>
                            </p:stCondLst>
                            <p:childTnLst>
                              <p:par>
                                <p:cTn id="99" presetID="1" presetClass="entr" presetSubtype="0" fill="hold" grpId="0" nodeType="afterEffect">
                                  <p:stCondLst>
                                    <p:cond delay="0"/>
                                  </p:stCondLst>
                                  <p:childTnLst>
                                    <p:set>
                                      <p:cBhvr>
                                        <p:cTn id="100" dur="1" fill="hold">
                                          <p:stCondLst>
                                            <p:cond delay="499"/>
                                          </p:stCondLst>
                                        </p:cTn>
                                        <p:tgtEl>
                                          <p:spTgt spid="31"/>
                                        </p:tgtEl>
                                        <p:attrNameLst>
                                          <p:attrName>style.visibility</p:attrName>
                                        </p:attrNameLst>
                                      </p:cBhvr>
                                      <p:to>
                                        <p:strVal val="visible"/>
                                      </p:to>
                                    </p:set>
                                  </p:childTnLst>
                                </p:cTn>
                              </p:par>
                            </p:childTnLst>
                          </p:cTn>
                        </p:par>
                        <p:par>
                          <p:cTn id="101" fill="hold">
                            <p:stCondLst>
                              <p:cond delay="5500"/>
                            </p:stCondLst>
                            <p:childTnLst>
                              <p:par>
                                <p:cTn id="102" presetID="1" presetClass="entr" presetSubtype="0" fill="hold" grpId="0" nodeType="afterEffect">
                                  <p:stCondLst>
                                    <p:cond delay="0"/>
                                  </p:stCondLst>
                                  <p:childTnLst>
                                    <p:set>
                                      <p:cBhvr>
                                        <p:cTn id="103" dur="1" fill="hold">
                                          <p:stCondLst>
                                            <p:cond delay="499"/>
                                          </p:stCondLst>
                                        </p:cTn>
                                        <p:tgtEl>
                                          <p:spTgt spid="48"/>
                                        </p:tgtEl>
                                        <p:attrNameLst>
                                          <p:attrName>style.visibility</p:attrName>
                                        </p:attrNameLst>
                                      </p:cBhvr>
                                      <p:to>
                                        <p:strVal val="visible"/>
                                      </p:to>
                                    </p:set>
                                  </p:childTnLst>
                                </p:cTn>
                              </p:par>
                            </p:childTnLst>
                          </p:cTn>
                        </p:par>
                        <p:par>
                          <p:cTn id="104" fill="hold">
                            <p:stCondLst>
                              <p:cond delay="6000"/>
                            </p:stCondLst>
                            <p:childTnLst>
                              <p:par>
                                <p:cTn id="105" presetID="1" presetClass="entr" presetSubtype="0" fill="hold" grpId="0" nodeType="afterEffect">
                                  <p:stCondLst>
                                    <p:cond delay="0"/>
                                  </p:stCondLst>
                                  <p:childTnLst>
                                    <p:set>
                                      <p:cBhvr>
                                        <p:cTn id="106" dur="1" fill="hold">
                                          <p:stCondLst>
                                            <p:cond delay="499"/>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49"/>
                                        </p:tgtEl>
                                        <p:attrNameLst>
                                          <p:attrName>style.visibility</p:attrName>
                                        </p:attrNameLst>
                                      </p:cBhvr>
                                      <p:to>
                                        <p:strVal val="visible"/>
                                      </p:to>
                                    </p:set>
                                  </p:childTnLst>
                                </p:cTn>
                              </p:par>
                            </p:childTnLst>
                          </p:cTn>
                        </p:par>
                        <p:par>
                          <p:cTn id="111" fill="hold">
                            <p:stCondLst>
                              <p:cond delay="500"/>
                            </p:stCondLst>
                            <p:childTnLst>
                              <p:par>
                                <p:cTn id="112" presetID="1" presetClass="entr" presetSubtype="0" fill="hold" nodeType="afterEffect">
                                  <p:stCondLst>
                                    <p:cond delay="0"/>
                                  </p:stCondLst>
                                  <p:childTnLst>
                                    <p:set>
                                      <p:cBhvr>
                                        <p:cTn id="113" dur="1" fill="hold">
                                          <p:stCondLst>
                                            <p:cond delay="499"/>
                                          </p:stCondLst>
                                        </p:cTn>
                                        <p:tgtEl>
                                          <p:spTgt spid="17"/>
                                        </p:tgtEl>
                                        <p:attrNameLst>
                                          <p:attrName>style.visibility</p:attrName>
                                        </p:attrNameLst>
                                      </p:cBhvr>
                                      <p:to>
                                        <p:strVal val="visible"/>
                                      </p:to>
                                    </p:se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499"/>
                                          </p:stCondLst>
                                        </p:cTn>
                                        <p:tgtEl>
                                          <p:spTgt spid="8"/>
                                        </p:tgtEl>
                                        <p:attrNameLst>
                                          <p:attrName>style.visibility</p:attrName>
                                        </p:attrNameLst>
                                      </p:cBhvr>
                                      <p:to>
                                        <p:strVal val="visible"/>
                                      </p:to>
                                    </p:set>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499"/>
                                          </p:stCondLst>
                                        </p:cTn>
                                        <p:tgtEl>
                                          <p:spTgt spid="28"/>
                                        </p:tgtEl>
                                        <p:attrNameLst>
                                          <p:attrName>style.visibility</p:attrName>
                                        </p:attrNameLst>
                                      </p:cBhvr>
                                      <p:to>
                                        <p:strVal val="visible"/>
                                      </p:to>
                                    </p:set>
                                  </p:childTnLst>
                                </p:cTn>
                              </p:par>
                            </p:childTnLst>
                          </p:cTn>
                        </p:par>
                        <p:par>
                          <p:cTn id="120" fill="hold">
                            <p:stCondLst>
                              <p:cond delay="2000"/>
                            </p:stCondLst>
                            <p:childTnLst>
                              <p:par>
                                <p:cTn id="121" presetID="1" presetClass="entr" presetSubtype="0" fill="hold" grpId="0" nodeType="afterEffect">
                                  <p:stCondLst>
                                    <p:cond delay="0"/>
                                  </p:stCondLst>
                                  <p:childTnLst>
                                    <p:set>
                                      <p:cBhvr>
                                        <p:cTn id="122" dur="1" fill="hold">
                                          <p:stCondLst>
                                            <p:cond delay="499"/>
                                          </p:stCondLst>
                                        </p:cTn>
                                        <p:tgtEl>
                                          <p:spTgt spid="51"/>
                                        </p:tgtEl>
                                        <p:attrNameLst>
                                          <p:attrName>style.visibility</p:attrName>
                                        </p:attrNameLst>
                                      </p:cBhvr>
                                      <p:to>
                                        <p:strVal val="visible"/>
                                      </p:to>
                                    </p:set>
                                  </p:childTnLst>
                                </p:cTn>
                              </p:par>
                            </p:childTnLst>
                          </p:cTn>
                        </p:par>
                        <p:par>
                          <p:cTn id="123" fill="hold">
                            <p:stCondLst>
                              <p:cond delay="2500"/>
                            </p:stCondLst>
                            <p:childTnLst>
                              <p:par>
                                <p:cTn id="124" presetID="1" presetClass="entr" presetSubtype="0" fill="hold" nodeType="afterEffect">
                                  <p:stCondLst>
                                    <p:cond delay="0"/>
                                  </p:stCondLst>
                                  <p:childTnLst>
                                    <p:set>
                                      <p:cBhvr>
                                        <p:cTn id="125" dur="1" fill="hold">
                                          <p:stCondLst>
                                            <p:cond delay="499"/>
                                          </p:stCondLst>
                                        </p:cTn>
                                        <p:tgtEl>
                                          <p:spTgt spid="21"/>
                                        </p:tgtEl>
                                        <p:attrNameLst>
                                          <p:attrName>style.visibility</p:attrName>
                                        </p:attrNameLst>
                                      </p:cBhvr>
                                      <p:to>
                                        <p:strVal val="visible"/>
                                      </p:to>
                                    </p:set>
                                  </p:childTnLst>
                                </p:cTn>
                              </p:par>
                            </p:childTnLst>
                          </p:cTn>
                        </p:par>
                        <p:par>
                          <p:cTn id="126" fill="hold">
                            <p:stCondLst>
                              <p:cond delay="3000"/>
                            </p:stCondLst>
                            <p:childTnLst>
                              <p:par>
                                <p:cTn id="127" presetID="1" presetClass="entr" presetSubtype="0" fill="hold" grpId="0" nodeType="afterEffect">
                                  <p:stCondLst>
                                    <p:cond delay="0"/>
                                  </p:stCondLst>
                                  <p:childTnLst>
                                    <p:set>
                                      <p:cBhvr>
                                        <p:cTn id="128" dur="1" fill="hold">
                                          <p:stCondLst>
                                            <p:cond delay="499"/>
                                          </p:stCondLst>
                                        </p:cTn>
                                        <p:tgtEl>
                                          <p:spTgt spid="14"/>
                                        </p:tgtEl>
                                        <p:attrNameLst>
                                          <p:attrName>style.visibility</p:attrName>
                                        </p:attrNameLst>
                                      </p:cBhvr>
                                      <p:to>
                                        <p:strVal val="visible"/>
                                      </p:to>
                                    </p:set>
                                  </p:childTnLst>
                                </p:cTn>
                              </p:par>
                            </p:childTnLst>
                          </p:cTn>
                        </p:par>
                        <p:par>
                          <p:cTn id="129" fill="hold">
                            <p:stCondLst>
                              <p:cond delay="3500"/>
                            </p:stCondLst>
                            <p:childTnLst>
                              <p:par>
                                <p:cTn id="130" presetID="1" presetClass="entr" presetSubtype="0" fill="hold" grpId="0" nodeType="afterEffect">
                                  <p:stCondLst>
                                    <p:cond delay="0"/>
                                  </p:stCondLst>
                                  <p:childTnLst>
                                    <p:set>
                                      <p:cBhvr>
                                        <p:cTn id="131" dur="1" fill="hold">
                                          <p:stCondLst>
                                            <p:cond delay="499"/>
                                          </p:stCondLst>
                                        </p:cTn>
                                        <p:tgtEl>
                                          <p:spTgt spid="30"/>
                                        </p:tgtEl>
                                        <p:attrNameLst>
                                          <p:attrName>style.visibility</p:attrName>
                                        </p:attrNameLst>
                                      </p:cBhvr>
                                      <p:to>
                                        <p:strVal val="visible"/>
                                      </p:to>
                                    </p:set>
                                  </p:childTnLst>
                                </p:cTn>
                              </p:par>
                            </p:childTnLst>
                          </p:cTn>
                        </p:par>
                        <p:par>
                          <p:cTn id="132" fill="hold">
                            <p:stCondLst>
                              <p:cond delay="4000"/>
                            </p:stCondLst>
                            <p:childTnLst>
                              <p:par>
                                <p:cTn id="133" presetID="1" presetClass="entr" presetSubtype="0" fill="hold" grpId="0" nodeType="afterEffect">
                                  <p:stCondLst>
                                    <p:cond delay="0"/>
                                  </p:stCondLst>
                                  <p:childTnLst>
                                    <p:set>
                                      <p:cBhvr>
                                        <p:cTn id="134" dur="1" fill="hold">
                                          <p:stCondLst>
                                            <p:cond delay="499"/>
                                          </p:stCondLst>
                                        </p:cTn>
                                        <p:tgtEl>
                                          <p:spTgt spid="52"/>
                                        </p:tgtEl>
                                        <p:attrNameLst>
                                          <p:attrName>style.visibility</p:attrName>
                                        </p:attrNameLst>
                                      </p:cBhvr>
                                      <p:to>
                                        <p:strVal val="visible"/>
                                      </p:to>
                                    </p:set>
                                  </p:childTnLst>
                                </p:cTn>
                              </p:par>
                            </p:childTnLst>
                          </p:cTn>
                        </p:par>
                        <p:par>
                          <p:cTn id="135" fill="hold">
                            <p:stCondLst>
                              <p:cond delay="4500"/>
                            </p:stCondLst>
                            <p:childTnLst>
                              <p:par>
                                <p:cTn id="136" presetID="1" presetClass="entr" presetSubtype="0" fill="hold" grpId="0" nodeType="afterEffect">
                                  <p:stCondLst>
                                    <p:cond delay="0"/>
                                  </p:stCondLst>
                                  <p:childTnLst>
                                    <p:set>
                                      <p:cBhvr>
                                        <p:cTn id="137" dur="1" fill="hold">
                                          <p:stCondLst>
                                            <p:cond delay="499"/>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499"/>
                                          </p:stCondLst>
                                        </p:cTn>
                                        <p:tgtEl>
                                          <p:spTgt spid="54"/>
                                        </p:tgtEl>
                                        <p:attrNameLst>
                                          <p:attrName>style.visibility</p:attrName>
                                        </p:attrNameLst>
                                      </p:cBhvr>
                                      <p:to>
                                        <p:strVal val="visible"/>
                                      </p:to>
                                    </p:se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499"/>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499"/>
                                          </p:stCondLst>
                                        </p:cTn>
                                        <p:tgtEl>
                                          <p:spTgt spid="15"/>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499"/>
                                          </p:stCondLst>
                                        </p:cTn>
                                        <p:tgtEl>
                                          <p:spTgt spid="6"/>
                                        </p:tgtEl>
                                        <p:attrNameLst>
                                          <p:attrName>style.visibility</p:attrName>
                                        </p:attrNameLst>
                                      </p:cBhvr>
                                      <p:to>
                                        <p:strVal val="visible"/>
                                      </p:to>
                                    </p:set>
                                  </p:childTnLst>
                                </p:cTn>
                              </p:par>
                            </p:childTnLst>
                          </p:cTn>
                        </p:par>
                        <p:par>
                          <p:cTn id="152" fill="hold">
                            <p:stCondLst>
                              <p:cond delay="1000"/>
                            </p:stCondLst>
                            <p:childTnLst>
                              <p:par>
                                <p:cTn id="153" presetID="1" presetClass="entr" presetSubtype="0" fill="hold" grpId="0" nodeType="afterEffect">
                                  <p:stCondLst>
                                    <p:cond delay="0"/>
                                  </p:stCondLst>
                                  <p:childTnLst>
                                    <p:set>
                                      <p:cBhvr>
                                        <p:cTn id="154" dur="1" fill="hold">
                                          <p:stCondLst>
                                            <p:cond delay="499"/>
                                          </p:stCondLst>
                                        </p:cTn>
                                        <p:tgtEl>
                                          <p:spTgt spid="35"/>
                                        </p:tgtEl>
                                        <p:attrNameLst>
                                          <p:attrName>style.visibility</p:attrName>
                                        </p:attrNameLst>
                                      </p:cBhvr>
                                      <p:to>
                                        <p:strVal val="visible"/>
                                      </p:to>
                                    </p:set>
                                  </p:childTnLst>
                                </p:cTn>
                              </p:par>
                            </p:childTnLst>
                          </p:cTn>
                        </p:par>
                        <p:par>
                          <p:cTn id="155" fill="hold">
                            <p:stCondLst>
                              <p:cond delay="1500"/>
                            </p:stCondLst>
                            <p:childTnLst>
                              <p:par>
                                <p:cTn id="156" presetID="1" presetClass="entr" presetSubtype="0" fill="hold" grpId="0" nodeType="afterEffect">
                                  <p:stCondLst>
                                    <p:cond delay="0"/>
                                  </p:stCondLst>
                                  <p:childTnLst>
                                    <p:set>
                                      <p:cBhvr>
                                        <p:cTn id="157" dur="1" fill="hold">
                                          <p:stCondLst>
                                            <p:cond delay="499"/>
                                          </p:stCondLst>
                                        </p:cTn>
                                        <p:tgtEl>
                                          <p:spTgt spid="57"/>
                                        </p:tgtEl>
                                        <p:attrNameLst>
                                          <p:attrName>style.visibility</p:attrName>
                                        </p:attrNameLst>
                                      </p:cBhvr>
                                      <p:to>
                                        <p:strVal val="visible"/>
                                      </p:to>
                                    </p:set>
                                  </p:childTnLst>
                                </p:cTn>
                              </p:par>
                            </p:childTnLst>
                          </p:cTn>
                        </p:par>
                        <p:par>
                          <p:cTn id="158" fill="hold">
                            <p:stCondLst>
                              <p:cond delay="2000"/>
                            </p:stCondLst>
                            <p:childTnLst>
                              <p:par>
                                <p:cTn id="159" presetID="1" presetClass="entr" presetSubtype="0" fill="hold" grpId="0" nodeType="afterEffect">
                                  <p:stCondLst>
                                    <p:cond delay="0"/>
                                  </p:stCondLst>
                                  <p:childTnLst>
                                    <p:set>
                                      <p:cBhvr>
                                        <p:cTn id="160" dur="1" fill="hold">
                                          <p:stCondLst>
                                            <p:cond delay="499"/>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60"/>
                                        </p:tgtEl>
                                        <p:attrNameLst>
                                          <p:attrName>style.visibility</p:attrName>
                                        </p:attrNameLst>
                                      </p:cBhvr>
                                      <p:to>
                                        <p:strVal val="visible"/>
                                      </p:to>
                                    </p:set>
                                  </p:childTnLst>
                                </p:cTn>
                              </p:par>
                            </p:childTnLst>
                          </p:cTn>
                        </p:par>
                        <p:par>
                          <p:cTn id="169" fill="hold">
                            <p:stCondLst>
                              <p:cond delay="500"/>
                            </p:stCondLst>
                            <p:childTnLst>
                              <p:par>
                                <p:cTn id="170" presetID="1" presetClass="entr" presetSubtype="0" fill="hold" grpId="0" nodeType="afterEffect">
                                  <p:stCondLst>
                                    <p:cond delay="0"/>
                                  </p:stCondLst>
                                  <p:childTnLst>
                                    <p:set>
                                      <p:cBhvr>
                                        <p:cTn id="171" dur="1" fill="hold">
                                          <p:stCondLst>
                                            <p:cond delay="499"/>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499"/>
                                          </p:stCondLst>
                                        </p:cTn>
                                        <p:tgtEl>
                                          <p:spTgt spid="62"/>
                                        </p:tgtEl>
                                        <p:attrNameLst>
                                          <p:attrName>style.visibility</p:attrName>
                                        </p:attrNameLst>
                                      </p:cBhvr>
                                      <p:to>
                                        <p:strVal val="visible"/>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61"/>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grpId="0" nodeType="afterEffect">
                                  <p:stCondLst>
                                    <p:cond delay="0"/>
                                  </p:stCondLst>
                                  <p:childTnLst>
                                    <p:set>
                                      <p:cBhvr>
                                        <p:cTn id="181" dur="1" fill="hold">
                                          <p:stCondLst>
                                            <p:cond delay="499"/>
                                          </p:stCondLst>
                                        </p:cTn>
                                        <p:tgtEl>
                                          <p:spTgt spid="63"/>
                                        </p:tgtEl>
                                        <p:attrNameLst>
                                          <p:attrName>style.visibility</p:attrName>
                                        </p:attrNameLst>
                                      </p:cBhvr>
                                      <p:to>
                                        <p:strVal val="visible"/>
                                      </p:to>
                                    </p:set>
                                  </p:childTnLst>
                                </p:cTn>
                              </p:par>
                            </p:childTnLst>
                          </p:cTn>
                        </p:par>
                        <p:par>
                          <p:cTn id="182" fill="hold">
                            <p:stCondLst>
                              <p:cond delay="1500"/>
                            </p:stCondLst>
                            <p:childTnLst>
                              <p:par>
                                <p:cTn id="183" presetID="1" presetClass="entr" presetSubtype="0" fill="hold" grpId="0" nodeType="afterEffect">
                                  <p:stCondLst>
                                    <p:cond delay="0"/>
                                  </p:stCondLst>
                                  <p:childTnLst>
                                    <p:set>
                                      <p:cBhvr>
                                        <p:cTn id="184" dur="1" fill="hold">
                                          <p:stCondLst>
                                            <p:cond delay="499"/>
                                          </p:stCondLst>
                                        </p:cTn>
                                        <p:tgtEl>
                                          <p:spTgt spid="64"/>
                                        </p:tgtEl>
                                        <p:attrNameLst>
                                          <p:attrName>style.visibility</p:attrName>
                                        </p:attrNameLst>
                                      </p:cBhvr>
                                      <p:to>
                                        <p:strVal val="visible"/>
                                      </p:to>
                                    </p:set>
                                  </p:childTnLst>
                                </p:cTn>
                              </p:par>
                            </p:childTnLst>
                          </p:cTn>
                        </p:par>
                        <p:par>
                          <p:cTn id="185" fill="hold">
                            <p:stCondLst>
                              <p:cond delay="2000"/>
                            </p:stCondLst>
                            <p:childTnLst>
                              <p:par>
                                <p:cTn id="186" presetID="1" presetClass="entr" presetSubtype="0" fill="hold" grpId="0" nodeType="afterEffect">
                                  <p:stCondLst>
                                    <p:cond delay="0"/>
                                  </p:stCondLst>
                                  <p:childTnLst>
                                    <p:set>
                                      <p:cBhvr>
                                        <p:cTn id="187" dur="1" fill="hold">
                                          <p:stCondLst>
                                            <p:cond delay="499"/>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499"/>
                                          </p:stCondLst>
                                        </p:cTn>
                                        <p:tgtEl>
                                          <p:spTgt spid="66"/>
                                        </p:tgtEl>
                                        <p:attrNameLst>
                                          <p:attrName>style.visibility</p:attrName>
                                        </p:attrNameLst>
                                      </p:cBhvr>
                                      <p:to>
                                        <p:strVal val="visible"/>
                                      </p:to>
                                    </p:set>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499"/>
                                          </p:stCondLst>
                                        </p:cTn>
                                        <p:tgtEl>
                                          <p:spTgt spid="67"/>
                                        </p:tgtEl>
                                        <p:attrNameLst>
                                          <p:attrName>style.visibility</p:attrName>
                                        </p:attrNameLst>
                                      </p:cBhvr>
                                      <p:to>
                                        <p:strVal val="visible"/>
                                      </p:to>
                                    </p:se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499"/>
                                          </p:stCondLst>
                                        </p:cTn>
                                        <p:tgtEl>
                                          <p:spTgt spid="68"/>
                                        </p:tgtEl>
                                        <p:attrNameLst>
                                          <p:attrName>style.visibility</p:attrName>
                                        </p:attrNameLst>
                                      </p:cBhvr>
                                      <p:to>
                                        <p:strVal val="visible"/>
                                      </p:to>
                                    </p:set>
                                  </p:childTnLst>
                                </p:cTn>
                              </p:par>
                            </p:childTnLst>
                          </p:cTn>
                        </p:par>
                        <p:par>
                          <p:cTn id="198" fill="hold">
                            <p:stCondLst>
                              <p:cond delay="1500"/>
                            </p:stCondLst>
                            <p:childTnLst>
                              <p:par>
                                <p:cTn id="199" presetID="1" presetClass="entr" presetSubtype="0" fill="hold" grpId="0" nodeType="afterEffect">
                                  <p:stCondLst>
                                    <p:cond delay="0"/>
                                  </p:stCondLst>
                                  <p:childTnLst>
                                    <p:set>
                                      <p:cBhvr>
                                        <p:cTn id="200" dur="1" fill="hold">
                                          <p:stCondLst>
                                            <p:cond delay="499"/>
                                          </p:stCondLst>
                                        </p:cTn>
                                        <p:tgtEl>
                                          <p:spTgt spid="69"/>
                                        </p:tgtEl>
                                        <p:attrNameLst>
                                          <p:attrName>style.visibility</p:attrName>
                                        </p:attrNameLst>
                                      </p:cBhvr>
                                      <p:to>
                                        <p:strVal val="visible"/>
                                      </p:to>
                                    </p:set>
                                  </p:childTnLst>
                                </p:cTn>
                              </p:par>
                            </p:childTnLst>
                          </p:cTn>
                        </p:par>
                        <p:par>
                          <p:cTn id="201" fill="hold">
                            <p:stCondLst>
                              <p:cond delay="2000"/>
                            </p:stCondLst>
                            <p:childTnLst>
                              <p:par>
                                <p:cTn id="202" presetID="1" presetClass="entr" presetSubtype="0" fill="hold" nodeType="afterEffect">
                                  <p:stCondLst>
                                    <p:cond delay="0"/>
                                  </p:stCondLst>
                                  <p:childTnLst>
                                    <p:set>
                                      <p:cBhvr>
                                        <p:cTn id="203" dur="1" fill="hold">
                                          <p:stCondLst>
                                            <p:cond delay="499"/>
                                          </p:stCondLst>
                                        </p:cTn>
                                        <p:tgtEl>
                                          <p:spTgt spid="71"/>
                                        </p:tgtEl>
                                        <p:attrNameLst>
                                          <p:attrName>style.visibility</p:attrName>
                                        </p:attrNameLst>
                                      </p:cBhvr>
                                      <p:to>
                                        <p:strVal val="visible"/>
                                      </p:to>
                                    </p:set>
                                  </p:childTnLst>
                                </p:cTn>
                              </p:par>
                            </p:childTnLst>
                          </p:cTn>
                        </p:par>
                        <p:par>
                          <p:cTn id="204" fill="hold">
                            <p:stCondLst>
                              <p:cond delay="2500"/>
                            </p:stCondLst>
                            <p:childTnLst>
                              <p:par>
                                <p:cTn id="205" presetID="1" presetClass="entr" presetSubtype="0" fill="hold" nodeType="afterEffect">
                                  <p:stCondLst>
                                    <p:cond delay="0"/>
                                  </p:stCondLst>
                                  <p:childTnLst>
                                    <p:set>
                                      <p:cBhvr>
                                        <p:cTn id="206" dur="1" fill="hold">
                                          <p:stCondLst>
                                            <p:cond delay="499"/>
                                          </p:stCondLst>
                                        </p:cTn>
                                        <p:tgtEl>
                                          <p:spTgt spid="72"/>
                                        </p:tgtEl>
                                        <p:attrNameLst>
                                          <p:attrName>style.visibility</p:attrName>
                                        </p:attrNameLst>
                                      </p:cBhvr>
                                      <p:to>
                                        <p:strVal val="visible"/>
                                      </p:to>
                                    </p:set>
                                  </p:childTnLst>
                                </p:cTn>
                              </p:par>
                            </p:childTnLst>
                          </p:cTn>
                        </p:par>
                        <p:par>
                          <p:cTn id="207" fill="hold">
                            <p:stCondLst>
                              <p:cond delay="3000"/>
                            </p:stCondLst>
                            <p:childTnLst>
                              <p:par>
                                <p:cTn id="208" presetID="1" presetClass="entr" presetSubtype="0" fill="hold" nodeType="afterEffect">
                                  <p:stCondLst>
                                    <p:cond delay="0"/>
                                  </p:stCondLst>
                                  <p:childTnLst>
                                    <p:set>
                                      <p:cBhvr>
                                        <p:cTn id="209" dur="1" fill="hold">
                                          <p:stCondLst>
                                            <p:cond delay="499"/>
                                          </p:stCondLst>
                                        </p:cTn>
                                        <p:tgtEl>
                                          <p:spTgt spid="73"/>
                                        </p:tgtEl>
                                        <p:attrNameLst>
                                          <p:attrName>style.visibility</p:attrName>
                                        </p:attrNameLst>
                                      </p:cBhvr>
                                      <p:to>
                                        <p:strVal val="visible"/>
                                      </p:to>
                                    </p:set>
                                  </p:childTnLst>
                                </p:cTn>
                              </p:par>
                            </p:childTnLst>
                          </p:cTn>
                        </p:par>
                        <p:par>
                          <p:cTn id="210" fill="hold">
                            <p:stCondLst>
                              <p:cond delay="3500"/>
                            </p:stCondLst>
                            <p:childTnLst>
                              <p:par>
                                <p:cTn id="211" presetID="1" presetClass="entr" presetSubtype="0" fill="hold" nodeType="afterEffect">
                                  <p:stCondLst>
                                    <p:cond delay="0"/>
                                  </p:stCondLst>
                                  <p:childTnLst>
                                    <p:set>
                                      <p:cBhvr>
                                        <p:cTn id="212" dur="1" fill="hold">
                                          <p:stCondLst>
                                            <p:cond delay="499"/>
                                          </p:stCondLst>
                                        </p:cTn>
                                        <p:tgtEl>
                                          <p:spTgt spid="74"/>
                                        </p:tgtEl>
                                        <p:attrNameLst>
                                          <p:attrName>style.visibility</p:attrName>
                                        </p:attrNameLst>
                                      </p:cBhvr>
                                      <p:to>
                                        <p:strVal val="visible"/>
                                      </p:to>
                                    </p:set>
                                  </p:childTnLst>
                                </p:cTn>
                              </p:par>
                            </p:childTnLst>
                          </p:cTn>
                        </p:par>
                        <p:par>
                          <p:cTn id="213" fill="hold">
                            <p:stCondLst>
                              <p:cond delay="4000"/>
                            </p:stCondLst>
                            <p:childTnLst>
                              <p:par>
                                <p:cTn id="214" presetID="1" presetClass="entr" presetSubtype="0" fill="hold" grpId="0" nodeType="afterEffect">
                                  <p:stCondLst>
                                    <p:cond delay="0"/>
                                  </p:stCondLst>
                                  <p:childTnLst>
                                    <p:set>
                                      <p:cBhvr>
                                        <p:cTn id="215" dur="1" fill="hold">
                                          <p:stCondLst>
                                            <p:cond delay="499"/>
                                          </p:stCondLst>
                                        </p:cTn>
                                        <p:tgtEl>
                                          <p:spTgt spid="70"/>
                                        </p:tgtEl>
                                        <p:attrNameLst>
                                          <p:attrName>style.visibility</p:attrName>
                                        </p:attrNameLst>
                                      </p:cBhvr>
                                      <p:to>
                                        <p:strVal val="visible"/>
                                      </p:to>
                                    </p:se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nimBg="1"/>
      <p:bldP spid="7" grpId="0" animBg="1"/>
      <p:bldP spid="8" grpId="0" animBg="1"/>
      <p:bldP spid="9" grpId="0" animBg="1"/>
      <p:bldP spid="10" grpId="0" animBg="1"/>
      <p:bldP spid="11" grpId="0" animBg="1"/>
      <p:bldP spid="12" grpId="0" animBg="1"/>
      <p:bldP spid="13" grpId="0" animBg="1"/>
      <p:bldP spid="14" grpId="0" animBg="1"/>
      <p:bldP spid="24" grpId="0" autoUpdateAnimBg="0"/>
      <p:bldP spid="25" grpId="0" animBg="1"/>
      <p:bldP spid="27" grpId="0" autoUpdateAnimBg="0"/>
      <p:bldP spid="28" grpId="0" autoUpdateAnimBg="0"/>
      <p:bldP spid="29" grpId="0" autoUpdateAnimBg="0"/>
      <p:bldP spid="30" grpId="0" autoUpdateAnimBg="0"/>
      <p:bldP spid="31" grpId="0" autoUpdateAnimBg="0"/>
      <p:bldP spid="32"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nimBg="1"/>
      <p:bldP spid="44" grpId="0" animBg="1"/>
      <p:bldP spid="45" grpId="0" autoUpdateAnimBg="0"/>
      <p:bldP spid="46" grpId="0" autoUpdateAnimBg="0"/>
      <p:bldP spid="47" grpId="0" autoUpdateAnimBg="0"/>
      <p:bldP spid="48" grpId="0" autoUpdateAnimBg="0"/>
      <p:bldP spid="49" grpId="0" animBg="1"/>
      <p:bldP spid="50" grpId="0" autoUpdateAnimBg="0"/>
      <p:bldP spid="51" grpId="0" autoUpdateAnimBg="0"/>
      <p:bldP spid="52" grpId="0" autoUpdateAnimBg="0"/>
      <p:bldP spid="53" grpId="0" autoUpdateAnimBg="0"/>
      <p:bldP spid="54" grpId="0" animBg="1"/>
      <p:bldP spid="55" grpId="0" autoUpdateAnimBg="0"/>
      <p:bldP spid="56" grpId="0" autoUpdateAnimBg="0"/>
      <p:bldP spid="57" grpId="0" autoUpdateAnimBg="0"/>
      <p:bldP spid="58" grpId="0" autoUpdateAnimBg="0"/>
      <p:bldP spid="59" grpId="0" autoUpdateAnimBg="0"/>
      <p:bldP spid="60" grpId="0" animBg="1"/>
      <p:bldP spid="61" grpId="0" animBg="1"/>
      <p:bldP spid="63" grpId="0" autoUpdateAnimBg="0"/>
      <p:bldP spid="64" grpId="0" autoUpdateAnimBg="0"/>
      <p:bldP spid="65" grpId="0" autoUpdateAnimBg="0"/>
      <p:bldP spid="66" grpId="0" animBg="1"/>
      <p:bldP spid="67" grpId="0" autoUpdateAnimBg="0"/>
      <p:bldP spid="68" grpId="0" autoUpdateAnimBg="0"/>
      <p:bldP spid="69" grpId="0" autoUpdateAnimBg="0"/>
      <p:bldP spid="7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an A* Search</a:t>
            </a:r>
            <a:endParaRPr lang="en-US" dirty="0"/>
          </a:p>
        </p:txBody>
      </p:sp>
      <p:sp>
        <p:nvSpPr>
          <p:cNvPr id="4" name="Rectangle 1027"/>
          <p:cNvSpPr txBox="1">
            <a:spLocks noChangeArrowheads="1"/>
          </p:cNvSpPr>
          <p:nvPr/>
        </p:nvSpPr>
        <p:spPr>
          <a:xfrm>
            <a:off x="685800" y="1628800"/>
            <a:ext cx="7772400" cy="4896544"/>
          </a:xfrm>
          <a:prstGeom prst="rect">
            <a:avLst/>
          </a:prstGeom>
        </p:spPr>
        <p:txBody>
          <a:bodyPr vert="horz">
            <a:normAutofit/>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A* is optimal and complete, but it is not all good news. It can be shown that the number of nodes that are searched is still exponential to the length of the search space for most problems. This has implications not only for the time taken to perform the search but also the space required. Of these two problems the search complexity is more serious.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If you examine the animation on the previous slide you will notice an interesting phenomenon. Along any path from the root, the </a:t>
            </a:r>
            <a:r>
              <a:rPr kumimoji="0" lang="en-GB" sz="2000" b="0" i="1" u="none" strike="noStrike" kern="1200" cap="none" spc="0" normalizeH="0" baseline="0" noProof="0" smtClean="0">
                <a:ln>
                  <a:noFill/>
                </a:ln>
                <a:solidFill>
                  <a:schemeClr val="tx1"/>
                </a:solidFill>
                <a:effectLst/>
                <a:uLnTx/>
                <a:uFillTx/>
                <a:latin typeface="+mn-lt"/>
                <a:ea typeface="+mn-ea"/>
                <a:cs typeface="+mn-cs"/>
              </a:rPr>
              <a:t>f</a:t>
            </a:r>
            <a:r>
              <a:rPr kumimoji="0" lang="en-GB" sz="2000" b="0" i="0" u="none" strike="noStrike" kern="1200" cap="none" spc="0" normalizeH="0" baseline="0" noProof="0" smtClean="0">
                <a:ln>
                  <a:noFill/>
                </a:ln>
                <a:solidFill>
                  <a:schemeClr val="tx1"/>
                </a:solidFill>
                <a:effectLst/>
                <a:uLnTx/>
                <a:uFillTx/>
                <a:latin typeface="+mn-lt"/>
                <a:ea typeface="+mn-ea"/>
                <a:cs typeface="+mn-cs"/>
              </a:rPr>
              <a:t>-cost never decreases. This is no accident. It holds true for all admissible heuristics. A heuristic for which it holds is said to exhibit </a:t>
            </a:r>
            <a:r>
              <a:rPr kumimoji="0" lang="en-GB" sz="2000" b="1" i="0" u="none" strike="noStrike" kern="1200" cap="none" spc="0" normalizeH="0" baseline="0" noProof="0" smtClean="0">
                <a:ln>
                  <a:noFill/>
                </a:ln>
                <a:solidFill>
                  <a:schemeClr val="tx1"/>
                </a:solidFill>
                <a:effectLst/>
                <a:uLnTx/>
                <a:uFillTx/>
                <a:latin typeface="+mn-lt"/>
                <a:ea typeface="+mn-ea"/>
                <a:cs typeface="+mn-cs"/>
              </a:rPr>
              <a:t>monotonicity</a:t>
            </a:r>
            <a:r>
              <a:rPr kumimoji="0" lang="en-GB" sz="2000" b="0" i="0" u="none" strike="noStrike" kern="1200" cap="none" spc="0" normalizeH="0" baseline="0" noProof="0" smtClean="0">
                <a:ln>
                  <a:noFill/>
                </a:ln>
                <a:solidFill>
                  <a:schemeClr val="tx1"/>
                </a:solidFill>
                <a:effectLst/>
                <a:uLnTx/>
                <a:uFillTx/>
                <a:latin typeface="+mn-lt"/>
                <a:ea typeface="+mn-ea"/>
                <a:cs typeface="+mn-cs"/>
              </a:rPr>
              <a:t>.</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smtClean="0">
                <a:ln>
                  <a:noFill/>
                </a:ln>
                <a:solidFill>
                  <a:schemeClr val="tx1"/>
                </a:solidFill>
                <a:effectLst/>
                <a:uLnTx/>
                <a:uFillTx/>
                <a:latin typeface="+mn-lt"/>
                <a:ea typeface="+mn-ea"/>
                <a:cs typeface="+mn-cs"/>
              </a:rPr>
              <a:t>Because A* expands the leaf nodes of lowest </a:t>
            </a:r>
            <a:r>
              <a:rPr kumimoji="0" lang="en-GB" sz="2000" b="0" i="1" u="none" strike="noStrike" kern="1200" cap="none" spc="0" normalizeH="0" baseline="0" noProof="0" smtClean="0">
                <a:ln>
                  <a:noFill/>
                </a:ln>
                <a:solidFill>
                  <a:schemeClr val="tx1"/>
                </a:solidFill>
                <a:effectLst/>
                <a:uLnTx/>
                <a:uFillTx/>
                <a:latin typeface="+mn-lt"/>
                <a:ea typeface="+mn-ea"/>
                <a:cs typeface="+mn-cs"/>
              </a:rPr>
              <a:t>f</a:t>
            </a:r>
            <a:r>
              <a:rPr kumimoji="0" lang="en-GB" sz="2000" b="0" i="0" u="none" strike="noStrike" kern="1200" cap="none" spc="0" normalizeH="0" baseline="0" noProof="0" smtClean="0">
                <a:ln>
                  <a:noFill/>
                </a:ln>
                <a:solidFill>
                  <a:schemeClr val="tx1"/>
                </a:solidFill>
                <a:effectLst/>
                <a:uLnTx/>
                <a:uFillTx/>
                <a:latin typeface="+mn-lt"/>
                <a:ea typeface="+mn-ea"/>
                <a:cs typeface="+mn-cs"/>
              </a:rPr>
              <a:t>, we can see that an A* search fans out from the start node, adding nodes in concentric bands of increasing </a:t>
            </a:r>
            <a:r>
              <a:rPr kumimoji="0" lang="en-GB" sz="2000" b="0" i="1" u="none" strike="noStrike" kern="1200" cap="none" spc="0" normalizeH="0" baseline="0" noProof="0" smtClean="0">
                <a:ln>
                  <a:noFill/>
                </a:ln>
                <a:solidFill>
                  <a:schemeClr val="tx1"/>
                </a:solidFill>
                <a:effectLst/>
                <a:uLnTx/>
                <a:uFillTx/>
                <a:latin typeface="+mn-lt"/>
                <a:ea typeface="+mn-ea"/>
                <a:cs typeface="+mn-cs"/>
              </a:rPr>
              <a:t>f</a:t>
            </a:r>
            <a:r>
              <a:rPr kumimoji="0" lang="en-GB" sz="2000" b="0" i="0" u="none" strike="noStrike" kern="1200" cap="none" spc="0" normalizeH="0" baseline="0" noProof="0" smtClean="0">
                <a:ln>
                  <a:noFill/>
                </a:ln>
                <a:solidFill>
                  <a:schemeClr val="tx1"/>
                </a:solidFill>
                <a:effectLst/>
                <a:uLnTx/>
                <a:uFillTx/>
                <a:latin typeface="+mn-lt"/>
                <a:ea typeface="+mn-ea"/>
                <a:cs typeface="+mn-cs"/>
              </a:rPr>
              <a:t>-cost. These bands can be modelled as </a:t>
            </a:r>
            <a:r>
              <a:rPr kumimoji="0" lang="en-GB" sz="2000" b="1" i="0" u="none" strike="noStrike" kern="1200" cap="none" spc="0" normalizeH="0" baseline="0" noProof="0" smtClean="0">
                <a:ln>
                  <a:noFill/>
                </a:ln>
                <a:solidFill>
                  <a:schemeClr val="tx1"/>
                </a:solidFill>
                <a:effectLst/>
                <a:uLnTx/>
                <a:uFillTx/>
                <a:latin typeface="+mn-lt"/>
                <a:ea typeface="+mn-ea"/>
                <a:cs typeface="+mn-cs"/>
              </a:rPr>
              <a:t>contours</a:t>
            </a:r>
            <a:r>
              <a:rPr kumimoji="0" lang="en-GB" sz="2000" b="0" i="0" u="none" strike="noStrike" kern="1200" cap="none" spc="0" normalizeH="0" baseline="0" noProof="0" smtClean="0">
                <a:ln>
                  <a:noFill/>
                </a:ln>
                <a:solidFill>
                  <a:schemeClr val="tx1"/>
                </a:solidFill>
                <a:effectLst/>
                <a:uLnTx/>
                <a:uFillTx/>
                <a:latin typeface="+mn-lt"/>
                <a:ea typeface="+mn-ea"/>
                <a:cs typeface="+mn-cs"/>
              </a:rPr>
              <a:t> in the state space. </a:t>
            </a:r>
          </a:p>
          <a:p>
            <a:pPr marL="320040" marR="0" lvl="0" indent="-320040" algn="l" defTabSz="914400" rtl="0" eaLnBrk="1" fontAlgn="auto" latinLnBrk="0" hangingPunct="1">
              <a:lnSpc>
                <a:spcPct val="90000"/>
              </a:lnSpc>
              <a:spcBef>
                <a:spcPts val="700"/>
              </a:spcBef>
              <a:spcAft>
                <a:spcPts val="0"/>
              </a:spcAft>
              <a:buClr>
                <a:schemeClr val="accent2"/>
              </a:buClr>
              <a:buSzPct val="60000"/>
              <a:buFontTx/>
              <a:buNone/>
              <a:tabLst/>
              <a:defRPr/>
            </a:pPr>
            <a:endParaRPr kumimoji="0" lang="en-GB"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endParaRPr kumimoji="0" lang="en-GB"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endParaRPr kumimoji="0" lang="en-GB"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Strategies</a:t>
            </a:r>
            <a:endParaRPr lang="en-GB" dirty="0"/>
          </a:p>
        </p:txBody>
      </p:sp>
      <p:sp>
        <p:nvSpPr>
          <p:cNvPr id="3" name="Content Placeholder 2"/>
          <p:cNvSpPr>
            <a:spLocks noGrp="1"/>
          </p:cNvSpPr>
          <p:nvPr>
            <p:ph sz="quarter" idx="1"/>
          </p:nvPr>
        </p:nvSpPr>
        <p:spPr/>
        <p:txBody>
          <a:bodyPr/>
          <a:lstStyle/>
          <a:p>
            <a:r>
              <a:rPr lang="en-GB" dirty="0" smtClean="0"/>
              <a:t>Blind search</a:t>
            </a:r>
          </a:p>
          <a:p>
            <a:pPr lvl="1"/>
            <a:r>
              <a:rPr lang="en-GB" dirty="0" smtClean="0"/>
              <a:t>Breadth first search</a:t>
            </a:r>
          </a:p>
          <a:p>
            <a:pPr lvl="1"/>
            <a:r>
              <a:rPr lang="en-GB" dirty="0" smtClean="0"/>
              <a:t>Depth first search</a:t>
            </a:r>
          </a:p>
          <a:p>
            <a:pPr lvl="1"/>
            <a:r>
              <a:rPr lang="en-GB" dirty="0" smtClean="0"/>
              <a:t>Iterative deepening search</a:t>
            </a:r>
          </a:p>
          <a:p>
            <a:pPr lvl="1"/>
            <a:r>
              <a:rPr lang="en-GB" dirty="0" smtClean="0"/>
              <a:t>Bidirectional search</a:t>
            </a:r>
          </a:p>
          <a:p>
            <a:r>
              <a:rPr lang="en-GB" dirty="0" smtClean="0"/>
              <a:t>Informed search</a:t>
            </a:r>
          </a:p>
          <a:p>
            <a:r>
              <a:rPr lang="en-GB" dirty="0" smtClean="0"/>
              <a:t>Constraint satisfaction</a:t>
            </a:r>
          </a:p>
          <a:p>
            <a:r>
              <a:rPr lang="en-GB" dirty="0" smtClean="0"/>
              <a:t>Adversary search</a:t>
            </a:r>
            <a:endParaRPr lang="en-GB" dirty="0"/>
          </a:p>
        </p:txBody>
      </p:sp>
    </p:spTree>
    <p:extLst>
      <p:ext uri="{BB962C8B-B14F-4D97-AF65-F5344CB8AC3E}">
        <p14:creationId xmlns="" xmlns:p14="http://schemas.microsoft.com/office/powerpoint/2010/main" val="22125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0"/>
                                  </p:iterate>
                                  <p:childTnLst>
                                    <p:set>
                                      <p:cBhvr override="childStyle">
                                        <p:cTn id="10" dur="indefinite"/>
                                        <p:tgtEl>
                                          <p:spTgt spid="3">
                                            <p:txEl>
                                              <p:pRg st="5" end="5"/>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6" end="6"/>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AutoShape 3"/>
          <p:cNvCxnSpPr>
            <a:cxnSpLocks noChangeShapeType="1"/>
          </p:cNvCxnSpPr>
          <p:nvPr/>
        </p:nvCxnSpPr>
        <p:spPr bwMode="auto">
          <a:xfrm>
            <a:off x="6324600" y="1295400"/>
            <a:ext cx="1371600" cy="533400"/>
          </a:xfrm>
          <a:prstGeom prst="straightConnector1">
            <a:avLst/>
          </a:prstGeom>
          <a:noFill/>
          <a:ln w="9525">
            <a:noFill/>
            <a:round/>
            <a:headEnd/>
            <a:tailEnd/>
          </a:ln>
          <a:effectLst/>
        </p:spPr>
      </p:cxnSp>
      <p:sp>
        <p:nvSpPr>
          <p:cNvPr id="5" name="Oval 4"/>
          <p:cNvSpPr>
            <a:spLocks noChangeArrowheads="1"/>
          </p:cNvSpPr>
          <p:nvPr/>
        </p:nvSpPr>
        <p:spPr bwMode="auto">
          <a:xfrm>
            <a:off x="7543800" y="4800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6" name="Oval 5"/>
          <p:cNvSpPr>
            <a:spLocks noChangeArrowheads="1"/>
          </p:cNvSpPr>
          <p:nvPr/>
        </p:nvSpPr>
        <p:spPr bwMode="auto">
          <a:xfrm>
            <a:off x="5410200" y="3276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7" name="Oval 6"/>
          <p:cNvSpPr>
            <a:spLocks noChangeArrowheads="1"/>
          </p:cNvSpPr>
          <p:nvPr/>
        </p:nvSpPr>
        <p:spPr bwMode="auto">
          <a:xfrm>
            <a:off x="4267200" y="5410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8" name="Oval 7"/>
          <p:cNvSpPr>
            <a:spLocks noChangeArrowheads="1"/>
          </p:cNvSpPr>
          <p:nvPr/>
        </p:nvSpPr>
        <p:spPr bwMode="auto">
          <a:xfrm>
            <a:off x="3505200" y="3352800"/>
            <a:ext cx="152400" cy="152400"/>
          </a:xfrm>
          <a:prstGeom prst="ellipse">
            <a:avLst/>
          </a:prstGeom>
          <a:solidFill>
            <a:schemeClr val="tx1"/>
          </a:solidFill>
          <a:ln w="9525">
            <a:noFill/>
            <a:round/>
            <a:headEnd/>
            <a:tailEnd/>
          </a:ln>
          <a:effectLst/>
        </p:spPr>
        <p:txBody>
          <a:bodyPr anchor="ctr">
            <a:spAutoFit/>
          </a:bodyPr>
          <a:lstStyle/>
          <a:p>
            <a:endParaRPr lang="en-US"/>
          </a:p>
        </p:txBody>
      </p:sp>
      <p:sp>
        <p:nvSpPr>
          <p:cNvPr id="9" name="Oval 8"/>
          <p:cNvSpPr>
            <a:spLocks noChangeArrowheads="1"/>
          </p:cNvSpPr>
          <p:nvPr/>
        </p:nvSpPr>
        <p:spPr bwMode="auto">
          <a:xfrm>
            <a:off x="2133600" y="4267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0" name="Oval 9"/>
          <p:cNvSpPr>
            <a:spLocks noChangeArrowheads="1"/>
          </p:cNvSpPr>
          <p:nvPr/>
        </p:nvSpPr>
        <p:spPr bwMode="auto">
          <a:xfrm>
            <a:off x="2133600" y="1752600"/>
            <a:ext cx="152400" cy="152400"/>
          </a:xfrm>
          <a:prstGeom prst="ellipse">
            <a:avLst/>
          </a:prstGeom>
          <a:solidFill>
            <a:schemeClr val="tx1"/>
          </a:solidFill>
          <a:ln w="9525">
            <a:solidFill>
              <a:schemeClr val="tx1"/>
            </a:solidFill>
            <a:round/>
            <a:headEnd/>
            <a:tailEnd/>
          </a:ln>
          <a:effectLst/>
        </p:spPr>
        <p:txBody>
          <a:bodyPr wrap="none" anchor="ctr">
            <a:spAutoFit/>
          </a:bodyPr>
          <a:lstStyle/>
          <a:p>
            <a:endParaRPr lang="en-US"/>
          </a:p>
        </p:txBody>
      </p:sp>
      <p:sp>
        <p:nvSpPr>
          <p:cNvPr id="11" name="Oval 10"/>
          <p:cNvSpPr>
            <a:spLocks noChangeArrowheads="1"/>
          </p:cNvSpPr>
          <p:nvPr/>
        </p:nvSpPr>
        <p:spPr bwMode="auto">
          <a:xfrm>
            <a:off x="990600" y="2743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2" name="Oval 11"/>
          <p:cNvSpPr>
            <a:spLocks noChangeArrowheads="1"/>
          </p:cNvSpPr>
          <p:nvPr/>
        </p:nvSpPr>
        <p:spPr bwMode="auto">
          <a:xfrm>
            <a:off x="381000" y="4038600"/>
            <a:ext cx="152400" cy="152400"/>
          </a:xfrm>
          <a:prstGeom prst="ellipse">
            <a:avLst/>
          </a:prstGeom>
          <a:solidFill>
            <a:schemeClr val="tx1"/>
          </a:solidFill>
          <a:ln w="9525">
            <a:noFill/>
            <a:round/>
            <a:headEnd/>
            <a:tailEnd/>
          </a:ln>
          <a:effectLst/>
        </p:spPr>
        <p:txBody>
          <a:bodyPr wrap="none" anchor="ctr">
            <a:spAutoFit/>
          </a:bodyPr>
          <a:lstStyle/>
          <a:p>
            <a:endParaRPr lang="en-US"/>
          </a:p>
        </p:txBody>
      </p:sp>
      <p:sp>
        <p:nvSpPr>
          <p:cNvPr id="13" name="Oval 12"/>
          <p:cNvSpPr>
            <a:spLocks noChangeArrowheads="1"/>
          </p:cNvSpPr>
          <p:nvPr/>
        </p:nvSpPr>
        <p:spPr bwMode="auto">
          <a:xfrm>
            <a:off x="1981200" y="5791200"/>
            <a:ext cx="152400" cy="152400"/>
          </a:xfrm>
          <a:prstGeom prst="ellipse">
            <a:avLst/>
          </a:prstGeom>
          <a:solidFill>
            <a:schemeClr val="tx1"/>
          </a:solidFill>
          <a:ln w="9525">
            <a:noFill/>
            <a:round/>
            <a:headEnd/>
            <a:tailEnd/>
          </a:ln>
          <a:effectLst/>
        </p:spPr>
        <p:txBody>
          <a:bodyPr wrap="none" anchor="ctr">
            <a:spAutoFit/>
          </a:bodyPr>
          <a:lstStyle/>
          <a:p>
            <a:endParaRPr lang="en-US"/>
          </a:p>
        </p:txBody>
      </p:sp>
      <p:cxnSp>
        <p:nvCxnSpPr>
          <p:cNvPr id="14" name="AutoShape 13"/>
          <p:cNvCxnSpPr>
            <a:cxnSpLocks noChangeShapeType="1"/>
            <a:stCxn id="7" idx="6"/>
            <a:endCxn id="5" idx="2"/>
          </p:cNvCxnSpPr>
          <p:nvPr/>
        </p:nvCxnSpPr>
        <p:spPr bwMode="auto">
          <a:xfrm flipV="1">
            <a:off x="4419600" y="4876800"/>
            <a:ext cx="3124200" cy="609600"/>
          </a:xfrm>
          <a:prstGeom prst="straightConnector1">
            <a:avLst/>
          </a:prstGeom>
          <a:noFill/>
          <a:ln w="9525">
            <a:solidFill>
              <a:schemeClr val="tx1"/>
            </a:solidFill>
            <a:round/>
            <a:headEnd/>
            <a:tailEnd/>
          </a:ln>
          <a:effectLst/>
        </p:spPr>
      </p:cxnSp>
      <p:cxnSp>
        <p:nvCxnSpPr>
          <p:cNvPr id="15" name="AutoShape 14"/>
          <p:cNvCxnSpPr>
            <a:cxnSpLocks noChangeShapeType="1"/>
            <a:stCxn id="8" idx="6"/>
            <a:endCxn id="6" idx="2"/>
          </p:cNvCxnSpPr>
          <p:nvPr/>
        </p:nvCxnSpPr>
        <p:spPr bwMode="auto">
          <a:xfrm flipV="1">
            <a:off x="3657600" y="3352800"/>
            <a:ext cx="1752600" cy="76200"/>
          </a:xfrm>
          <a:prstGeom prst="straightConnector1">
            <a:avLst/>
          </a:prstGeom>
          <a:noFill/>
          <a:ln w="9525">
            <a:solidFill>
              <a:schemeClr val="tx1"/>
            </a:solidFill>
            <a:round/>
            <a:headEnd/>
            <a:tailEnd/>
          </a:ln>
          <a:effectLst/>
        </p:spPr>
      </p:cxnSp>
      <p:cxnSp>
        <p:nvCxnSpPr>
          <p:cNvPr id="16" name="AutoShape 15"/>
          <p:cNvCxnSpPr>
            <a:cxnSpLocks noChangeShapeType="1"/>
            <a:stCxn id="9" idx="6"/>
            <a:endCxn id="7" idx="2"/>
          </p:cNvCxnSpPr>
          <p:nvPr/>
        </p:nvCxnSpPr>
        <p:spPr bwMode="auto">
          <a:xfrm>
            <a:off x="2286000" y="4343400"/>
            <a:ext cx="1981200" cy="1143000"/>
          </a:xfrm>
          <a:prstGeom prst="straightConnector1">
            <a:avLst/>
          </a:prstGeom>
          <a:noFill/>
          <a:ln w="9525">
            <a:solidFill>
              <a:schemeClr val="tx1"/>
            </a:solidFill>
            <a:round/>
            <a:headEnd/>
            <a:tailEnd/>
          </a:ln>
          <a:effectLst/>
        </p:spPr>
      </p:cxnSp>
      <p:cxnSp>
        <p:nvCxnSpPr>
          <p:cNvPr id="17" name="AutoShape 16"/>
          <p:cNvCxnSpPr>
            <a:cxnSpLocks noChangeShapeType="1"/>
            <a:stCxn id="9" idx="0"/>
            <a:endCxn id="8" idx="3"/>
          </p:cNvCxnSpPr>
          <p:nvPr/>
        </p:nvCxnSpPr>
        <p:spPr bwMode="auto">
          <a:xfrm flipV="1">
            <a:off x="2209800" y="3482975"/>
            <a:ext cx="1317625" cy="784225"/>
          </a:xfrm>
          <a:prstGeom prst="straightConnector1">
            <a:avLst/>
          </a:prstGeom>
          <a:noFill/>
          <a:ln w="9525">
            <a:solidFill>
              <a:schemeClr val="tx1"/>
            </a:solidFill>
            <a:round/>
            <a:headEnd/>
            <a:tailEnd/>
          </a:ln>
          <a:effectLst/>
        </p:spPr>
      </p:cxnSp>
      <p:cxnSp>
        <p:nvCxnSpPr>
          <p:cNvPr id="18" name="AutoShape 17"/>
          <p:cNvCxnSpPr>
            <a:cxnSpLocks noChangeShapeType="1"/>
            <a:stCxn id="8" idx="0"/>
            <a:endCxn id="10" idx="4"/>
          </p:cNvCxnSpPr>
          <p:nvPr/>
        </p:nvCxnSpPr>
        <p:spPr bwMode="auto">
          <a:xfrm flipH="1" flipV="1">
            <a:off x="2209800" y="1905000"/>
            <a:ext cx="1371600" cy="1447800"/>
          </a:xfrm>
          <a:prstGeom prst="straightConnector1">
            <a:avLst/>
          </a:prstGeom>
          <a:noFill/>
          <a:ln w="9525">
            <a:solidFill>
              <a:schemeClr val="tx1"/>
            </a:solidFill>
            <a:round/>
            <a:headEnd/>
            <a:tailEnd/>
          </a:ln>
          <a:effectLst/>
        </p:spPr>
      </p:cxnSp>
      <p:cxnSp>
        <p:nvCxnSpPr>
          <p:cNvPr id="19" name="AutoShape 18"/>
          <p:cNvCxnSpPr>
            <a:cxnSpLocks noChangeShapeType="1"/>
            <a:stCxn id="35" idx="3"/>
            <a:endCxn id="10" idx="2"/>
          </p:cNvCxnSpPr>
          <p:nvPr/>
        </p:nvCxnSpPr>
        <p:spPr bwMode="auto">
          <a:xfrm flipV="1">
            <a:off x="1066800" y="1828800"/>
            <a:ext cx="1066800" cy="960438"/>
          </a:xfrm>
          <a:prstGeom prst="straightConnector1">
            <a:avLst/>
          </a:prstGeom>
          <a:noFill/>
          <a:ln w="9525">
            <a:noFill/>
            <a:round/>
            <a:headEnd/>
            <a:tailEnd/>
          </a:ln>
          <a:effectLst/>
        </p:spPr>
      </p:cxnSp>
      <p:cxnSp>
        <p:nvCxnSpPr>
          <p:cNvPr id="20" name="AutoShape 19"/>
          <p:cNvCxnSpPr>
            <a:cxnSpLocks noChangeShapeType="1"/>
            <a:stCxn id="13" idx="1"/>
            <a:endCxn id="9" idx="4"/>
          </p:cNvCxnSpPr>
          <p:nvPr/>
        </p:nvCxnSpPr>
        <p:spPr bwMode="auto">
          <a:xfrm flipV="1">
            <a:off x="2003425" y="4419600"/>
            <a:ext cx="206375" cy="1393825"/>
          </a:xfrm>
          <a:prstGeom prst="straightConnector1">
            <a:avLst/>
          </a:prstGeom>
          <a:noFill/>
          <a:ln w="9525">
            <a:solidFill>
              <a:schemeClr val="tx1"/>
            </a:solidFill>
            <a:round/>
            <a:headEnd/>
            <a:tailEnd/>
          </a:ln>
          <a:effectLst/>
        </p:spPr>
      </p:cxnSp>
      <p:cxnSp>
        <p:nvCxnSpPr>
          <p:cNvPr id="21" name="AutoShape 20"/>
          <p:cNvCxnSpPr>
            <a:cxnSpLocks noChangeShapeType="1"/>
            <a:stCxn id="11" idx="5"/>
            <a:endCxn id="8" idx="1"/>
          </p:cNvCxnSpPr>
          <p:nvPr/>
        </p:nvCxnSpPr>
        <p:spPr bwMode="auto">
          <a:xfrm>
            <a:off x="1120775" y="2873375"/>
            <a:ext cx="2406650" cy="501650"/>
          </a:xfrm>
          <a:prstGeom prst="straightConnector1">
            <a:avLst/>
          </a:prstGeom>
          <a:noFill/>
          <a:ln w="9525">
            <a:solidFill>
              <a:schemeClr val="tx1"/>
            </a:solidFill>
            <a:round/>
            <a:headEnd/>
            <a:tailEnd/>
          </a:ln>
          <a:effectLst/>
        </p:spPr>
      </p:cxnSp>
      <p:cxnSp>
        <p:nvCxnSpPr>
          <p:cNvPr id="22" name="AutoShape 21"/>
          <p:cNvCxnSpPr>
            <a:cxnSpLocks noChangeShapeType="1"/>
          </p:cNvCxnSpPr>
          <p:nvPr/>
        </p:nvCxnSpPr>
        <p:spPr bwMode="auto">
          <a:xfrm flipH="1">
            <a:off x="457200" y="2895600"/>
            <a:ext cx="663575" cy="1165225"/>
          </a:xfrm>
          <a:prstGeom prst="straightConnector1">
            <a:avLst/>
          </a:prstGeom>
          <a:noFill/>
          <a:ln w="9525">
            <a:solidFill>
              <a:schemeClr val="tx1"/>
            </a:solidFill>
            <a:round/>
            <a:headEnd/>
            <a:tailEnd/>
          </a:ln>
          <a:effectLst/>
        </p:spPr>
      </p:cxnSp>
      <p:sp>
        <p:nvSpPr>
          <p:cNvPr id="23" name="Text Box 22"/>
          <p:cNvSpPr txBox="1">
            <a:spLocks noChangeArrowheads="1"/>
          </p:cNvSpPr>
          <p:nvPr/>
        </p:nvSpPr>
        <p:spPr bwMode="auto">
          <a:xfrm>
            <a:off x="2209800" y="1524000"/>
            <a:ext cx="1143000" cy="366713"/>
          </a:xfrm>
          <a:prstGeom prst="rect">
            <a:avLst/>
          </a:prstGeom>
          <a:noFill/>
          <a:ln w="9525">
            <a:noFill/>
            <a:miter lim="800000"/>
            <a:headEnd/>
            <a:tailEnd/>
          </a:ln>
          <a:effectLst/>
        </p:spPr>
        <p:txBody>
          <a:bodyPr>
            <a:spAutoFit/>
          </a:bodyPr>
          <a:lstStyle/>
          <a:p>
            <a:r>
              <a:rPr lang="en-GB" sz="1800"/>
              <a:t>Oradea</a:t>
            </a:r>
          </a:p>
        </p:txBody>
      </p:sp>
      <p:sp>
        <p:nvSpPr>
          <p:cNvPr id="24" name="Oval 23"/>
          <p:cNvSpPr>
            <a:spLocks noChangeArrowheads="1"/>
          </p:cNvSpPr>
          <p:nvPr/>
        </p:nvSpPr>
        <p:spPr bwMode="auto">
          <a:xfrm>
            <a:off x="762000" y="1676400"/>
            <a:ext cx="152400" cy="152400"/>
          </a:xfrm>
          <a:prstGeom prst="ellipse">
            <a:avLst/>
          </a:prstGeom>
          <a:solidFill>
            <a:schemeClr val="tx1"/>
          </a:solidFill>
          <a:ln w="9525">
            <a:noFill/>
            <a:round/>
            <a:headEnd/>
            <a:tailEnd/>
          </a:ln>
          <a:effectLst/>
        </p:spPr>
        <p:txBody>
          <a:bodyPr anchor="ctr">
            <a:spAutoFit/>
          </a:bodyPr>
          <a:lstStyle/>
          <a:p>
            <a:endParaRPr lang="en-US"/>
          </a:p>
        </p:txBody>
      </p:sp>
      <p:cxnSp>
        <p:nvCxnSpPr>
          <p:cNvPr id="25" name="AutoShape 24"/>
          <p:cNvCxnSpPr>
            <a:cxnSpLocks noChangeShapeType="1"/>
            <a:stCxn id="24" idx="4"/>
          </p:cNvCxnSpPr>
          <p:nvPr/>
        </p:nvCxnSpPr>
        <p:spPr bwMode="auto">
          <a:xfrm>
            <a:off x="838200" y="1828800"/>
            <a:ext cx="174625" cy="936625"/>
          </a:xfrm>
          <a:prstGeom prst="straightConnector1">
            <a:avLst/>
          </a:prstGeom>
          <a:noFill/>
          <a:ln w="9525">
            <a:solidFill>
              <a:schemeClr val="tx1"/>
            </a:solidFill>
            <a:round/>
            <a:headEnd/>
            <a:tailEnd/>
          </a:ln>
          <a:effectLst/>
        </p:spPr>
      </p:cxnSp>
      <p:sp>
        <p:nvSpPr>
          <p:cNvPr id="26" name="Text Box 26"/>
          <p:cNvSpPr txBox="1">
            <a:spLocks noChangeArrowheads="1"/>
          </p:cNvSpPr>
          <p:nvPr/>
        </p:nvSpPr>
        <p:spPr bwMode="auto">
          <a:xfrm>
            <a:off x="5486400" y="3048000"/>
            <a:ext cx="990600" cy="366713"/>
          </a:xfrm>
          <a:prstGeom prst="rect">
            <a:avLst/>
          </a:prstGeom>
          <a:noFill/>
          <a:ln w="9525">
            <a:noFill/>
            <a:miter lim="800000"/>
            <a:headEnd/>
            <a:tailEnd/>
          </a:ln>
          <a:effectLst/>
        </p:spPr>
        <p:txBody>
          <a:bodyPr>
            <a:spAutoFit/>
          </a:bodyPr>
          <a:lstStyle/>
          <a:p>
            <a:r>
              <a:rPr lang="en-GB" sz="1800"/>
              <a:t>Fagaras</a:t>
            </a:r>
          </a:p>
        </p:txBody>
      </p:sp>
      <p:sp>
        <p:nvSpPr>
          <p:cNvPr id="27" name="Text Box 27"/>
          <p:cNvSpPr txBox="1">
            <a:spLocks noChangeArrowheads="1"/>
          </p:cNvSpPr>
          <p:nvPr/>
        </p:nvSpPr>
        <p:spPr bwMode="auto">
          <a:xfrm>
            <a:off x="4191000" y="5105400"/>
            <a:ext cx="838200" cy="366713"/>
          </a:xfrm>
          <a:prstGeom prst="rect">
            <a:avLst/>
          </a:prstGeom>
          <a:noFill/>
          <a:ln w="9525">
            <a:noFill/>
            <a:miter lim="800000"/>
            <a:headEnd/>
            <a:tailEnd/>
          </a:ln>
          <a:effectLst/>
        </p:spPr>
        <p:txBody>
          <a:bodyPr>
            <a:spAutoFit/>
          </a:bodyPr>
          <a:lstStyle/>
          <a:p>
            <a:r>
              <a:rPr lang="en-GB" sz="1800"/>
              <a:t>Pitesti</a:t>
            </a:r>
          </a:p>
        </p:txBody>
      </p:sp>
      <p:sp>
        <p:nvSpPr>
          <p:cNvPr id="28" name="Text Box 28"/>
          <p:cNvSpPr txBox="1">
            <a:spLocks noChangeArrowheads="1"/>
          </p:cNvSpPr>
          <p:nvPr/>
        </p:nvSpPr>
        <p:spPr bwMode="auto">
          <a:xfrm>
            <a:off x="3505200" y="3048000"/>
            <a:ext cx="838200" cy="366713"/>
          </a:xfrm>
          <a:prstGeom prst="rect">
            <a:avLst/>
          </a:prstGeom>
          <a:noFill/>
          <a:ln w="9525">
            <a:noFill/>
            <a:miter lim="800000"/>
            <a:headEnd/>
            <a:tailEnd/>
          </a:ln>
          <a:effectLst/>
        </p:spPr>
        <p:txBody>
          <a:bodyPr>
            <a:spAutoFit/>
          </a:bodyPr>
          <a:lstStyle/>
          <a:p>
            <a:r>
              <a:rPr lang="en-GB" sz="1800"/>
              <a:t>Sibiu</a:t>
            </a:r>
          </a:p>
        </p:txBody>
      </p:sp>
      <p:sp>
        <p:nvSpPr>
          <p:cNvPr id="29" name="Text Box 29"/>
          <p:cNvSpPr txBox="1">
            <a:spLocks noChangeArrowheads="1"/>
          </p:cNvSpPr>
          <p:nvPr/>
        </p:nvSpPr>
        <p:spPr bwMode="auto">
          <a:xfrm>
            <a:off x="2057400" y="5638800"/>
            <a:ext cx="914400" cy="366713"/>
          </a:xfrm>
          <a:prstGeom prst="rect">
            <a:avLst/>
          </a:prstGeom>
          <a:noFill/>
          <a:ln w="9525">
            <a:noFill/>
            <a:miter lim="800000"/>
            <a:headEnd/>
            <a:tailEnd/>
          </a:ln>
          <a:effectLst/>
        </p:spPr>
        <p:txBody>
          <a:bodyPr>
            <a:spAutoFit/>
          </a:bodyPr>
          <a:lstStyle/>
          <a:p>
            <a:r>
              <a:rPr lang="en-GB" sz="1800"/>
              <a:t>Craiova</a:t>
            </a:r>
          </a:p>
        </p:txBody>
      </p:sp>
      <p:sp>
        <p:nvSpPr>
          <p:cNvPr id="30" name="Text Box 30"/>
          <p:cNvSpPr txBox="1">
            <a:spLocks noChangeArrowheads="1"/>
          </p:cNvSpPr>
          <p:nvPr/>
        </p:nvSpPr>
        <p:spPr bwMode="auto">
          <a:xfrm>
            <a:off x="2286000" y="4114800"/>
            <a:ext cx="1066800" cy="366713"/>
          </a:xfrm>
          <a:prstGeom prst="rect">
            <a:avLst/>
          </a:prstGeom>
          <a:noFill/>
          <a:ln w="9525">
            <a:noFill/>
            <a:miter lim="800000"/>
            <a:headEnd/>
            <a:tailEnd/>
          </a:ln>
          <a:effectLst/>
        </p:spPr>
        <p:txBody>
          <a:bodyPr>
            <a:spAutoFit/>
          </a:bodyPr>
          <a:lstStyle/>
          <a:p>
            <a:r>
              <a:rPr lang="en-GB" sz="1800"/>
              <a:t>Rimnicu</a:t>
            </a:r>
          </a:p>
        </p:txBody>
      </p:sp>
      <p:sp>
        <p:nvSpPr>
          <p:cNvPr id="31" name="Text Box 31"/>
          <p:cNvSpPr txBox="1">
            <a:spLocks noChangeArrowheads="1"/>
          </p:cNvSpPr>
          <p:nvPr/>
        </p:nvSpPr>
        <p:spPr bwMode="auto">
          <a:xfrm>
            <a:off x="152400" y="4267200"/>
            <a:ext cx="1143000" cy="366713"/>
          </a:xfrm>
          <a:prstGeom prst="rect">
            <a:avLst/>
          </a:prstGeom>
          <a:noFill/>
          <a:ln w="9525">
            <a:noFill/>
            <a:miter lim="800000"/>
            <a:headEnd/>
            <a:tailEnd/>
          </a:ln>
          <a:effectLst/>
        </p:spPr>
        <p:txBody>
          <a:bodyPr>
            <a:spAutoFit/>
          </a:bodyPr>
          <a:lstStyle/>
          <a:p>
            <a:r>
              <a:rPr lang="en-GB" sz="1800"/>
              <a:t>Timisoara</a:t>
            </a:r>
          </a:p>
        </p:txBody>
      </p:sp>
      <p:cxnSp>
        <p:nvCxnSpPr>
          <p:cNvPr id="32" name="AutoShape 32"/>
          <p:cNvCxnSpPr>
            <a:cxnSpLocks noChangeShapeType="1"/>
            <a:stCxn id="11" idx="5"/>
          </p:cNvCxnSpPr>
          <p:nvPr/>
        </p:nvCxnSpPr>
        <p:spPr bwMode="auto">
          <a:xfrm>
            <a:off x="1120775" y="2873375"/>
            <a:ext cx="631825" cy="555625"/>
          </a:xfrm>
          <a:prstGeom prst="straightConnector1">
            <a:avLst/>
          </a:prstGeom>
          <a:noFill/>
          <a:ln w="9525">
            <a:noFill/>
            <a:round/>
            <a:headEnd/>
            <a:tailEnd/>
          </a:ln>
          <a:effectLst/>
        </p:spPr>
      </p:cxnSp>
      <p:cxnSp>
        <p:nvCxnSpPr>
          <p:cNvPr id="33" name="AutoShape 33"/>
          <p:cNvCxnSpPr>
            <a:cxnSpLocks noChangeShapeType="1"/>
          </p:cNvCxnSpPr>
          <p:nvPr/>
        </p:nvCxnSpPr>
        <p:spPr bwMode="auto">
          <a:xfrm>
            <a:off x="3657600" y="4953000"/>
            <a:ext cx="1524000" cy="427038"/>
          </a:xfrm>
          <a:prstGeom prst="straightConnector1">
            <a:avLst/>
          </a:prstGeom>
          <a:noFill/>
          <a:ln w="9525">
            <a:noFill/>
            <a:round/>
            <a:headEnd/>
            <a:tailEnd/>
          </a:ln>
          <a:effectLst/>
        </p:spPr>
      </p:cxnSp>
      <p:sp>
        <p:nvSpPr>
          <p:cNvPr id="34" name="Text Box 34"/>
          <p:cNvSpPr txBox="1">
            <a:spLocks noChangeArrowheads="1"/>
          </p:cNvSpPr>
          <p:nvPr/>
        </p:nvSpPr>
        <p:spPr bwMode="auto">
          <a:xfrm>
            <a:off x="7467600" y="4419600"/>
            <a:ext cx="1295400" cy="396875"/>
          </a:xfrm>
          <a:prstGeom prst="rect">
            <a:avLst/>
          </a:prstGeom>
          <a:noFill/>
          <a:ln w="9525">
            <a:noFill/>
            <a:miter lim="800000"/>
            <a:headEnd/>
            <a:tailEnd/>
          </a:ln>
          <a:effectLst/>
        </p:spPr>
        <p:txBody>
          <a:bodyPr>
            <a:spAutoFit/>
          </a:bodyPr>
          <a:lstStyle/>
          <a:p>
            <a:r>
              <a:rPr lang="en-GB"/>
              <a:t>Bucharest</a:t>
            </a:r>
          </a:p>
        </p:txBody>
      </p:sp>
      <p:sp>
        <p:nvSpPr>
          <p:cNvPr id="35" name="Text Box 35"/>
          <p:cNvSpPr txBox="1">
            <a:spLocks noChangeArrowheads="1"/>
          </p:cNvSpPr>
          <p:nvPr/>
        </p:nvSpPr>
        <p:spPr bwMode="auto">
          <a:xfrm>
            <a:off x="304800" y="2590800"/>
            <a:ext cx="762000" cy="396875"/>
          </a:xfrm>
          <a:prstGeom prst="rect">
            <a:avLst/>
          </a:prstGeom>
          <a:noFill/>
          <a:ln w="9525">
            <a:noFill/>
            <a:miter lim="800000"/>
            <a:headEnd/>
            <a:tailEnd/>
          </a:ln>
          <a:effectLst/>
        </p:spPr>
        <p:txBody>
          <a:bodyPr>
            <a:spAutoFit/>
          </a:bodyPr>
          <a:lstStyle/>
          <a:p>
            <a:r>
              <a:rPr lang="en-GB"/>
              <a:t>Arad</a:t>
            </a:r>
          </a:p>
        </p:txBody>
      </p:sp>
      <p:sp>
        <p:nvSpPr>
          <p:cNvPr id="36" name="Oval 68"/>
          <p:cNvSpPr>
            <a:spLocks noChangeArrowheads="1"/>
          </p:cNvSpPr>
          <p:nvPr/>
        </p:nvSpPr>
        <p:spPr bwMode="auto">
          <a:xfrm rot="720000">
            <a:off x="685800" y="2590800"/>
            <a:ext cx="914400" cy="457200"/>
          </a:xfrm>
          <a:prstGeom prst="ellipse">
            <a:avLst/>
          </a:prstGeom>
          <a:noFill/>
          <a:ln w="38100" cap="rnd">
            <a:solidFill>
              <a:schemeClr val="folHlink"/>
            </a:solidFill>
            <a:prstDash val="sysDot"/>
            <a:round/>
            <a:headEnd/>
            <a:tailEnd/>
          </a:ln>
          <a:effectLst/>
        </p:spPr>
        <p:txBody>
          <a:bodyPr anchor="ctr">
            <a:spAutoFit/>
          </a:bodyPr>
          <a:lstStyle/>
          <a:p>
            <a:endParaRPr lang="en-US"/>
          </a:p>
        </p:txBody>
      </p:sp>
      <p:sp>
        <p:nvSpPr>
          <p:cNvPr id="37" name="Oval 69"/>
          <p:cNvSpPr>
            <a:spLocks noChangeArrowheads="1"/>
          </p:cNvSpPr>
          <p:nvPr/>
        </p:nvSpPr>
        <p:spPr bwMode="auto">
          <a:xfrm rot="960000">
            <a:off x="271463" y="2587625"/>
            <a:ext cx="3581400" cy="1216025"/>
          </a:xfrm>
          <a:prstGeom prst="ellipse">
            <a:avLst/>
          </a:prstGeom>
          <a:noFill/>
          <a:ln w="38100" cap="rnd">
            <a:solidFill>
              <a:schemeClr val="folHlink"/>
            </a:solidFill>
            <a:prstDash val="sysDot"/>
            <a:round/>
            <a:headEnd/>
            <a:tailEnd/>
          </a:ln>
          <a:effectLst/>
        </p:spPr>
        <p:txBody>
          <a:bodyPr anchor="ctr">
            <a:spAutoFit/>
          </a:bodyPr>
          <a:lstStyle/>
          <a:p>
            <a:endParaRPr lang="en-US"/>
          </a:p>
        </p:txBody>
      </p:sp>
      <p:sp>
        <p:nvSpPr>
          <p:cNvPr id="38" name="Text Box 71"/>
          <p:cNvSpPr txBox="1">
            <a:spLocks noChangeArrowheads="1"/>
          </p:cNvSpPr>
          <p:nvPr/>
        </p:nvSpPr>
        <p:spPr bwMode="auto">
          <a:xfrm>
            <a:off x="228600" y="152400"/>
            <a:ext cx="8610600" cy="1016000"/>
          </a:xfrm>
          <a:prstGeom prst="rect">
            <a:avLst/>
          </a:prstGeom>
          <a:solidFill>
            <a:srgbClr val="EAEAEA"/>
          </a:solidFill>
          <a:ln w="9525">
            <a:solidFill>
              <a:schemeClr val="tx1"/>
            </a:solidFill>
            <a:miter lim="800000"/>
            <a:headEnd/>
            <a:tailEnd/>
          </a:ln>
          <a:effectLst/>
        </p:spPr>
        <p:txBody>
          <a:bodyPr>
            <a:spAutoFit/>
          </a:bodyPr>
          <a:lstStyle/>
          <a:p>
            <a:r>
              <a:rPr lang="en-US"/>
              <a:t>Map of Romania showing contours at f  = 380, f = 400 and f = 420, with Arad as the start state. </a:t>
            </a:r>
            <a:r>
              <a:rPr lang="en-US" b="1"/>
              <a:t>Note:</a:t>
            </a:r>
            <a:r>
              <a:rPr lang="en-US"/>
              <a:t> Nodes inside a given contour have </a:t>
            </a:r>
            <a:r>
              <a:rPr lang="en-US" i="1"/>
              <a:t>f</a:t>
            </a:r>
            <a:r>
              <a:rPr lang="en-US"/>
              <a:t>-costs lower than the contour value. Press space to continue the slideshow.</a:t>
            </a:r>
          </a:p>
        </p:txBody>
      </p:sp>
      <p:sp>
        <p:nvSpPr>
          <p:cNvPr id="39" name="Text Box 72"/>
          <p:cNvSpPr txBox="1">
            <a:spLocks noChangeArrowheads="1"/>
          </p:cNvSpPr>
          <p:nvPr/>
        </p:nvSpPr>
        <p:spPr bwMode="auto">
          <a:xfrm>
            <a:off x="4419600" y="2286000"/>
            <a:ext cx="457200" cy="274638"/>
          </a:xfrm>
          <a:prstGeom prst="rect">
            <a:avLst/>
          </a:prstGeom>
          <a:noFill/>
          <a:ln w="9525">
            <a:noFill/>
            <a:miter lim="800000"/>
            <a:headEnd/>
            <a:tailEnd/>
          </a:ln>
          <a:effectLst/>
        </p:spPr>
        <p:txBody>
          <a:bodyPr>
            <a:spAutoFit/>
          </a:bodyPr>
          <a:lstStyle/>
          <a:p>
            <a:r>
              <a:rPr lang="en-US" sz="1200">
                <a:solidFill>
                  <a:schemeClr val="bg2"/>
                </a:solidFill>
              </a:rPr>
              <a:t>420</a:t>
            </a:r>
          </a:p>
        </p:txBody>
      </p:sp>
      <p:sp>
        <p:nvSpPr>
          <p:cNvPr id="40" name="Text Box 73"/>
          <p:cNvSpPr txBox="1">
            <a:spLocks noChangeArrowheads="1"/>
          </p:cNvSpPr>
          <p:nvPr/>
        </p:nvSpPr>
        <p:spPr bwMode="auto">
          <a:xfrm>
            <a:off x="2057400" y="2362200"/>
            <a:ext cx="457200" cy="274638"/>
          </a:xfrm>
          <a:prstGeom prst="rect">
            <a:avLst/>
          </a:prstGeom>
          <a:noFill/>
          <a:ln w="9525">
            <a:noFill/>
            <a:miter lim="800000"/>
            <a:headEnd/>
            <a:tailEnd/>
          </a:ln>
          <a:effectLst/>
        </p:spPr>
        <p:txBody>
          <a:bodyPr>
            <a:spAutoFit/>
          </a:bodyPr>
          <a:lstStyle/>
          <a:p>
            <a:r>
              <a:rPr lang="en-US" sz="1200">
                <a:solidFill>
                  <a:schemeClr val="bg2"/>
                </a:solidFill>
              </a:rPr>
              <a:t>400</a:t>
            </a:r>
          </a:p>
        </p:txBody>
      </p:sp>
      <p:sp>
        <p:nvSpPr>
          <p:cNvPr id="41" name="Text Box 74"/>
          <p:cNvSpPr txBox="1">
            <a:spLocks noChangeArrowheads="1"/>
          </p:cNvSpPr>
          <p:nvPr/>
        </p:nvSpPr>
        <p:spPr bwMode="auto">
          <a:xfrm>
            <a:off x="1447800" y="2514600"/>
            <a:ext cx="457200" cy="274638"/>
          </a:xfrm>
          <a:prstGeom prst="rect">
            <a:avLst/>
          </a:prstGeom>
          <a:noFill/>
          <a:ln w="9525">
            <a:noFill/>
            <a:miter lim="800000"/>
            <a:headEnd/>
            <a:tailEnd/>
          </a:ln>
          <a:effectLst/>
        </p:spPr>
        <p:txBody>
          <a:bodyPr>
            <a:spAutoFit/>
          </a:bodyPr>
          <a:lstStyle/>
          <a:p>
            <a:r>
              <a:rPr lang="en-US" sz="1200">
                <a:solidFill>
                  <a:schemeClr val="bg2"/>
                </a:solidFill>
              </a:rPr>
              <a:t>380</a:t>
            </a:r>
          </a:p>
        </p:txBody>
      </p:sp>
      <p:sp>
        <p:nvSpPr>
          <p:cNvPr id="42" name="Text Box 25"/>
          <p:cNvSpPr txBox="1">
            <a:spLocks noChangeArrowheads="1"/>
          </p:cNvSpPr>
          <p:nvPr/>
        </p:nvSpPr>
        <p:spPr bwMode="auto">
          <a:xfrm>
            <a:off x="0" y="1447800"/>
            <a:ext cx="914400" cy="366713"/>
          </a:xfrm>
          <a:prstGeom prst="rect">
            <a:avLst/>
          </a:prstGeom>
          <a:noFill/>
          <a:ln w="9525">
            <a:noFill/>
            <a:miter lim="800000"/>
            <a:headEnd/>
            <a:tailEnd/>
          </a:ln>
          <a:effectLst/>
        </p:spPr>
        <p:txBody>
          <a:bodyPr>
            <a:spAutoFit/>
          </a:bodyPr>
          <a:lstStyle/>
          <a:p>
            <a:r>
              <a:rPr lang="en-GB" sz="1800" dirty="0" err="1"/>
              <a:t>Zerind</a:t>
            </a:r>
            <a:endParaRPr lang="en-GB"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Graphs</a:t>
            </a:r>
            <a:endParaRPr lang="en-GB" dirty="0"/>
          </a:p>
        </p:txBody>
      </p:sp>
      <p:sp>
        <p:nvSpPr>
          <p:cNvPr id="3" name="Content Placeholder 2"/>
          <p:cNvSpPr>
            <a:spLocks noGrp="1"/>
          </p:cNvSpPr>
          <p:nvPr>
            <p:ph sz="quarter" idx="1"/>
          </p:nvPr>
        </p:nvSpPr>
        <p:spPr/>
        <p:txBody>
          <a:bodyPr/>
          <a:lstStyle/>
          <a:p>
            <a:r>
              <a:rPr lang="en-GB" dirty="0" smtClean="0"/>
              <a:t>If the search space is not a tree, but a graph, the search tree may contain different nodes corresponding to the same state.</a:t>
            </a:r>
          </a:p>
          <a:p>
            <a:endParaRPr lang="en-GB" dirty="0"/>
          </a:p>
        </p:txBody>
      </p:sp>
    </p:spTree>
    <p:extLst>
      <p:ext uri="{BB962C8B-B14F-4D97-AF65-F5344CB8AC3E}">
        <p14:creationId xmlns="" xmlns:p14="http://schemas.microsoft.com/office/powerpoint/2010/main" val="174460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State Space that Generates an Exponentially Growing Search Space</a:t>
            </a:r>
            <a:endParaRPr lang="en-GB" dirty="0"/>
          </a:p>
        </p:txBody>
      </p:sp>
      <p:pic>
        <p:nvPicPr>
          <p:cNvPr id="1026" name="Picture 2" descr="C:\Users\Erma\Desktop\1.jpg"/>
          <p:cNvPicPr>
            <a:picLocks noChangeAspect="1" noChangeArrowheads="1"/>
          </p:cNvPicPr>
          <p:nvPr/>
        </p:nvPicPr>
        <p:blipFill>
          <a:blip r:embed="rId2" cstate="print"/>
          <a:srcRect/>
          <a:stretch>
            <a:fillRect/>
          </a:stretch>
        </p:blipFill>
        <p:spPr bwMode="auto">
          <a:xfrm>
            <a:off x="395536" y="1772816"/>
            <a:ext cx="8115300" cy="4229100"/>
          </a:xfrm>
          <a:prstGeom prst="rect">
            <a:avLst/>
          </a:prstGeom>
          <a:noFill/>
        </p:spPr>
      </p:pic>
      <p:sp>
        <p:nvSpPr>
          <p:cNvPr id="5" name="Rectangle 4"/>
          <p:cNvSpPr/>
          <p:nvPr/>
        </p:nvSpPr>
        <p:spPr>
          <a:xfrm>
            <a:off x="827584" y="4653136"/>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5224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Avoiding Repeated States</a:t>
            </a:r>
            <a:endParaRPr lang="en-GB" dirty="0"/>
          </a:p>
        </p:txBody>
      </p:sp>
      <p:sp>
        <p:nvSpPr>
          <p:cNvPr id="3" name="Content Placeholder 2"/>
          <p:cNvSpPr>
            <a:spLocks noGrp="1"/>
          </p:cNvSpPr>
          <p:nvPr>
            <p:ph sz="quarter" idx="1"/>
          </p:nvPr>
        </p:nvSpPr>
        <p:spPr/>
        <p:txBody>
          <a:bodyPr/>
          <a:lstStyle/>
          <a:p>
            <a:r>
              <a:rPr lang="en-GB" dirty="0" smtClean="0"/>
              <a:t>In increasing order of effectiveness in reducing size of state space and with increasing computational costs:</a:t>
            </a:r>
          </a:p>
          <a:p>
            <a:pPr marL="880110" lvl="1" indent="-514350">
              <a:buFont typeface="+mj-lt"/>
              <a:buAutoNum type="arabicPeriod"/>
            </a:pPr>
            <a:r>
              <a:rPr lang="en-GB" dirty="0" smtClean="0"/>
              <a:t>Do not return to the state you just came from.</a:t>
            </a:r>
          </a:p>
          <a:p>
            <a:pPr marL="880110" lvl="1" indent="-514350">
              <a:buFont typeface="+mj-lt"/>
              <a:buAutoNum type="arabicPeriod"/>
            </a:pPr>
            <a:r>
              <a:rPr lang="en-GB" dirty="0" smtClean="0"/>
              <a:t>Do not create paths with cycles in them.</a:t>
            </a:r>
          </a:p>
          <a:p>
            <a:pPr marL="880110" lvl="1" indent="-514350">
              <a:buFont typeface="+mj-lt"/>
              <a:buAutoNum type="arabicPeriod"/>
            </a:pPr>
            <a:r>
              <a:rPr lang="en-GB" dirty="0" smtClean="0"/>
              <a:t>Do not generate any state that was ever created before.</a:t>
            </a:r>
          </a:p>
          <a:p>
            <a:r>
              <a:rPr lang="en-GB" dirty="0" smtClean="0"/>
              <a:t>Net effect depends on frequency of “loops” in state space.</a:t>
            </a:r>
            <a:endParaRPr lang="en-GB" dirty="0"/>
          </a:p>
        </p:txBody>
      </p:sp>
    </p:spTree>
    <p:extLst>
      <p:ext uri="{BB962C8B-B14F-4D97-AF65-F5344CB8AC3E}">
        <p14:creationId xmlns="" xmlns:p14="http://schemas.microsoft.com/office/powerpoint/2010/main" val="155785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Search Algorithm</a:t>
            </a:r>
            <a:endParaRPr lang="en-GB"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MY" sz="1800" dirty="0">
                <a:latin typeface="Courier New" pitchFamily="49" charset="0"/>
                <a:cs typeface="Courier New" pitchFamily="49" charset="0"/>
              </a:rPr>
              <a:t>Let </a:t>
            </a:r>
            <a:r>
              <a:rPr lang="en-MY" sz="1800" i="1" dirty="0">
                <a:solidFill>
                  <a:srgbClr val="0070C0"/>
                </a:solidFill>
                <a:latin typeface="Courier New" pitchFamily="49" charset="0"/>
                <a:cs typeface="Courier New" pitchFamily="49" charset="0"/>
              </a:rPr>
              <a:t>fringe</a:t>
            </a:r>
            <a:r>
              <a:rPr lang="en-MY" sz="1800" i="1" dirty="0">
                <a:latin typeface="Courier New" pitchFamily="49" charset="0"/>
                <a:cs typeface="Courier New" pitchFamily="49" charset="0"/>
              </a:rPr>
              <a:t> </a:t>
            </a:r>
            <a:r>
              <a:rPr lang="en-MY" sz="1800" dirty="0">
                <a:latin typeface="Courier New" pitchFamily="49" charset="0"/>
                <a:cs typeface="Courier New" pitchFamily="49" charset="0"/>
              </a:rPr>
              <a:t>be a list containing the initial state </a:t>
            </a:r>
          </a:p>
          <a:p>
            <a:pPr marL="0" indent="0">
              <a:buNone/>
            </a:pPr>
            <a:r>
              <a:rPr lang="en-MY" sz="1800" dirty="0">
                <a:latin typeface="Courier New" pitchFamily="49" charset="0"/>
                <a:cs typeface="Courier New" pitchFamily="49" charset="0"/>
              </a:rPr>
              <a:t>Let </a:t>
            </a:r>
            <a:r>
              <a:rPr lang="en-MY" sz="1800" i="1" dirty="0">
                <a:solidFill>
                  <a:srgbClr val="0070C0"/>
                </a:solidFill>
                <a:latin typeface="Courier New" pitchFamily="49" charset="0"/>
                <a:cs typeface="Courier New" pitchFamily="49" charset="0"/>
              </a:rPr>
              <a:t>closed</a:t>
            </a:r>
            <a:r>
              <a:rPr lang="en-MY" sz="1800" i="1" dirty="0">
                <a:latin typeface="Courier New" pitchFamily="49" charset="0"/>
                <a:cs typeface="Courier New" pitchFamily="49" charset="0"/>
              </a:rPr>
              <a:t> </a:t>
            </a:r>
            <a:r>
              <a:rPr lang="en-MY" sz="1800" dirty="0">
                <a:latin typeface="Courier New" pitchFamily="49" charset="0"/>
                <a:cs typeface="Courier New" pitchFamily="49" charset="0"/>
              </a:rPr>
              <a:t>be initially empty </a:t>
            </a:r>
          </a:p>
          <a:p>
            <a:pPr marL="0" indent="0">
              <a:buNone/>
            </a:pPr>
            <a:r>
              <a:rPr lang="en-MY" sz="1800" dirty="0">
                <a:latin typeface="Courier New" pitchFamily="49" charset="0"/>
                <a:cs typeface="Courier New" pitchFamily="49" charset="0"/>
              </a:rPr>
              <a:t>Loop </a:t>
            </a:r>
            <a:endParaRPr lang="en-MY" sz="1800" dirty="0" smtClean="0">
              <a:latin typeface="Courier New" pitchFamily="49" charset="0"/>
              <a:cs typeface="Courier New" pitchFamily="49" charset="0"/>
            </a:endParaRPr>
          </a:p>
          <a:p>
            <a:pPr marL="0" indent="0">
              <a:buNone/>
            </a:pPr>
            <a:r>
              <a:rPr lang="en-MY" sz="1800" dirty="0">
                <a:latin typeface="Courier New" pitchFamily="49" charset="0"/>
                <a:cs typeface="Courier New" pitchFamily="49" charset="0"/>
              </a:rPr>
              <a:t>	</a:t>
            </a:r>
            <a:r>
              <a:rPr lang="en-MY" sz="1800" dirty="0" smtClean="0">
                <a:latin typeface="Courier New" pitchFamily="49" charset="0"/>
                <a:cs typeface="Courier New" pitchFamily="49" charset="0"/>
              </a:rPr>
              <a:t>if </a:t>
            </a:r>
            <a:r>
              <a:rPr lang="en-MY" sz="1800" i="1" dirty="0">
                <a:solidFill>
                  <a:srgbClr val="0070C0"/>
                </a:solidFill>
                <a:latin typeface="Courier New" pitchFamily="49" charset="0"/>
                <a:cs typeface="Courier New" pitchFamily="49" charset="0"/>
              </a:rPr>
              <a:t>fringe</a:t>
            </a:r>
            <a:r>
              <a:rPr lang="en-MY" sz="1800" i="1" dirty="0">
                <a:latin typeface="Courier New" pitchFamily="49" charset="0"/>
                <a:cs typeface="Courier New" pitchFamily="49" charset="0"/>
              </a:rPr>
              <a:t> </a:t>
            </a:r>
            <a:r>
              <a:rPr lang="en-MY" sz="1800" dirty="0">
                <a:latin typeface="Courier New" pitchFamily="49" charset="0"/>
                <a:cs typeface="Courier New" pitchFamily="49" charset="0"/>
              </a:rPr>
              <a:t>is empty </a:t>
            </a:r>
            <a:endParaRPr lang="en-MY" sz="1800" dirty="0" smtClean="0">
              <a:latin typeface="Courier New" pitchFamily="49" charset="0"/>
              <a:cs typeface="Courier New" pitchFamily="49" charset="0"/>
            </a:endParaRPr>
          </a:p>
          <a:p>
            <a:pPr marL="0" indent="0">
              <a:buNone/>
            </a:pPr>
            <a:r>
              <a:rPr lang="en-MY" sz="1800" dirty="0">
                <a:latin typeface="Courier New" pitchFamily="49" charset="0"/>
                <a:cs typeface="Courier New" pitchFamily="49" charset="0"/>
              </a:rPr>
              <a:t>	</a:t>
            </a:r>
            <a:r>
              <a:rPr lang="en-MY" sz="1800" dirty="0" smtClean="0">
                <a:latin typeface="Courier New" pitchFamily="49" charset="0"/>
                <a:cs typeface="Courier New" pitchFamily="49" charset="0"/>
              </a:rPr>
              <a:t>	return </a:t>
            </a:r>
            <a:r>
              <a:rPr lang="en-MY" sz="1800" i="1" dirty="0">
                <a:latin typeface="Courier New" pitchFamily="49" charset="0"/>
                <a:cs typeface="Courier New" pitchFamily="49" charset="0"/>
              </a:rPr>
              <a:t>failure </a:t>
            </a:r>
            <a:endParaRPr lang="en-MY" sz="1800" i="1" dirty="0" smtClean="0">
              <a:latin typeface="Courier New" pitchFamily="49" charset="0"/>
              <a:cs typeface="Courier New" pitchFamily="49" charset="0"/>
            </a:endParaRPr>
          </a:p>
          <a:p>
            <a:pPr marL="0" indent="0">
              <a:buNone/>
            </a:pPr>
            <a:r>
              <a:rPr lang="en-MY" sz="1800" i="1" dirty="0">
                <a:latin typeface="Courier New" pitchFamily="49" charset="0"/>
                <a:cs typeface="Courier New" pitchFamily="49" charset="0"/>
              </a:rPr>
              <a:t>	</a:t>
            </a:r>
            <a:r>
              <a:rPr lang="en-MY" sz="1800" i="1" dirty="0" smtClean="0">
                <a:latin typeface="Courier New" pitchFamily="49" charset="0"/>
                <a:cs typeface="Courier New" pitchFamily="49" charset="0"/>
              </a:rPr>
              <a:t>	</a:t>
            </a:r>
            <a:r>
              <a:rPr lang="en-MY" sz="1800" dirty="0" smtClean="0">
                <a:latin typeface="Courier New" pitchFamily="49" charset="0"/>
                <a:cs typeface="Courier New" pitchFamily="49" charset="0"/>
              </a:rPr>
              <a:t>Node    remove-first </a:t>
            </a:r>
            <a:r>
              <a:rPr lang="en-MY" sz="1800" dirty="0">
                <a:latin typeface="Courier New" pitchFamily="49" charset="0"/>
                <a:cs typeface="Courier New" pitchFamily="49" charset="0"/>
              </a:rPr>
              <a:t>(</a:t>
            </a:r>
            <a:r>
              <a:rPr lang="en-MY" sz="1800" i="1" dirty="0">
                <a:latin typeface="Courier New" pitchFamily="49" charset="0"/>
                <a:cs typeface="Courier New" pitchFamily="49" charset="0"/>
              </a:rPr>
              <a:t>fringe</a:t>
            </a:r>
            <a:r>
              <a:rPr lang="en-MY" sz="1800" dirty="0">
                <a:latin typeface="Courier New" pitchFamily="49" charset="0"/>
                <a:cs typeface="Courier New" pitchFamily="49" charset="0"/>
              </a:rPr>
              <a:t>) </a:t>
            </a:r>
          </a:p>
          <a:p>
            <a:pPr marL="0" indent="0">
              <a:buNone/>
            </a:pPr>
            <a:r>
              <a:rPr lang="en-MY" sz="1800" dirty="0" smtClean="0">
                <a:latin typeface="Courier New" pitchFamily="49" charset="0"/>
                <a:cs typeface="Courier New" pitchFamily="49" charset="0"/>
              </a:rPr>
              <a:t>	if </a:t>
            </a:r>
            <a:r>
              <a:rPr lang="en-MY" sz="1800" dirty="0">
                <a:latin typeface="Courier New" pitchFamily="49" charset="0"/>
                <a:cs typeface="Courier New" pitchFamily="49" charset="0"/>
              </a:rPr>
              <a:t>Node is a </a:t>
            </a:r>
            <a:r>
              <a:rPr lang="en-MY" sz="1800" i="1" dirty="0">
                <a:latin typeface="Courier New" pitchFamily="49" charset="0"/>
                <a:cs typeface="Courier New" pitchFamily="49" charset="0"/>
              </a:rPr>
              <a:t>goal </a:t>
            </a:r>
            <a:endParaRPr lang="en-MY" sz="1800" dirty="0">
              <a:latin typeface="Courier New" pitchFamily="49" charset="0"/>
              <a:cs typeface="Courier New" pitchFamily="49" charset="0"/>
            </a:endParaRPr>
          </a:p>
          <a:p>
            <a:pPr marL="0" indent="0">
              <a:buNone/>
            </a:pPr>
            <a:r>
              <a:rPr lang="en-MY" sz="1800" dirty="0" smtClean="0">
                <a:latin typeface="Courier New" pitchFamily="49" charset="0"/>
                <a:cs typeface="Courier New" pitchFamily="49" charset="0"/>
              </a:rPr>
              <a:t>		then </a:t>
            </a:r>
            <a:r>
              <a:rPr lang="en-MY" sz="1800" dirty="0">
                <a:latin typeface="Courier New" pitchFamily="49" charset="0"/>
                <a:cs typeface="Courier New" pitchFamily="49" charset="0"/>
              </a:rPr>
              <a:t>return the path from initial state to Node </a:t>
            </a:r>
          </a:p>
          <a:p>
            <a:pPr marL="0" indent="0">
              <a:buNone/>
            </a:pPr>
            <a:r>
              <a:rPr lang="en-MY" sz="1800" dirty="0" smtClean="0">
                <a:latin typeface="Courier New" pitchFamily="49" charset="0"/>
                <a:cs typeface="Courier New" pitchFamily="49" charset="0"/>
              </a:rPr>
              <a:t>	else </a:t>
            </a:r>
            <a:r>
              <a:rPr lang="en-MY" sz="1800" dirty="0">
                <a:latin typeface="Courier New" pitchFamily="49" charset="0"/>
                <a:cs typeface="Courier New" pitchFamily="49" charset="0"/>
              </a:rPr>
              <a:t>put Node in </a:t>
            </a:r>
            <a:r>
              <a:rPr lang="en-MY" sz="1800" i="1" dirty="0">
                <a:solidFill>
                  <a:srgbClr val="0070C0"/>
                </a:solidFill>
                <a:latin typeface="Courier New" pitchFamily="49" charset="0"/>
                <a:cs typeface="Courier New" pitchFamily="49" charset="0"/>
              </a:rPr>
              <a:t>closed</a:t>
            </a:r>
            <a:r>
              <a:rPr lang="en-MY" sz="1800" i="1" dirty="0">
                <a:latin typeface="Courier New" pitchFamily="49" charset="0"/>
                <a:cs typeface="Courier New" pitchFamily="49" charset="0"/>
              </a:rPr>
              <a:t> </a:t>
            </a:r>
            <a:endParaRPr lang="en-MY" sz="1800" dirty="0">
              <a:latin typeface="Courier New" pitchFamily="49" charset="0"/>
              <a:cs typeface="Courier New" pitchFamily="49" charset="0"/>
            </a:endParaRPr>
          </a:p>
          <a:p>
            <a:pPr marL="0" indent="0">
              <a:buNone/>
            </a:pPr>
            <a:r>
              <a:rPr lang="en-MY" sz="1800" dirty="0" smtClean="0">
                <a:latin typeface="Courier New" pitchFamily="49" charset="0"/>
                <a:cs typeface="Courier New" pitchFamily="49" charset="0"/>
              </a:rPr>
              <a:t>		generate </a:t>
            </a:r>
            <a:r>
              <a:rPr lang="en-MY" sz="1800" dirty="0">
                <a:latin typeface="Courier New" pitchFamily="49" charset="0"/>
                <a:cs typeface="Courier New" pitchFamily="49" charset="0"/>
              </a:rPr>
              <a:t>all successors of Node S </a:t>
            </a:r>
            <a:r>
              <a:rPr lang="en-MY" sz="1800" dirty="0" smtClean="0">
                <a:latin typeface="Courier New" pitchFamily="49" charset="0"/>
                <a:cs typeface="Courier New" pitchFamily="49" charset="0"/>
              </a:rPr>
              <a:t>for </a:t>
            </a:r>
            <a:r>
              <a:rPr lang="en-MY" sz="1800" dirty="0">
                <a:latin typeface="Courier New" pitchFamily="49" charset="0"/>
                <a:cs typeface="Courier New" pitchFamily="49" charset="0"/>
              </a:rPr>
              <a:t>all nodes </a:t>
            </a:r>
            <a:r>
              <a:rPr lang="en-MY" sz="1800" dirty="0" smtClean="0">
                <a:latin typeface="Courier New" pitchFamily="49" charset="0"/>
                <a:cs typeface="Courier New" pitchFamily="49" charset="0"/>
              </a:rPr>
              <a:t>		m </a:t>
            </a:r>
            <a:r>
              <a:rPr lang="en-MY" sz="1800" dirty="0">
                <a:latin typeface="Courier New" pitchFamily="49" charset="0"/>
                <a:cs typeface="Courier New" pitchFamily="49" charset="0"/>
              </a:rPr>
              <a:t>in S </a:t>
            </a:r>
          </a:p>
          <a:p>
            <a:pPr marL="0" indent="0">
              <a:buNone/>
            </a:pPr>
            <a:r>
              <a:rPr lang="en-MY" sz="1800" dirty="0" smtClean="0">
                <a:latin typeface="Courier New" pitchFamily="49" charset="0"/>
                <a:cs typeface="Courier New" pitchFamily="49" charset="0"/>
              </a:rPr>
              <a:t>			if </a:t>
            </a:r>
            <a:r>
              <a:rPr lang="en-MY" sz="1800" dirty="0">
                <a:latin typeface="Courier New" pitchFamily="49" charset="0"/>
                <a:cs typeface="Courier New" pitchFamily="49" charset="0"/>
              </a:rPr>
              <a:t>m is not in </a:t>
            </a:r>
            <a:r>
              <a:rPr lang="en-MY" sz="1800" i="1" dirty="0">
                <a:solidFill>
                  <a:srgbClr val="0070C0"/>
                </a:solidFill>
                <a:latin typeface="Courier New" pitchFamily="49" charset="0"/>
                <a:cs typeface="Courier New" pitchFamily="49" charset="0"/>
              </a:rPr>
              <a:t>fringe</a:t>
            </a:r>
            <a:r>
              <a:rPr lang="en-MY" sz="1800" dirty="0">
                <a:latin typeface="Courier New" pitchFamily="49" charset="0"/>
                <a:cs typeface="Courier New" pitchFamily="49" charset="0"/>
              </a:rPr>
              <a:t> or </a:t>
            </a:r>
            <a:r>
              <a:rPr lang="en-MY" sz="1800" i="1" dirty="0">
                <a:solidFill>
                  <a:srgbClr val="0070C0"/>
                </a:solidFill>
                <a:latin typeface="Courier New" pitchFamily="49" charset="0"/>
                <a:cs typeface="Courier New" pitchFamily="49" charset="0"/>
              </a:rPr>
              <a:t>closed</a:t>
            </a:r>
            <a:r>
              <a:rPr lang="en-MY" sz="1800" i="1" dirty="0">
                <a:latin typeface="Courier New" pitchFamily="49" charset="0"/>
                <a:cs typeface="Courier New" pitchFamily="49" charset="0"/>
              </a:rPr>
              <a:t> </a:t>
            </a:r>
            <a:endParaRPr lang="en-MY" sz="1800" dirty="0">
              <a:latin typeface="Courier New" pitchFamily="49" charset="0"/>
              <a:cs typeface="Courier New" pitchFamily="49" charset="0"/>
            </a:endParaRPr>
          </a:p>
          <a:p>
            <a:pPr marL="0" indent="0">
              <a:buNone/>
            </a:pPr>
            <a:r>
              <a:rPr lang="en-GB" sz="1800" dirty="0" smtClean="0">
                <a:latin typeface="Courier New" pitchFamily="49" charset="0"/>
                <a:cs typeface="Courier New" pitchFamily="49" charset="0"/>
              </a:rPr>
              <a:t>			merge </a:t>
            </a:r>
            <a:r>
              <a:rPr lang="en-GB" sz="1800" dirty="0">
                <a:latin typeface="Courier New" pitchFamily="49" charset="0"/>
                <a:cs typeface="Courier New" pitchFamily="49" charset="0"/>
              </a:rPr>
              <a:t>m into </a:t>
            </a:r>
            <a:r>
              <a:rPr lang="en-GB" sz="1800" i="1" dirty="0">
                <a:solidFill>
                  <a:srgbClr val="0070C0"/>
                </a:solidFill>
                <a:latin typeface="Courier New" pitchFamily="49" charset="0"/>
                <a:cs typeface="Courier New" pitchFamily="49" charset="0"/>
              </a:rPr>
              <a:t>fringe</a:t>
            </a:r>
            <a:r>
              <a:rPr lang="en-GB" sz="1800" i="1" dirty="0">
                <a:latin typeface="Courier New" pitchFamily="49" charset="0"/>
                <a:cs typeface="Courier New" pitchFamily="49" charset="0"/>
              </a:rPr>
              <a:t> </a:t>
            </a:r>
            <a:endParaRPr lang="en-GB" sz="1800" dirty="0">
              <a:latin typeface="Courier New" pitchFamily="49" charset="0"/>
              <a:cs typeface="Courier New" pitchFamily="49" charset="0"/>
            </a:endParaRPr>
          </a:p>
          <a:p>
            <a:pPr marL="0" indent="0">
              <a:buNone/>
            </a:pPr>
            <a:r>
              <a:rPr lang="en-GB" sz="1800" dirty="0">
                <a:latin typeface="Courier New" pitchFamily="49" charset="0"/>
                <a:cs typeface="Courier New" pitchFamily="49" charset="0"/>
              </a:rPr>
              <a:t>End Loop 	</a:t>
            </a:r>
          </a:p>
          <a:p>
            <a:pPr marL="0" indent="0">
              <a:buNone/>
            </a:pPr>
            <a:endParaRPr lang="en-GB" sz="1800" dirty="0">
              <a:latin typeface="Courier New" pitchFamily="49" charset="0"/>
              <a:cs typeface="Courier New" pitchFamily="49" charset="0"/>
            </a:endParaRPr>
          </a:p>
        </p:txBody>
      </p:sp>
      <p:cxnSp>
        <p:nvCxnSpPr>
          <p:cNvPr id="5" name="Straight Arrow Connector 4"/>
          <p:cNvCxnSpPr/>
          <p:nvPr/>
        </p:nvCxnSpPr>
        <p:spPr>
          <a:xfrm flipH="1">
            <a:off x="3059832" y="3356992"/>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207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 (UCS)</a:t>
            </a:r>
            <a:endParaRPr lang="en-GB" dirty="0"/>
          </a:p>
        </p:txBody>
      </p:sp>
      <p:sp>
        <p:nvSpPr>
          <p:cNvPr id="3" name="Content Placeholder 2"/>
          <p:cNvSpPr>
            <a:spLocks noGrp="1"/>
          </p:cNvSpPr>
          <p:nvPr>
            <p:ph sz="quarter" idx="1"/>
          </p:nvPr>
        </p:nvSpPr>
        <p:spPr/>
        <p:txBody>
          <a:bodyPr/>
          <a:lstStyle/>
          <a:p>
            <a:r>
              <a:rPr lang="en-GB" dirty="0" err="1" smtClean="0"/>
              <a:t>Enqueue</a:t>
            </a:r>
            <a:r>
              <a:rPr lang="en-GB" dirty="0" smtClean="0"/>
              <a:t> nodes by path cost.</a:t>
            </a:r>
          </a:p>
          <a:p>
            <a:r>
              <a:rPr lang="en-GB" dirty="0" smtClean="0"/>
              <a:t>Let g(n)=cost of the path from the start node to the current node n. </a:t>
            </a:r>
            <a:r>
              <a:rPr lang="en-GB" dirty="0"/>
              <a:t>S</a:t>
            </a:r>
            <a:r>
              <a:rPr lang="en-GB" dirty="0" smtClean="0"/>
              <a:t>ort nodes by increasing value of g.</a:t>
            </a:r>
          </a:p>
          <a:p>
            <a:pPr marL="0" indent="0">
              <a:buNone/>
            </a:pPr>
            <a:endParaRPr lang="en-GB" dirty="0">
              <a:solidFill>
                <a:srgbClr val="0070C0"/>
              </a:solidFill>
            </a:endParaRPr>
          </a:p>
          <a:p>
            <a:pPr marL="0" indent="0">
              <a:buNone/>
            </a:pPr>
            <a:r>
              <a:rPr lang="en-GB" dirty="0" smtClean="0">
                <a:solidFill>
                  <a:srgbClr val="0070C0"/>
                </a:solidFill>
              </a:rPr>
              <a:t>Expand lowest cost node of the </a:t>
            </a:r>
            <a:r>
              <a:rPr lang="en-GB" i="1" dirty="0" smtClean="0">
                <a:solidFill>
                  <a:srgbClr val="0070C0"/>
                </a:solidFill>
              </a:rPr>
              <a:t>fringe</a:t>
            </a:r>
            <a:r>
              <a:rPr lang="en-GB" dirty="0" smtClean="0">
                <a:solidFill>
                  <a:srgbClr val="0070C0"/>
                </a:solidFill>
              </a:rPr>
              <a:t>.</a:t>
            </a:r>
          </a:p>
          <a:p>
            <a:pPr lvl="1"/>
            <a:r>
              <a:rPr lang="en-GB" dirty="0" smtClean="0">
                <a:solidFill>
                  <a:srgbClr val="0070C0"/>
                </a:solidFill>
              </a:rPr>
              <a:t>Complete</a:t>
            </a:r>
          </a:p>
          <a:p>
            <a:pPr lvl="1"/>
            <a:r>
              <a:rPr lang="en-GB" dirty="0" smtClean="0">
                <a:solidFill>
                  <a:srgbClr val="0070C0"/>
                </a:solidFill>
              </a:rPr>
              <a:t>Optimal/admissible</a:t>
            </a:r>
          </a:p>
          <a:p>
            <a:pPr lvl="1"/>
            <a:r>
              <a:rPr lang="en-GB" dirty="0" smtClean="0">
                <a:solidFill>
                  <a:srgbClr val="0070C0"/>
                </a:solidFill>
              </a:rPr>
              <a:t>Exponential time and space complexity. O(b</a:t>
            </a:r>
            <a:r>
              <a:rPr lang="en-GB" baseline="30000" dirty="0" smtClean="0">
                <a:solidFill>
                  <a:srgbClr val="0070C0"/>
                </a:solidFill>
              </a:rPr>
              <a:t>d</a:t>
            </a:r>
            <a:r>
              <a:rPr lang="en-GB" dirty="0" smtClean="0">
                <a:solidFill>
                  <a:srgbClr val="0070C0"/>
                </a:solidFill>
              </a:rPr>
              <a:t>)</a:t>
            </a:r>
          </a:p>
          <a:p>
            <a:pPr lvl="1"/>
            <a:endParaRPr lang="en-GB" dirty="0"/>
          </a:p>
        </p:txBody>
      </p:sp>
    </p:spTree>
    <p:extLst>
      <p:ext uri="{BB962C8B-B14F-4D97-AF65-F5344CB8AC3E}">
        <p14:creationId xmlns="" xmlns:p14="http://schemas.microsoft.com/office/powerpoint/2010/main" val="19126577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714</TotalTime>
  <Words>2059</Words>
  <Application>Microsoft Office PowerPoint</Application>
  <PresentationFormat>On-screen Show (4:3)</PresentationFormat>
  <Paragraphs>342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Informed search</vt:lpstr>
      <vt:lpstr>Module</vt:lpstr>
      <vt:lpstr>Slide 3</vt:lpstr>
      <vt:lpstr>Search Strategies</vt:lpstr>
      <vt:lpstr>Search Graphs</vt:lpstr>
      <vt:lpstr>A State Space that Generates an Exponentially Growing Search Space</vt:lpstr>
      <vt:lpstr>Avoiding Repeated States</vt:lpstr>
      <vt:lpstr>Graph Search Algorithm</vt:lpstr>
      <vt:lpstr>Uniform Cost Search (UCS)</vt:lpstr>
      <vt:lpstr>Example</vt:lpstr>
      <vt:lpstr>Informed Search</vt:lpstr>
      <vt:lpstr>Heuristics</vt:lpstr>
      <vt:lpstr>Example of Heuristic Function</vt:lpstr>
      <vt:lpstr>Heuristics Example</vt:lpstr>
      <vt:lpstr>Heuristics Example</vt:lpstr>
      <vt:lpstr>Best First Search</vt:lpstr>
      <vt:lpstr>Best First Search</vt:lpstr>
      <vt:lpstr>Greedy Search</vt:lpstr>
      <vt:lpstr>Example of Greedy Best-First Search</vt:lpstr>
      <vt:lpstr>GBFS Strategy</vt:lpstr>
      <vt:lpstr>GBFS Strategy</vt:lpstr>
      <vt:lpstr>GBFS Strategy</vt:lpstr>
      <vt:lpstr>GBFS Strategy</vt:lpstr>
      <vt:lpstr>Properties of GBFS</vt:lpstr>
      <vt:lpstr>A* Search</vt:lpstr>
      <vt:lpstr>A* Algorithm</vt:lpstr>
      <vt:lpstr>A* Search Analysis</vt:lpstr>
      <vt:lpstr>Admissibility of A*</vt:lpstr>
      <vt:lpstr>Admissibility of A*</vt:lpstr>
      <vt:lpstr>Proof of the Optimality of A*</vt:lpstr>
      <vt:lpstr>Proof of the Optimality of A*</vt:lpstr>
      <vt:lpstr>Slide 32</vt:lpstr>
      <vt:lpstr>Completeness of A*</vt:lpstr>
      <vt:lpstr>Completeness of A*</vt:lpstr>
      <vt:lpstr>Slide 35</vt:lpstr>
      <vt:lpstr>A* in action</vt:lpstr>
      <vt:lpstr>Straight Line Distances to Bucharest</vt:lpstr>
      <vt:lpstr>Slide 38</vt:lpstr>
      <vt:lpstr>Features of an A* Search</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dc:title>
  <dc:creator>ermarahayu</dc:creator>
  <cp:lastModifiedBy>Erma</cp:lastModifiedBy>
  <cp:revision>65</cp:revision>
  <dcterms:created xsi:type="dcterms:W3CDTF">2012-03-24T14:18:00Z</dcterms:created>
  <dcterms:modified xsi:type="dcterms:W3CDTF">2014-03-05T01:57:23Z</dcterms:modified>
</cp:coreProperties>
</file>