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48"/>
  </p:notesMasterIdLst>
  <p:sldIdLst>
    <p:sldId id="306" r:id="rId2"/>
    <p:sldId id="316" r:id="rId3"/>
    <p:sldId id="312" r:id="rId4"/>
    <p:sldId id="384" r:id="rId5"/>
    <p:sldId id="318" r:id="rId6"/>
    <p:sldId id="443" r:id="rId7"/>
    <p:sldId id="582" r:id="rId8"/>
    <p:sldId id="583" r:id="rId9"/>
    <p:sldId id="560" r:id="rId10"/>
    <p:sldId id="561" r:id="rId11"/>
    <p:sldId id="562" r:id="rId12"/>
    <p:sldId id="584" r:id="rId13"/>
    <p:sldId id="564" r:id="rId14"/>
    <p:sldId id="428" r:id="rId15"/>
    <p:sldId id="321" r:id="rId16"/>
    <p:sldId id="320" r:id="rId17"/>
    <p:sldId id="537" r:id="rId18"/>
    <p:sldId id="565" r:id="rId19"/>
    <p:sldId id="566" r:id="rId20"/>
    <p:sldId id="567" r:id="rId21"/>
    <p:sldId id="568" r:id="rId22"/>
    <p:sldId id="569" r:id="rId23"/>
    <p:sldId id="570" r:id="rId24"/>
    <p:sldId id="398" r:id="rId25"/>
    <p:sldId id="538" r:id="rId26"/>
    <p:sldId id="322" r:id="rId27"/>
    <p:sldId id="495" r:id="rId28"/>
    <p:sldId id="573" r:id="rId29"/>
    <p:sldId id="574" r:id="rId30"/>
    <p:sldId id="386" r:id="rId31"/>
    <p:sldId id="403" r:id="rId32"/>
    <p:sldId id="404" r:id="rId33"/>
    <p:sldId id="329" r:id="rId34"/>
    <p:sldId id="548" r:id="rId35"/>
    <p:sldId id="549" r:id="rId36"/>
    <p:sldId id="387" r:id="rId37"/>
    <p:sldId id="409" r:id="rId38"/>
    <p:sldId id="410" r:id="rId39"/>
    <p:sldId id="550" r:id="rId40"/>
    <p:sldId id="575" r:id="rId41"/>
    <p:sldId id="576" r:id="rId42"/>
    <p:sldId id="577" r:id="rId43"/>
    <p:sldId id="578" r:id="rId44"/>
    <p:sldId id="383" r:id="rId45"/>
    <p:sldId id="506" r:id="rId46"/>
    <p:sldId id="303" r:id="rId4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5153"/>
    <a:srgbClr val="8A8A8A"/>
    <a:srgbClr val="6B6B6B"/>
    <a:srgbClr val="264DAE"/>
    <a:srgbClr val="4ADAD7"/>
    <a:srgbClr val="90A3A6"/>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0" autoAdjust="0"/>
    <p:restoredTop sz="83768" autoAdjust="0"/>
  </p:normalViewPr>
  <p:slideViewPr>
    <p:cSldViewPr snapToGrid="0">
      <p:cViewPr>
        <p:scale>
          <a:sx n="90" d="100"/>
          <a:sy n="90" d="100"/>
        </p:scale>
        <p:origin x="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7/19/2015</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ietf.org/rfc/rfc793.tx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9.1.1.1 Role</a:t>
            </a:r>
            <a:r>
              <a:rPr lang="en-US" baseline="0" dirty="0" smtClean="0"/>
              <a:t> of the Transport Layer</a:t>
            </a: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9.1.2.1</a:t>
            </a:r>
            <a:r>
              <a:rPr lang="en-US" baseline="0" dirty="0" smtClean="0"/>
              <a:t> TCP Features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Establishing a Session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TCP is a connection-oriented protocol. A connection-oriented protocol is one that negotiates and establishes a permanent connection (or session) between source and destination devices prior to forwarding any traffic. Through session establishment, the devices negotiate the amount of traffic that can be forwarded at a given time, and the communication data between the two can be closely managed.</a:t>
            </a:r>
          </a:p>
          <a:p>
            <a:r>
              <a:rPr lang="en-US" sz="1200" b="1" i="0" kern="1200" dirty="0" smtClean="0">
                <a:solidFill>
                  <a:schemeClr val="tx1"/>
                </a:solidFill>
                <a:effectLst/>
                <a:latin typeface="+mn-lt"/>
                <a:ea typeface="+mn-ea"/>
                <a:cs typeface="+mn-cs"/>
              </a:rPr>
              <a:t>Reliable Delivery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networking terms, reliability means ensuring that each segment that the source sends arrives at the destination. For many reasons, it is possible for a segment to become corrupted or lost completely, as it is transmitted over the network.</a:t>
            </a:r>
          </a:p>
          <a:p>
            <a:r>
              <a:rPr lang="en-US" sz="1200" b="1" i="0" kern="1200" dirty="0" smtClean="0">
                <a:solidFill>
                  <a:schemeClr val="tx1"/>
                </a:solidFill>
                <a:effectLst/>
                <a:latin typeface="+mn-lt"/>
                <a:ea typeface="+mn-ea"/>
                <a:cs typeface="+mn-cs"/>
              </a:rPr>
              <a:t>Same-Order Delivery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networks may provide multiple routes that can have different transmission rates, data can arrive in the wrong order. By numbering and sequencing the segments, TCP can ensure that these segments are reassembled into the proper order.</a:t>
            </a:r>
          </a:p>
          <a:p>
            <a:r>
              <a:rPr lang="en-US" sz="1200" b="1" i="0" kern="1200" dirty="0" smtClean="0">
                <a:solidFill>
                  <a:schemeClr val="tx1"/>
                </a:solidFill>
                <a:effectLst/>
                <a:latin typeface="+mn-lt"/>
                <a:ea typeface="+mn-ea"/>
                <a:cs typeface="+mn-cs"/>
              </a:rPr>
              <a:t>Flow Control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Network hosts have limited resources, such as memory and processing power. When TCP is aware that these resources are overtaxed, it can request that the sending application reduce the rate of data flow. This is done by TCP regulating the amount of data the source transmits. Flow control can prevent the need for retransmission of the data when the receiving host's recourses are overwhelmed.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more information on TCP, read the </a:t>
            </a:r>
            <a:r>
              <a:rPr lang="en-US" sz="1200" b="0" i="0" u="none" strike="noStrike" kern="1200" dirty="0" smtClean="0">
                <a:solidFill>
                  <a:schemeClr val="tx1"/>
                </a:solidFill>
                <a:effectLst/>
                <a:latin typeface="+mn-lt"/>
                <a:ea typeface="+mn-ea"/>
                <a:cs typeface="+mn-cs"/>
                <a:hlinkClick r:id="rId3"/>
              </a:rPr>
              <a:t>RFC</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9.1.2.2</a:t>
            </a:r>
            <a:r>
              <a:rPr lang="en-US" baseline="0" dirty="0" smtClean="0"/>
              <a:t> </a:t>
            </a:r>
            <a:r>
              <a:rPr lang="en-US" sz="1200" baseline="0" dirty="0" smtClean="0"/>
              <a:t>TCP Header</a:t>
            </a:r>
          </a:p>
          <a:p>
            <a:endParaRPr lang="en-US" sz="1200" baseline="0" dirty="0" smtClean="0"/>
          </a:p>
          <a:p>
            <a:r>
              <a:rPr lang="en-US" dirty="0" smtClean="0"/>
              <a:t>Source Port (16 bits) and Destination Port (16 bits) - Used to identify the application.</a:t>
            </a:r>
          </a:p>
          <a:p>
            <a:r>
              <a:rPr lang="en-US" dirty="0" smtClean="0"/>
              <a:t>Sequence number (32 bits) - Used for data reassembly purposes.</a:t>
            </a:r>
          </a:p>
          <a:p>
            <a:r>
              <a:rPr lang="en-US" dirty="0" smtClean="0"/>
              <a:t>Acknowledgement number (32 bits) - Indicates the data that has been received.</a:t>
            </a:r>
          </a:p>
          <a:p>
            <a:r>
              <a:rPr lang="en-US" dirty="0" smtClean="0"/>
              <a:t>Header length (4 bits) - Known as ʺdata offsetʺ. Indicates the length of the TCP segment header.</a:t>
            </a:r>
          </a:p>
          <a:p>
            <a:r>
              <a:rPr lang="en-US" dirty="0" smtClean="0"/>
              <a:t>Reserved (6 bits) - This field is reserved for the future.</a:t>
            </a:r>
          </a:p>
          <a:p>
            <a:r>
              <a:rPr lang="en-US" dirty="0" smtClean="0"/>
              <a:t>Control bits (6 bits) - Includes bit codes, or flags, which indicate the purpose and function of the TCP segment.</a:t>
            </a:r>
          </a:p>
          <a:p>
            <a:r>
              <a:rPr lang="en-US" dirty="0" smtClean="0"/>
              <a:t>Window size (16 bits) - Indicates the number of bytes that can be accepted at one time.</a:t>
            </a:r>
          </a:p>
          <a:p>
            <a:r>
              <a:rPr lang="en-US" dirty="0" smtClean="0"/>
              <a:t>Checksum (16 bits) - Used for error checking of the segment header and data.</a:t>
            </a:r>
          </a:p>
          <a:p>
            <a:r>
              <a:rPr lang="en-US" dirty="0" smtClean="0"/>
              <a:t>Urgent (16 bits) - Indicates if data is urgent.</a:t>
            </a:r>
          </a:p>
        </p:txBody>
      </p:sp>
      <p:sp>
        <p:nvSpPr>
          <p:cNvPr id="4" name="Slide Number Placeholder 3"/>
          <p:cNvSpPr>
            <a:spLocks noGrp="1"/>
          </p:cNvSpPr>
          <p:nvPr>
            <p:ph type="sldNum" sz="quarter" idx="10"/>
          </p:nvPr>
        </p:nvSpPr>
        <p:spPr/>
        <p:txBody>
          <a:bodyPr/>
          <a:lstStyle/>
          <a:p>
            <a:fld id="{AC72CD79-D36A-4E01-AE1C-064887FE954D}" type="slidenum">
              <a:rPr lang="en-US" smtClean="0"/>
              <a:t>16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9.1.2.3</a:t>
            </a:r>
            <a:r>
              <a:rPr lang="en-US" baseline="0" dirty="0" smtClean="0"/>
              <a:t> UDP Features</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17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9.1.2.4</a:t>
            </a:r>
            <a:r>
              <a:rPr lang="en-US" baseline="0" dirty="0" smtClean="0"/>
              <a:t> UDP Header</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18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9.1.2.5</a:t>
            </a:r>
            <a:r>
              <a:rPr lang="en-US" baseline="0" dirty="0" smtClean="0"/>
              <a:t> Multiple Separate Conversations</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19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9.1.2.6</a:t>
            </a:r>
            <a:r>
              <a:rPr lang="en-US" baseline="0" dirty="0" smtClean="0"/>
              <a:t> Port Numbers</a:t>
            </a:r>
          </a:p>
        </p:txBody>
      </p:sp>
      <p:sp>
        <p:nvSpPr>
          <p:cNvPr id="4" name="Slide Number Placeholder 3"/>
          <p:cNvSpPr>
            <a:spLocks noGrp="1"/>
          </p:cNvSpPr>
          <p:nvPr>
            <p:ph type="sldNum" sz="quarter" idx="10"/>
          </p:nvPr>
        </p:nvSpPr>
        <p:spPr/>
        <p:txBody>
          <a:bodyPr/>
          <a:lstStyle/>
          <a:p>
            <a:fld id="{AC72CD79-D36A-4E01-AE1C-064887FE954D}" type="slidenum">
              <a:rPr lang="en-US" smtClean="0"/>
              <a:t>20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9.1.2.7</a:t>
            </a:r>
            <a:r>
              <a:rPr lang="en-US" baseline="0" dirty="0" smtClean="0"/>
              <a:t> Socket Pairs</a:t>
            </a:r>
            <a:endParaRPr lang="en-US" sz="1200"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21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9.1.2.8</a:t>
            </a:r>
            <a:r>
              <a:rPr lang="en-US" baseline="0" dirty="0" smtClean="0"/>
              <a:t> Port Number Groups</a:t>
            </a:r>
          </a:p>
          <a:p>
            <a:endParaRPr lang="en-US" sz="1200" baseline="0" dirty="0" smtClean="0"/>
          </a:p>
          <a:p>
            <a:r>
              <a:rPr lang="en-US" sz="1200" b="1" i="0" kern="1200" dirty="0" smtClean="0">
                <a:solidFill>
                  <a:schemeClr val="tx1"/>
                </a:solidFill>
                <a:effectLst/>
                <a:latin typeface="+mn-lt"/>
                <a:ea typeface="+mn-ea"/>
                <a:cs typeface="+mn-cs"/>
              </a:rPr>
              <a:t>Well-known Ports (Numbers 0 to 1023) </a:t>
            </a:r>
            <a:r>
              <a:rPr lang="en-US" sz="1200" b="0" i="0" kern="1200" dirty="0" smtClean="0">
                <a:solidFill>
                  <a:schemeClr val="tx1"/>
                </a:solidFill>
                <a:effectLst/>
                <a:latin typeface="+mn-lt"/>
                <a:ea typeface="+mn-ea"/>
                <a:cs typeface="+mn-cs"/>
              </a:rPr>
              <a:t>- These numbers are reserved for services and applications. They are commonly used for applications such as web browsers, email clients, and remote access. By defining these well-known ports for server applications, client applications can be programmed to request a connection to that specific port and its associated service.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Registered Ports (Numbers 1024 to 49151)</a:t>
            </a:r>
            <a:r>
              <a:rPr lang="en-US" sz="1200" b="0" i="0" kern="1200" dirty="0" smtClean="0">
                <a:solidFill>
                  <a:schemeClr val="tx1"/>
                </a:solidFill>
                <a:effectLst/>
                <a:latin typeface="+mn-lt"/>
                <a:ea typeface="+mn-ea"/>
                <a:cs typeface="+mn-cs"/>
              </a:rPr>
              <a:t> - These port numbers are assigned by IANA to a requesting entity to use with specific processes or applications. These processes are primarily individual applications that a user has chosen to install, rather than common applications that would receive a well-known port number. For example, Cisco has registered port 1985 for its Hot Standby Routing Protocol (HSRP) process.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Dynamic or Private Ports (Numbers 49152 to 65535)</a:t>
            </a:r>
            <a:r>
              <a:rPr lang="en-US" sz="1200" b="0" i="0" kern="1200" dirty="0" smtClean="0">
                <a:solidFill>
                  <a:schemeClr val="tx1"/>
                </a:solidFill>
                <a:effectLst/>
                <a:latin typeface="+mn-lt"/>
                <a:ea typeface="+mn-ea"/>
                <a:cs typeface="+mn-cs"/>
              </a:rPr>
              <a:t> - Also known as ephemeral ports, these are usually assigned dynamically by the client’s OS when a connection to a service is initiated. The dynamic port is then used to identify the client application during communication.</a:t>
            </a:r>
          </a:p>
          <a:p>
            <a:r>
              <a:rPr lang="en-US" sz="1200" b="0" i="0" kern="1200" dirty="0" smtClean="0">
                <a:solidFill>
                  <a:schemeClr val="tx1"/>
                </a:solidFill>
                <a:effectLst/>
                <a:latin typeface="+mn-lt"/>
                <a:ea typeface="+mn-ea"/>
                <a:cs typeface="+mn-cs"/>
              </a:rPr>
              <a:t>Figure 2 displays some common well-known port numbers and their associated applications. Some applications may use both TCP and UDP. For example, DNS uses UDP when clients send requests to a DNS server. However, communication between two DNS servers always uses TCP.</a:t>
            </a:r>
          </a:p>
        </p:txBody>
      </p:sp>
      <p:sp>
        <p:nvSpPr>
          <p:cNvPr id="4" name="Slide Number Placeholder 3"/>
          <p:cNvSpPr>
            <a:spLocks noGrp="1"/>
          </p:cNvSpPr>
          <p:nvPr>
            <p:ph type="sldNum" sz="quarter" idx="10"/>
          </p:nvPr>
        </p:nvSpPr>
        <p:spPr/>
        <p:txBody>
          <a:bodyPr/>
          <a:lstStyle/>
          <a:p>
            <a:fld id="{AC72CD79-D36A-4E01-AE1C-064887FE954D}" type="slidenum">
              <a:rPr lang="en-US" smtClean="0"/>
              <a:t>22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9.1.2.9 The </a:t>
            </a:r>
            <a:r>
              <a:rPr lang="en-US" dirty="0" err="1" smtClean="0"/>
              <a:t>netstat</a:t>
            </a:r>
            <a:r>
              <a:rPr lang="en-US" dirty="0" smtClean="0"/>
              <a:t> Command</a:t>
            </a:r>
          </a:p>
          <a:p>
            <a:r>
              <a:rPr lang="en-US" sz="1200" dirty="0" smtClean="0"/>
              <a:t>9.1.2.10 Activity – Compare TCP and UDP Characteristics</a:t>
            </a:r>
          </a:p>
        </p:txBody>
      </p:sp>
      <p:sp>
        <p:nvSpPr>
          <p:cNvPr id="4" name="Slide Number Placeholder 3"/>
          <p:cNvSpPr>
            <a:spLocks noGrp="1"/>
          </p:cNvSpPr>
          <p:nvPr>
            <p:ph type="sldNum" sz="quarter" idx="10"/>
          </p:nvPr>
        </p:nvSpPr>
        <p:spPr/>
        <p:txBody>
          <a:bodyPr/>
          <a:lstStyle/>
          <a:p>
            <a:fld id="{AC72CD79-D36A-4E01-AE1C-064887FE954D}" type="slidenum">
              <a:rPr lang="en-US" smtClean="0"/>
              <a:t>23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9.2.1.1 TCP Server Processes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9.1.1.2</a:t>
            </a:r>
            <a:r>
              <a:rPr lang="en-US" baseline="0" dirty="0" smtClean="0"/>
              <a:t> </a:t>
            </a:r>
            <a:r>
              <a:rPr lang="en-US" sz="1200" dirty="0" smtClean="0"/>
              <a:t>Transport Layer Responsibilities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9.2.1.2 TCP Connection Establishment</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9.2.1.3</a:t>
            </a:r>
            <a:r>
              <a:rPr lang="en-US" baseline="0" dirty="0" smtClean="0"/>
              <a:t> TCP Session Termination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9.2.1.4</a:t>
            </a:r>
            <a:r>
              <a:rPr lang="en-US" baseline="0" dirty="0" smtClean="0"/>
              <a:t> TCP Three-way Handshake Analysis</a:t>
            </a:r>
          </a:p>
          <a:p>
            <a:r>
              <a:rPr lang="en-US" baseline="0" dirty="0" smtClean="0"/>
              <a:t>9.2.1.5 Video Demonstration – TCP 3-way Handshake</a:t>
            </a:r>
          </a:p>
          <a:p>
            <a:r>
              <a:rPr lang="en-US" baseline="0" dirty="0" smtClean="0"/>
              <a:t>9.2.1.6 Lab – Using Wireshark to Observer the TCP 3-Way Handshake</a:t>
            </a:r>
          </a:p>
          <a:p>
            <a:r>
              <a:rPr lang="en-US" baseline="0" dirty="0" smtClean="0"/>
              <a:t>9.2.1.7 Activity – TCP Connection and Termination Process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29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9.2.2.1</a:t>
            </a:r>
            <a:r>
              <a:rPr lang="en-US" sz="1200" baseline="0" dirty="0" smtClean="0"/>
              <a:t> TCP Reliability – Ordered Delivery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9.2.2.2</a:t>
            </a:r>
            <a:r>
              <a:rPr lang="en-US" sz="1200" baseline="0" dirty="0" smtClean="0"/>
              <a:t> Video Demonstration: TCP Reliability - Sequence Numbers and Acknowledgements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9.2.2.3</a:t>
            </a:r>
            <a:r>
              <a:rPr lang="en-US" baseline="0" dirty="0" smtClean="0"/>
              <a:t> Video demonstration: </a:t>
            </a:r>
            <a:r>
              <a:rPr lang="en-US" sz="1200" baseline="0" dirty="0" smtClean="0"/>
              <a:t>TCP Reliability – Data Loss and Retransmission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9.2.2.4</a:t>
            </a:r>
            <a:r>
              <a:rPr lang="en-US" baseline="0" dirty="0" smtClean="0"/>
              <a:t> TCP Flow Control – Window Size and Acknowledgements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34</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9.2.2.5</a:t>
            </a:r>
            <a:r>
              <a:rPr lang="en-US" baseline="0" dirty="0" smtClean="0"/>
              <a:t> TCP Flow Control – Congestion Avoidance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9.2.3.1</a:t>
            </a:r>
            <a:r>
              <a:rPr lang="en-US" baseline="0" dirty="0" smtClean="0"/>
              <a:t> TUDP Low Overhead versus Reliability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9.2.3.2 UDP Datagram Reassembly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9.1.1.2</a:t>
            </a:r>
            <a:r>
              <a:rPr lang="en-US" baseline="0" dirty="0" smtClean="0"/>
              <a:t> </a:t>
            </a:r>
            <a:r>
              <a:rPr lang="en-US" sz="1200" dirty="0" smtClean="0"/>
              <a:t>Transport Layer Responsibilities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9.2.3.3</a:t>
            </a:r>
            <a:r>
              <a:rPr lang="en-US" baseline="0" dirty="0" smtClean="0"/>
              <a:t> UDP Server Processes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39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9.2.3.4 UDP Client </a:t>
            </a:r>
            <a:r>
              <a:rPr lang="en-US" dirty="0" smtClean="0"/>
              <a:t>Processes</a:t>
            </a:r>
          </a:p>
          <a:p>
            <a:r>
              <a:rPr lang="en-US" dirty="0" smtClean="0"/>
              <a:t>9.2.3.5 Lab</a:t>
            </a:r>
            <a:r>
              <a:rPr lang="en-US" baseline="0" dirty="0" smtClean="0"/>
              <a:t> – Using Wireshark to Examine a UDP DNS Capture</a:t>
            </a:r>
            <a:endParaRPr lang="en-US"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40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9.2.4.1</a:t>
            </a:r>
            <a:r>
              <a:rPr lang="en-US" baseline="0" dirty="0" smtClean="0"/>
              <a:t> Applications that use TCP</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9.2.4.2</a:t>
            </a:r>
            <a:r>
              <a:rPr lang="en-US" baseline="0" dirty="0" smtClean="0"/>
              <a:t> Applications that use UDP</a:t>
            </a:r>
          </a:p>
          <a:p>
            <a:r>
              <a:rPr lang="en-US" baseline="0" dirty="0" smtClean="0"/>
              <a:t>9.2.4.3 Lab – Using Wireshark to Examine FTP and TFTP</a:t>
            </a:r>
          </a:p>
          <a:p>
            <a:r>
              <a:rPr lang="en-US" baseline="0" dirty="0" smtClean="0"/>
              <a:t>9.2.4.4 Activity – TCP, UDP, or Both</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43</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C72CD79-D36A-4E01-AE1C-064887FE954D}" type="slidenum">
              <a:rPr lang="en-US" smtClean="0"/>
              <a:t>44</a:t>
            </a:fld>
            <a:endParaRPr lang="en-US"/>
          </a:p>
        </p:txBody>
      </p:sp>
    </p:spTree>
    <p:extLst>
      <p:ext uri="{BB962C8B-B14F-4D97-AF65-F5344CB8AC3E}">
        <p14:creationId xmlns:p14="http://schemas.microsoft.com/office/powerpoint/2010/main" val="2118918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9.3.1.1 Class</a:t>
            </a:r>
            <a:r>
              <a:rPr lang="en-US" baseline="0" dirty="0" smtClean="0"/>
              <a:t> Activity – We Need to Talk, Again – Game</a:t>
            </a:r>
          </a:p>
          <a:p>
            <a:r>
              <a:rPr lang="en-US" baseline="0" dirty="0" smtClean="0"/>
              <a:t>9.3.1.2 Packet Tracer – TCP and UDP Communications</a:t>
            </a:r>
          </a:p>
          <a:p>
            <a:r>
              <a:rPr lang="en-US" baseline="0" dirty="0" smtClean="0"/>
              <a:t>9.3.1.3 Chapter 9: Transport Layer</a:t>
            </a:r>
            <a:endParaRPr lang="en-US" dirty="0" smtClean="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45</a:t>
            </a:fld>
            <a:endParaRPr lang="en-US"/>
          </a:p>
        </p:txBody>
      </p:sp>
    </p:spTree>
    <p:extLst>
      <p:ext uri="{BB962C8B-B14F-4D97-AF65-F5344CB8AC3E}">
        <p14:creationId xmlns:p14="http://schemas.microsoft.com/office/powerpoint/2010/main" val="912958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9.1.1.2</a:t>
            </a:r>
            <a:r>
              <a:rPr lang="en-US" baseline="0" dirty="0" smtClean="0"/>
              <a:t> </a:t>
            </a:r>
            <a:r>
              <a:rPr lang="en-US" sz="1200" dirty="0" smtClean="0"/>
              <a:t>Transport Layer Responsibilities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9.1.1.3</a:t>
            </a:r>
            <a:r>
              <a:rPr lang="en-US" baseline="0" dirty="0" smtClean="0"/>
              <a:t> Conversation Multiplexing</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9.1.1.4</a:t>
            </a:r>
            <a:r>
              <a:rPr lang="en-US" baseline="0" dirty="0" smtClean="0"/>
              <a:t> Transport Layer Reliability</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9.1.1.5</a:t>
            </a:r>
            <a:r>
              <a:rPr lang="en-US" baseline="0" dirty="0" smtClean="0"/>
              <a:t> TCP</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11</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9.1.1.6</a:t>
            </a:r>
            <a:r>
              <a:rPr lang="en-US" baseline="0" dirty="0" smtClean="0"/>
              <a:t> UDP</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12</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9.1.1.7</a:t>
            </a:r>
            <a:r>
              <a:rPr lang="en-US" baseline="0" dirty="0" smtClean="0"/>
              <a:t> </a:t>
            </a:r>
            <a:r>
              <a:rPr lang="en-US" sz="1200" dirty="0" smtClean="0"/>
              <a:t>Transport Layer Protocols</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13</a:t>
            </a:fld>
            <a:endParaRPr lang="en-US"/>
          </a:p>
        </p:txBody>
      </p:sp>
    </p:spTree>
    <p:extLst>
      <p:ext uri="{BB962C8B-B14F-4D97-AF65-F5344CB8AC3E}">
        <p14:creationId xmlns:p14="http://schemas.microsoft.com/office/powerpoint/2010/main" val="3734145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sz="2000"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a:t>
            </a:r>
            <a:r>
              <a:rPr lang="en-US" sz="600" dirty="0" smtClean="0">
                <a:solidFill>
                  <a:srgbClr val="808080"/>
                </a:solidFill>
                <a:latin typeface="+mj-lt"/>
              </a:rPr>
              <a:t>Public</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381" y="4462818"/>
            <a:ext cx="3803355" cy="384721"/>
          </a:xfrm>
        </p:spPr>
        <p:txBody>
          <a:bodyPr/>
          <a:lstStyle/>
          <a:p>
            <a:r>
              <a:rPr lang="en-US" dirty="0" smtClean="0"/>
              <a:t>Introduction to Networks v5.1</a:t>
            </a:r>
            <a:endParaRPr lang="en-US" dirty="0"/>
          </a:p>
        </p:txBody>
      </p:sp>
      <p:sp>
        <p:nvSpPr>
          <p:cNvPr id="2" name="Title 1"/>
          <p:cNvSpPr>
            <a:spLocks noGrp="1"/>
          </p:cNvSpPr>
          <p:nvPr>
            <p:ph type="ctrTitle"/>
          </p:nvPr>
        </p:nvSpPr>
        <p:spPr>
          <a:xfrm>
            <a:off x="221393" y="722449"/>
            <a:ext cx="8112125" cy="2907239"/>
          </a:xfrm>
        </p:spPr>
        <p:txBody>
          <a:bodyPr/>
          <a:lstStyle/>
          <a:p>
            <a:r>
              <a:rPr lang="en-US" sz="4000" dirty="0" smtClean="0"/>
              <a:t>Chapter 9:</a:t>
            </a:r>
            <a:br>
              <a:rPr lang="en-US" sz="4000" dirty="0" smtClean="0"/>
            </a:br>
            <a:r>
              <a:rPr lang="en-US" sz="4000" dirty="0" smtClean="0"/>
              <a:t>Transport Layer</a:t>
            </a:r>
            <a:endParaRPr lang="en-US" sz="4000"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Transport Layer Reliability</a:t>
            </a:r>
          </a:p>
        </p:txBody>
      </p:sp>
      <p:sp>
        <p:nvSpPr>
          <p:cNvPr id="3" name="Text Placeholder 2"/>
          <p:cNvSpPr>
            <a:spLocks noGrp="1"/>
          </p:cNvSpPr>
          <p:nvPr>
            <p:ph type="body" sz="quarter" idx="10"/>
          </p:nvPr>
        </p:nvSpPr>
        <p:spPr>
          <a:xfrm>
            <a:off x="228600" y="1344168"/>
            <a:ext cx="8221980" cy="4073652"/>
          </a:xfrm>
        </p:spPr>
        <p:txBody>
          <a:bodyPr/>
          <a:lstStyle/>
          <a:p>
            <a:pPr marL="285750" indent="-285750"/>
            <a:r>
              <a:rPr lang="en-US" sz="1600" dirty="0"/>
              <a:t>The transport layer is also responsible for managing reliability.</a:t>
            </a:r>
          </a:p>
          <a:p>
            <a:pPr marL="285750" indent="-285750"/>
            <a:r>
              <a:rPr lang="en-US" sz="1600" dirty="0"/>
              <a:t>Some applications may not require reliability. Transport layer requirements vary from application to application</a:t>
            </a:r>
            <a:r>
              <a:rPr lang="en-US" sz="1600" dirty="0" smtClean="0"/>
              <a:t>.</a:t>
            </a:r>
          </a:p>
          <a:p>
            <a:pPr marL="285750" indent="-285750"/>
            <a:r>
              <a:rPr lang="en-US" sz="1600" dirty="0"/>
              <a:t>TCP/IP suite provides two </a:t>
            </a:r>
            <a:r>
              <a:rPr lang="en-US" sz="1600" dirty="0" smtClean="0"/>
              <a:t>transport</a:t>
            </a:r>
            <a:br>
              <a:rPr lang="en-US" sz="1600" dirty="0" smtClean="0"/>
            </a:br>
            <a:r>
              <a:rPr lang="en-US" sz="1600" dirty="0" smtClean="0"/>
              <a:t>layer </a:t>
            </a:r>
            <a:r>
              <a:rPr lang="en-US" sz="1600" dirty="0"/>
              <a:t>protocols, Transmission </a:t>
            </a:r>
            <a:r>
              <a:rPr lang="en-US" sz="1600" dirty="0" smtClean="0"/>
              <a:t>Control</a:t>
            </a:r>
            <a:br>
              <a:rPr lang="en-US" sz="1600" dirty="0" smtClean="0"/>
            </a:br>
            <a:r>
              <a:rPr lang="en-US" sz="1600" dirty="0" smtClean="0"/>
              <a:t>Protocol </a:t>
            </a:r>
            <a:r>
              <a:rPr lang="en-US" sz="1600" dirty="0"/>
              <a:t>(TCP) and User </a:t>
            </a:r>
            <a:r>
              <a:rPr lang="en-US" sz="1600" dirty="0" smtClean="0"/>
              <a:t>Datagram</a:t>
            </a:r>
            <a:br>
              <a:rPr lang="en-US" sz="1600" dirty="0" smtClean="0"/>
            </a:br>
            <a:r>
              <a:rPr lang="en-US" sz="1600" dirty="0" smtClean="0"/>
              <a:t>Protocol </a:t>
            </a:r>
            <a:r>
              <a:rPr lang="en-US" sz="1600" dirty="0"/>
              <a:t>(UDP).</a:t>
            </a:r>
          </a:p>
          <a:p>
            <a:pPr marL="285750" indent="-285750"/>
            <a:r>
              <a:rPr lang="en-US" sz="1600" dirty="0"/>
              <a:t>IP uses these transport protocols </a:t>
            </a:r>
            <a:r>
              <a:rPr lang="en-US" sz="1600" dirty="0" smtClean="0"/>
              <a:t>to</a:t>
            </a:r>
            <a:br>
              <a:rPr lang="en-US" sz="1600" dirty="0" smtClean="0"/>
            </a:br>
            <a:r>
              <a:rPr lang="en-US" sz="1600" dirty="0" smtClean="0"/>
              <a:t>enable </a:t>
            </a:r>
            <a:r>
              <a:rPr lang="en-US" sz="1600" dirty="0"/>
              <a:t>hosts to communicate </a:t>
            </a:r>
            <a:r>
              <a:rPr lang="en-US" sz="1600" dirty="0" smtClean="0"/>
              <a:t>and</a:t>
            </a:r>
            <a:br>
              <a:rPr lang="en-US" sz="1600" dirty="0" smtClean="0"/>
            </a:br>
            <a:r>
              <a:rPr lang="en-US" sz="1600" dirty="0" smtClean="0"/>
              <a:t>transfer </a:t>
            </a:r>
            <a:r>
              <a:rPr lang="en-US" sz="1600" dirty="0"/>
              <a:t>data.</a:t>
            </a:r>
          </a:p>
          <a:p>
            <a:pPr marL="285750" indent="-285750"/>
            <a:r>
              <a:rPr lang="en-US" sz="1600" dirty="0"/>
              <a:t>TCP is considered a reliable</a:t>
            </a:r>
            <a:r>
              <a:rPr lang="en-US" sz="1600" dirty="0" smtClean="0"/>
              <a:t>,</a:t>
            </a:r>
            <a:br>
              <a:rPr lang="en-US" sz="1600" dirty="0" smtClean="0"/>
            </a:br>
            <a:r>
              <a:rPr lang="en-US" sz="1600" dirty="0" smtClean="0"/>
              <a:t>full-featured </a:t>
            </a:r>
            <a:r>
              <a:rPr lang="en-US" sz="1600" dirty="0"/>
              <a:t>transport layer protocol</a:t>
            </a:r>
            <a:r>
              <a:rPr lang="en-US" sz="1600" dirty="0" smtClean="0"/>
              <a:t>,</a:t>
            </a:r>
            <a:br>
              <a:rPr lang="en-US" sz="1600" dirty="0" smtClean="0"/>
            </a:br>
            <a:r>
              <a:rPr lang="en-US" sz="1600" dirty="0" smtClean="0"/>
              <a:t>which </a:t>
            </a:r>
            <a:r>
              <a:rPr lang="en-US" sz="1600" dirty="0"/>
              <a:t>allows for packet data </a:t>
            </a:r>
            <a:r>
              <a:rPr lang="en-US" sz="1600" dirty="0" smtClean="0"/>
              <a:t>delivery</a:t>
            </a:r>
            <a:br>
              <a:rPr lang="en-US" sz="1600" dirty="0" smtClean="0"/>
            </a:br>
            <a:r>
              <a:rPr lang="en-US" sz="1600" dirty="0" smtClean="0"/>
              <a:t>confirmation</a:t>
            </a:r>
            <a:r>
              <a:rPr lang="en-US" sz="1600" dirty="0"/>
              <a:t>.</a:t>
            </a:r>
          </a:p>
          <a:p>
            <a:pPr marL="285750" indent="-285750"/>
            <a:r>
              <a:rPr lang="en-US" sz="1600" dirty="0"/>
              <a:t>In contrast, UDP is a very </a:t>
            </a:r>
            <a:r>
              <a:rPr lang="en-US" sz="1600" dirty="0" smtClean="0"/>
              <a:t>simple</a:t>
            </a:r>
            <a:br>
              <a:rPr lang="en-US" sz="1600" dirty="0" smtClean="0"/>
            </a:br>
            <a:r>
              <a:rPr lang="en-US" sz="1600" dirty="0" smtClean="0"/>
              <a:t>transport </a:t>
            </a:r>
            <a:r>
              <a:rPr lang="en-US" sz="1600" dirty="0"/>
              <a:t>layer protocol that does </a:t>
            </a:r>
            <a:r>
              <a:rPr lang="en-US" sz="1600" dirty="0" smtClean="0"/>
              <a:t>not</a:t>
            </a:r>
            <a:br>
              <a:rPr lang="en-US" sz="1600" dirty="0" smtClean="0"/>
            </a:br>
            <a:r>
              <a:rPr lang="en-US" sz="1600" dirty="0" smtClean="0"/>
              <a:t>provide </a:t>
            </a:r>
            <a:r>
              <a:rPr lang="en-US" sz="1600" dirty="0"/>
              <a:t>any reliability</a:t>
            </a:r>
            <a:r>
              <a:rPr lang="en-US" sz="1600" dirty="0" smtClean="0"/>
              <a:t>.</a:t>
            </a:r>
            <a:endParaRPr lang="en-US" sz="1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7986" y="2598420"/>
            <a:ext cx="4243753" cy="3659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8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smtClean="0"/>
              <a:t>TCP</a:t>
            </a:r>
            <a:endParaRPr lang="en-US" sz="3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140" y="3482871"/>
            <a:ext cx="4617827" cy="2889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a:xfrm>
            <a:off x="228600" y="1344168"/>
            <a:ext cx="8473440" cy="2900172"/>
          </a:xfrm>
        </p:spPr>
        <p:txBody>
          <a:bodyPr/>
          <a:lstStyle/>
          <a:p>
            <a:pPr marL="285750" indent="-285750"/>
            <a:r>
              <a:rPr lang="en-US" sz="2000" dirty="0"/>
              <a:t>TCP transport is </a:t>
            </a:r>
            <a:r>
              <a:rPr lang="en-US" sz="2000" dirty="0" smtClean="0"/>
              <a:t>reliable </a:t>
            </a:r>
            <a:r>
              <a:rPr lang="en-US" sz="2000" dirty="0"/>
              <a:t>because it supports packet delivery confirmation.</a:t>
            </a:r>
          </a:p>
          <a:p>
            <a:pPr marL="285750" indent="-285750"/>
            <a:r>
              <a:rPr lang="en-US" sz="2000" dirty="0"/>
              <a:t>There are three basic operations </a:t>
            </a:r>
            <a:r>
              <a:rPr lang="en-US" sz="2000" dirty="0" smtClean="0"/>
              <a:t>that enable </a:t>
            </a:r>
            <a:r>
              <a:rPr lang="en-US" sz="2000" dirty="0"/>
              <a:t>reliability with TCP</a:t>
            </a:r>
            <a:r>
              <a:rPr lang="en-US" sz="2000" dirty="0" smtClean="0"/>
              <a:t>:</a:t>
            </a:r>
          </a:p>
          <a:p>
            <a:pPr marL="800100" lvl="1" indent="-342900">
              <a:buFont typeface="Courier New" panose="02070309020205020404" pitchFamily="49" charset="0"/>
              <a:buChar char="o"/>
            </a:pPr>
            <a:r>
              <a:rPr lang="en-US" sz="2000" dirty="0"/>
              <a:t>Numbering and tracking data segments transmitted to a specific host from a specific application</a:t>
            </a:r>
          </a:p>
          <a:p>
            <a:pPr marL="800100" lvl="1" indent="-342900">
              <a:buFont typeface="Courier New" panose="02070309020205020404" pitchFamily="49" charset="0"/>
              <a:buChar char="o"/>
            </a:pPr>
            <a:r>
              <a:rPr lang="en-US" sz="2000" dirty="0"/>
              <a:t>Acknowledging received data</a:t>
            </a:r>
          </a:p>
          <a:p>
            <a:pPr marL="800100" lvl="1" indent="-342900">
              <a:buFont typeface="Courier New" panose="02070309020205020404" pitchFamily="49" charset="0"/>
              <a:buChar char="o"/>
            </a:pPr>
            <a:r>
              <a:rPr lang="en-US" sz="2000" dirty="0"/>
              <a:t>Retransmitting </a:t>
            </a:r>
            <a:r>
              <a:rPr lang="en-US" sz="2000" dirty="0" smtClean="0"/>
              <a:t>any unacknowledged</a:t>
            </a:r>
            <a:br>
              <a:rPr lang="en-US" sz="2000" dirty="0" smtClean="0"/>
            </a:br>
            <a:r>
              <a:rPr lang="en-US" sz="2000" dirty="0" smtClean="0"/>
              <a:t>data after a certain </a:t>
            </a:r>
            <a:r>
              <a:rPr lang="en-US" sz="2000" dirty="0"/>
              <a:t>period </a:t>
            </a:r>
            <a:r>
              <a:rPr lang="en-US" sz="2000" dirty="0" smtClean="0"/>
              <a:t>of time</a:t>
            </a:r>
            <a:endParaRPr lang="en-US" sz="2000" dirty="0"/>
          </a:p>
          <a:p>
            <a:pPr marL="285750" indent="-285750"/>
            <a:endParaRPr lang="en-US" sz="2000" dirty="0"/>
          </a:p>
        </p:txBody>
      </p:sp>
    </p:spTree>
    <p:extLst>
      <p:ext uri="{BB962C8B-B14F-4D97-AF65-F5344CB8AC3E}">
        <p14:creationId xmlns:p14="http://schemas.microsoft.com/office/powerpoint/2010/main" val="218778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04555"/>
            <a:ext cx="8588861" cy="838200"/>
          </a:xfrm>
        </p:spPr>
        <p:txBody>
          <a:bodyPr/>
          <a:lstStyle/>
          <a:p>
            <a:r>
              <a:rPr lang="en-US" sz="3200" dirty="0" smtClean="0"/>
              <a:t>UDP</a:t>
            </a:r>
            <a:endParaRPr lang="en-US" sz="32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281560"/>
            <a:ext cx="4975670" cy="304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1" y="886777"/>
            <a:ext cx="4999158"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2"/>
          <p:cNvSpPr>
            <a:spLocks noGrp="1"/>
          </p:cNvSpPr>
          <p:nvPr>
            <p:ph type="body" sz="quarter" idx="10"/>
          </p:nvPr>
        </p:nvSpPr>
        <p:spPr>
          <a:xfrm>
            <a:off x="5258239" y="665988"/>
            <a:ext cx="3695261" cy="4965192"/>
          </a:xfrm>
        </p:spPr>
        <p:txBody>
          <a:bodyPr/>
          <a:lstStyle/>
          <a:p>
            <a:pPr marL="285750" indent="-285750"/>
            <a:r>
              <a:rPr lang="en-US" sz="1800" dirty="0"/>
              <a:t>Some applications do </a:t>
            </a:r>
            <a:r>
              <a:rPr lang="en-US" sz="1800" dirty="0" smtClean="0"/>
              <a:t>not </a:t>
            </a:r>
            <a:r>
              <a:rPr lang="en-US" sz="1800" dirty="0"/>
              <a:t>require </a:t>
            </a:r>
            <a:r>
              <a:rPr lang="en-US" sz="1800" dirty="0" smtClean="0"/>
              <a:t>reliability. Reliability </a:t>
            </a:r>
            <a:r>
              <a:rPr lang="en-US" sz="1800" dirty="0"/>
              <a:t>incurs additional overhead and possible delays in transmission.</a:t>
            </a:r>
          </a:p>
          <a:p>
            <a:pPr marL="285750" indent="-285750"/>
            <a:r>
              <a:rPr lang="en-US" sz="1800" dirty="0"/>
              <a:t>Adding overhead to ensure reliability for some applications could reduce the usefulness of the application and can even be </a:t>
            </a:r>
            <a:r>
              <a:rPr lang="en-US" sz="1800" dirty="0" smtClean="0"/>
              <a:t>detrimental.</a:t>
            </a:r>
            <a:endParaRPr lang="en-US" sz="1800" dirty="0"/>
          </a:p>
        </p:txBody>
      </p:sp>
      <p:sp>
        <p:nvSpPr>
          <p:cNvPr id="6" name="Text Placeholder 2"/>
          <p:cNvSpPr txBox="1">
            <a:spLocks/>
          </p:cNvSpPr>
          <p:nvPr/>
        </p:nvSpPr>
        <p:spPr>
          <a:xfrm>
            <a:off x="320040" y="3832860"/>
            <a:ext cx="4114800" cy="2628900"/>
          </a:xfrm>
          <a:prstGeom prst="rect">
            <a:avLst/>
          </a:prstGeom>
        </p:spPr>
        <p:txBody>
          <a:bodyPr vert="horz" lIns="91440" tIns="45720" rIns="91440" bIns="45720" rtlCol="0">
            <a:noAutofit/>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0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r>
              <a:rPr lang="en-US" sz="1800" dirty="0" smtClean="0"/>
              <a:t>If reliability is not required, </a:t>
            </a:r>
            <a:br>
              <a:rPr lang="en-US" sz="1800" dirty="0" smtClean="0"/>
            </a:br>
            <a:r>
              <a:rPr lang="en-US" sz="1800" dirty="0" smtClean="0"/>
              <a:t>UDP is a better transport</a:t>
            </a:r>
            <a:br>
              <a:rPr lang="en-US" sz="1800" dirty="0" smtClean="0"/>
            </a:br>
            <a:r>
              <a:rPr lang="en-US" sz="1800" dirty="0" smtClean="0"/>
              <a:t>protocol.</a:t>
            </a:r>
          </a:p>
          <a:p>
            <a:pPr marL="285750" indent="-285750"/>
            <a:r>
              <a:rPr lang="en-US" sz="1800" dirty="0" smtClean="0"/>
              <a:t>UDP provides the basic</a:t>
            </a:r>
            <a:br>
              <a:rPr lang="en-US" sz="1800" dirty="0" smtClean="0"/>
            </a:br>
            <a:r>
              <a:rPr lang="en-US" sz="1800" dirty="0" smtClean="0"/>
              <a:t>functions for delivering data</a:t>
            </a:r>
            <a:br>
              <a:rPr lang="en-US" sz="1800" dirty="0" smtClean="0"/>
            </a:br>
            <a:r>
              <a:rPr lang="en-US" sz="1800" dirty="0" smtClean="0"/>
              <a:t>segments between the</a:t>
            </a:r>
            <a:br>
              <a:rPr lang="en-US" sz="1800" dirty="0" smtClean="0"/>
            </a:br>
            <a:r>
              <a:rPr lang="en-US" sz="1800" dirty="0" smtClean="0"/>
              <a:t>appropriate applications,</a:t>
            </a:r>
            <a:br>
              <a:rPr lang="en-US" sz="1800" dirty="0" smtClean="0"/>
            </a:br>
            <a:r>
              <a:rPr lang="en-US" sz="1800" dirty="0" smtClean="0"/>
              <a:t>with very little overhead and</a:t>
            </a:r>
            <a:br>
              <a:rPr lang="en-US" sz="1800" dirty="0" smtClean="0"/>
            </a:br>
            <a:r>
              <a:rPr lang="en-US" sz="1800" dirty="0" smtClean="0"/>
              <a:t>data checking.</a:t>
            </a:r>
            <a:endParaRPr lang="en-US" sz="1800" dirty="0"/>
          </a:p>
        </p:txBody>
      </p:sp>
    </p:spTree>
    <p:extLst>
      <p:ext uri="{BB962C8B-B14F-4D97-AF65-F5344CB8AC3E}">
        <p14:creationId xmlns:p14="http://schemas.microsoft.com/office/powerpoint/2010/main" val="320579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smtClean="0"/>
              <a:t>Transport Layer Protocols</a:t>
            </a:r>
            <a:endParaRPr lang="en-US" sz="3200" dirty="0"/>
          </a:p>
        </p:txBody>
      </p:sp>
      <p:sp>
        <p:nvSpPr>
          <p:cNvPr id="3" name="Text Placeholder 2"/>
          <p:cNvSpPr>
            <a:spLocks noGrp="1"/>
          </p:cNvSpPr>
          <p:nvPr>
            <p:ph type="body" sz="quarter" idx="10"/>
          </p:nvPr>
        </p:nvSpPr>
        <p:spPr/>
        <p:txBody>
          <a:bodyPr/>
          <a:lstStyle/>
          <a:p>
            <a:pPr marL="285750" indent="-285750"/>
            <a:r>
              <a:rPr lang="en-US" sz="1800" dirty="0"/>
              <a:t>TCP is a better choice for:</a:t>
            </a:r>
          </a:p>
          <a:p>
            <a:pPr marL="742950" lvl="1" indent="-285750">
              <a:buFont typeface="Arial" panose="020B0604020202020204" pitchFamily="34" charset="0"/>
              <a:buChar char="•"/>
            </a:pPr>
            <a:r>
              <a:rPr lang="en-US" dirty="0" smtClean="0"/>
              <a:t>Applications whose </a:t>
            </a:r>
            <a:r>
              <a:rPr lang="en-US" dirty="0"/>
              <a:t>segments must arrive in a very specific sequence to be processed </a:t>
            </a:r>
            <a:r>
              <a:rPr lang="en-US" dirty="0" smtClean="0"/>
              <a:t>successfully.</a:t>
            </a:r>
            <a:endParaRPr lang="en-US" dirty="0"/>
          </a:p>
          <a:p>
            <a:pPr marL="742950" lvl="1" indent="-285750">
              <a:buFont typeface="Arial" panose="020B0604020202020204" pitchFamily="34" charset="0"/>
              <a:buChar char="•"/>
            </a:pPr>
            <a:r>
              <a:rPr lang="en-US" dirty="0" smtClean="0"/>
              <a:t>Application in which all </a:t>
            </a:r>
            <a:r>
              <a:rPr lang="en-US" dirty="0"/>
              <a:t>data must be fully received before any is considered </a:t>
            </a:r>
            <a:r>
              <a:rPr lang="en-US" dirty="0" smtClean="0"/>
              <a:t>useful.</a:t>
            </a:r>
            <a:endParaRPr lang="en-US" dirty="0"/>
          </a:p>
          <a:p>
            <a:pPr marL="285750" indent="-285750"/>
            <a:r>
              <a:rPr lang="en-US" sz="1800" dirty="0"/>
              <a:t>Applications requiring TCP </a:t>
            </a:r>
            <a:r>
              <a:rPr lang="en-US" sz="1800" dirty="0" smtClean="0"/>
              <a:t>include: Databases, Web browsers, Email clients.</a:t>
            </a:r>
            <a:endParaRPr lang="en-US" sz="1800" dirty="0"/>
          </a:p>
          <a:p>
            <a:pPr marL="285750" indent="-285750"/>
            <a:r>
              <a:rPr lang="en-US" sz="1800" dirty="0"/>
              <a:t>UDP is a better choice for </a:t>
            </a:r>
            <a:r>
              <a:rPr lang="en-US" sz="1800" dirty="0" smtClean="0"/>
              <a:t>applications that </a:t>
            </a:r>
            <a:r>
              <a:rPr lang="en-US" sz="1800" dirty="0"/>
              <a:t>can tolerate some data loss during transmission, but delays in transmission are unacceptable.</a:t>
            </a:r>
          </a:p>
          <a:p>
            <a:pPr marL="285750" indent="-285750"/>
            <a:r>
              <a:rPr lang="en-US" sz="1800" dirty="0"/>
              <a:t>Applications using UDP include:</a:t>
            </a:r>
          </a:p>
          <a:p>
            <a:pPr marL="742950" lvl="1" indent="-285750">
              <a:buFont typeface="Arial" panose="020B0604020202020204" pitchFamily="34" charset="0"/>
              <a:buChar char="•"/>
            </a:pPr>
            <a:r>
              <a:rPr lang="en-US" dirty="0"/>
              <a:t>Live audio streaming</a:t>
            </a:r>
          </a:p>
          <a:p>
            <a:pPr marL="742950" lvl="1" indent="-285750">
              <a:buFont typeface="Arial" panose="020B0604020202020204" pitchFamily="34" charset="0"/>
              <a:buChar char="•"/>
            </a:pPr>
            <a:r>
              <a:rPr lang="en-US" dirty="0"/>
              <a:t>live video streaming</a:t>
            </a:r>
          </a:p>
          <a:p>
            <a:pPr marL="742950" lvl="1" indent="-285750">
              <a:buFont typeface="Arial" panose="020B0604020202020204" pitchFamily="34" charset="0"/>
              <a:buChar char="•"/>
            </a:pPr>
            <a:r>
              <a:rPr lang="en-US" dirty="0"/>
              <a:t>Voice over IP (VoIP)</a:t>
            </a:r>
          </a:p>
          <a:p>
            <a:endParaRPr lang="en-US" sz="18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843" y="4030980"/>
            <a:ext cx="4522539" cy="230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35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9.1.2:</a:t>
            </a:r>
            <a:br>
              <a:rPr lang="en-US" sz="2800" dirty="0" smtClean="0"/>
            </a:br>
            <a:r>
              <a:rPr lang="en-US" sz="2800" dirty="0" smtClean="0"/>
              <a:t>TCP and UDP Overview</a:t>
            </a:r>
            <a:endParaRPr lang="en-US" sz="2800" dirty="0"/>
          </a:p>
        </p:txBody>
      </p:sp>
    </p:spTree>
    <p:extLst>
      <p:ext uri="{BB962C8B-B14F-4D97-AF65-F5344CB8AC3E}">
        <p14:creationId xmlns:p14="http://schemas.microsoft.com/office/powerpoint/2010/main" val="246192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Features</a:t>
            </a:r>
          </a:p>
        </p:txBody>
      </p:sp>
      <p:sp>
        <p:nvSpPr>
          <p:cNvPr id="3" name="Text Placeholder 2"/>
          <p:cNvSpPr>
            <a:spLocks noGrp="1"/>
          </p:cNvSpPr>
          <p:nvPr>
            <p:ph type="body" sz="quarter" idx="10"/>
          </p:nvPr>
        </p:nvSpPr>
        <p:spPr/>
        <p:txBody>
          <a:bodyPr/>
          <a:lstStyle/>
          <a:p>
            <a:r>
              <a:rPr lang="en-US" sz="2000" dirty="0"/>
              <a:t>In addition to supporting the basic functions of data segmentation and reassembly, TCP </a:t>
            </a:r>
            <a:r>
              <a:rPr lang="en-US" sz="2000" dirty="0" smtClean="0"/>
              <a:t>provides </a:t>
            </a:r>
            <a:r>
              <a:rPr lang="en-US" sz="2000" dirty="0"/>
              <a:t>the following </a:t>
            </a:r>
            <a:r>
              <a:rPr lang="en-US" sz="2000" dirty="0" smtClean="0"/>
              <a:t>services</a:t>
            </a:r>
            <a:r>
              <a:rPr lang="en-US" sz="2000" dirty="0"/>
              <a:t>:</a:t>
            </a:r>
          </a:p>
          <a:p>
            <a:pPr marL="685800">
              <a:buFont typeface="Courier New" panose="02070309020205020404" pitchFamily="49" charset="0"/>
              <a:buChar char="o"/>
            </a:pPr>
            <a:r>
              <a:rPr lang="en-US" sz="2000" dirty="0"/>
              <a:t>Establishing a Session</a:t>
            </a:r>
          </a:p>
          <a:p>
            <a:pPr marL="685800">
              <a:buFont typeface="Courier New" panose="02070309020205020404" pitchFamily="49" charset="0"/>
              <a:buChar char="o"/>
            </a:pPr>
            <a:r>
              <a:rPr lang="en-US" sz="2000" dirty="0"/>
              <a:t>Reliable Delivery</a:t>
            </a:r>
          </a:p>
          <a:p>
            <a:pPr marL="685800">
              <a:buFont typeface="Courier New" panose="02070309020205020404" pitchFamily="49" charset="0"/>
              <a:buChar char="o"/>
            </a:pPr>
            <a:r>
              <a:rPr lang="en-US" sz="2000" dirty="0"/>
              <a:t>Same-Order Delivery</a:t>
            </a:r>
          </a:p>
          <a:p>
            <a:pPr marL="685800">
              <a:buFont typeface="Courier New" panose="02070309020205020404" pitchFamily="49" charset="0"/>
              <a:buChar char="o"/>
            </a:pPr>
            <a:r>
              <a:rPr lang="en-US" sz="2000" dirty="0"/>
              <a:t>Flow Control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0" y="2528888"/>
            <a:ext cx="5303520"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76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Header</a:t>
            </a:r>
          </a:p>
        </p:txBody>
      </p:sp>
      <p:sp>
        <p:nvSpPr>
          <p:cNvPr id="3" name="Text Placeholder 2"/>
          <p:cNvSpPr>
            <a:spLocks noGrp="1"/>
          </p:cNvSpPr>
          <p:nvPr>
            <p:ph type="body" sz="quarter" idx="10"/>
          </p:nvPr>
        </p:nvSpPr>
        <p:spPr/>
        <p:txBody>
          <a:bodyPr/>
          <a:lstStyle/>
          <a:p>
            <a:pPr marL="285750" indent="-285750"/>
            <a:r>
              <a:rPr lang="en-US" sz="1800" dirty="0"/>
              <a:t>TCP is a </a:t>
            </a:r>
            <a:r>
              <a:rPr lang="en-US" sz="1800" dirty="0" err="1"/>
              <a:t>stateful</a:t>
            </a:r>
            <a:r>
              <a:rPr lang="en-US" sz="1800" dirty="0"/>
              <a:t> </a:t>
            </a:r>
            <a:r>
              <a:rPr lang="en-US" sz="1800" dirty="0" smtClean="0"/>
              <a:t>protocol. It </a:t>
            </a:r>
            <a:r>
              <a:rPr lang="en-US" sz="1800" dirty="0"/>
              <a:t>keeps track of the state of the communication session by recording which information it has sent and which information has been acknowledged.</a:t>
            </a:r>
          </a:p>
          <a:p>
            <a:pPr marL="285750" indent="-285750"/>
            <a:r>
              <a:rPr lang="en-US" sz="1800" dirty="0"/>
              <a:t>Each TCP segment has 20 </a:t>
            </a:r>
            <a:r>
              <a:rPr lang="en-US" sz="1800" dirty="0" smtClean="0"/>
              <a:t>bytes</a:t>
            </a:r>
            <a:br>
              <a:rPr lang="en-US" sz="1800" dirty="0" smtClean="0"/>
            </a:br>
            <a:r>
              <a:rPr lang="en-US" sz="1800" dirty="0" smtClean="0"/>
              <a:t>of </a:t>
            </a:r>
            <a:r>
              <a:rPr lang="en-US" sz="1800" dirty="0"/>
              <a:t>overhead in the </a:t>
            </a:r>
            <a:r>
              <a:rPr lang="en-US" sz="1800" dirty="0" smtClean="0"/>
              <a:t>header</a:t>
            </a:r>
            <a:br>
              <a:rPr lang="en-US" sz="1800" dirty="0" smtClean="0"/>
            </a:br>
            <a:r>
              <a:rPr lang="en-US" sz="1800" dirty="0" smtClean="0"/>
              <a:t>encapsulating </a:t>
            </a:r>
            <a:r>
              <a:rPr lang="en-US" sz="1800" dirty="0"/>
              <a:t>the </a:t>
            </a:r>
            <a:r>
              <a:rPr lang="en-US" sz="1800" dirty="0" smtClean="0"/>
              <a:t>application</a:t>
            </a:r>
            <a:br>
              <a:rPr lang="en-US" sz="1800" dirty="0" smtClean="0"/>
            </a:br>
            <a:r>
              <a:rPr lang="en-US" sz="1800" dirty="0" smtClean="0"/>
              <a:t>layer data, as shown in this</a:t>
            </a:r>
            <a:br>
              <a:rPr lang="en-US" sz="1800" dirty="0" smtClean="0"/>
            </a:br>
            <a:r>
              <a:rPr lang="en-US" sz="1800" dirty="0" smtClean="0"/>
              <a:t>image.</a:t>
            </a:r>
            <a:endParaRPr lang="en-US" sz="1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22" y="2125980"/>
            <a:ext cx="4958603" cy="3716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696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UDP Features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 y="1222418"/>
            <a:ext cx="822960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968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UDP Header</a:t>
            </a:r>
          </a:p>
        </p:txBody>
      </p:sp>
      <p:sp>
        <p:nvSpPr>
          <p:cNvPr id="3" name="Text Placeholder 2"/>
          <p:cNvSpPr>
            <a:spLocks noGrp="1"/>
          </p:cNvSpPr>
          <p:nvPr>
            <p:ph type="body" sz="quarter" idx="10"/>
          </p:nvPr>
        </p:nvSpPr>
        <p:spPr/>
        <p:txBody>
          <a:bodyPr/>
          <a:lstStyle/>
          <a:p>
            <a:pPr marL="285750" indent="-285750"/>
            <a:r>
              <a:rPr lang="en-US" sz="1800" dirty="0"/>
              <a:t>UDP is a stateless </a:t>
            </a:r>
            <a:r>
              <a:rPr lang="en-US" sz="1800" dirty="0" smtClean="0"/>
              <a:t>protocol. Neither </a:t>
            </a:r>
            <a:r>
              <a:rPr lang="en-US" sz="1800" dirty="0"/>
              <a:t>the sender or the receiver is obligated to keep track of the state of the communication session.</a:t>
            </a:r>
          </a:p>
          <a:p>
            <a:pPr marL="285750" indent="-285750"/>
            <a:r>
              <a:rPr lang="en-US" sz="1800" dirty="0"/>
              <a:t>Reliability must be handled by the application.</a:t>
            </a:r>
          </a:p>
          <a:p>
            <a:pPr marL="285750" indent="-285750"/>
            <a:r>
              <a:rPr lang="en-US" sz="1800" dirty="0"/>
              <a:t>Live video and voice applications must quickly deliver data and can tolerate some data loss; they are perfectly suited to UDP.</a:t>
            </a:r>
          </a:p>
          <a:p>
            <a:pPr marL="285750" indent="-285750"/>
            <a:r>
              <a:rPr lang="en-US" sz="1800" dirty="0"/>
              <a:t>The pieces of communication in UDP are called datagrams.</a:t>
            </a:r>
          </a:p>
          <a:p>
            <a:pPr marL="285750" indent="-285750"/>
            <a:r>
              <a:rPr lang="en-US" sz="1800" dirty="0"/>
              <a:t>These datagrams are </a:t>
            </a:r>
            <a:r>
              <a:rPr lang="en-US" sz="1800" dirty="0" smtClean="0"/>
              <a:t>sent</a:t>
            </a:r>
            <a:br>
              <a:rPr lang="en-US" sz="1800" dirty="0" smtClean="0"/>
            </a:br>
            <a:r>
              <a:rPr lang="en-US" sz="1800" dirty="0" smtClean="0"/>
              <a:t>as </a:t>
            </a:r>
            <a:r>
              <a:rPr lang="en-US" sz="1800" dirty="0"/>
              <a:t>best-effort by </a:t>
            </a:r>
            <a:r>
              <a:rPr lang="en-US" sz="1800" dirty="0" smtClean="0"/>
              <a:t>the</a:t>
            </a:r>
            <a:br>
              <a:rPr lang="en-US" sz="1800" dirty="0" smtClean="0"/>
            </a:br>
            <a:r>
              <a:rPr lang="en-US" sz="1800" dirty="0" smtClean="0"/>
              <a:t>transport </a:t>
            </a:r>
            <a:r>
              <a:rPr lang="en-US" sz="1800" dirty="0"/>
              <a:t>layer protocol</a:t>
            </a:r>
            <a:r>
              <a:rPr lang="en-US" sz="1800" dirty="0" smtClean="0"/>
              <a:t>.</a:t>
            </a:r>
          </a:p>
          <a:p>
            <a:pPr marL="285750" indent="-285750"/>
            <a:r>
              <a:rPr lang="en-US" sz="1800" dirty="0" smtClean="0"/>
              <a:t>UDP </a:t>
            </a:r>
            <a:r>
              <a:rPr lang="en-US" sz="1800" dirty="0"/>
              <a:t>has a low </a:t>
            </a:r>
            <a:r>
              <a:rPr lang="en-US" sz="1800" dirty="0" smtClean="0"/>
              <a:t>overhead</a:t>
            </a:r>
            <a:br>
              <a:rPr lang="en-US" sz="1800" dirty="0" smtClean="0"/>
            </a:br>
            <a:r>
              <a:rPr lang="en-US" sz="1800" dirty="0" smtClean="0"/>
              <a:t>of </a:t>
            </a:r>
            <a:r>
              <a:rPr lang="en-US" sz="1800" dirty="0"/>
              <a:t>8 bytes</a:t>
            </a:r>
            <a:r>
              <a:rPr lang="en-US" sz="1800" dirty="0" smtClean="0"/>
              <a:t>.</a:t>
            </a:r>
            <a:endParaRPr lang="en-US" sz="18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3622851"/>
            <a:ext cx="5562508" cy="2206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150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Multiple Separate Conversations</a:t>
            </a:r>
          </a:p>
        </p:txBody>
      </p:sp>
      <p:sp>
        <p:nvSpPr>
          <p:cNvPr id="3" name="Text Placeholder 2"/>
          <p:cNvSpPr>
            <a:spLocks noGrp="1"/>
          </p:cNvSpPr>
          <p:nvPr>
            <p:ph type="body" sz="quarter" idx="10"/>
          </p:nvPr>
        </p:nvSpPr>
        <p:spPr/>
        <p:txBody>
          <a:bodyPr/>
          <a:lstStyle/>
          <a:p>
            <a:pPr marL="285750" indent="-285750"/>
            <a:r>
              <a:rPr lang="en-US" sz="2000" dirty="0"/>
              <a:t>The transport layer must separate and manage </a:t>
            </a:r>
            <a:r>
              <a:rPr lang="en-US" sz="2000" dirty="0" smtClean="0"/>
              <a:t>multiple communications </a:t>
            </a:r>
            <a:r>
              <a:rPr lang="en-US" sz="2000" dirty="0"/>
              <a:t>with different transport </a:t>
            </a:r>
            <a:r>
              <a:rPr lang="en-US" sz="2000" dirty="0" smtClean="0"/>
              <a:t>requirements.</a:t>
            </a:r>
            <a:endParaRPr lang="en-US" sz="2000" dirty="0"/>
          </a:p>
          <a:p>
            <a:pPr marL="285750" indent="-285750"/>
            <a:r>
              <a:rPr lang="en-US" sz="2000" dirty="0"/>
              <a:t>Different applications are sending and receiving data over the network simultaneously.</a:t>
            </a:r>
          </a:p>
          <a:p>
            <a:pPr marL="285750" indent="-285750"/>
            <a:r>
              <a:rPr lang="en-US" sz="2000" dirty="0"/>
              <a:t>Unique header values allow TCP and UDP </a:t>
            </a:r>
            <a:r>
              <a:rPr lang="en-US" sz="2000" dirty="0" smtClean="0"/>
              <a:t>to manage </a:t>
            </a:r>
            <a:r>
              <a:rPr lang="en-US" sz="2000" dirty="0"/>
              <a:t>these </a:t>
            </a:r>
            <a:r>
              <a:rPr lang="en-US" sz="2000" dirty="0" smtClean="0"/>
              <a:t>multiple and simultaneous </a:t>
            </a:r>
            <a:r>
              <a:rPr lang="en-US" sz="2000" dirty="0"/>
              <a:t>conversations by identifying these applications.</a:t>
            </a:r>
          </a:p>
          <a:p>
            <a:pPr marL="285750" indent="-285750"/>
            <a:r>
              <a:rPr lang="en-US" sz="2000" dirty="0"/>
              <a:t>These unique </a:t>
            </a:r>
            <a:r>
              <a:rPr lang="en-US" sz="2000" dirty="0" smtClean="0"/>
              <a:t>identifiers</a:t>
            </a:r>
            <a:br>
              <a:rPr lang="en-US" sz="2000" dirty="0" smtClean="0"/>
            </a:br>
            <a:r>
              <a:rPr lang="en-US" sz="2000" dirty="0" smtClean="0"/>
              <a:t>are </a:t>
            </a:r>
            <a:r>
              <a:rPr lang="en-US" sz="2000" dirty="0"/>
              <a:t>the port numbers</a:t>
            </a:r>
            <a:r>
              <a:rPr lang="en-US" sz="2000" dirty="0" smtClean="0"/>
              <a:t>.</a:t>
            </a:r>
            <a:endParaRPr lang="en-US" sz="20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857" y="3482340"/>
            <a:ext cx="4894203" cy="2680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20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4400" dirty="0" smtClean="0"/>
              <a:t>Chapter Outline</a:t>
            </a:r>
            <a:endParaRPr lang="en-US" sz="4400" dirty="0"/>
          </a:p>
        </p:txBody>
      </p:sp>
      <p:sp>
        <p:nvSpPr>
          <p:cNvPr id="12" name="Text Placeholder 11"/>
          <p:cNvSpPr>
            <a:spLocks noGrp="1"/>
          </p:cNvSpPr>
          <p:nvPr>
            <p:ph type="body" sz="quarter" idx="11"/>
          </p:nvPr>
        </p:nvSpPr>
        <p:spPr/>
        <p:txBody>
          <a:bodyPr/>
          <a:lstStyle/>
          <a:p>
            <a:r>
              <a:rPr lang="en-US" dirty="0">
                <a:solidFill>
                  <a:schemeClr val="tx2"/>
                </a:solidFill>
              </a:rPr>
              <a:t>9</a:t>
            </a:r>
            <a:r>
              <a:rPr lang="en-US" dirty="0" smtClean="0">
                <a:solidFill>
                  <a:schemeClr val="tx2"/>
                </a:solidFill>
              </a:rPr>
              <a:t>.0 Introduction</a:t>
            </a:r>
          </a:p>
          <a:p>
            <a:r>
              <a:rPr lang="en-US" dirty="0">
                <a:solidFill>
                  <a:schemeClr val="tx2"/>
                </a:solidFill>
              </a:rPr>
              <a:t>9</a:t>
            </a:r>
            <a:r>
              <a:rPr lang="en-US" dirty="0" smtClean="0">
                <a:solidFill>
                  <a:schemeClr val="tx2"/>
                </a:solidFill>
              </a:rPr>
              <a:t>.1 Transport Layer Protocols</a:t>
            </a:r>
          </a:p>
          <a:p>
            <a:r>
              <a:rPr lang="en-US" dirty="0">
                <a:solidFill>
                  <a:schemeClr val="tx2"/>
                </a:solidFill>
              </a:rPr>
              <a:t>9</a:t>
            </a:r>
            <a:r>
              <a:rPr lang="en-US" dirty="0" smtClean="0">
                <a:solidFill>
                  <a:schemeClr val="tx2"/>
                </a:solidFill>
              </a:rPr>
              <a:t>.2 TCP and UDP</a:t>
            </a:r>
          </a:p>
          <a:p>
            <a:r>
              <a:rPr lang="en-US" dirty="0">
                <a:solidFill>
                  <a:schemeClr val="tx2"/>
                </a:solidFill>
              </a:rPr>
              <a:t>9</a:t>
            </a:r>
            <a:r>
              <a:rPr lang="en-US" dirty="0" smtClean="0">
                <a:solidFill>
                  <a:schemeClr val="tx2"/>
                </a:solidFill>
              </a:rPr>
              <a:t>.3 Summary</a:t>
            </a:r>
          </a:p>
        </p:txBody>
      </p:sp>
    </p:spTree>
    <p:extLst>
      <p:ext uri="{BB962C8B-B14F-4D97-AF65-F5344CB8AC3E}">
        <p14:creationId xmlns:p14="http://schemas.microsoft.com/office/powerpoint/2010/main" val="330542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Port Numbers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511" y="3166111"/>
            <a:ext cx="4325538" cy="2758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sz="2000" dirty="0"/>
              <a:t>Source </a:t>
            </a:r>
            <a:r>
              <a:rPr lang="en-US" sz="2000" dirty="0" smtClean="0"/>
              <a:t>Port</a:t>
            </a:r>
            <a:endParaRPr lang="en-US" sz="2000" dirty="0"/>
          </a:p>
          <a:p>
            <a:pPr marL="800100" lvl="1" indent="-342900">
              <a:buFont typeface="Courier New" panose="02070309020205020404" pitchFamily="49" charset="0"/>
              <a:buChar char="o"/>
            </a:pPr>
            <a:r>
              <a:rPr lang="en-US" dirty="0"/>
              <a:t>The source port number is dynamically chosen by the sending device to identify a conversation between two devices.</a:t>
            </a:r>
          </a:p>
          <a:p>
            <a:pPr marL="800100" lvl="1" indent="-342900">
              <a:buFont typeface="Courier New" panose="02070309020205020404" pitchFamily="49" charset="0"/>
              <a:buChar char="o"/>
            </a:pPr>
            <a:r>
              <a:rPr lang="en-US" dirty="0"/>
              <a:t>An HTTP client usually sends </a:t>
            </a:r>
            <a:r>
              <a:rPr lang="en-US" dirty="0" smtClean="0"/>
              <a:t>multiple </a:t>
            </a:r>
            <a:r>
              <a:rPr lang="en-US" dirty="0"/>
              <a:t>HTTP requests to a web server at the same </a:t>
            </a:r>
            <a:r>
              <a:rPr lang="en-US" dirty="0" smtClean="0"/>
              <a:t>time. Each </a:t>
            </a:r>
            <a:r>
              <a:rPr lang="en-US" dirty="0"/>
              <a:t>separate HTTP conversation is tracked based on the source ports.</a:t>
            </a:r>
          </a:p>
          <a:p>
            <a:pPr marL="285750" indent="-285750"/>
            <a:r>
              <a:rPr lang="en-US" sz="2000" dirty="0"/>
              <a:t>Destination Port</a:t>
            </a:r>
          </a:p>
          <a:p>
            <a:pPr marL="800100" lvl="1" indent="-342900">
              <a:buFont typeface="Courier New" panose="02070309020205020404" pitchFamily="49" charset="0"/>
              <a:buChar char="o"/>
            </a:pPr>
            <a:r>
              <a:rPr lang="en-US" dirty="0"/>
              <a:t>Used to identify an </a:t>
            </a:r>
            <a:r>
              <a:rPr lang="en-US" dirty="0" smtClean="0"/>
              <a:t>application</a:t>
            </a:r>
            <a:br>
              <a:rPr lang="en-US" dirty="0" smtClean="0"/>
            </a:br>
            <a:r>
              <a:rPr lang="en-US" dirty="0" smtClean="0"/>
              <a:t>or </a:t>
            </a:r>
            <a:r>
              <a:rPr lang="en-US" dirty="0"/>
              <a:t>service running in the server.</a:t>
            </a:r>
          </a:p>
          <a:p>
            <a:pPr marL="800100" lvl="1" indent="-342900">
              <a:buFont typeface="Courier New" panose="02070309020205020404" pitchFamily="49" charset="0"/>
              <a:buChar char="o"/>
            </a:pPr>
            <a:r>
              <a:rPr lang="en-US" dirty="0"/>
              <a:t>A server can offer more than </a:t>
            </a:r>
            <a:r>
              <a:rPr lang="en-US" dirty="0" smtClean="0"/>
              <a:t>one</a:t>
            </a:r>
            <a:br>
              <a:rPr lang="en-US" dirty="0" smtClean="0"/>
            </a:br>
            <a:r>
              <a:rPr lang="en-US" dirty="0" smtClean="0"/>
              <a:t>service </a:t>
            </a:r>
            <a:r>
              <a:rPr lang="en-US" dirty="0"/>
              <a:t>at the same time, </a:t>
            </a:r>
            <a:r>
              <a:rPr lang="en-US" dirty="0" smtClean="0"/>
              <a:t>offering</a:t>
            </a:r>
            <a:br>
              <a:rPr lang="en-US" dirty="0" smtClean="0"/>
            </a:br>
            <a:r>
              <a:rPr lang="en-US" dirty="0" smtClean="0"/>
              <a:t>a </a:t>
            </a:r>
            <a:r>
              <a:rPr lang="en-US" dirty="0"/>
              <a:t>web service on port 80 </a:t>
            </a:r>
            <a:r>
              <a:rPr lang="en-US" dirty="0" smtClean="0"/>
              <a:t>and</a:t>
            </a:r>
            <a:br>
              <a:rPr lang="en-US" dirty="0" smtClean="0"/>
            </a:br>
            <a:r>
              <a:rPr lang="en-US" dirty="0" smtClean="0"/>
              <a:t>FTP </a:t>
            </a:r>
            <a:r>
              <a:rPr lang="en-US" dirty="0"/>
              <a:t>on port 21 simultaneously.</a:t>
            </a:r>
          </a:p>
        </p:txBody>
      </p:sp>
    </p:spTree>
    <p:extLst>
      <p:ext uri="{BB962C8B-B14F-4D97-AF65-F5344CB8AC3E}">
        <p14:creationId xmlns:p14="http://schemas.microsoft.com/office/powerpoint/2010/main" val="46024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Socket Pairs</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226" y="3093720"/>
            <a:ext cx="4058575" cy="3262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a:xfrm>
            <a:off x="228599" y="1344168"/>
            <a:ext cx="8524081" cy="4789932"/>
          </a:xfrm>
        </p:spPr>
        <p:txBody>
          <a:bodyPr/>
          <a:lstStyle/>
          <a:p>
            <a:pPr marL="285750" indent="-285750"/>
            <a:r>
              <a:rPr lang="en-US" sz="1800" dirty="0"/>
              <a:t>The combination of the source IP address and source port number, or the destination IP address and destination port </a:t>
            </a:r>
            <a:r>
              <a:rPr lang="en-US" sz="1800" dirty="0" smtClean="0"/>
              <a:t>number, </a:t>
            </a:r>
            <a:r>
              <a:rPr lang="en-US" sz="1800" dirty="0"/>
              <a:t>is known as a socket.</a:t>
            </a:r>
          </a:p>
          <a:p>
            <a:pPr marL="285750" indent="-285750"/>
            <a:r>
              <a:rPr lang="en-US" sz="1800" dirty="0"/>
              <a:t>The socket is used to identify the server and service being requested by the client.</a:t>
            </a:r>
          </a:p>
          <a:p>
            <a:pPr marL="285750" indent="-285750"/>
            <a:r>
              <a:rPr lang="en-US" sz="1800" dirty="0"/>
              <a:t>Two sockets combine to form a </a:t>
            </a:r>
            <a:r>
              <a:rPr lang="en-US" sz="1800" dirty="0" smtClean="0"/>
              <a:t>socket pair</a:t>
            </a:r>
            <a:r>
              <a:rPr lang="en-US" sz="1800" dirty="0"/>
              <a:t>: (192.168.1.5:1099, 192.168.1.7:80)</a:t>
            </a:r>
          </a:p>
          <a:p>
            <a:pPr marL="285750" indent="-285750"/>
            <a:r>
              <a:rPr lang="en-US" sz="1800" dirty="0"/>
              <a:t>Sockets enable multiple </a:t>
            </a:r>
            <a:r>
              <a:rPr lang="en-US" sz="1800" dirty="0" smtClean="0"/>
              <a:t>processes</a:t>
            </a:r>
            <a:br>
              <a:rPr lang="en-US" sz="1800" dirty="0" smtClean="0"/>
            </a:br>
            <a:r>
              <a:rPr lang="en-US" sz="1800" dirty="0" smtClean="0"/>
              <a:t>running </a:t>
            </a:r>
            <a:r>
              <a:rPr lang="en-US" sz="1800" dirty="0"/>
              <a:t>on a client and </a:t>
            </a:r>
            <a:r>
              <a:rPr lang="en-US" sz="1800" dirty="0" smtClean="0"/>
              <a:t>multiple</a:t>
            </a:r>
            <a:br>
              <a:rPr lang="en-US" sz="1800" dirty="0" smtClean="0"/>
            </a:br>
            <a:r>
              <a:rPr lang="en-US" sz="1800" dirty="0" smtClean="0"/>
              <a:t>connections </a:t>
            </a:r>
            <a:r>
              <a:rPr lang="en-US" sz="1800" dirty="0"/>
              <a:t>to a server process </a:t>
            </a:r>
            <a:r>
              <a:rPr lang="en-US" sz="1800" dirty="0" smtClean="0"/>
              <a:t>to</a:t>
            </a:r>
            <a:br>
              <a:rPr lang="en-US" sz="1800" dirty="0" smtClean="0"/>
            </a:br>
            <a:r>
              <a:rPr lang="en-US" sz="1800" dirty="0" smtClean="0"/>
              <a:t>be </a:t>
            </a:r>
            <a:r>
              <a:rPr lang="en-US" sz="1800" dirty="0"/>
              <a:t>distinguished from each other.</a:t>
            </a:r>
          </a:p>
          <a:p>
            <a:pPr marL="285750" indent="-285750"/>
            <a:r>
              <a:rPr lang="en-US" sz="1800" dirty="0"/>
              <a:t>The source port number acts as </a:t>
            </a:r>
            <a:r>
              <a:rPr lang="en-US" sz="1800" dirty="0" smtClean="0"/>
              <a:t>a</a:t>
            </a:r>
            <a:br>
              <a:rPr lang="en-US" sz="1800" dirty="0" smtClean="0"/>
            </a:br>
            <a:r>
              <a:rPr lang="en-US" sz="1800" dirty="0" smtClean="0"/>
              <a:t>return </a:t>
            </a:r>
            <a:r>
              <a:rPr lang="en-US" sz="1800" dirty="0"/>
              <a:t>address for the </a:t>
            </a:r>
            <a:r>
              <a:rPr lang="en-US" sz="1800" dirty="0" smtClean="0"/>
              <a:t>requesting</a:t>
            </a:r>
            <a:br>
              <a:rPr lang="en-US" sz="1800" dirty="0" smtClean="0"/>
            </a:br>
            <a:r>
              <a:rPr lang="en-US" sz="1800" dirty="0" smtClean="0"/>
              <a:t>application</a:t>
            </a:r>
            <a:r>
              <a:rPr lang="en-US" sz="1800" dirty="0"/>
              <a:t>.</a:t>
            </a:r>
          </a:p>
          <a:p>
            <a:pPr marL="285750" indent="-285750"/>
            <a:r>
              <a:rPr lang="en-US" sz="1800" dirty="0"/>
              <a:t>It is the transport layer’s job to </a:t>
            </a:r>
            <a:r>
              <a:rPr lang="en-US" sz="1800" dirty="0" smtClean="0"/>
              <a:t>keeps</a:t>
            </a:r>
            <a:br>
              <a:rPr lang="en-US" sz="1800" dirty="0" smtClean="0"/>
            </a:br>
            <a:r>
              <a:rPr lang="en-US" sz="1800" dirty="0" smtClean="0"/>
              <a:t>track </a:t>
            </a:r>
            <a:r>
              <a:rPr lang="en-US" sz="1800" dirty="0"/>
              <a:t>of active sockets</a:t>
            </a:r>
            <a:r>
              <a:rPr lang="en-US" sz="1800" dirty="0" smtClean="0"/>
              <a:t>.</a:t>
            </a:r>
            <a:endParaRPr lang="en-US" sz="1800" dirty="0"/>
          </a:p>
        </p:txBody>
      </p:sp>
    </p:spTree>
    <p:extLst>
      <p:ext uri="{BB962C8B-B14F-4D97-AF65-F5344CB8AC3E}">
        <p14:creationId xmlns:p14="http://schemas.microsoft.com/office/powerpoint/2010/main" val="226008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Port Number Groups</a:t>
            </a:r>
          </a:p>
        </p:txBody>
      </p:sp>
      <p:sp>
        <p:nvSpPr>
          <p:cNvPr id="3" name="Text Placeholder 2"/>
          <p:cNvSpPr>
            <a:spLocks noGrp="1"/>
          </p:cNvSpPr>
          <p:nvPr>
            <p:ph type="body" sz="quarter" idx="10"/>
          </p:nvPr>
        </p:nvSpPr>
        <p:spPr>
          <a:xfrm>
            <a:off x="228600" y="2011680"/>
            <a:ext cx="2827020" cy="2956560"/>
          </a:xfrm>
        </p:spPr>
        <p:txBody>
          <a:bodyPr/>
          <a:lstStyle/>
          <a:p>
            <a:pPr marL="0" indent="0">
              <a:buNone/>
            </a:pPr>
            <a:r>
              <a:rPr lang="en-US" sz="2000" dirty="0"/>
              <a:t>The Internet Assigned Numbers Authority (IANA) is the standards body responsible for assigning various addressing standards, including port numbers</a:t>
            </a:r>
            <a:r>
              <a:rPr lang="en-US" sz="2000" dirty="0" smtClean="0"/>
              <a:t>.</a:t>
            </a:r>
            <a:endParaRPr lang="en-US" sz="2000"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680" y="1852487"/>
            <a:ext cx="5592399" cy="1126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680" y="3621663"/>
            <a:ext cx="5720714" cy="2750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txBox="1">
            <a:spLocks/>
          </p:cNvSpPr>
          <p:nvPr/>
        </p:nvSpPr>
        <p:spPr>
          <a:xfrm>
            <a:off x="3101907" y="1554194"/>
            <a:ext cx="3517968"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Port Numbers</a:t>
            </a:r>
          </a:p>
        </p:txBody>
      </p:sp>
      <p:sp>
        <p:nvSpPr>
          <p:cNvPr id="7" name="Text Placeholder 6"/>
          <p:cNvSpPr txBox="1">
            <a:spLocks/>
          </p:cNvSpPr>
          <p:nvPr/>
        </p:nvSpPr>
        <p:spPr>
          <a:xfrm>
            <a:off x="3118485" y="3305717"/>
            <a:ext cx="3517968" cy="43510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Well-Known Port Numbers</a:t>
            </a:r>
          </a:p>
        </p:txBody>
      </p:sp>
    </p:spTree>
    <p:extLst>
      <p:ext uri="{BB962C8B-B14F-4D97-AF65-F5344CB8AC3E}">
        <p14:creationId xmlns:p14="http://schemas.microsoft.com/office/powerpoint/2010/main" val="370931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The </a:t>
            </a:r>
            <a:r>
              <a:rPr lang="en-US" sz="3200" dirty="0" err="1"/>
              <a:t>netstat</a:t>
            </a:r>
            <a:r>
              <a:rPr lang="en-US" sz="3200" dirty="0"/>
              <a:t> Command</a:t>
            </a:r>
          </a:p>
        </p:txBody>
      </p:sp>
      <p:sp>
        <p:nvSpPr>
          <p:cNvPr id="3" name="Text Placeholder 2"/>
          <p:cNvSpPr>
            <a:spLocks noGrp="1"/>
          </p:cNvSpPr>
          <p:nvPr>
            <p:ph type="body" sz="quarter" idx="10"/>
          </p:nvPr>
        </p:nvSpPr>
        <p:spPr/>
        <p:txBody>
          <a:bodyPr/>
          <a:lstStyle/>
          <a:p>
            <a:pPr marL="285750" indent="-285750"/>
            <a:r>
              <a:rPr lang="en-US" sz="1800" dirty="0"/>
              <a:t>Unexplained TCP connections can indicate a major security threat.</a:t>
            </a:r>
          </a:p>
          <a:p>
            <a:pPr marL="285750" indent="-285750"/>
            <a:r>
              <a:rPr lang="en-US" sz="1800" dirty="0" err="1"/>
              <a:t>Netstat</a:t>
            </a:r>
            <a:r>
              <a:rPr lang="en-US" sz="1800" dirty="0"/>
              <a:t> is an important network utility that can be used to verify the active connections in a host.</a:t>
            </a:r>
          </a:p>
          <a:p>
            <a:pPr marL="285750" indent="-285750"/>
            <a:r>
              <a:rPr lang="en-US" sz="1800" dirty="0"/>
              <a:t>Use </a:t>
            </a:r>
            <a:r>
              <a:rPr lang="en-US" sz="1800" b="1" dirty="0" err="1"/>
              <a:t>netstat</a:t>
            </a:r>
            <a:r>
              <a:rPr lang="en-US" sz="1800" b="1" dirty="0"/>
              <a:t> </a:t>
            </a:r>
            <a:r>
              <a:rPr lang="en-US" sz="1800" dirty="0"/>
              <a:t>to list the protocols in use, the local address and port numbers, the foreign address and port numbers, and the connection state.</a:t>
            </a:r>
          </a:p>
          <a:p>
            <a:pPr marL="285750" indent="-285750"/>
            <a:r>
              <a:rPr lang="en-US" sz="1800" dirty="0"/>
              <a:t>By default, the </a:t>
            </a:r>
            <a:r>
              <a:rPr lang="en-US" sz="1800" b="1" dirty="0" err="1" smtClean="0"/>
              <a:t>netstat</a:t>
            </a:r>
            <a:r>
              <a:rPr lang="en-US" sz="1800" b="1" dirty="0" smtClean="0"/>
              <a:t> </a:t>
            </a:r>
            <a:r>
              <a:rPr lang="en-US" sz="1800" dirty="0" smtClean="0"/>
              <a:t>command </a:t>
            </a:r>
            <a:r>
              <a:rPr lang="en-US" sz="1800" dirty="0"/>
              <a:t>will attempt </a:t>
            </a:r>
            <a:r>
              <a:rPr lang="en-US" sz="1800" dirty="0" smtClean="0"/>
              <a:t>to resolve </a:t>
            </a:r>
            <a:r>
              <a:rPr lang="en-US" sz="1800" dirty="0"/>
              <a:t>IP addresses </a:t>
            </a:r>
            <a:r>
              <a:rPr lang="en-US" sz="1800" dirty="0" smtClean="0"/>
              <a:t>to domain </a:t>
            </a:r>
            <a:r>
              <a:rPr lang="en-US" sz="1800" dirty="0"/>
              <a:t>names and </a:t>
            </a:r>
            <a:r>
              <a:rPr lang="en-US" sz="1800" dirty="0" smtClean="0"/>
              <a:t>port numbers to well-known applications.</a:t>
            </a:r>
          </a:p>
          <a:p>
            <a:pPr marL="285750" indent="-285750"/>
            <a:r>
              <a:rPr lang="en-US" sz="1800" dirty="0" smtClean="0"/>
              <a:t>The</a:t>
            </a:r>
            <a:r>
              <a:rPr lang="en-US" sz="1800" dirty="0"/>
              <a:t> </a:t>
            </a:r>
            <a:r>
              <a:rPr lang="en-US" sz="1800" b="1" dirty="0"/>
              <a:t>-n</a:t>
            </a:r>
            <a:r>
              <a:rPr lang="en-US" sz="1800" dirty="0"/>
              <a:t> </a:t>
            </a:r>
            <a:r>
              <a:rPr lang="en-US" sz="1800" dirty="0" smtClean="0"/>
              <a:t>option can </a:t>
            </a:r>
            <a:r>
              <a:rPr lang="en-US" sz="1800" dirty="0"/>
              <a:t>be used </a:t>
            </a:r>
            <a:r>
              <a:rPr lang="en-US" sz="1800" dirty="0" smtClean="0"/>
              <a:t>to</a:t>
            </a:r>
            <a:br>
              <a:rPr lang="en-US" sz="1800" dirty="0" smtClean="0"/>
            </a:br>
            <a:r>
              <a:rPr lang="en-US" sz="1800" dirty="0" smtClean="0"/>
              <a:t>display </a:t>
            </a:r>
            <a:r>
              <a:rPr lang="en-US" sz="1800" dirty="0"/>
              <a:t>IP addresses and </a:t>
            </a:r>
            <a:r>
              <a:rPr lang="en-US" sz="1800" dirty="0" smtClean="0"/>
              <a:t>port</a:t>
            </a:r>
            <a:br>
              <a:rPr lang="en-US" sz="1800" dirty="0" smtClean="0"/>
            </a:br>
            <a:r>
              <a:rPr lang="en-US" sz="1800" dirty="0" smtClean="0"/>
              <a:t>numbers </a:t>
            </a:r>
            <a:r>
              <a:rPr lang="en-US" sz="1800" dirty="0"/>
              <a:t>in their </a:t>
            </a:r>
            <a:r>
              <a:rPr lang="en-US" sz="1800" dirty="0" smtClean="0"/>
              <a:t>numerical </a:t>
            </a:r>
            <a:r>
              <a:rPr lang="en-US" sz="1800" dirty="0"/>
              <a:t>form.</a:t>
            </a:r>
          </a:p>
          <a:p>
            <a:endParaRPr lang="en-US" sz="180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880" y="3837351"/>
            <a:ext cx="4842042" cy="2487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559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smtClean="0"/>
              <a:t>Section </a:t>
            </a:r>
            <a:r>
              <a:rPr lang="en-US" sz="4000" dirty="0"/>
              <a:t>9</a:t>
            </a:r>
            <a:r>
              <a:rPr lang="en-US" sz="4000" dirty="0" smtClean="0"/>
              <a:t>.2:</a:t>
            </a:r>
            <a:br>
              <a:rPr lang="en-US" sz="4000" dirty="0" smtClean="0"/>
            </a:br>
            <a:r>
              <a:rPr lang="en-US" sz="4000" dirty="0" smtClean="0"/>
              <a:t>TCP and UPD</a:t>
            </a:r>
            <a:endParaRPr lang="en-US" sz="4000" dirty="0"/>
          </a:p>
        </p:txBody>
      </p:sp>
      <p:sp>
        <p:nvSpPr>
          <p:cNvPr id="5" name="Text Placeholder 6"/>
          <p:cNvSpPr txBox="1">
            <a:spLocks/>
          </p:cNvSpPr>
          <p:nvPr/>
        </p:nvSpPr>
        <p:spPr>
          <a:xfrm>
            <a:off x="419100" y="3119628"/>
            <a:ext cx="8577072" cy="274015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Explain how TCP session establishment and termination processes facilitate reliable communication</a:t>
            </a:r>
            <a:r>
              <a:rPr lang="en-US" sz="1800" dirty="0" smtClean="0"/>
              <a:t>.</a:t>
            </a:r>
          </a:p>
          <a:p>
            <a:r>
              <a:rPr lang="en-US" sz="1800" dirty="0"/>
              <a:t>Explain how TCP protocol data units are transmitted and acknowledged to guarantee delivery</a:t>
            </a:r>
            <a:r>
              <a:rPr lang="en-US" sz="1800" dirty="0" smtClean="0"/>
              <a:t>.</a:t>
            </a:r>
          </a:p>
          <a:p>
            <a:r>
              <a:rPr lang="en-US" sz="1800" dirty="0"/>
              <a:t>Describe the UDP client processes to establish communication with a server.</a:t>
            </a:r>
          </a:p>
          <a:p>
            <a:r>
              <a:rPr lang="en-US" sz="1800" dirty="0"/>
              <a:t>Compare UDP and TCP.</a:t>
            </a:r>
          </a:p>
        </p:txBody>
      </p:sp>
    </p:spTree>
    <p:extLst>
      <p:ext uri="{BB962C8B-B14F-4D97-AF65-F5344CB8AC3E}">
        <p14:creationId xmlns:p14="http://schemas.microsoft.com/office/powerpoint/2010/main" val="350465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9.2.1:</a:t>
            </a:r>
            <a:br>
              <a:rPr lang="en-US" sz="2800" dirty="0" smtClean="0"/>
            </a:br>
            <a:r>
              <a:rPr lang="en-US" sz="2800" dirty="0" smtClean="0"/>
              <a:t>TCP Communication Process</a:t>
            </a:r>
            <a:endParaRPr lang="en-US" sz="2800" dirty="0"/>
          </a:p>
        </p:txBody>
      </p:sp>
    </p:spTree>
    <p:extLst>
      <p:ext uri="{BB962C8B-B14F-4D97-AF65-F5344CB8AC3E}">
        <p14:creationId xmlns:p14="http://schemas.microsoft.com/office/powerpoint/2010/main" val="318727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Server Processes</a:t>
            </a:r>
          </a:p>
        </p:txBody>
      </p:sp>
      <p:sp>
        <p:nvSpPr>
          <p:cNvPr id="3" name="Text Placeholder 2"/>
          <p:cNvSpPr>
            <a:spLocks noGrp="1"/>
          </p:cNvSpPr>
          <p:nvPr>
            <p:ph type="body" sz="quarter" idx="10"/>
          </p:nvPr>
        </p:nvSpPr>
        <p:spPr/>
        <p:txBody>
          <a:bodyPr/>
          <a:lstStyle/>
          <a:p>
            <a:pPr marL="285750" indent="-285750"/>
            <a:r>
              <a:rPr lang="en-US" dirty="0"/>
              <a:t>Each application process running on the server uses a port number.</a:t>
            </a:r>
          </a:p>
          <a:p>
            <a:pPr marL="285750" indent="-285750"/>
            <a:r>
              <a:rPr lang="en-US" dirty="0"/>
              <a:t>An individual server cannot have two services assigned to the same port number within the same transport layer </a:t>
            </a:r>
            <a:r>
              <a:rPr lang="en-US" dirty="0" smtClean="0"/>
              <a:t>service.</a:t>
            </a:r>
            <a:endParaRPr lang="en-US" dirty="0"/>
          </a:p>
          <a:p>
            <a:pPr marL="285750" indent="-285750"/>
            <a:r>
              <a:rPr lang="en-US" dirty="0"/>
              <a:t>An active server application assigned to a specific port is considered to be open.</a:t>
            </a:r>
          </a:p>
          <a:p>
            <a:pPr marL="285750" indent="-285750"/>
            <a:r>
              <a:rPr lang="en-US" dirty="0"/>
              <a:t>Any incoming client request addressed to an open port is accepted and processed by the server application bound to that port.</a:t>
            </a:r>
          </a:p>
          <a:p>
            <a:pPr marL="285750" indent="-285750"/>
            <a:r>
              <a:rPr lang="en-US" dirty="0"/>
              <a:t>There can be many ports open simultaneously on a server, one for each active server application</a:t>
            </a:r>
            <a:r>
              <a:rPr lang="en-US" dirty="0" smtClean="0"/>
              <a:t>.</a:t>
            </a:r>
            <a:endParaRPr lang="en-US" dirty="0"/>
          </a:p>
        </p:txBody>
      </p:sp>
    </p:spTree>
    <p:extLst>
      <p:ext uri="{BB962C8B-B14F-4D97-AF65-F5344CB8AC3E}">
        <p14:creationId xmlns:p14="http://schemas.microsoft.com/office/powerpoint/2010/main" val="85273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a:t>
            </a:r>
            <a:r>
              <a:rPr lang="en-US" sz="3200" dirty="0" smtClean="0"/>
              <a:t>Connection </a:t>
            </a:r>
            <a:r>
              <a:rPr lang="en-US" sz="3200" dirty="0"/>
              <a:t>Establishment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9065" y="3535326"/>
            <a:ext cx="443865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0"/>
          </p:nvPr>
        </p:nvSpPr>
        <p:spPr>
          <a:xfrm>
            <a:off x="228600" y="1344168"/>
            <a:ext cx="8412480" cy="4965192"/>
          </a:xfrm>
        </p:spPr>
        <p:txBody>
          <a:bodyPr/>
          <a:lstStyle/>
          <a:p>
            <a:pPr marL="0" indent="0">
              <a:buNone/>
            </a:pPr>
            <a:r>
              <a:rPr lang="en-US" dirty="0"/>
              <a:t>A TCP connection is established in three steps:</a:t>
            </a:r>
          </a:p>
          <a:p>
            <a:pPr marL="457200" indent="-457200">
              <a:buFont typeface="+mj-lt"/>
              <a:buAutoNum type="arabicPeriod"/>
            </a:pPr>
            <a:r>
              <a:rPr lang="en-US" dirty="0" smtClean="0"/>
              <a:t>The </a:t>
            </a:r>
            <a:r>
              <a:rPr lang="en-US" dirty="0"/>
              <a:t>initiating client requests a client-to-server communication session with the server.</a:t>
            </a:r>
          </a:p>
          <a:p>
            <a:pPr marL="457200" indent="-457200">
              <a:buFont typeface="+mj-lt"/>
              <a:buAutoNum type="arabicPeriod"/>
            </a:pPr>
            <a:r>
              <a:rPr lang="en-US" dirty="0" smtClean="0"/>
              <a:t>The </a:t>
            </a:r>
            <a:r>
              <a:rPr lang="en-US" dirty="0"/>
              <a:t>server acknowledges the client-to-server communication session and requests </a:t>
            </a:r>
            <a:r>
              <a:rPr lang="en-US" dirty="0" smtClean="0"/>
              <a:t>a server-to-client</a:t>
            </a:r>
            <a:br>
              <a:rPr lang="en-US" dirty="0" smtClean="0"/>
            </a:br>
            <a:r>
              <a:rPr lang="en-US" dirty="0" smtClean="0"/>
              <a:t>communication session</a:t>
            </a:r>
            <a:r>
              <a:rPr lang="en-US" dirty="0"/>
              <a:t>.</a:t>
            </a:r>
          </a:p>
          <a:p>
            <a:pPr marL="457200" indent="-457200">
              <a:buFont typeface="+mj-lt"/>
              <a:buAutoNum type="arabicPeriod"/>
            </a:pPr>
            <a:r>
              <a:rPr lang="en-US" dirty="0" smtClean="0"/>
              <a:t>The </a:t>
            </a:r>
            <a:r>
              <a:rPr lang="en-US" dirty="0"/>
              <a:t>initiating </a:t>
            </a:r>
            <a:r>
              <a:rPr lang="en-US" dirty="0" smtClean="0"/>
              <a:t>client acknowledges</a:t>
            </a:r>
            <a:br>
              <a:rPr lang="en-US" dirty="0" smtClean="0"/>
            </a:br>
            <a:r>
              <a:rPr lang="en-US" dirty="0" smtClean="0"/>
              <a:t>the server-to-client communication</a:t>
            </a:r>
            <a:br>
              <a:rPr lang="en-US" dirty="0" smtClean="0"/>
            </a:br>
            <a:r>
              <a:rPr lang="en-US" dirty="0" smtClean="0"/>
              <a:t>session.</a:t>
            </a:r>
            <a:endParaRPr lang="en-US" dirty="0"/>
          </a:p>
        </p:txBody>
      </p:sp>
    </p:spTree>
    <p:extLst>
      <p:ext uri="{BB962C8B-B14F-4D97-AF65-F5344CB8AC3E}">
        <p14:creationId xmlns:p14="http://schemas.microsoft.com/office/powerpoint/2010/main" val="94149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173" r="13525" b="33948"/>
          <a:stretch/>
        </p:blipFill>
        <p:spPr bwMode="auto">
          <a:xfrm>
            <a:off x="4968240" y="3146894"/>
            <a:ext cx="4076700" cy="3200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le 11"/>
          <p:cNvSpPr>
            <a:spLocks noGrp="1"/>
          </p:cNvSpPr>
          <p:nvPr>
            <p:ph type="title"/>
          </p:nvPr>
        </p:nvSpPr>
        <p:spPr/>
        <p:txBody>
          <a:bodyPr/>
          <a:lstStyle/>
          <a:p>
            <a:pPr>
              <a:lnSpc>
                <a:spcPct val="100000"/>
              </a:lnSpc>
            </a:pPr>
            <a:r>
              <a:rPr lang="en-US" sz="3200" dirty="0"/>
              <a:t>TCP Session Termination</a:t>
            </a:r>
          </a:p>
        </p:txBody>
      </p:sp>
      <p:sp>
        <p:nvSpPr>
          <p:cNvPr id="3" name="Text Placeholder 2"/>
          <p:cNvSpPr>
            <a:spLocks noGrp="1"/>
          </p:cNvSpPr>
          <p:nvPr>
            <p:ph type="body" sz="quarter" idx="10"/>
          </p:nvPr>
        </p:nvSpPr>
        <p:spPr>
          <a:xfrm>
            <a:off x="228600" y="1344168"/>
            <a:ext cx="8427720" cy="4965192"/>
          </a:xfrm>
        </p:spPr>
        <p:txBody>
          <a:bodyPr/>
          <a:lstStyle/>
          <a:p>
            <a:pPr marL="0" indent="0">
              <a:buNone/>
            </a:pPr>
            <a:r>
              <a:rPr lang="en-US" dirty="0"/>
              <a:t>The FIN TCP flag is used to terminate a TCP connection.</a:t>
            </a:r>
          </a:p>
          <a:p>
            <a:pPr marL="457200" indent="-457200">
              <a:buFont typeface="+mj-lt"/>
              <a:buAutoNum type="arabicPeriod"/>
            </a:pPr>
            <a:r>
              <a:rPr lang="en-US" dirty="0" smtClean="0"/>
              <a:t>When </a:t>
            </a:r>
            <a:r>
              <a:rPr lang="en-US" dirty="0"/>
              <a:t>the client has no more data to send in the stream, it sends a segment with the FIN flag set.</a:t>
            </a:r>
          </a:p>
          <a:p>
            <a:pPr marL="457200" indent="-457200">
              <a:buFont typeface="+mj-lt"/>
              <a:buAutoNum type="arabicPeriod"/>
            </a:pPr>
            <a:r>
              <a:rPr lang="en-US" dirty="0" smtClean="0"/>
              <a:t>The </a:t>
            </a:r>
            <a:r>
              <a:rPr lang="en-US" dirty="0"/>
              <a:t>server sends an ACK to acknowledge the receipt of the FIN to terminate the session from client to server.</a:t>
            </a:r>
          </a:p>
          <a:p>
            <a:pPr marL="457200" indent="-457200">
              <a:buFont typeface="+mj-lt"/>
              <a:buAutoNum type="arabicPeriod"/>
            </a:pPr>
            <a:r>
              <a:rPr lang="en-US" dirty="0" smtClean="0"/>
              <a:t>The </a:t>
            </a:r>
            <a:r>
              <a:rPr lang="en-US" dirty="0"/>
              <a:t>server sends a FIN to the client </a:t>
            </a:r>
            <a:r>
              <a:rPr lang="en-US" dirty="0" smtClean="0"/>
              <a:t>to</a:t>
            </a:r>
            <a:br>
              <a:rPr lang="en-US" dirty="0" smtClean="0"/>
            </a:br>
            <a:r>
              <a:rPr lang="en-US" dirty="0" smtClean="0"/>
              <a:t>terminate </a:t>
            </a:r>
            <a:r>
              <a:rPr lang="en-US" dirty="0"/>
              <a:t>the server-to-client session.</a:t>
            </a:r>
          </a:p>
          <a:p>
            <a:pPr marL="457200" indent="-457200">
              <a:buFont typeface="+mj-lt"/>
              <a:buAutoNum type="arabicPeriod"/>
            </a:pPr>
            <a:r>
              <a:rPr lang="en-US" dirty="0" smtClean="0"/>
              <a:t>The </a:t>
            </a:r>
            <a:r>
              <a:rPr lang="en-US" dirty="0"/>
              <a:t>client responds with an ACK </a:t>
            </a:r>
            <a:r>
              <a:rPr lang="en-US" dirty="0" smtClean="0"/>
              <a:t>to</a:t>
            </a:r>
            <a:br>
              <a:rPr lang="en-US" dirty="0" smtClean="0"/>
            </a:br>
            <a:r>
              <a:rPr lang="en-US" dirty="0" smtClean="0"/>
              <a:t>acknowledge </a:t>
            </a:r>
            <a:r>
              <a:rPr lang="en-US" dirty="0"/>
              <a:t>the FIN from the </a:t>
            </a:r>
            <a:r>
              <a:rPr lang="en-US" dirty="0" smtClean="0"/>
              <a:t>server.</a:t>
            </a:r>
          </a:p>
          <a:p>
            <a:pPr marL="457200" indent="-457200">
              <a:buFont typeface="+mj-lt"/>
              <a:buAutoNum type="arabicPeriod"/>
            </a:pPr>
            <a:r>
              <a:rPr lang="en-US" dirty="0" smtClean="0"/>
              <a:t>When </a:t>
            </a:r>
            <a:r>
              <a:rPr lang="en-US" dirty="0"/>
              <a:t>all segments have </a:t>
            </a:r>
            <a:r>
              <a:rPr lang="en-US" dirty="0" smtClean="0"/>
              <a:t>been</a:t>
            </a:r>
            <a:br>
              <a:rPr lang="en-US" dirty="0" smtClean="0"/>
            </a:br>
            <a:r>
              <a:rPr lang="en-US" dirty="0" smtClean="0"/>
              <a:t>acknowledged</a:t>
            </a:r>
            <a:r>
              <a:rPr lang="en-US" dirty="0"/>
              <a:t>, the session is closed</a:t>
            </a:r>
            <a:r>
              <a:rPr lang="en-US" dirty="0" smtClean="0"/>
              <a:t>.</a:t>
            </a:r>
            <a:endParaRPr lang="en-US" dirty="0"/>
          </a:p>
        </p:txBody>
      </p:sp>
    </p:spTree>
    <p:extLst>
      <p:ext uri="{BB962C8B-B14F-4D97-AF65-F5344CB8AC3E}">
        <p14:creationId xmlns:p14="http://schemas.microsoft.com/office/powerpoint/2010/main" val="6853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a:t>
            </a:r>
            <a:r>
              <a:rPr lang="en-US" sz="3200" dirty="0" smtClean="0"/>
              <a:t>Three-Way </a:t>
            </a:r>
            <a:r>
              <a:rPr lang="en-US" sz="3200" dirty="0"/>
              <a:t>Handshake Analysis</a:t>
            </a:r>
          </a:p>
        </p:txBody>
      </p:sp>
      <p:sp>
        <p:nvSpPr>
          <p:cNvPr id="3" name="Text Placeholder 2"/>
          <p:cNvSpPr>
            <a:spLocks noGrp="1"/>
          </p:cNvSpPr>
          <p:nvPr>
            <p:ph type="body" sz="quarter" idx="10"/>
          </p:nvPr>
        </p:nvSpPr>
        <p:spPr/>
        <p:txBody>
          <a:bodyPr/>
          <a:lstStyle/>
          <a:p>
            <a:pPr marL="0" indent="0">
              <a:buNone/>
            </a:pPr>
            <a:r>
              <a:rPr lang="en-US" sz="1800" dirty="0"/>
              <a:t>The three-way handshake:</a:t>
            </a:r>
          </a:p>
          <a:p>
            <a:pPr marL="285750" indent="-285750"/>
            <a:r>
              <a:rPr lang="en-US" sz="1800" dirty="0"/>
              <a:t>Establishes that the destination device is present on the </a:t>
            </a:r>
            <a:r>
              <a:rPr lang="en-US" sz="1800" dirty="0" smtClean="0"/>
              <a:t>network.</a:t>
            </a:r>
            <a:endParaRPr lang="en-US" sz="1800" dirty="0"/>
          </a:p>
          <a:p>
            <a:pPr marL="285750" indent="-285750"/>
            <a:r>
              <a:rPr lang="en-US" sz="1800" dirty="0"/>
              <a:t>Verifies that the destination device has an active service and is accepting requests on the destination port number that the initiating client intends to use</a:t>
            </a:r>
          </a:p>
          <a:p>
            <a:pPr marL="285750" indent="-285750"/>
            <a:r>
              <a:rPr lang="en-US" sz="1800" dirty="0"/>
              <a:t>Informs the destination device that the source client intends to establish a communication session on that port </a:t>
            </a:r>
            <a:r>
              <a:rPr lang="en-US" sz="1800" dirty="0" smtClean="0"/>
              <a:t>number.</a:t>
            </a:r>
            <a:endParaRPr 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855" y="3449659"/>
            <a:ext cx="5368290" cy="2922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94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174124"/>
            <a:ext cx="8112125" cy="696192"/>
          </a:xfrm>
        </p:spPr>
        <p:txBody>
          <a:bodyPr/>
          <a:lstStyle/>
          <a:p>
            <a:r>
              <a:rPr lang="en-US" sz="4000" dirty="0" smtClean="0"/>
              <a:t>Section 9.1:</a:t>
            </a:r>
            <a:br>
              <a:rPr lang="en-US" sz="4000" dirty="0" smtClean="0"/>
            </a:br>
            <a:r>
              <a:rPr lang="en-US" sz="4000" dirty="0" smtClean="0"/>
              <a:t>Transport Layer Protocols</a:t>
            </a:r>
            <a:endParaRPr lang="en-US" sz="4000" dirty="0"/>
          </a:p>
        </p:txBody>
      </p:sp>
      <p:sp>
        <p:nvSpPr>
          <p:cNvPr id="5" name="Text Placeholder 6"/>
          <p:cNvSpPr txBox="1">
            <a:spLocks/>
          </p:cNvSpPr>
          <p:nvPr/>
        </p:nvSpPr>
        <p:spPr>
          <a:xfrm>
            <a:off x="419100" y="3119628"/>
            <a:ext cx="8577072" cy="202387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Upon completion of this section, you should be able to:</a:t>
            </a:r>
          </a:p>
          <a:p>
            <a:r>
              <a:rPr lang="en-US" sz="1800" dirty="0"/>
              <a:t>Describe the purpose of the transport layer in managing the transportation of data in end-to-end communication</a:t>
            </a:r>
            <a:r>
              <a:rPr lang="en-US" sz="1800" dirty="0" smtClean="0"/>
              <a:t>.</a:t>
            </a:r>
          </a:p>
          <a:p>
            <a:r>
              <a:rPr lang="en-US" sz="1800" dirty="0"/>
              <a:t>Describe characteristics of the TCP and UDP protocols, including port numbers and their uses</a:t>
            </a:r>
            <a:r>
              <a:rPr lang="en-US" sz="1800" dirty="0" smtClean="0"/>
              <a:t>.</a:t>
            </a:r>
          </a:p>
        </p:txBody>
      </p:sp>
    </p:spTree>
    <p:extLst>
      <p:ext uri="{BB962C8B-B14F-4D97-AF65-F5344CB8AC3E}">
        <p14:creationId xmlns:p14="http://schemas.microsoft.com/office/powerpoint/2010/main" val="307607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9.2.2:</a:t>
            </a:r>
            <a:br>
              <a:rPr lang="en-US" sz="2800" dirty="0" smtClean="0"/>
            </a:br>
            <a:r>
              <a:rPr lang="en-US" sz="2800" dirty="0" smtClean="0"/>
              <a:t>Reliability and Flow Control</a:t>
            </a:r>
            <a:endParaRPr lang="en-US" sz="2800" dirty="0"/>
          </a:p>
        </p:txBody>
      </p:sp>
    </p:spTree>
    <p:extLst>
      <p:ext uri="{BB962C8B-B14F-4D97-AF65-F5344CB8AC3E}">
        <p14:creationId xmlns:p14="http://schemas.microsoft.com/office/powerpoint/2010/main" val="135547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TCP Reliability – Ordered Delivery</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840" y="2871922"/>
            <a:ext cx="4471035" cy="3490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10"/>
          </p:nvPr>
        </p:nvSpPr>
        <p:spPr/>
        <p:txBody>
          <a:bodyPr/>
          <a:lstStyle/>
          <a:p>
            <a:pPr marL="285750" indent="-285750"/>
            <a:r>
              <a:rPr lang="en-US" sz="1800" dirty="0"/>
              <a:t>TCP segments use sequence numbers to </a:t>
            </a:r>
            <a:r>
              <a:rPr lang="en-US" sz="1800" dirty="0" smtClean="0"/>
              <a:t>uniquely identify and acknowledge each segment, keep </a:t>
            </a:r>
            <a:r>
              <a:rPr lang="en-US" sz="1800" dirty="0"/>
              <a:t>track of segment </a:t>
            </a:r>
            <a:r>
              <a:rPr lang="en-US" sz="1800" dirty="0" smtClean="0"/>
              <a:t>order, and indicate how to reassemble and reorder received segments.</a:t>
            </a:r>
            <a:endParaRPr lang="en-US" sz="1800" dirty="0"/>
          </a:p>
          <a:p>
            <a:pPr marL="285750" indent="-285750"/>
            <a:r>
              <a:rPr lang="en-US" sz="1800" dirty="0"/>
              <a:t>An initial sequence number (ISN) is randomly chosen during the TCP session </a:t>
            </a:r>
            <a:r>
              <a:rPr lang="en-US" sz="1800" dirty="0" smtClean="0"/>
              <a:t>setup. The </a:t>
            </a:r>
            <a:r>
              <a:rPr lang="en-US" sz="1800" dirty="0"/>
              <a:t>ISN is then incremented </a:t>
            </a:r>
            <a:r>
              <a:rPr lang="en-US" sz="1800" dirty="0" smtClean="0"/>
              <a:t>by the number </a:t>
            </a:r>
            <a:r>
              <a:rPr lang="en-US" sz="1800" dirty="0"/>
              <a:t>of transmitted bytes.</a:t>
            </a:r>
          </a:p>
          <a:p>
            <a:pPr marL="285750" indent="-285750"/>
            <a:r>
              <a:rPr lang="en-US" sz="1800" dirty="0" smtClean="0"/>
              <a:t>The </a:t>
            </a:r>
            <a:r>
              <a:rPr lang="en-US" sz="1800" dirty="0"/>
              <a:t>receiving TCP process </a:t>
            </a:r>
            <a:r>
              <a:rPr lang="en-US" sz="1800" dirty="0" smtClean="0"/>
              <a:t>buffers</a:t>
            </a:r>
            <a:br>
              <a:rPr lang="en-US" sz="1800" dirty="0" smtClean="0"/>
            </a:br>
            <a:r>
              <a:rPr lang="en-US" sz="1800" dirty="0" smtClean="0"/>
              <a:t>the </a:t>
            </a:r>
            <a:r>
              <a:rPr lang="en-US" sz="1800" dirty="0"/>
              <a:t>segment data until all data </a:t>
            </a:r>
            <a:r>
              <a:rPr lang="en-US" sz="1800" dirty="0" smtClean="0"/>
              <a:t>is</a:t>
            </a:r>
            <a:br>
              <a:rPr lang="en-US" sz="1800" dirty="0" smtClean="0"/>
            </a:br>
            <a:r>
              <a:rPr lang="en-US" sz="1800" dirty="0" smtClean="0"/>
              <a:t>received </a:t>
            </a:r>
            <a:r>
              <a:rPr lang="en-US" sz="1800" dirty="0"/>
              <a:t>and </a:t>
            </a:r>
            <a:r>
              <a:rPr lang="en-US" sz="1800" dirty="0" smtClean="0"/>
              <a:t>reassembled</a:t>
            </a:r>
            <a:r>
              <a:rPr lang="en-US" sz="1800" dirty="0"/>
              <a:t>. </a:t>
            </a:r>
            <a:endParaRPr lang="en-US" sz="1800" dirty="0" smtClean="0"/>
          </a:p>
          <a:p>
            <a:pPr marL="285750" indent="-285750"/>
            <a:r>
              <a:rPr lang="en-US" sz="1800" dirty="0" smtClean="0"/>
              <a:t>Segments </a:t>
            </a:r>
            <a:r>
              <a:rPr lang="en-US" sz="1800" dirty="0"/>
              <a:t>received out of </a:t>
            </a:r>
            <a:r>
              <a:rPr lang="en-US" sz="1800" dirty="0" smtClean="0"/>
              <a:t>order</a:t>
            </a:r>
            <a:br>
              <a:rPr lang="en-US" sz="1800" dirty="0" smtClean="0"/>
            </a:br>
            <a:r>
              <a:rPr lang="en-US" sz="1800" dirty="0" smtClean="0"/>
              <a:t>are </a:t>
            </a:r>
            <a:r>
              <a:rPr lang="en-US" sz="1800" dirty="0"/>
              <a:t>held for later processing.</a:t>
            </a:r>
          </a:p>
          <a:p>
            <a:pPr marL="285750" indent="-285750"/>
            <a:r>
              <a:rPr lang="en-US" sz="1800" dirty="0"/>
              <a:t>The data is delivered to </a:t>
            </a:r>
            <a:r>
              <a:rPr lang="en-US" sz="1800" dirty="0" smtClean="0"/>
              <a:t>the</a:t>
            </a:r>
            <a:br>
              <a:rPr lang="en-US" sz="1800" dirty="0" smtClean="0"/>
            </a:br>
            <a:r>
              <a:rPr lang="en-US" sz="1800" dirty="0" smtClean="0"/>
              <a:t>application </a:t>
            </a:r>
            <a:r>
              <a:rPr lang="en-US" sz="1800" dirty="0"/>
              <a:t>layer only when it </a:t>
            </a:r>
            <a:r>
              <a:rPr lang="en-US" sz="1800" dirty="0" smtClean="0"/>
              <a:t>has</a:t>
            </a:r>
            <a:br>
              <a:rPr lang="en-US" sz="1800" dirty="0" smtClean="0"/>
            </a:br>
            <a:r>
              <a:rPr lang="en-US" sz="1800" dirty="0" smtClean="0"/>
              <a:t>been </a:t>
            </a:r>
            <a:r>
              <a:rPr lang="en-US" sz="1800" dirty="0"/>
              <a:t>completely received </a:t>
            </a:r>
            <a:r>
              <a:rPr lang="en-US" sz="1800" dirty="0" smtClean="0"/>
              <a:t>and</a:t>
            </a:r>
            <a:br>
              <a:rPr lang="en-US" sz="1800" dirty="0" smtClean="0"/>
            </a:br>
            <a:r>
              <a:rPr lang="en-US" sz="1800" dirty="0" smtClean="0"/>
              <a:t>reassembled</a:t>
            </a:r>
            <a:r>
              <a:rPr lang="en-US" sz="1800" dirty="0"/>
              <a:t>.</a:t>
            </a:r>
          </a:p>
          <a:p>
            <a:endParaRPr lang="en-US" sz="1800" dirty="0"/>
          </a:p>
        </p:txBody>
      </p:sp>
    </p:spTree>
    <p:extLst>
      <p:ext uri="{BB962C8B-B14F-4D97-AF65-F5344CB8AC3E}">
        <p14:creationId xmlns:p14="http://schemas.microsoft.com/office/powerpoint/2010/main" val="193689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3200" dirty="0"/>
              <a:t>TCP Reliability </a:t>
            </a:r>
            <a:r>
              <a:rPr lang="en-US" sz="3200" dirty="0" smtClean="0"/>
              <a:t>- Sequence </a:t>
            </a:r>
            <a:r>
              <a:rPr lang="en-US" sz="3200" dirty="0"/>
              <a:t>Numbers and Acknowledgements</a:t>
            </a:r>
          </a:p>
        </p:txBody>
      </p:sp>
      <p:sp>
        <p:nvSpPr>
          <p:cNvPr id="3" name="Text Placeholder 2"/>
          <p:cNvSpPr>
            <a:spLocks noGrp="1"/>
          </p:cNvSpPr>
          <p:nvPr>
            <p:ph type="body" sz="quarter" idx="10"/>
          </p:nvPr>
        </p:nvSpPr>
        <p:spPr>
          <a:xfrm>
            <a:off x="228600" y="1344168"/>
            <a:ext cx="8092440" cy="4965192"/>
          </a:xfrm>
        </p:spPr>
        <p:txBody>
          <a:bodyPr/>
          <a:lstStyle/>
          <a:p>
            <a:pPr marL="285750" indent="-285750"/>
            <a:r>
              <a:rPr lang="en-US" sz="1800" dirty="0"/>
              <a:t>TCP is designed to confirm that each segment reached its destination.</a:t>
            </a:r>
          </a:p>
          <a:p>
            <a:pPr marL="285750" indent="-285750"/>
            <a:r>
              <a:rPr lang="en-US" sz="1800" dirty="0"/>
              <a:t>TCP session setup ensures the destination is not only </a:t>
            </a:r>
            <a:r>
              <a:rPr lang="en-US" sz="1800" dirty="0" smtClean="0"/>
              <a:t>reachable, but </a:t>
            </a:r>
            <a:r>
              <a:rPr lang="en-US" sz="1800" dirty="0"/>
              <a:t>ready to receive data.</a:t>
            </a:r>
          </a:p>
          <a:p>
            <a:pPr marL="285750" indent="-285750"/>
            <a:r>
              <a:rPr lang="en-US" sz="1800" dirty="0"/>
              <a:t>The TCP process on the </a:t>
            </a:r>
            <a:r>
              <a:rPr lang="en-US" sz="1800" dirty="0" smtClean="0"/>
              <a:t>destination </a:t>
            </a:r>
            <a:r>
              <a:rPr lang="en-US" sz="1800" dirty="0"/>
              <a:t>host acknowledges the data it has received from the source application.</a:t>
            </a:r>
          </a:p>
          <a:p>
            <a:pPr marL="285750" indent="-285750"/>
            <a:r>
              <a:rPr lang="en-US" sz="1800" dirty="0"/>
              <a:t>TCP </a:t>
            </a:r>
            <a:r>
              <a:rPr lang="en-US" sz="1800" dirty="0" smtClean="0"/>
              <a:t>allows </a:t>
            </a:r>
            <a:r>
              <a:rPr lang="en-US" sz="1800" dirty="0"/>
              <a:t>for the retransmission of missed segments.</a:t>
            </a:r>
          </a:p>
          <a:p>
            <a:pPr marL="285750" indent="-285750"/>
            <a:r>
              <a:rPr lang="en-US" sz="1800" dirty="0" smtClean="0"/>
              <a:t>TCP ensures </a:t>
            </a:r>
            <a:r>
              <a:rPr lang="en-US" sz="1800" dirty="0"/>
              <a:t>all segments are properly re-ordered upon receipt.</a:t>
            </a:r>
          </a:p>
          <a:p>
            <a:pPr marL="285750" indent="-285750"/>
            <a:r>
              <a:rPr lang="en-US" sz="1800" dirty="0"/>
              <a:t>TCP session termination allows for parties to </a:t>
            </a:r>
            <a:r>
              <a:rPr lang="en-US" sz="1800" dirty="0" smtClean="0"/>
              <a:t>gracefully </a:t>
            </a:r>
            <a:r>
              <a:rPr lang="en-US" sz="1800" dirty="0"/>
              <a:t>end a TCP </a:t>
            </a:r>
            <a:r>
              <a:rPr lang="en-US" sz="1800" dirty="0" smtClean="0"/>
              <a:t>session when no </a:t>
            </a:r>
            <a:r>
              <a:rPr lang="en-US" sz="1800" dirty="0"/>
              <a:t>data is to be </a:t>
            </a:r>
            <a:r>
              <a:rPr lang="en-US" sz="1800" dirty="0" smtClean="0"/>
              <a:t>transferred (FIN flag).</a:t>
            </a:r>
            <a:endParaRPr lang="en-US" sz="1800" dirty="0"/>
          </a:p>
          <a:p>
            <a:pPr marL="285750" indent="-285750"/>
            <a:r>
              <a:rPr lang="en-US" sz="1800" dirty="0"/>
              <a:t>A TCP endpoint can </a:t>
            </a:r>
            <a:r>
              <a:rPr lang="en-US" sz="1800" dirty="0" smtClean="0"/>
              <a:t>abruptly </a:t>
            </a:r>
            <a:r>
              <a:rPr lang="en-US" sz="1800" dirty="0"/>
              <a:t>terminate a session if necessary </a:t>
            </a:r>
            <a:r>
              <a:rPr lang="en-US" sz="1800" dirty="0" smtClean="0"/>
              <a:t>(RST </a:t>
            </a:r>
            <a:r>
              <a:rPr lang="en-US" sz="1800" dirty="0"/>
              <a:t>flag).</a:t>
            </a:r>
          </a:p>
          <a:p>
            <a:pPr marL="285750" indent="-285750"/>
            <a:r>
              <a:rPr lang="en-US" sz="1800" dirty="0"/>
              <a:t>The video on page 9.2.2.2 covers TCP Sequence Numbers and Acknowledgements.</a:t>
            </a:r>
          </a:p>
          <a:p>
            <a:endParaRPr lang="en-US" sz="1800" dirty="0"/>
          </a:p>
        </p:txBody>
      </p:sp>
    </p:spTree>
    <p:extLst>
      <p:ext uri="{BB962C8B-B14F-4D97-AF65-F5344CB8AC3E}">
        <p14:creationId xmlns:p14="http://schemas.microsoft.com/office/powerpoint/2010/main" val="343985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TCP Reliability – Data Loss and Retransmission</a:t>
            </a:r>
          </a:p>
        </p:txBody>
      </p:sp>
      <p:sp>
        <p:nvSpPr>
          <p:cNvPr id="3" name="Text Placeholder 2"/>
          <p:cNvSpPr>
            <a:spLocks noGrp="1"/>
          </p:cNvSpPr>
          <p:nvPr>
            <p:ph type="body" sz="quarter" idx="10"/>
          </p:nvPr>
        </p:nvSpPr>
        <p:spPr/>
        <p:txBody>
          <a:bodyPr/>
          <a:lstStyle/>
          <a:p>
            <a:r>
              <a:rPr lang="en-US" dirty="0"/>
              <a:t>TCP provides methods of managing segment losses.</a:t>
            </a:r>
          </a:p>
          <a:p>
            <a:r>
              <a:rPr lang="en-US" dirty="0"/>
              <a:t>Among these </a:t>
            </a:r>
            <a:r>
              <a:rPr lang="en-US" dirty="0" smtClean="0"/>
              <a:t>methods is </a:t>
            </a:r>
            <a:r>
              <a:rPr lang="en-US" dirty="0"/>
              <a:t>a mechanism to retransmit segments for unacknowledged data.</a:t>
            </a:r>
          </a:p>
          <a:p>
            <a:r>
              <a:rPr lang="en-US" dirty="0"/>
              <a:t>The video on page 9.2.2.3 covers TCP retransmission.</a:t>
            </a:r>
          </a:p>
        </p:txBody>
      </p:sp>
    </p:spTree>
    <p:extLst>
      <p:ext uri="{BB962C8B-B14F-4D97-AF65-F5344CB8AC3E}">
        <p14:creationId xmlns:p14="http://schemas.microsoft.com/office/powerpoint/2010/main" val="146735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TCP Flow Control – Window Size and </a:t>
            </a:r>
            <a:r>
              <a:rPr lang="en-US" sz="2800" dirty="0" smtClean="0"/>
              <a:t>Acknowledgements</a:t>
            </a:r>
            <a:endParaRPr lang="en-US" sz="2800" dirty="0"/>
          </a:p>
        </p:txBody>
      </p:sp>
      <p:sp>
        <p:nvSpPr>
          <p:cNvPr id="3" name="Text Placeholder 2"/>
          <p:cNvSpPr>
            <a:spLocks noGrp="1"/>
          </p:cNvSpPr>
          <p:nvPr>
            <p:ph type="body" sz="quarter" idx="10"/>
          </p:nvPr>
        </p:nvSpPr>
        <p:spPr/>
        <p:txBody>
          <a:bodyPr/>
          <a:lstStyle/>
          <a:p>
            <a:pPr marL="285750" indent="-285750"/>
            <a:r>
              <a:rPr lang="en-US" sz="1800" dirty="0" smtClean="0"/>
              <a:t>TCP </a:t>
            </a:r>
            <a:r>
              <a:rPr lang="en-US" sz="1800" dirty="0"/>
              <a:t>provides mechanisms for flow control.</a:t>
            </a:r>
          </a:p>
          <a:p>
            <a:pPr marL="285750" indent="-285750"/>
            <a:r>
              <a:rPr lang="en-US" sz="1800" dirty="0"/>
              <a:t>Flow control ensures the TCP endpoints can receive and process data reliably.</a:t>
            </a:r>
          </a:p>
          <a:p>
            <a:pPr marL="285750" indent="-285750"/>
            <a:r>
              <a:rPr lang="en-US" sz="1800" dirty="0"/>
              <a:t>TCP handles flow control by adjusting the rate of data flow between source and destination for a given session.</a:t>
            </a:r>
          </a:p>
          <a:p>
            <a:pPr marL="285750" indent="-285750"/>
            <a:r>
              <a:rPr lang="en-US" sz="1800" dirty="0"/>
              <a:t>TCP flow control function relies on </a:t>
            </a:r>
            <a:r>
              <a:rPr lang="en-US" sz="1800" dirty="0" smtClean="0"/>
              <a:t>a</a:t>
            </a:r>
            <a:br>
              <a:rPr lang="en-US" sz="1800" dirty="0" smtClean="0"/>
            </a:br>
            <a:r>
              <a:rPr lang="en-US" sz="1800" dirty="0" smtClean="0"/>
              <a:t>16-bit </a:t>
            </a:r>
            <a:r>
              <a:rPr lang="en-US" sz="1800" dirty="0"/>
              <a:t>TCP header field called </a:t>
            </a:r>
            <a:r>
              <a:rPr lang="en-US" sz="1800" dirty="0" smtClean="0"/>
              <a:t>the</a:t>
            </a:r>
            <a:br>
              <a:rPr lang="en-US" sz="1800" dirty="0" smtClean="0"/>
            </a:br>
            <a:r>
              <a:rPr lang="en-US" sz="1800" dirty="0" smtClean="0"/>
              <a:t>Window size. The </a:t>
            </a:r>
            <a:r>
              <a:rPr lang="en-US" sz="1800" dirty="0"/>
              <a:t>window size is </a:t>
            </a:r>
            <a:r>
              <a:rPr lang="en-US" sz="1800" dirty="0" smtClean="0"/>
              <a:t>the</a:t>
            </a:r>
            <a:br>
              <a:rPr lang="en-US" sz="1800" dirty="0" smtClean="0"/>
            </a:br>
            <a:r>
              <a:rPr lang="en-US" sz="1800" dirty="0" smtClean="0"/>
              <a:t>number </a:t>
            </a:r>
            <a:r>
              <a:rPr lang="en-US" sz="1800" dirty="0"/>
              <a:t>of bytes that the </a:t>
            </a:r>
            <a:r>
              <a:rPr lang="en-US" sz="1800" dirty="0" smtClean="0"/>
              <a:t>destination</a:t>
            </a:r>
            <a:br>
              <a:rPr lang="en-US" sz="1800" dirty="0" smtClean="0"/>
            </a:br>
            <a:r>
              <a:rPr lang="en-US" sz="1800" dirty="0" smtClean="0"/>
              <a:t>device </a:t>
            </a:r>
            <a:r>
              <a:rPr lang="en-US" sz="1800" dirty="0"/>
              <a:t>of a TCP session can </a:t>
            </a:r>
            <a:r>
              <a:rPr lang="en-US" sz="1800" dirty="0" smtClean="0"/>
              <a:t>accept</a:t>
            </a:r>
            <a:br>
              <a:rPr lang="en-US" sz="1800" dirty="0" smtClean="0"/>
            </a:br>
            <a:r>
              <a:rPr lang="en-US" sz="1800" dirty="0" smtClean="0"/>
              <a:t>and </a:t>
            </a:r>
            <a:r>
              <a:rPr lang="en-US" sz="1800" dirty="0"/>
              <a:t>process at one time.</a:t>
            </a:r>
          </a:p>
          <a:p>
            <a:pPr marL="285750" indent="-285750"/>
            <a:r>
              <a:rPr lang="en-US" sz="1800" dirty="0"/>
              <a:t>TCP source and destination agree </a:t>
            </a:r>
            <a:r>
              <a:rPr lang="en-US" sz="1800" dirty="0" smtClean="0"/>
              <a:t>on</a:t>
            </a:r>
            <a:br>
              <a:rPr lang="en-US" sz="1800" dirty="0" smtClean="0"/>
            </a:br>
            <a:r>
              <a:rPr lang="en-US" sz="1800" dirty="0" smtClean="0"/>
              <a:t>the </a:t>
            </a:r>
            <a:r>
              <a:rPr lang="en-US" sz="1800" dirty="0"/>
              <a:t>initial window size when the </a:t>
            </a:r>
            <a:r>
              <a:rPr lang="en-US" sz="1800" dirty="0" smtClean="0"/>
              <a:t>TCP</a:t>
            </a:r>
            <a:br>
              <a:rPr lang="en-US" sz="1800" dirty="0" smtClean="0"/>
            </a:br>
            <a:r>
              <a:rPr lang="en-US" sz="1800" dirty="0" smtClean="0"/>
              <a:t>session </a:t>
            </a:r>
            <a:r>
              <a:rPr lang="en-US" sz="1800" dirty="0"/>
              <a:t>is established</a:t>
            </a:r>
          </a:p>
          <a:p>
            <a:pPr marL="285750" indent="-285750"/>
            <a:r>
              <a:rPr lang="en-US" sz="1800" dirty="0"/>
              <a:t>TCP endpoints can adjust the </a:t>
            </a:r>
            <a:r>
              <a:rPr lang="en-US" sz="1800" dirty="0" smtClean="0"/>
              <a:t>window</a:t>
            </a:r>
            <a:br>
              <a:rPr lang="en-US" sz="1800" dirty="0" smtClean="0"/>
            </a:br>
            <a:r>
              <a:rPr lang="en-US" sz="1800" dirty="0" smtClean="0"/>
              <a:t>size </a:t>
            </a:r>
            <a:r>
              <a:rPr lang="en-US" sz="1800" dirty="0"/>
              <a:t>during a session if necessary.</a:t>
            </a:r>
          </a:p>
          <a:p>
            <a:endParaRPr lang="en-US" sz="1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854" y="3156536"/>
            <a:ext cx="4261104" cy="305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672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2800" dirty="0"/>
              <a:t>TCP Flow Control – Congestion Avoidance</a:t>
            </a:r>
          </a:p>
        </p:txBody>
      </p:sp>
      <p:sp>
        <p:nvSpPr>
          <p:cNvPr id="3" name="Text Placeholder 2"/>
          <p:cNvSpPr>
            <a:spLocks noGrp="1"/>
          </p:cNvSpPr>
          <p:nvPr>
            <p:ph type="body" sz="quarter" idx="10"/>
          </p:nvPr>
        </p:nvSpPr>
        <p:spPr>
          <a:xfrm>
            <a:off x="228600" y="1267968"/>
            <a:ext cx="8577072" cy="4965192"/>
          </a:xfrm>
        </p:spPr>
        <p:txBody>
          <a:bodyPr/>
          <a:lstStyle/>
          <a:p>
            <a:pPr marL="285750" indent="-285750"/>
            <a:r>
              <a:rPr lang="en-US" sz="1800" dirty="0"/>
              <a:t>Network congestion usually results in discarded packets.</a:t>
            </a:r>
          </a:p>
          <a:p>
            <a:pPr marL="285750" indent="-285750"/>
            <a:r>
              <a:rPr lang="en-US" sz="1800" dirty="0"/>
              <a:t>Undelivered TCP segments trigger </a:t>
            </a:r>
            <a:r>
              <a:rPr lang="en-US" sz="1800" dirty="0" smtClean="0"/>
              <a:t>re-transmission. TCP segment </a:t>
            </a:r>
            <a:r>
              <a:rPr lang="en-US" sz="1800" dirty="0"/>
              <a:t>retransmission can make the congestion even worse.</a:t>
            </a:r>
          </a:p>
          <a:p>
            <a:pPr marL="285750" indent="-285750"/>
            <a:r>
              <a:rPr lang="en-US" sz="1800" dirty="0"/>
              <a:t>The source can estimate a certain level of network congestion by looking at the rate at which TCP segments are sent but not acknowledged.</a:t>
            </a:r>
          </a:p>
          <a:p>
            <a:pPr marL="285750" indent="-285750"/>
            <a:r>
              <a:rPr lang="en-US" sz="1800" dirty="0"/>
              <a:t>The source can reduce the number </a:t>
            </a:r>
            <a:r>
              <a:rPr lang="en-US" sz="1800" dirty="0" smtClean="0"/>
              <a:t>of</a:t>
            </a:r>
            <a:br>
              <a:rPr lang="en-US" sz="1800" dirty="0" smtClean="0"/>
            </a:br>
            <a:r>
              <a:rPr lang="en-US" sz="1800" dirty="0" smtClean="0"/>
              <a:t>bytes </a:t>
            </a:r>
            <a:r>
              <a:rPr lang="en-US" sz="1800" dirty="0"/>
              <a:t>it sends before receiving </a:t>
            </a:r>
            <a:r>
              <a:rPr lang="en-US" sz="1800" dirty="0" smtClean="0"/>
              <a:t>an</a:t>
            </a:r>
            <a:br>
              <a:rPr lang="en-US" sz="1800" dirty="0" smtClean="0"/>
            </a:br>
            <a:r>
              <a:rPr lang="en-US" sz="1800" dirty="0" smtClean="0"/>
              <a:t>acknowledgement </a:t>
            </a:r>
            <a:r>
              <a:rPr lang="en-US" sz="1800" dirty="0"/>
              <a:t>upon </a:t>
            </a:r>
            <a:r>
              <a:rPr lang="en-US" sz="1800" dirty="0" smtClean="0"/>
              <a:t>congestion</a:t>
            </a:r>
            <a:br>
              <a:rPr lang="en-US" sz="1800" dirty="0" smtClean="0"/>
            </a:br>
            <a:r>
              <a:rPr lang="en-US" sz="1800" dirty="0" smtClean="0"/>
              <a:t>detection</a:t>
            </a:r>
            <a:r>
              <a:rPr lang="en-US" sz="1800" dirty="0"/>
              <a:t>.</a:t>
            </a:r>
          </a:p>
          <a:p>
            <a:pPr marL="285750" indent="-285750"/>
            <a:r>
              <a:rPr lang="en-US" sz="1800" dirty="0" smtClean="0"/>
              <a:t>The </a:t>
            </a:r>
            <a:r>
              <a:rPr lang="en-US" sz="1800" dirty="0"/>
              <a:t>source </a:t>
            </a:r>
            <a:r>
              <a:rPr lang="en-US" sz="1800" dirty="0" smtClean="0"/>
              <a:t>reduces </a:t>
            </a:r>
            <a:r>
              <a:rPr lang="en-US" sz="1800" dirty="0"/>
              <a:t>the number </a:t>
            </a:r>
            <a:r>
              <a:rPr lang="en-US" sz="1800" dirty="0" smtClean="0"/>
              <a:t>of</a:t>
            </a:r>
            <a:br>
              <a:rPr lang="en-US" sz="1800" dirty="0" smtClean="0"/>
            </a:br>
            <a:r>
              <a:rPr lang="en-US" sz="1800" dirty="0" smtClean="0"/>
              <a:t>unacknowledged bytes </a:t>
            </a:r>
            <a:r>
              <a:rPr lang="en-US" sz="1800" dirty="0"/>
              <a:t>it sends and </a:t>
            </a:r>
            <a:r>
              <a:rPr lang="en-US" sz="1800" dirty="0" smtClean="0"/>
              <a:t>not</a:t>
            </a:r>
            <a:br>
              <a:rPr lang="en-US" sz="1800" dirty="0" smtClean="0"/>
            </a:br>
            <a:r>
              <a:rPr lang="en-US" sz="1800" dirty="0" smtClean="0"/>
              <a:t>the </a:t>
            </a:r>
            <a:r>
              <a:rPr lang="en-US" sz="1800" dirty="0"/>
              <a:t>window </a:t>
            </a:r>
            <a:r>
              <a:rPr lang="en-US" sz="1800" dirty="0" smtClean="0"/>
              <a:t>size, which is determined by</a:t>
            </a:r>
            <a:br>
              <a:rPr lang="en-US" sz="1800" dirty="0" smtClean="0"/>
            </a:br>
            <a:r>
              <a:rPr lang="en-US" sz="1800" dirty="0" smtClean="0"/>
              <a:t>the destination</a:t>
            </a:r>
            <a:r>
              <a:rPr lang="en-US" sz="1800" dirty="0"/>
              <a:t>.</a:t>
            </a:r>
          </a:p>
          <a:p>
            <a:pPr marL="285750" indent="-285750"/>
            <a:r>
              <a:rPr lang="en-US" sz="1800" dirty="0"/>
              <a:t>The destination is usually unaware of </a:t>
            </a:r>
            <a:r>
              <a:rPr lang="en-US" sz="1800" dirty="0" smtClean="0"/>
              <a:t>the</a:t>
            </a:r>
            <a:br>
              <a:rPr lang="en-US" sz="1800" dirty="0" smtClean="0"/>
            </a:br>
            <a:r>
              <a:rPr lang="en-US" sz="1800" dirty="0" smtClean="0"/>
              <a:t>network congestion </a:t>
            </a:r>
            <a:r>
              <a:rPr lang="en-US" sz="1800" dirty="0"/>
              <a:t>and sees no need </a:t>
            </a:r>
            <a:r>
              <a:rPr lang="en-US" sz="1800" dirty="0" smtClean="0"/>
              <a:t>to</a:t>
            </a:r>
            <a:br>
              <a:rPr lang="en-US" sz="1800" dirty="0" smtClean="0"/>
            </a:br>
            <a:r>
              <a:rPr lang="en-US" sz="1800" dirty="0" smtClean="0"/>
              <a:t>suggest </a:t>
            </a:r>
            <a:r>
              <a:rPr lang="en-US" sz="1800" dirty="0"/>
              <a:t>a new window size. </a:t>
            </a:r>
          </a:p>
          <a:p>
            <a:endParaRPr lang="en-US" sz="1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086" y="3079055"/>
            <a:ext cx="3961956" cy="315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047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9.2.3:</a:t>
            </a:r>
            <a:br>
              <a:rPr lang="en-US" sz="2800" dirty="0" smtClean="0"/>
            </a:br>
            <a:r>
              <a:rPr lang="en-US" sz="2800" dirty="0" smtClean="0"/>
              <a:t>UDP Communication</a:t>
            </a:r>
            <a:endParaRPr lang="en-US" sz="2800" dirty="0"/>
          </a:p>
        </p:txBody>
      </p:sp>
    </p:spTree>
    <p:extLst>
      <p:ext uri="{BB962C8B-B14F-4D97-AF65-F5344CB8AC3E}">
        <p14:creationId xmlns:p14="http://schemas.microsoft.com/office/powerpoint/2010/main" val="201056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smtClean="0"/>
              <a:t>UDP </a:t>
            </a:r>
            <a:r>
              <a:rPr lang="en-US" sz="2800" dirty="0"/>
              <a:t>Low Overhead versus Reliability</a:t>
            </a:r>
          </a:p>
        </p:txBody>
      </p:sp>
      <p:sp>
        <p:nvSpPr>
          <p:cNvPr id="3" name="Text Placeholder 2"/>
          <p:cNvSpPr>
            <a:spLocks noGrp="1"/>
          </p:cNvSpPr>
          <p:nvPr>
            <p:ph type="body" sz="quarter" idx="10"/>
          </p:nvPr>
        </p:nvSpPr>
        <p:spPr/>
        <p:txBody>
          <a:bodyPr/>
          <a:lstStyle/>
          <a:p>
            <a:pPr marL="285750" indent="-285750"/>
            <a:r>
              <a:rPr lang="en-US" sz="1800" dirty="0"/>
              <a:t>UDP is a simple protocol.</a:t>
            </a:r>
          </a:p>
          <a:p>
            <a:pPr marL="285750" indent="-285750"/>
            <a:r>
              <a:rPr lang="en-US" sz="1800" dirty="0"/>
              <a:t>UDP provides the basic transport layer functions.</a:t>
            </a:r>
          </a:p>
          <a:p>
            <a:pPr marL="285750" indent="-285750"/>
            <a:r>
              <a:rPr lang="en-US" sz="1800" dirty="0"/>
              <a:t>UDP has much lower overhead than </a:t>
            </a:r>
            <a:r>
              <a:rPr lang="en-US" sz="1800" dirty="0" smtClean="0"/>
              <a:t>TCP.</a:t>
            </a:r>
            <a:endParaRPr lang="en-US" sz="1800" dirty="0"/>
          </a:p>
          <a:p>
            <a:pPr marL="285750" indent="-285750"/>
            <a:r>
              <a:rPr lang="en-US" sz="1800" dirty="0"/>
              <a:t>UDP is not connection-oriented and does not offer the sophisticated retransmission, sequencing, and flow control mechanisms.</a:t>
            </a:r>
          </a:p>
          <a:p>
            <a:pPr marL="285750" indent="-285750"/>
            <a:r>
              <a:rPr lang="en-US" sz="1800" dirty="0"/>
              <a:t>Applications running UDP can still use </a:t>
            </a:r>
            <a:r>
              <a:rPr lang="en-US" sz="1800" dirty="0" smtClean="0"/>
              <a:t>reliability, </a:t>
            </a:r>
            <a:r>
              <a:rPr lang="en-US" sz="1800" dirty="0"/>
              <a:t>but it must be implemented in the application layer.</a:t>
            </a:r>
          </a:p>
          <a:p>
            <a:pPr marL="285750" indent="-285750"/>
            <a:r>
              <a:rPr lang="en-US" sz="1800" dirty="0" smtClean="0"/>
              <a:t>However, UDP </a:t>
            </a:r>
            <a:r>
              <a:rPr lang="en-US" sz="1800" dirty="0"/>
              <a:t>is not </a:t>
            </a:r>
            <a:r>
              <a:rPr lang="en-US" sz="1800" dirty="0" smtClean="0"/>
              <a:t>inferior.</a:t>
            </a:r>
            <a:br>
              <a:rPr lang="en-US" sz="1800" dirty="0" smtClean="0"/>
            </a:br>
            <a:r>
              <a:rPr lang="en-US" sz="1800" dirty="0" smtClean="0"/>
              <a:t>It </a:t>
            </a:r>
            <a:r>
              <a:rPr lang="en-US" sz="1800" dirty="0"/>
              <a:t>is designed to be </a:t>
            </a:r>
            <a:r>
              <a:rPr lang="en-US" sz="1800" dirty="0" smtClean="0"/>
              <a:t>simpler</a:t>
            </a:r>
            <a:br>
              <a:rPr lang="en-US" sz="1800" dirty="0" smtClean="0"/>
            </a:br>
            <a:r>
              <a:rPr lang="en-US" sz="1800" dirty="0" smtClean="0"/>
              <a:t>and </a:t>
            </a:r>
            <a:r>
              <a:rPr lang="en-US" sz="1800" dirty="0"/>
              <a:t>faster </a:t>
            </a:r>
            <a:r>
              <a:rPr lang="en-US" sz="1800" dirty="0" smtClean="0"/>
              <a:t>than </a:t>
            </a:r>
            <a:r>
              <a:rPr lang="en-US" sz="1800" dirty="0"/>
              <a:t>TCP at </a:t>
            </a:r>
            <a:r>
              <a:rPr lang="en-US" sz="1800" dirty="0" smtClean="0"/>
              <a:t>the</a:t>
            </a:r>
            <a:br>
              <a:rPr lang="en-US" sz="1800" dirty="0" smtClean="0"/>
            </a:br>
            <a:r>
              <a:rPr lang="en-US" sz="1800" dirty="0" smtClean="0"/>
              <a:t>expense </a:t>
            </a:r>
            <a:r>
              <a:rPr lang="en-US" sz="1800" dirty="0"/>
              <a:t>of reliability</a:t>
            </a:r>
            <a:r>
              <a:rPr lang="en-US" sz="1800" dirty="0" smtClean="0"/>
              <a:t>.</a:t>
            </a:r>
            <a:endParaRPr lang="en-US"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183" y="3970021"/>
            <a:ext cx="5078114" cy="2343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34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UDP Datagram Reassembly</a:t>
            </a:r>
          </a:p>
        </p:txBody>
      </p:sp>
      <p:sp>
        <p:nvSpPr>
          <p:cNvPr id="3" name="Text Placeholder 2"/>
          <p:cNvSpPr>
            <a:spLocks noGrp="1"/>
          </p:cNvSpPr>
          <p:nvPr>
            <p:ph type="body" sz="quarter" idx="10"/>
          </p:nvPr>
        </p:nvSpPr>
        <p:spPr/>
        <p:txBody>
          <a:bodyPr/>
          <a:lstStyle/>
          <a:p>
            <a:pPr marL="285750" indent="-285750"/>
            <a:r>
              <a:rPr lang="en-US" dirty="0"/>
              <a:t>UDP does not track sequence numbers the way TCP does.</a:t>
            </a:r>
          </a:p>
          <a:p>
            <a:pPr marL="285750" indent="-285750"/>
            <a:r>
              <a:rPr lang="en-US" dirty="0"/>
              <a:t>UDP has no way to reorder the datagrams into their transmission </a:t>
            </a:r>
            <a:r>
              <a:rPr lang="en-US" dirty="0" smtClean="0"/>
              <a:t>order.</a:t>
            </a:r>
            <a:endParaRPr lang="en-US" dirty="0"/>
          </a:p>
          <a:p>
            <a:pPr marL="285750" indent="-285750"/>
            <a:r>
              <a:rPr lang="en-US" dirty="0"/>
              <a:t>UDP simply </a:t>
            </a:r>
            <a:r>
              <a:rPr lang="en-US" dirty="0" smtClean="0"/>
              <a:t>reassembles</a:t>
            </a:r>
            <a:br>
              <a:rPr lang="en-US" dirty="0" smtClean="0"/>
            </a:br>
            <a:r>
              <a:rPr lang="en-US" dirty="0" smtClean="0"/>
              <a:t>the </a:t>
            </a:r>
            <a:r>
              <a:rPr lang="en-US" dirty="0"/>
              <a:t>data in the order </a:t>
            </a:r>
            <a:r>
              <a:rPr lang="en-US" dirty="0" smtClean="0"/>
              <a:t>in which</a:t>
            </a:r>
            <a:br>
              <a:rPr lang="en-US" dirty="0" smtClean="0"/>
            </a:br>
            <a:r>
              <a:rPr lang="en-US" dirty="0" smtClean="0"/>
              <a:t>it was received.</a:t>
            </a:r>
            <a:endParaRPr lang="en-US" dirty="0"/>
          </a:p>
          <a:p>
            <a:pPr marL="285750" indent="-285750"/>
            <a:r>
              <a:rPr lang="en-US" dirty="0"/>
              <a:t>The application must </a:t>
            </a:r>
            <a:r>
              <a:rPr lang="en-US" dirty="0" smtClean="0"/>
              <a:t>identify</a:t>
            </a:r>
            <a:br>
              <a:rPr lang="en-US" dirty="0" smtClean="0"/>
            </a:br>
            <a:r>
              <a:rPr lang="en-US" dirty="0" smtClean="0"/>
              <a:t>the </a:t>
            </a:r>
            <a:r>
              <a:rPr lang="en-US" dirty="0"/>
              <a:t>proper sequence, if </a:t>
            </a:r>
            <a:br>
              <a:rPr lang="en-US" dirty="0"/>
            </a:br>
            <a:r>
              <a:rPr lang="en-US" dirty="0" smtClean="0"/>
              <a:t>necessary.</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788" y="2364829"/>
            <a:ext cx="4967093" cy="3893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UDP Server Processes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00" y="3238853"/>
            <a:ext cx="5328806" cy="2994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p:txBody>
          <a:bodyPr/>
          <a:lstStyle/>
          <a:p>
            <a:pPr marL="285750" indent="-285750"/>
            <a:r>
              <a:rPr lang="en-US" dirty="0"/>
              <a:t>UDP-based server applications are also assigned well-known or registered port </a:t>
            </a:r>
            <a:r>
              <a:rPr lang="en-US" dirty="0" smtClean="0"/>
              <a:t>numbers.</a:t>
            </a:r>
            <a:endParaRPr lang="en-US" dirty="0"/>
          </a:p>
          <a:p>
            <a:pPr marL="285750" indent="-285750"/>
            <a:r>
              <a:rPr lang="en-US" dirty="0"/>
              <a:t>UDP applications and services running on a server accept  UDP client </a:t>
            </a:r>
            <a:r>
              <a:rPr lang="en-US" dirty="0" smtClean="0"/>
              <a:t>requests.</a:t>
            </a:r>
            <a:endParaRPr lang="en-US" dirty="0"/>
          </a:p>
          <a:p>
            <a:pPr marL="285750" indent="-285750"/>
            <a:r>
              <a:rPr lang="en-US" dirty="0"/>
              <a:t>Requests received on a specific port </a:t>
            </a:r>
            <a:r>
              <a:rPr lang="en-US" dirty="0" smtClean="0"/>
              <a:t>are </a:t>
            </a:r>
            <a:r>
              <a:rPr lang="en-US" dirty="0"/>
              <a:t>forwarded to the proper application based on port numbers</a:t>
            </a:r>
            <a:r>
              <a:rPr lang="en-US" dirty="0" smtClean="0"/>
              <a:t>.</a:t>
            </a:r>
            <a:endParaRPr lang="en-US" dirty="0"/>
          </a:p>
        </p:txBody>
      </p:sp>
    </p:spTree>
    <p:extLst>
      <p:ext uri="{BB962C8B-B14F-4D97-AF65-F5344CB8AC3E}">
        <p14:creationId xmlns:p14="http://schemas.microsoft.com/office/powerpoint/2010/main" val="19444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9.1.1:</a:t>
            </a:r>
            <a:br>
              <a:rPr lang="en-US" sz="2800" dirty="0" smtClean="0"/>
            </a:br>
            <a:r>
              <a:rPr lang="en-US" sz="2800" dirty="0" smtClean="0"/>
              <a:t>Transportation of Data</a:t>
            </a:r>
            <a:endParaRPr lang="en-US" sz="2800" dirty="0"/>
          </a:p>
        </p:txBody>
      </p:sp>
    </p:spTree>
    <p:extLst>
      <p:ext uri="{BB962C8B-B14F-4D97-AF65-F5344CB8AC3E}">
        <p14:creationId xmlns:p14="http://schemas.microsoft.com/office/powerpoint/2010/main" val="256029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UDP Server Processes</a:t>
            </a:r>
          </a:p>
        </p:txBody>
      </p:sp>
      <p:sp>
        <p:nvSpPr>
          <p:cNvPr id="4" name="Text Placeholder 3"/>
          <p:cNvSpPr>
            <a:spLocks noGrp="1"/>
          </p:cNvSpPr>
          <p:nvPr>
            <p:ph type="body" sz="quarter" idx="10"/>
          </p:nvPr>
        </p:nvSpPr>
        <p:spPr/>
        <p:txBody>
          <a:bodyPr/>
          <a:lstStyle/>
          <a:p>
            <a:pPr marL="285750" indent="-285750"/>
            <a:r>
              <a:rPr lang="en-US" dirty="0"/>
              <a:t>UDP client-server communication is also initiated by a client application.</a:t>
            </a:r>
          </a:p>
          <a:p>
            <a:pPr marL="285750" indent="-285750"/>
            <a:r>
              <a:rPr lang="en-US" dirty="0"/>
              <a:t>The UDP client process dynamically selects a port </a:t>
            </a:r>
            <a:r>
              <a:rPr lang="en-US" dirty="0" smtClean="0"/>
              <a:t>number and </a:t>
            </a:r>
            <a:r>
              <a:rPr lang="en-US" dirty="0"/>
              <a:t>uses this as the source port.</a:t>
            </a:r>
          </a:p>
          <a:p>
            <a:pPr marL="285750" indent="-285750"/>
            <a:r>
              <a:rPr lang="en-US" dirty="0"/>
              <a:t>The destination port is usually the well-known or registered port number assigned to the server process.</a:t>
            </a:r>
          </a:p>
          <a:p>
            <a:pPr marL="285750" indent="-285750"/>
            <a:r>
              <a:rPr lang="en-US" dirty="0"/>
              <a:t>The same source-destination pair of ports is used in the header of all datagrams used in the transaction.</a:t>
            </a:r>
          </a:p>
          <a:p>
            <a:pPr marL="285750" indent="-285750"/>
            <a:r>
              <a:rPr lang="en-US" dirty="0"/>
              <a:t>Data returning to the client from the server uses a flipped source and destination port numbers in the datagram header</a:t>
            </a:r>
            <a:r>
              <a:rPr lang="en-US" dirty="0" smtClean="0"/>
              <a:t>.</a:t>
            </a:r>
            <a:endParaRPr lang="en-US" dirty="0"/>
          </a:p>
        </p:txBody>
      </p:sp>
    </p:spTree>
    <p:extLst>
      <p:ext uri="{BB962C8B-B14F-4D97-AF65-F5344CB8AC3E}">
        <p14:creationId xmlns:p14="http://schemas.microsoft.com/office/powerpoint/2010/main" val="162688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9.2.4:</a:t>
            </a:r>
            <a:br>
              <a:rPr lang="en-US" sz="2800" dirty="0" smtClean="0"/>
            </a:br>
            <a:r>
              <a:rPr lang="en-US" sz="2800" dirty="0" smtClean="0"/>
              <a:t>TCP or UDP</a:t>
            </a:r>
            <a:endParaRPr lang="en-US" sz="2800" dirty="0"/>
          </a:p>
        </p:txBody>
      </p:sp>
    </p:spTree>
    <p:extLst>
      <p:ext uri="{BB962C8B-B14F-4D97-AF65-F5344CB8AC3E}">
        <p14:creationId xmlns:p14="http://schemas.microsoft.com/office/powerpoint/2010/main" val="237886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Applications that use TCP</a:t>
            </a:r>
          </a:p>
        </p:txBody>
      </p:sp>
      <p:sp>
        <p:nvSpPr>
          <p:cNvPr id="3" name="Text Placeholder 2"/>
          <p:cNvSpPr>
            <a:spLocks noGrp="1"/>
          </p:cNvSpPr>
          <p:nvPr>
            <p:ph type="body" sz="quarter" idx="10"/>
          </p:nvPr>
        </p:nvSpPr>
        <p:spPr/>
        <p:txBody>
          <a:bodyPr/>
          <a:lstStyle/>
          <a:p>
            <a:pPr marL="285750" indent="-285750"/>
            <a:r>
              <a:rPr lang="en-US" dirty="0"/>
              <a:t>TCP handles all transport layer related tasks.</a:t>
            </a:r>
          </a:p>
          <a:p>
            <a:pPr marL="285750" indent="-285750"/>
            <a:r>
              <a:rPr lang="en-US" dirty="0"/>
              <a:t>This frees the application from having to manage any of these tasks.</a:t>
            </a:r>
          </a:p>
          <a:p>
            <a:pPr marL="285750" indent="-285750"/>
            <a:r>
              <a:rPr lang="en-US" dirty="0"/>
              <a:t>Applications can simply send the data stream to the transport layer and use the services of TCP</a:t>
            </a:r>
            <a:r>
              <a:rPr lang="en-US" dirty="0" smtClean="0"/>
              <a:t>.</a:t>
            </a:r>
            <a:endParaRPr lang="en-US"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502" y="2882016"/>
            <a:ext cx="4643605" cy="3311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11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nSpc>
                <a:spcPct val="100000"/>
              </a:lnSpc>
            </a:pPr>
            <a:r>
              <a:rPr lang="en-US" sz="2800" dirty="0"/>
              <a:t>Applications that use UDP</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899" y="3298451"/>
            <a:ext cx="3888701" cy="3042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sz="quarter" idx="10"/>
          </p:nvPr>
        </p:nvSpPr>
        <p:spPr>
          <a:xfrm>
            <a:off x="228600" y="1344168"/>
            <a:ext cx="8577072" cy="4645152"/>
          </a:xfrm>
        </p:spPr>
        <p:txBody>
          <a:bodyPr/>
          <a:lstStyle/>
          <a:p>
            <a:pPr marL="0" indent="0">
              <a:buNone/>
            </a:pPr>
            <a:r>
              <a:rPr lang="en-US" dirty="0"/>
              <a:t>There are three types of applications that are best suited for UDP:</a:t>
            </a:r>
          </a:p>
          <a:p>
            <a:pPr marL="742950" lvl="1" indent="-285750">
              <a:buFont typeface="Arial" panose="020B0604020202020204" pitchFamily="34" charset="0"/>
              <a:buChar char="•"/>
            </a:pPr>
            <a:r>
              <a:rPr lang="en-US" b="1" dirty="0"/>
              <a:t>Live </a:t>
            </a:r>
            <a:r>
              <a:rPr lang="en-US" b="1" dirty="0" smtClean="0"/>
              <a:t>video </a:t>
            </a:r>
            <a:r>
              <a:rPr lang="en-US" b="1" dirty="0"/>
              <a:t>and multimedia </a:t>
            </a:r>
            <a:r>
              <a:rPr lang="en-US" b="1" dirty="0" smtClean="0"/>
              <a:t>applications</a:t>
            </a:r>
            <a:r>
              <a:rPr lang="en-US" dirty="0" smtClean="0"/>
              <a:t> - </a:t>
            </a:r>
            <a:r>
              <a:rPr lang="en-US" dirty="0"/>
              <a:t>Can tolerate some data loss, but require little or no delay. Examples include VoIP and live streaming video.</a:t>
            </a:r>
          </a:p>
          <a:p>
            <a:pPr marL="742950" lvl="1" indent="-285750">
              <a:buFont typeface="Arial" panose="020B0604020202020204" pitchFamily="34" charset="0"/>
              <a:buChar char="•"/>
            </a:pPr>
            <a:r>
              <a:rPr lang="en-US" b="1" dirty="0" smtClean="0"/>
              <a:t>Simple </a:t>
            </a:r>
            <a:r>
              <a:rPr lang="en-US" b="1" dirty="0"/>
              <a:t>request and reply </a:t>
            </a:r>
            <a:r>
              <a:rPr lang="en-US" b="1" dirty="0" smtClean="0"/>
              <a:t>applications</a:t>
            </a:r>
            <a:r>
              <a:rPr lang="en-US" dirty="0" smtClean="0"/>
              <a:t> - </a:t>
            </a:r>
            <a:r>
              <a:rPr lang="en-US" dirty="0"/>
              <a:t>Applications with simple transactions where a host sends a request and may or may not receive a reply. Examples include DNS and DHCP.</a:t>
            </a:r>
          </a:p>
          <a:p>
            <a:pPr marL="742950" lvl="1" indent="-285750">
              <a:buFont typeface="Arial" panose="020B0604020202020204" pitchFamily="34" charset="0"/>
              <a:buChar char="•"/>
            </a:pPr>
            <a:r>
              <a:rPr lang="en-US" b="1" dirty="0" smtClean="0"/>
              <a:t>Applications </a:t>
            </a:r>
            <a:r>
              <a:rPr lang="en-US" b="1" dirty="0"/>
              <a:t>that handle </a:t>
            </a:r>
            <a:r>
              <a:rPr lang="en-US" b="1" dirty="0" smtClean="0"/>
              <a:t>reliability</a:t>
            </a:r>
            <a:br>
              <a:rPr lang="en-US" b="1" dirty="0" smtClean="0"/>
            </a:br>
            <a:r>
              <a:rPr lang="en-US" b="1" dirty="0" smtClean="0"/>
              <a:t>themselves</a:t>
            </a:r>
            <a:r>
              <a:rPr lang="en-US" dirty="0" smtClean="0"/>
              <a:t> - Unidirectional</a:t>
            </a:r>
            <a:br>
              <a:rPr lang="en-US" dirty="0" smtClean="0"/>
            </a:br>
            <a:r>
              <a:rPr lang="en-US" dirty="0" smtClean="0"/>
              <a:t>communications </a:t>
            </a:r>
            <a:r>
              <a:rPr lang="en-US" dirty="0"/>
              <a:t>where flow control</a:t>
            </a:r>
            <a:r>
              <a:rPr lang="en-US" dirty="0" smtClean="0"/>
              <a:t>,</a:t>
            </a:r>
            <a:br>
              <a:rPr lang="en-US" dirty="0" smtClean="0"/>
            </a:br>
            <a:r>
              <a:rPr lang="en-US" dirty="0" smtClean="0"/>
              <a:t>error </a:t>
            </a:r>
            <a:r>
              <a:rPr lang="en-US" dirty="0"/>
              <a:t>detection, acknowledgements</a:t>
            </a:r>
            <a:r>
              <a:rPr lang="en-US" dirty="0" smtClean="0"/>
              <a:t>,</a:t>
            </a:r>
            <a:br>
              <a:rPr lang="en-US" dirty="0" smtClean="0"/>
            </a:br>
            <a:r>
              <a:rPr lang="en-US" dirty="0" smtClean="0"/>
              <a:t>and </a:t>
            </a:r>
            <a:r>
              <a:rPr lang="en-US" dirty="0"/>
              <a:t>error recovery is not required </a:t>
            </a:r>
            <a:r>
              <a:rPr lang="en-US" dirty="0" smtClean="0"/>
              <a:t>or</a:t>
            </a:r>
            <a:br>
              <a:rPr lang="en-US" dirty="0" smtClean="0"/>
            </a:br>
            <a:r>
              <a:rPr lang="en-US" dirty="0" smtClean="0"/>
              <a:t>can </a:t>
            </a:r>
            <a:r>
              <a:rPr lang="en-US" dirty="0"/>
              <a:t>be handled by the application. </a:t>
            </a:r>
            <a:r>
              <a:rPr lang="en-US" dirty="0" smtClean="0"/>
              <a:t/>
            </a:r>
            <a:br>
              <a:rPr lang="en-US" dirty="0" smtClean="0"/>
            </a:br>
            <a:r>
              <a:rPr lang="en-US" dirty="0" smtClean="0"/>
              <a:t>Examples </a:t>
            </a:r>
            <a:r>
              <a:rPr lang="en-US" dirty="0"/>
              <a:t>include SNMP and TFTP.</a:t>
            </a:r>
          </a:p>
          <a:p>
            <a:pPr marL="457200" lvl="1"/>
            <a:r>
              <a:rPr lang="en-US" dirty="0"/>
              <a:t> </a:t>
            </a:r>
          </a:p>
          <a:p>
            <a:endParaRPr lang="en-US" dirty="0"/>
          </a:p>
        </p:txBody>
      </p:sp>
    </p:spTree>
    <p:extLst>
      <p:ext uri="{BB962C8B-B14F-4D97-AF65-F5344CB8AC3E}">
        <p14:creationId xmlns:p14="http://schemas.microsoft.com/office/powerpoint/2010/main" val="6634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1393" y="2072640"/>
            <a:ext cx="8112125" cy="688368"/>
          </a:xfrm>
        </p:spPr>
        <p:txBody>
          <a:bodyPr/>
          <a:lstStyle/>
          <a:p>
            <a:r>
              <a:rPr lang="en-US" sz="4000" dirty="0" smtClean="0"/>
              <a:t>Section 9.3:</a:t>
            </a:r>
            <a:br>
              <a:rPr lang="en-US" sz="4000" dirty="0" smtClean="0"/>
            </a:br>
            <a:r>
              <a:rPr lang="en-US" sz="4000" dirty="0" smtClean="0"/>
              <a:t>Summary</a:t>
            </a:r>
            <a:endParaRPr lang="en-US" sz="4000" dirty="0"/>
          </a:p>
        </p:txBody>
      </p:sp>
      <p:sp>
        <p:nvSpPr>
          <p:cNvPr id="5" name="Text Placeholder 6"/>
          <p:cNvSpPr txBox="1">
            <a:spLocks/>
          </p:cNvSpPr>
          <p:nvPr/>
        </p:nvSpPr>
        <p:spPr>
          <a:xfrm>
            <a:off x="419100" y="3012948"/>
            <a:ext cx="8577072" cy="2656332"/>
          </a:xfrm>
          <a:prstGeom prst="rect">
            <a:avLst/>
          </a:prstGeom>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smtClean="0"/>
              <a:t>Chapter Objectives: </a:t>
            </a:r>
          </a:p>
          <a:p>
            <a:r>
              <a:rPr lang="en-US" sz="1800" dirty="0"/>
              <a:t>Explain how transport layer protocols and services support communications across data networks</a:t>
            </a:r>
            <a:r>
              <a:rPr lang="en-US" sz="1800" dirty="0" smtClean="0"/>
              <a:t>.</a:t>
            </a:r>
          </a:p>
          <a:p>
            <a:r>
              <a:rPr lang="en-US" sz="1800" dirty="0"/>
              <a:t>Compare the operations of transport layer protocols in supporting end-to-end communication</a:t>
            </a:r>
            <a:r>
              <a:rPr lang="en-US" sz="1800" dirty="0" smtClean="0"/>
              <a:t>.</a:t>
            </a:r>
          </a:p>
          <a:p>
            <a:endParaRPr lang="en-US" sz="1800" dirty="0" smtClean="0"/>
          </a:p>
        </p:txBody>
      </p:sp>
    </p:spTree>
    <p:extLst>
      <p:ext uri="{BB962C8B-B14F-4D97-AF65-F5344CB8AC3E}">
        <p14:creationId xmlns:p14="http://schemas.microsoft.com/office/powerpoint/2010/main" val="359023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2800" dirty="0" smtClean="0"/>
              <a:t>Topic 9.3.1:</a:t>
            </a:r>
            <a:br>
              <a:rPr lang="en-US" sz="2800" dirty="0" smtClean="0"/>
            </a:br>
            <a:r>
              <a:rPr lang="en-US" sz="2800" dirty="0" smtClean="0"/>
              <a:t>Conclusion</a:t>
            </a:r>
            <a:endParaRPr lang="en-US" sz="2800" dirty="0"/>
          </a:p>
        </p:txBody>
      </p:sp>
    </p:spTree>
    <p:extLst>
      <p:ext uri="{BB962C8B-B14F-4D97-AF65-F5344CB8AC3E}">
        <p14:creationId xmlns:p14="http://schemas.microsoft.com/office/powerpoint/2010/main" val="9066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Role of the Transport Layer</a:t>
            </a:r>
          </a:p>
        </p:txBody>
      </p:sp>
      <p:sp>
        <p:nvSpPr>
          <p:cNvPr id="3" name="Text Placeholder 2"/>
          <p:cNvSpPr>
            <a:spLocks noGrp="1"/>
          </p:cNvSpPr>
          <p:nvPr>
            <p:ph type="body" sz="quarter" idx="10"/>
          </p:nvPr>
        </p:nvSpPr>
        <p:spPr>
          <a:xfrm>
            <a:off x="228600" y="1557528"/>
            <a:ext cx="3985260" cy="4568952"/>
          </a:xfrm>
        </p:spPr>
        <p:txBody>
          <a:bodyPr/>
          <a:lstStyle/>
          <a:p>
            <a:pPr marL="285750" indent="-285750"/>
            <a:r>
              <a:rPr lang="en-US" sz="2000" dirty="0"/>
              <a:t>The transport layer is responsible for establishing a temporary communication session between two applications and delivering data between them.</a:t>
            </a:r>
          </a:p>
          <a:p>
            <a:pPr marL="285750" indent="-285750"/>
            <a:r>
              <a:rPr lang="en-US" sz="2000" dirty="0"/>
              <a:t>The transport layer provides </a:t>
            </a:r>
            <a:r>
              <a:rPr lang="en-US" sz="2000" dirty="0" smtClean="0"/>
              <a:t>services, </a:t>
            </a:r>
            <a:r>
              <a:rPr lang="en-US" sz="2000" dirty="0"/>
              <a:t>such as:</a:t>
            </a:r>
          </a:p>
          <a:p>
            <a:pPr marL="800100" lvl="1" indent="-342900">
              <a:buFont typeface="Courier New" panose="02070309020205020404" pitchFamily="49" charset="0"/>
              <a:buChar char="o"/>
            </a:pPr>
            <a:r>
              <a:rPr lang="en-US" sz="2000" dirty="0"/>
              <a:t>Connection-oriented data stream support</a:t>
            </a:r>
          </a:p>
          <a:p>
            <a:pPr marL="800100" lvl="1" indent="-342900">
              <a:buFont typeface="Courier New" panose="02070309020205020404" pitchFamily="49" charset="0"/>
              <a:buChar char="o"/>
            </a:pPr>
            <a:r>
              <a:rPr lang="en-US" sz="2000" dirty="0"/>
              <a:t>Reliability</a:t>
            </a:r>
          </a:p>
          <a:p>
            <a:pPr marL="800100" lvl="1" indent="-342900">
              <a:buFont typeface="Courier New" panose="02070309020205020404" pitchFamily="49" charset="0"/>
              <a:buChar char="o"/>
            </a:pPr>
            <a:r>
              <a:rPr lang="en-US" sz="2000" dirty="0"/>
              <a:t>Flow control</a:t>
            </a:r>
          </a:p>
          <a:p>
            <a:pPr marL="800100" lvl="1" indent="-342900">
              <a:buFont typeface="Courier New" panose="02070309020205020404" pitchFamily="49" charset="0"/>
              <a:buChar char="o"/>
            </a:pPr>
            <a:r>
              <a:rPr lang="en-US" sz="2000" dirty="0"/>
              <a:t>Multiplexing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2714826"/>
            <a:ext cx="4503647" cy="3484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565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Transport Layer Responsibilities</a:t>
            </a:r>
          </a:p>
        </p:txBody>
      </p:sp>
      <p:sp>
        <p:nvSpPr>
          <p:cNvPr id="5" name="Text Placeholder 4"/>
          <p:cNvSpPr>
            <a:spLocks noGrp="1"/>
          </p:cNvSpPr>
          <p:nvPr>
            <p:ph type="body" sz="quarter" idx="10"/>
          </p:nvPr>
        </p:nvSpPr>
        <p:spPr>
          <a:xfrm>
            <a:off x="228600" y="1424940"/>
            <a:ext cx="4358640" cy="4587240"/>
          </a:xfrm>
        </p:spPr>
        <p:txBody>
          <a:bodyPr/>
          <a:lstStyle/>
          <a:p>
            <a:pPr marL="0" indent="0">
              <a:buNone/>
            </a:pPr>
            <a:r>
              <a:rPr lang="en-US" sz="2000" b="1" dirty="0" smtClean="0"/>
              <a:t>Track </a:t>
            </a:r>
            <a:r>
              <a:rPr lang="en-US" sz="2000" b="1" dirty="0"/>
              <a:t>Individual Conversations</a:t>
            </a:r>
          </a:p>
          <a:p>
            <a:pPr marL="0" indent="0">
              <a:buNone/>
            </a:pPr>
            <a:r>
              <a:rPr lang="en-US" sz="2000" dirty="0"/>
              <a:t>By tracking each individual conversation flowing between a source application and a destination application separately</a:t>
            </a:r>
            <a:r>
              <a:rPr lang="en-US" sz="2000" b="1" dirty="0"/>
              <a:t>.</a:t>
            </a:r>
            <a:endParaRPr lang="en-US" sz="20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75" y="2786966"/>
            <a:ext cx="4860131" cy="3453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54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Transport Layer </a:t>
            </a:r>
            <a:r>
              <a:rPr lang="en-US" sz="3200" dirty="0" smtClean="0"/>
              <a:t>Responsibilities (cont.)</a:t>
            </a:r>
            <a:endParaRPr lang="en-US" sz="3200" dirty="0"/>
          </a:p>
        </p:txBody>
      </p:sp>
      <p:sp>
        <p:nvSpPr>
          <p:cNvPr id="2" name="Text Placeholder 1"/>
          <p:cNvSpPr>
            <a:spLocks noGrp="1"/>
          </p:cNvSpPr>
          <p:nvPr>
            <p:ph type="body" sz="quarter" idx="10"/>
          </p:nvPr>
        </p:nvSpPr>
        <p:spPr>
          <a:xfrm>
            <a:off x="228600" y="1344168"/>
            <a:ext cx="3657600" cy="4965192"/>
          </a:xfrm>
        </p:spPr>
        <p:txBody>
          <a:bodyPr/>
          <a:lstStyle/>
          <a:p>
            <a:pPr marL="0" indent="0">
              <a:buNone/>
            </a:pPr>
            <a:r>
              <a:rPr lang="en-US" sz="2000" b="1" dirty="0" smtClean="0"/>
              <a:t>Segment </a:t>
            </a:r>
            <a:r>
              <a:rPr lang="en-US" sz="2000" b="1" dirty="0"/>
              <a:t>Data and </a:t>
            </a:r>
            <a:r>
              <a:rPr lang="en-US" sz="2000" b="1" dirty="0" smtClean="0"/>
              <a:t>Reassemble </a:t>
            </a:r>
            <a:r>
              <a:rPr lang="en-US" sz="2000" b="1" dirty="0"/>
              <a:t>Segments</a:t>
            </a:r>
          </a:p>
          <a:p>
            <a:pPr marL="50800" indent="0">
              <a:buNone/>
            </a:pPr>
            <a:r>
              <a:rPr lang="en-US" sz="2000" dirty="0"/>
              <a:t>By dividing the data into segments that are easier to manage and transport.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690" y="2560320"/>
            <a:ext cx="5316310" cy="3721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09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Transport Layer </a:t>
            </a:r>
            <a:r>
              <a:rPr lang="en-US" sz="3200" dirty="0" smtClean="0"/>
              <a:t>Responsibilities (cont.)</a:t>
            </a:r>
            <a:endParaRPr lang="en-US" sz="3200" dirty="0"/>
          </a:p>
        </p:txBody>
      </p:sp>
      <p:sp>
        <p:nvSpPr>
          <p:cNvPr id="2" name="Text Placeholder 1"/>
          <p:cNvSpPr>
            <a:spLocks noGrp="1"/>
          </p:cNvSpPr>
          <p:nvPr>
            <p:ph type="body" sz="quarter" idx="10"/>
          </p:nvPr>
        </p:nvSpPr>
        <p:spPr>
          <a:xfrm>
            <a:off x="228600" y="1344168"/>
            <a:ext cx="3703320" cy="4965192"/>
          </a:xfrm>
        </p:spPr>
        <p:txBody>
          <a:bodyPr/>
          <a:lstStyle/>
          <a:p>
            <a:pPr marL="0" indent="0">
              <a:buNone/>
            </a:pPr>
            <a:r>
              <a:rPr lang="en-US" sz="2000" b="1" dirty="0" smtClean="0"/>
              <a:t>Identify </a:t>
            </a:r>
            <a:r>
              <a:rPr lang="en-US" sz="2000" b="1" dirty="0"/>
              <a:t>the Applications</a:t>
            </a:r>
          </a:p>
          <a:p>
            <a:pPr marL="50800" indent="0">
              <a:buNone/>
            </a:pPr>
            <a:r>
              <a:rPr lang="en-US" sz="2000" dirty="0"/>
              <a:t>By ensuring </a:t>
            </a:r>
            <a:r>
              <a:rPr lang="en-US" sz="2000" dirty="0" smtClean="0"/>
              <a:t>even when multiple </a:t>
            </a:r>
            <a:r>
              <a:rPr lang="en-US" sz="2000" dirty="0"/>
              <a:t>applications </a:t>
            </a:r>
            <a:r>
              <a:rPr lang="en-US" sz="2000" dirty="0" smtClean="0"/>
              <a:t>are running </a:t>
            </a:r>
            <a:r>
              <a:rPr lang="en-US" sz="2000" dirty="0"/>
              <a:t>on a device, all applications receive the correct data.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2760242"/>
            <a:ext cx="5322094" cy="3566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09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Conversation Multiplexing</a:t>
            </a:r>
          </a:p>
        </p:txBody>
      </p:sp>
      <p:sp>
        <p:nvSpPr>
          <p:cNvPr id="3" name="Text Placeholder 2"/>
          <p:cNvSpPr>
            <a:spLocks noGrp="1"/>
          </p:cNvSpPr>
          <p:nvPr>
            <p:ph type="body" sz="quarter" idx="10"/>
          </p:nvPr>
        </p:nvSpPr>
        <p:spPr>
          <a:xfrm>
            <a:off x="228600" y="1344168"/>
            <a:ext cx="3919079" cy="4965192"/>
          </a:xfrm>
        </p:spPr>
        <p:txBody>
          <a:bodyPr/>
          <a:lstStyle/>
          <a:p>
            <a:pPr marL="285750" indent="-285750"/>
            <a:r>
              <a:rPr lang="en-US" sz="2000" dirty="0"/>
              <a:t>Segmenting the data into smaller chunks enables many different communications, from many different users, to be interleaved (multiplexed) on the same network.</a:t>
            </a:r>
          </a:p>
          <a:p>
            <a:pPr marL="285750" indent="-285750"/>
            <a:r>
              <a:rPr lang="en-US" sz="2000" dirty="0"/>
              <a:t>The transport layer adds a header </a:t>
            </a:r>
            <a:r>
              <a:rPr lang="en-US" sz="2000" dirty="0" smtClean="0"/>
              <a:t>that contains </a:t>
            </a:r>
            <a:r>
              <a:rPr lang="en-US" sz="2000" dirty="0"/>
              <a:t>binary data to identify each segment of data and to enable various transport layer protocols to perform different functions in </a:t>
            </a:r>
            <a:r>
              <a:rPr lang="en-US" sz="2000" dirty="0" smtClean="0"/>
              <a:t>the management of data communication</a:t>
            </a:r>
            <a:r>
              <a:rPr lang="en-US" sz="2000" dirty="0"/>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679" y="2613660"/>
            <a:ext cx="4605573" cy="3659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31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12879</TotalTime>
  <Words>2438</Words>
  <Application>Microsoft Office PowerPoint</Application>
  <PresentationFormat>On-screen Show (4:3)</PresentationFormat>
  <Paragraphs>315</Paragraphs>
  <Slides>46</Slides>
  <Notes>35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NetAcad_White_PPT_Template 05Oct12</vt:lpstr>
      <vt:lpstr>Chapter 9: Transport Layer</vt:lpstr>
      <vt:lpstr>Chapter Outline</vt:lpstr>
      <vt:lpstr>Section 9.1: Transport Layer Protocols</vt:lpstr>
      <vt:lpstr>Topic 9.1.1: Transportation of Data</vt:lpstr>
      <vt:lpstr>Role of the Transport Layer</vt:lpstr>
      <vt:lpstr>Transport Layer Responsibilities</vt:lpstr>
      <vt:lpstr>Transport Layer Responsibilities (cont.)</vt:lpstr>
      <vt:lpstr>Transport Layer Responsibilities (cont.)</vt:lpstr>
      <vt:lpstr>Conversation Multiplexing</vt:lpstr>
      <vt:lpstr>Transport Layer Reliability</vt:lpstr>
      <vt:lpstr>TCP</vt:lpstr>
      <vt:lpstr>UDP</vt:lpstr>
      <vt:lpstr>Transport Layer Protocols</vt:lpstr>
      <vt:lpstr>Topic 9.1.2: TCP and UDP Overview</vt:lpstr>
      <vt:lpstr>TCP Features</vt:lpstr>
      <vt:lpstr>TCP Header</vt:lpstr>
      <vt:lpstr>UDP Features</vt:lpstr>
      <vt:lpstr>UDP Header</vt:lpstr>
      <vt:lpstr>Multiple Separate Conversations</vt:lpstr>
      <vt:lpstr>Port Numbers</vt:lpstr>
      <vt:lpstr>Socket Pairs</vt:lpstr>
      <vt:lpstr>Port Number Groups</vt:lpstr>
      <vt:lpstr>The netstat Command</vt:lpstr>
      <vt:lpstr>Section 9.2: TCP and UPD</vt:lpstr>
      <vt:lpstr>Topic 9.2.1: TCP Communication Process</vt:lpstr>
      <vt:lpstr>TCP Server Processes</vt:lpstr>
      <vt:lpstr>TCP Connection Establishment</vt:lpstr>
      <vt:lpstr>TCP Session Termination</vt:lpstr>
      <vt:lpstr>TCP Three-Way Handshake Analysis</vt:lpstr>
      <vt:lpstr>Topic 9.2.2: Reliability and Flow Control</vt:lpstr>
      <vt:lpstr>TCP Reliability – Ordered Delivery</vt:lpstr>
      <vt:lpstr>TCP Reliability - Sequence Numbers and Acknowledgements</vt:lpstr>
      <vt:lpstr>TCP Reliability – Data Loss and Retransmission</vt:lpstr>
      <vt:lpstr>TCP Flow Control – Window Size and Acknowledgements</vt:lpstr>
      <vt:lpstr>TCP Flow Control – Congestion Avoidance</vt:lpstr>
      <vt:lpstr>Topic 9.2.3: UDP Communication</vt:lpstr>
      <vt:lpstr>UDP Low Overhead versus Reliability</vt:lpstr>
      <vt:lpstr>UDP Datagram Reassembly</vt:lpstr>
      <vt:lpstr>UDP Server Processes</vt:lpstr>
      <vt:lpstr>UDP Server Processes</vt:lpstr>
      <vt:lpstr>Topic 9.2.4: TCP or UDP</vt:lpstr>
      <vt:lpstr>Applications that use TCP</vt:lpstr>
      <vt:lpstr>Applications that use UDP</vt:lpstr>
      <vt:lpstr>Section 9.3: Summary</vt:lpstr>
      <vt:lpstr>Topic 9.3.1: Conclusion</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Suk-yi Pennock</cp:lastModifiedBy>
  <cp:revision>321</cp:revision>
  <dcterms:created xsi:type="dcterms:W3CDTF">2012-10-09T16:58:47Z</dcterms:created>
  <dcterms:modified xsi:type="dcterms:W3CDTF">2015-07-19T18:30:01Z</dcterms:modified>
</cp:coreProperties>
</file>