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6"/>
  </p:notesMasterIdLst>
  <p:handoutMasterIdLst>
    <p:handoutMasterId r:id="rId67"/>
  </p:handoutMasterIdLst>
  <p:sldIdLst>
    <p:sldId id="500" r:id="rId3"/>
    <p:sldId id="541" r:id="rId4"/>
    <p:sldId id="821" r:id="rId5"/>
    <p:sldId id="823" r:id="rId6"/>
    <p:sldId id="825" r:id="rId7"/>
    <p:sldId id="826" r:id="rId8"/>
    <p:sldId id="876" r:id="rId9"/>
    <p:sldId id="827" r:id="rId10"/>
    <p:sldId id="828" r:id="rId11"/>
    <p:sldId id="829" r:id="rId12"/>
    <p:sldId id="830" r:id="rId13"/>
    <p:sldId id="831" r:id="rId14"/>
    <p:sldId id="832" r:id="rId15"/>
    <p:sldId id="833" r:id="rId16"/>
    <p:sldId id="834" r:id="rId17"/>
    <p:sldId id="835" r:id="rId18"/>
    <p:sldId id="836" r:id="rId19"/>
    <p:sldId id="879" r:id="rId20"/>
    <p:sldId id="838" r:id="rId21"/>
    <p:sldId id="839" r:id="rId22"/>
    <p:sldId id="840" r:id="rId23"/>
    <p:sldId id="841" r:id="rId24"/>
    <p:sldId id="842" r:id="rId25"/>
    <p:sldId id="843" r:id="rId26"/>
    <p:sldId id="846" r:id="rId27"/>
    <p:sldId id="844" r:id="rId28"/>
    <p:sldId id="845" r:id="rId29"/>
    <p:sldId id="847" r:id="rId30"/>
    <p:sldId id="848" r:id="rId31"/>
    <p:sldId id="849" r:id="rId32"/>
    <p:sldId id="850" r:id="rId33"/>
    <p:sldId id="851" r:id="rId34"/>
    <p:sldId id="852" r:id="rId35"/>
    <p:sldId id="853" r:id="rId36"/>
    <p:sldId id="854" r:id="rId37"/>
    <p:sldId id="855" r:id="rId38"/>
    <p:sldId id="856" r:id="rId39"/>
    <p:sldId id="857" r:id="rId40"/>
    <p:sldId id="858" r:id="rId41"/>
    <p:sldId id="859" r:id="rId42"/>
    <p:sldId id="860" r:id="rId43"/>
    <p:sldId id="861" r:id="rId44"/>
    <p:sldId id="862" r:id="rId45"/>
    <p:sldId id="863" r:id="rId46"/>
    <p:sldId id="864" r:id="rId47"/>
    <p:sldId id="865" r:id="rId48"/>
    <p:sldId id="866" r:id="rId49"/>
    <p:sldId id="867" r:id="rId50"/>
    <p:sldId id="868" r:id="rId51"/>
    <p:sldId id="869" r:id="rId52"/>
    <p:sldId id="870" r:id="rId53"/>
    <p:sldId id="871" r:id="rId54"/>
    <p:sldId id="872" r:id="rId55"/>
    <p:sldId id="884" r:id="rId56"/>
    <p:sldId id="874" r:id="rId57"/>
    <p:sldId id="887" r:id="rId58"/>
    <p:sldId id="885" r:id="rId59"/>
    <p:sldId id="881" r:id="rId60"/>
    <p:sldId id="886" r:id="rId61"/>
    <p:sldId id="824" r:id="rId62"/>
    <p:sldId id="877" r:id="rId63"/>
    <p:sldId id="878" r:id="rId64"/>
    <p:sldId id="681" r:id="rId6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4254" autoAdjust="0"/>
  </p:normalViewPr>
  <p:slideViewPr>
    <p:cSldViewPr snapToGrid="0">
      <p:cViewPr varScale="1">
        <p:scale>
          <a:sx n="98" d="100"/>
          <a:sy n="98" d="100"/>
        </p:scale>
        <p:origin x="2364" y="6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2" Type="http://schemas.openxmlformats.org/officeDocument/2006/relationships/slide" Target="slides/slide6.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54" Type="http://schemas.openxmlformats.org/officeDocument/2006/relationships/slide" Target="slides/slide58.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10-12T11:44:58.752" idx="1">
    <p:pos x="915" y="1427"/>
    <p:text>Figure 2 of this page (the figure shown here) reads: One subnet was further divided to create 8 smaller subnets of 4 hosts each.  (not 2 hosts each as shown here.)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Routing</a:t>
            </a:r>
            <a:r>
              <a:rPr lang="en-US" b="1" baseline="0" dirty="0" smtClean="0"/>
              <a:t> Protocols</a:t>
            </a:r>
            <a:endParaRPr lang="en-US" b="1" dirty="0" smtClean="0"/>
          </a:p>
          <a:p>
            <a:pPr>
              <a:buFontTx/>
              <a:buNone/>
            </a:pPr>
            <a:r>
              <a:rPr lang="en-US" sz="1300" b="1" dirty="0" smtClean="0"/>
              <a:t>Chapter 6: Static Routing</a:t>
            </a:r>
            <a:endParaRPr lang="en-GB" b="1" dirty="0" smtClean="0"/>
          </a:p>
        </p:txBody>
      </p:sp>
    </p:spTree>
    <p:extLst>
      <p:ext uri="{BB962C8B-B14F-4D97-AF65-F5344CB8AC3E}">
        <p14:creationId xmlns:p14="http://schemas.microsoft.com/office/powerpoint/2010/main" val="193451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6.1.2.4 Summary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050932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6.1.2.5 Floating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4095410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6.2.1.1 </a:t>
            </a:r>
            <a:r>
              <a:rPr lang="en-US" sz="1200" b="1" i="0" kern="1200" dirty="0" err="1" smtClean="0">
                <a:solidFill>
                  <a:schemeClr val="tx1"/>
                </a:solidFill>
                <a:effectLst/>
                <a:latin typeface="Arial" charset="0"/>
                <a:ea typeface="+mn-ea"/>
                <a:cs typeface="+mn-cs"/>
              </a:rPr>
              <a:t>ip</a:t>
            </a:r>
            <a:r>
              <a:rPr lang="en-US" sz="1200" b="1" i="0" kern="1200" dirty="0" smtClean="0">
                <a:solidFill>
                  <a:schemeClr val="tx1"/>
                </a:solidFill>
                <a:effectLst/>
                <a:latin typeface="Arial" charset="0"/>
                <a:ea typeface="+mn-ea"/>
                <a:cs typeface="+mn-cs"/>
              </a:rPr>
              <a:t> route Command</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114354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6.2.1.2 Next-Hop Options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8480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6.2.1.3 Configure a Next-Hop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653469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6.2.1.4 Configure a Directly Connected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55733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6.2.1.5 Configure a Fully Specified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471447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6.2.1.6 Verify a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723368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6.2.2.1 Default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965744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6.2.2.2 Configure a Default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02255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413E50C7-A33A-4B96-B5B8-3BD9C10BC48C}"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r>
              <a:rPr lang="en-US" b="1" dirty="0" smtClean="0"/>
              <a:t>Chapter 6</a:t>
            </a:r>
          </a:p>
        </p:txBody>
      </p:sp>
    </p:spTree>
    <p:extLst>
      <p:ext uri="{BB962C8B-B14F-4D97-AF65-F5344CB8AC3E}">
        <p14:creationId xmlns:p14="http://schemas.microsoft.com/office/powerpoint/2010/main" val="3244633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6.2.2.3 Verify a Default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364085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6.2.3.1 The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 Command</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242540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6.2.3.2 Next-Hop Options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153802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6.2.3.3 Configure a Next-Hop Static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035940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6.2.3.4 Configure a Directly Connected Static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041515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6.2.3.5 Configure a Fully Specified Static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2202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6.2.3.6 Verify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Static Routes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649529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6.2.4.1 Default Static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719488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6.2.4.2 Configure a Default Static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895075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6.2.4.3 Verify a Default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11637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6.1.1.1 Reach Remote Networks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873782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6.3.1.1 </a:t>
            </a:r>
            <a:r>
              <a:rPr lang="en-US" sz="1200" b="1" i="0" kern="1200" dirty="0" err="1" smtClean="0">
                <a:solidFill>
                  <a:schemeClr val="tx1"/>
                </a:solidFill>
                <a:effectLst/>
                <a:latin typeface="Arial" charset="0"/>
                <a:ea typeface="+mn-ea"/>
                <a:cs typeface="+mn-cs"/>
              </a:rPr>
              <a:t>Classful</a:t>
            </a:r>
            <a:r>
              <a:rPr lang="en-US" sz="1200" b="1" i="0" kern="1200" dirty="0" smtClean="0">
                <a:solidFill>
                  <a:schemeClr val="tx1"/>
                </a:solidFill>
                <a:effectLst/>
                <a:latin typeface="Arial" charset="0"/>
                <a:ea typeface="+mn-ea"/>
                <a:cs typeface="+mn-cs"/>
              </a:rPr>
              <a:t> Network Addressing</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328558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6.3.1.2 </a:t>
            </a:r>
            <a:r>
              <a:rPr lang="en-US" sz="1200" b="1" i="0" kern="1200" dirty="0" err="1" smtClean="0">
                <a:solidFill>
                  <a:schemeClr val="tx1"/>
                </a:solidFill>
                <a:effectLst/>
                <a:latin typeface="Arial" charset="0"/>
                <a:ea typeface="+mn-ea"/>
                <a:cs typeface="+mn-cs"/>
              </a:rPr>
              <a:t>Classful</a:t>
            </a:r>
            <a:r>
              <a:rPr lang="en-US" sz="1200" b="1" i="0" kern="1200" dirty="0" smtClean="0">
                <a:solidFill>
                  <a:schemeClr val="tx1"/>
                </a:solidFill>
                <a:effectLst/>
                <a:latin typeface="Arial" charset="0"/>
                <a:ea typeface="+mn-ea"/>
                <a:cs typeface="+mn-cs"/>
              </a:rPr>
              <a:t> Subnet Masks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476957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6.3.1.3 </a:t>
            </a:r>
            <a:r>
              <a:rPr lang="en-US" sz="1200" b="1" i="0" kern="1200" dirty="0" err="1" smtClean="0">
                <a:solidFill>
                  <a:schemeClr val="tx1"/>
                </a:solidFill>
                <a:effectLst/>
                <a:latin typeface="Arial" charset="0"/>
                <a:ea typeface="+mn-ea"/>
                <a:cs typeface="+mn-cs"/>
              </a:rPr>
              <a:t>Classful</a:t>
            </a:r>
            <a:r>
              <a:rPr lang="en-US" sz="1200" b="1" i="0" kern="1200" dirty="0" smtClean="0">
                <a:solidFill>
                  <a:schemeClr val="tx1"/>
                </a:solidFill>
                <a:effectLst/>
                <a:latin typeface="Arial" charset="0"/>
                <a:ea typeface="+mn-ea"/>
                <a:cs typeface="+mn-cs"/>
              </a:rPr>
              <a:t> Routing Protocol Example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573042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6.3.1.4 </a:t>
            </a:r>
            <a:r>
              <a:rPr lang="en-US" sz="1200" b="1" i="0" kern="1200" dirty="0" err="1" smtClean="0">
                <a:solidFill>
                  <a:schemeClr val="tx1"/>
                </a:solidFill>
                <a:effectLst/>
                <a:latin typeface="Arial" charset="0"/>
                <a:ea typeface="+mn-ea"/>
                <a:cs typeface="+mn-cs"/>
              </a:rPr>
              <a:t>Classful</a:t>
            </a:r>
            <a:r>
              <a:rPr lang="en-US" sz="1200" b="1" i="0" kern="1200" dirty="0" smtClean="0">
                <a:solidFill>
                  <a:schemeClr val="tx1"/>
                </a:solidFill>
                <a:effectLst/>
                <a:latin typeface="Arial" charset="0"/>
                <a:ea typeface="+mn-ea"/>
                <a:cs typeface="+mn-cs"/>
              </a:rPr>
              <a:t> Addressing Waste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300119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6.3.2.1 Classless Inter-Domain Routing</a:t>
            </a:r>
          </a:p>
        </p:txBody>
      </p:sp>
    </p:spTree>
    <p:extLst>
      <p:ext uri="{BB962C8B-B14F-4D97-AF65-F5344CB8AC3E}">
        <p14:creationId xmlns:p14="http://schemas.microsoft.com/office/powerpoint/2010/main" val="3993639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6.3.2.2 </a:t>
            </a:r>
            <a:r>
              <a:rPr lang="en-US" sz="1200" b="1" i="0" kern="1200" dirty="0" err="1" smtClean="0">
                <a:solidFill>
                  <a:schemeClr val="tx1"/>
                </a:solidFill>
                <a:effectLst/>
                <a:latin typeface="Arial" charset="0"/>
                <a:ea typeface="+mn-ea"/>
                <a:cs typeface="+mn-cs"/>
              </a:rPr>
              <a:t>CIDR</a:t>
            </a:r>
            <a:r>
              <a:rPr lang="en-US" sz="1200" b="1" i="0" kern="1200" dirty="0" smtClean="0">
                <a:solidFill>
                  <a:schemeClr val="tx1"/>
                </a:solidFill>
                <a:effectLst/>
                <a:latin typeface="Arial" charset="0"/>
                <a:ea typeface="+mn-ea"/>
                <a:cs typeface="+mn-cs"/>
              </a:rPr>
              <a:t> and Route Summarization</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85011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6.3.2.3 Static Routing </a:t>
            </a:r>
            <a:r>
              <a:rPr lang="en-US" sz="1200" b="1" i="0" kern="1200" dirty="0" err="1" smtClean="0">
                <a:solidFill>
                  <a:schemeClr val="tx1"/>
                </a:solidFill>
                <a:effectLst/>
                <a:latin typeface="Arial" charset="0"/>
                <a:ea typeface="+mn-ea"/>
                <a:cs typeface="+mn-cs"/>
              </a:rPr>
              <a:t>CIDR</a:t>
            </a:r>
            <a:r>
              <a:rPr lang="en-US" sz="1200" b="1" i="0" kern="1200" dirty="0" smtClean="0">
                <a:solidFill>
                  <a:schemeClr val="tx1"/>
                </a:solidFill>
                <a:effectLst/>
                <a:latin typeface="Arial" charset="0"/>
                <a:ea typeface="+mn-ea"/>
                <a:cs typeface="+mn-cs"/>
              </a:rPr>
              <a:t> Example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416638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6.3.2.4 Classless Routing Protocol Example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402840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6.3.3.1 Fixed-Length Subnet Masking</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0425798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6.3.3.2 Variable-Length Subnet Masking</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994507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6.1.1.2 Why Use Static Routing?</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825274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6.3.3.3 </a:t>
            </a:r>
            <a:r>
              <a:rPr lang="en-US" sz="1200" b="1" i="0" kern="1200" dirty="0" err="1" smtClean="0">
                <a:solidFill>
                  <a:schemeClr val="tx1"/>
                </a:solidFill>
                <a:effectLst/>
                <a:latin typeface="Arial" charset="0"/>
                <a:ea typeface="+mn-ea"/>
                <a:cs typeface="+mn-cs"/>
              </a:rPr>
              <a:t>VLSM</a:t>
            </a:r>
            <a:r>
              <a:rPr lang="en-US" sz="1200" b="1" i="0" kern="1200" dirty="0" smtClean="0">
                <a:solidFill>
                  <a:schemeClr val="tx1"/>
                </a:solidFill>
                <a:effectLst/>
                <a:latin typeface="Arial" charset="0"/>
                <a:ea typeface="+mn-ea"/>
                <a:cs typeface="+mn-cs"/>
              </a:rPr>
              <a:t> in Action</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665468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6.3.3.4 </a:t>
            </a:r>
            <a:r>
              <a:rPr lang="en-US" sz="1200" b="1" i="0" kern="1200" dirty="0" err="1" smtClean="0">
                <a:solidFill>
                  <a:schemeClr val="tx1"/>
                </a:solidFill>
                <a:effectLst/>
                <a:latin typeface="Arial" charset="0"/>
                <a:ea typeface="+mn-ea"/>
                <a:cs typeface="+mn-cs"/>
              </a:rPr>
              <a:t>Subnetting</a:t>
            </a:r>
            <a:r>
              <a:rPr lang="en-US" sz="1200" b="1" i="0" kern="1200" dirty="0" smtClean="0">
                <a:solidFill>
                  <a:schemeClr val="tx1"/>
                </a:solidFill>
                <a:effectLst/>
                <a:latin typeface="Arial" charset="0"/>
                <a:ea typeface="+mn-ea"/>
                <a:cs typeface="+mn-cs"/>
              </a:rPr>
              <a:t> Subnets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587897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sz="1200" b="1" i="0" kern="1200" dirty="0" smtClean="0">
                <a:solidFill>
                  <a:schemeClr val="tx1"/>
                </a:solidFill>
                <a:effectLst/>
                <a:latin typeface="Arial" charset="0"/>
                <a:ea typeface="+mn-ea"/>
                <a:cs typeface="+mn-cs"/>
              </a:rPr>
              <a:t>6.3.3.5 </a:t>
            </a:r>
            <a:r>
              <a:rPr lang="en-US" sz="1200" b="1" i="0" kern="1200" dirty="0" err="1" smtClean="0">
                <a:solidFill>
                  <a:schemeClr val="tx1"/>
                </a:solidFill>
                <a:effectLst/>
                <a:latin typeface="Arial" charset="0"/>
                <a:ea typeface="+mn-ea"/>
                <a:cs typeface="+mn-cs"/>
              </a:rPr>
              <a:t>VLS</a:t>
            </a:r>
            <a:endParaRPr lang="en-US" dirty="0" smtClean="0"/>
          </a:p>
        </p:txBody>
      </p:sp>
    </p:spTree>
    <p:extLst>
      <p:ext uri="{BB962C8B-B14F-4D97-AF65-F5344CB8AC3E}">
        <p14:creationId xmlns:p14="http://schemas.microsoft.com/office/powerpoint/2010/main" val="1618714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6.4.1.1 Route Summarization</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1562669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6.4.1.2 Calculate a Summary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7829687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6.4.1.3 Summary Static Route Example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757387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6.4.2.1 Summarize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Network Addresses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594751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6.4.2.2 Calculate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Network Addresses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042561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6.4.2.3 Configure an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Summary Address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6841812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6.4.3.1 Floating Static Routes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176766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6.1.1.2 Why Use Static Routing?</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9478676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6.4.3.2 Configure a Floating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42606510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6.4.3.3 Test the Floating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8239645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6.5.2.1 Troubleshoot a Missing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985274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6.5.2.1 Troubleshoot a Missing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272198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6.5.2.2 Solve a Connectivity Problem</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8687990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6.5.2.2 Solve a Connectivity Problem</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7968328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6.5.2.2 Solve a Connectivity Problem</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41460809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6.5.2.2 Solve a Connectivity Problem</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1954205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0" indent="0">
              <a:buNone/>
            </a:pPr>
            <a:r>
              <a:rPr lang="en-US" b="1" dirty="0" smtClean="0"/>
              <a:t>Chapter 6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60</a:t>
            </a:fld>
            <a:endParaRPr lang="en-US" smtClean="0"/>
          </a:p>
        </p:txBody>
      </p:sp>
    </p:spTree>
    <p:extLst>
      <p:ext uri="{BB962C8B-B14F-4D97-AF65-F5344CB8AC3E}">
        <p14:creationId xmlns:p14="http://schemas.microsoft.com/office/powerpoint/2010/main" val="29740400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0" indent="0">
              <a:buNone/>
            </a:pPr>
            <a:r>
              <a:rPr lang="en-US" b="1" dirty="0" smtClean="0"/>
              <a:t>Chapter 6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61</a:t>
            </a:fld>
            <a:endParaRPr lang="en-US" smtClean="0"/>
          </a:p>
        </p:txBody>
      </p:sp>
    </p:spTree>
    <p:extLst>
      <p:ext uri="{BB962C8B-B14F-4D97-AF65-F5344CB8AC3E}">
        <p14:creationId xmlns:p14="http://schemas.microsoft.com/office/powerpoint/2010/main" val="3236614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6.1.1.3 When to Use Static Routes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5142264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0" indent="0">
              <a:buNone/>
            </a:pPr>
            <a:r>
              <a:rPr lang="en-US" b="1" dirty="0" smtClean="0"/>
              <a:t>Chapter 6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62</a:t>
            </a:fld>
            <a:endParaRPr lang="en-US" smtClean="0"/>
          </a:p>
        </p:txBody>
      </p:sp>
    </p:spTree>
    <p:extLst>
      <p:ext uri="{BB962C8B-B14F-4D97-AF65-F5344CB8AC3E}">
        <p14:creationId xmlns:p14="http://schemas.microsoft.com/office/powerpoint/2010/main" val="148540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6.1.2.1 Static Route Applications</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489043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6.1.2.2 Standard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005870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6.1.2.3 Default Static Route</a:t>
            </a:r>
            <a:endParaRPr lang="en-US" sz="1200" b="1"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910264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comments" Target="../comments/commen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6: Static Routing</a:t>
            </a:r>
            <a:br>
              <a:rPr lang="en-US" sz="2800" dirty="0" smtClean="0"/>
            </a:b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and Switching Essentials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Standard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748" r="-3748"/>
          <a:stretch>
            <a:fillRect/>
          </a:stretch>
        </p:blipFill>
        <p:spPr>
          <a:xfrm>
            <a:off x="554038" y="1565275"/>
            <a:ext cx="7940675" cy="4386263"/>
          </a:xfrm>
        </p:spPr>
      </p:pic>
    </p:spTree>
    <p:extLst>
      <p:ext uri="{BB962C8B-B14F-4D97-AF65-F5344CB8AC3E}">
        <p14:creationId xmlns:p14="http://schemas.microsoft.com/office/powerpoint/2010/main" val="351956459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Default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A default static route is a route that matches all packets. </a:t>
            </a:r>
            <a:endParaRPr lang="en-US" dirty="0" smtClean="0"/>
          </a:p>
          <a:p>
            <a:r>
              <a:rPr lang="en-US" dirty="0" smtClean="0"/>
              <a:t>A </a:t>
            </a:r>
            <a:r>
              <a:rPr lang="en-US" dirty="0"/>
              <a:t>default route identifies the gateway IP address to which the router sends all IP packets that it does not have a learned or static route. </a:t>
            </a:r>
            <a:endParaRPr lang="en-US" dirty="0" smtClean="0"/>
          </a:p>
          <a:p>
            <a:r>
              <a:rPr lang="en-US" dirty="0" smtClean="0"/>
              <a:t>A </a:t>
            </a:r>
            <a:r>
              <a:rPr lang="en-US" dirty="0"/>
              <a:t>default static route is simply a static route with 0.0.0.0/0 as the destination IPv4 address.</a:t>
            </a:r>
            <a:endParaRPr lang="en-US" dirty="0" smtClean="0"/>
          </a:p>
        </p:txBody>
      </p:sp>
    </p:spTree>
    <p:extLst>
      <p:ext uri="{BB962C8B-B14F-4D97-AF65-F5344CB8AC3E}">
        <p14:creationId xmlns:p14="http://schemas.microsoft.com/office/powerpoint/2010/main" val="353956734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Summary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768" r="-3768"/>
          <a:stretch>
            <a:fillRect/>
          </a:stretch>
        </p:blipFill>
        <p:spPr>
          <a:xfrm>
            <a:off x="554038" y="1565275"/>
            <a:ext cx="7940675" cy="4386263"/>
          </a:xfrm>
        </p:spPr>
      </p:pic>
    </p:spTree>
    <p:extLst>
      <p:ext uri="{BB962C8B-B14F-4D97-AF65-F5344CB8AC3E}">
        <p14:creationId xmlns:p14="http://schemas.microsoft.com/office/powerpoint/2010/main" val="1097732621"/>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Floating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Floating static routes are static routes that are used to provide a backup path to a primary static or dynamic route, in the event of a link failure. </a:t>
            </a:r>
            <a:endParaRPr lang="en-US" sz="2000" dirty="0" smtClean="0"/>
          </a:p>
          <a:p>
            <a:r>
              <a:rPr lang="en-US" sz="2000" dirty="0" smtClean="0"/>
              <a:t>The </a:t>
            </a:r>
            <a:r>
              <a:rPr lang="en-US" sz="2000" dirty="0"/>
              <a:t>floating static route is only used when the primary route is not available</a:t>
            </a:r>
            <a:r>
              <a:rPr lang="en-US" sz="2000" dirty="0" smtClean="0"/>
              <a:t>.</a:t>
            </a:r>
            <a:endParaRPr lang="en-US" sz="2000" dirty="0"/>
          </a:p>
          <a:p>
            <a:r>
              <a:rPr lang="en-US" sz="2000" dirty="0" smtClean="0"/>
              <a:t>To accomplish</a:t>
            </a:r>
            <a:br>
              <a:rPr lang="en-US" sz="2000" dirty="0" smtClean="0"/>
            </a:br>
            <a:r>
              <a:rPr lang="en-US" sz="2000" dirty="0" smtClean="0"/>
              <a:t>this</a:t>
            </a:r>
            <a:r>
              <a:rPr lang="en-US" sz="2000" dirty="0"/>
              <a:t>, the floating static </a:t>
            </a:r>
            <a:r>
              <a:rPr lang="en-US" sz="2000" dirty="0" smtClean="0"/>
              <a:t/>
            </a:r>
            <a:br>
              <a:rPr lang="en-US" sz="2000" dirty="0" smtClean="0"/>
            </a:br>
            <a:r>
              <a:rPr lang="en-US" sz="2000" dirty="0" smtClean="0"/>
              <a:t>route </a:t>
            </a:r>
            <a:r>
              <a:rPr lang="en-US" sz="2000" dirty="0"/>
              <a:t>is configured with </a:t>
            </a:r>
            <a:r>
              <a:rPr lang="en-US" sz="2000" dirty="0" smtClean="0"/>
              <a:t/>
            </a:r>
            <a:br>
              <a:rPr lang="en-US" sz="2000" dirty="0" smtClean="0"/>
            </a:br>
            <a:r>
              <a:rPr lang="en-US" sz="2000" dirty="0" smtClean="0"/>
              <a:t>a </a:t>
            </a:r>
            <a:r>
              <a:rPr lang="en-US" sz="2000" dirty="0"/>
              <a:t>higher administrative </a:t>
            </a:r>
            <a:r>
              <a:rPr lang="en-US" sz="2000" dirty="0" smtClean="0"/>
              <a:t/>
            </a:r>
            <a:br>
              <a:rPr lang="en-US" sz="2000" dirty="0" smtClean="0"/>
            </a:br>
            <a:r>
              <a:rPr lang="en-US" sz="2000" dirty="0" smtClean="0"/>
              <a:t>distance </a:t>
            </a:r>
            <a:r>
              <a:rPr lang="en-US" sz="2000" dirty="0"/>
              <a:t>than the </a:t>
            </a:r>
            <a:r>
              <a:rPr lang="en-US" sz="2000" dirty="0" smtClean="0"/>
              <a:t>primary</a:t>
            </a:r>
            <a:br>
              <a:rPr lang="en-US" sz="2000" dirty="0" smtClean="0"/>
            </a:br>
            <a:r>
              <a:rPr lang="en-US" sz="2000" dirty="0" smtClean="0"/>
              <a:t>route</a:t>
            </a:r>
            <a:r>
              <a:rPr lang="en-US" sz="2000" dirty="0"/>
              <a:t>. </a:t>
            </a:r>
            <a:endParaRPr lang="en-US" sz="2000" dirty="0" smtClean="0"/>
          </a:p>
        </p:txBody>
      </p:sp>
      <p:pic>
        <p:nvPicPr>
          <p:cNvPr id="2" name="Picture 1"/>
          <p:cNvPicPr>
            <a:picLocks noChangeAspect="1"/>
          </p:cNvPicPr>
          <p:nvPr/>
        </p:nvPicPr>
        <p:blipFill>
          <a:blip r:embed="rId3"/>
          <a:stretch>
            <a:fillRect/>
          </a:stretch>
        </p:blipFill>
        <p:spPr>
          <a:xfrm>
            <a:off x="3860800" y="3073657"/>
            <a:ext cx="5090795" cy="3445765"/>
          </a:xfrm>
          <a:prstGeom prst="rect">
            <a:avLst/>
          </a:prstGeom>
        </p:spPr>
      </p:pic>
    </p:spTree>
    <p:extLst>
      <p:ext uri="{BB962C8B-B14F-4D97-AF65-F5344CB8AC3E}">
        <p14:creationId xmlns:p14="http://schemas.microsoft.com/office/powerpoint/2010/main" val="157468124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err="1" smtClean="0"/>
              <a:t>ip</a:t>
            </a:r>
            <a:r>
              <a:rPr lang="en-US" dirty="0" smtClean="0"/>
              <a:t> route Command</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4281" r="-14281"/>
          <a:stretch>
            <a:fillRect/>
          </a:stretch>
        </p:blipFill>
        <p:spPr>
          <a:xfrm>
            <a:off x="554038" y="1565275"/>
            <a:ext cx="7940675" cy="4386263"/>
          </a:xfrm>
        </p:spPr>
      </p:pic>
    </p:spTree>
    <p:extLst>
      <p:ext uri="{BB962C8B-B14F-4D97-AF65-F5344CB8AC3E}">
        <p14:creationId xmlns:p14="http://schemas.microsoft.com/office/powerpoint/2010/main" val="73640777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Next-Hop Options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next hop can be identified by an IP address, exit interface, or both. How the destination is specified creates one of the three following route types</a:t>
            </a:r>
            <a:r>
              <a:rPr lang="en-US" dirty="0" smtClean="0"/>
              <a:t>:</a:t>
            </a:r>
            <a:endParaRPr lang="en-US" dirty="0"/>
          </a:p>
          <a:p>
            <a:r>
              <a:rPr lang="en-US" b="1" dirty="0"/>
              <a:t>Next-hop route </a:t>
            </a:r>
            <a:r>
              <a:rPr lang="en-US" dirty="0"/>
              <a:t>- Only the next-hop IP address is specified.</a:t>
            </a:r>
          </a:p>
          <a:p>
            <a:r>
              <a:rPr lang="en-US" b="1" dirty="0"/>
              <a:t>Directly connected static route </a:t>
            </a:r>
            <a:r>
              <a:rPr lang="en-US" dirty="0"/>
              <a:t>- Only the router exit interface is specified.</a:t>
            </a:r>
          </a:p>
          <a:p>
            <a:r>
              <a:rPr lang="en-US" b="1" dirty="0"/>
              <a:t>Fully specified static route </a:t>
            </a:r>
            <a:r>
              <a:rPr lang="en-US" dirty="0"/>
              <a:t>- The next-hop IP address and exit interface are specified.</a:t>
            </a:r>
            <a:endParaRPr lang="en-US" dirty="0" smtClean="0"/>
          </a:p>
        </p:txBody>
      </p:sp>
    </p:spTree>
    <p:extLst>
      <p:ext uri="{BB962C8B-B14F-4D97-AF65-F5344CB8AC3E}">
        <p14:creationId xmlns:p14="http://schemas.microsoft.com/office/powerpoint/2010/main" val="28564268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Configure a Next-Hop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When a packet is destined for the 192.168.2.0/24 network, R1</a:t>
            </a:r>
            <a:r>
              <a:rPr lang="en-US" sz="2000" dirty="0" smtClean="0"/>
              <a:t>:</a:t>
            </a:r>
            <a:endParaRPr lang="en-US" sz="2000" dirty="0"/>
          </a:p>
          <a:p>
            <a:pPr marL="0" indent="0">
              <a:buNone/>
            </a:pPr>
            <a:r>
              <a:rPr lang="en-US" sz="2000" dirty="0"/>
              <a:t>1. Looks for a match in the routing table and finds that it has to forward the packets to the next-hop IPv4 address </a:t>
            </a:r>
            <a:r>
              <a:rPr lang="en-US" sz="2000" dirty="0" smtClean="0"/>
              <a:t>172.16.2.2.</a:t>
            </a:r>
            <a:endParaRPr lang="en-US" sz="2000" dirty="0"/>
          </a:p>
          <a:p>
            <a:pPr marL="0" indent="0">
              <a:buNone/>
            </a:pPr>
            <a:r>
              <a:rPr lang="en-US" sz="2000" dirty="0"/>
              <a:t>2. R1 must now determine </a:t>
            </a:r>
            <a:r>
              <a:rPr lang="en-US" sz="2000" dirty="0" smtClean="0"/>
              <a:t>how</a:t>
            </a:r>
            <a:br>
              <a:rPr lang="en-US" sz="2000" dirty="0" smtClean="0"/>
            </a:br>
            <a:r>
              <a:rPr lang="en-US" sz="2000" dirty="0" smtClean="0"/>
              <a:t>to </a:t>
            </a:r>
            <a:r>
              <a:rPr lang="en-US" sz="2000" dirty="0"/>
              <a:t>reach 172.16.2.2; therefore, </a:t>
            </a:r>
            <a:r>
              <a:rPr lang="en-US" sz="2000" dirty="0" smtClean="0"/>
              <a:t/>
            </a:r>
            <a:br>
              <a:rPr lang="en-US" sz="2000" dirty="0" smtClean="0"/>
            </a:br>
            <a:r>
              <a:rPr lang="en-US" sz="2000" dirty="0" smtClean="0"/>
              <a:t>it </a:t>
            </a:r>
            <a:r>
              <a:rPr lang="en-US" sz="2000" dirty="0"/>
              <a:t>searches a second time for </a:t>
            </a:r>
            <a:r>
              <a:rPr lang="en-US" sz="2000" dirty="0" smtClean="0"/>
              <a:t>a</a:t>
            </a:r>
            <a:br>
              <a:rPr lang="en-US" sz="2000" dirty="0" smtClean="0"/>
            </a:br>
            <a:r>
              <a:rPr lang="en-US" sz="2000" dirty="0" smtClean="0"/>
              <a:t>172.16.2.2 match.</a:t>
            </a:r>
          </a:p>
        </p:txBody>
      </p:sp>
      <p:pic>
        <p:nvPicPr>
          <p:cNvPr id="2" name="Picture 1"/>
          <p:cNvPicPr>
            <a:picLocks noChangeAspect="1"/>
          </p:cNvPicPr>
          <p:nvPr/>
        </p:nvPicPr>
        <p:blipFill>
          <a:blip r:embed="rId3"/>
          <a:stretch>
            <a:fillRect/>
          </a:stretch>
        </p:blipFill>
        <p:spPr>
          <a:xfrm>
            <a:off x="4310743" y="2710825"/>
            <a:ext cx="4163987" cy="3743056"/>
          </a:xfrm>
          <a:prstGeom prst="rect">
            <a:avLst/>
          </a:prstGeom>
        </p:spPr>
      </p:pic>
    </p:spTree>
    <p:extLst>
      <p:ext uri="{BB962C8B-B14F-4D97-AF65-F5344CB8AC3E}">
        <p14:creationId xmlns:p14="http://schemas.microsoft.com/office/powerpoint/2010/main" val="435270089"/>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Configure Directly Connected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1015" r="-63021"/>
          <a:stretch/>
        </p:blipFill>
        <p:spPr>
          <a:xfrm>
            <a:off x="554038" y="1565275"/>
            <a:ext cx="7940675" cy="4386263"/>
          </a:xfrm>
        </p:spPr>
      </p:pic>
      <p:pic>
        <p:nvPicPr>
          <p:cNvPr id="3" name="Picture 2"/>
          <p:cNvPicPr>
            <a:picLocks noChangeAspect="1"/>
          </p:cNvPicPr>
          <p:nvPr/>
        </p:nvPicPr>
        <p:blipFill rotWithShape="1">
          <a:blip r:embed="rId4"/>
          <a:srcRect t="13354"/>
          <a:stretch/>
        </p:blipFill>
        <p:spPr>
          <a:xfrm>
            <a:off x="4290607" y="4560774"/>
            <a:ext cx="4631589" cy="1674209"/>
          </a:xfrm>
          <a:prstGeom prst="rect">
            <a:avLst/>
          </a:prstGeom>
        </p:spPr>
      </p:pic>
    </p:spTree>
    <p:extLst>
      <p:ext uri="{BB962C8B-B14F-4D97-AF65-F5344CB8AC3E}">
        <p14:creationId xmlns:p14="http://schemas.microsoft.com/office/powerpoint/2010/main" val="119571612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Configure a Fully Specified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In a fully specified static </a:t>
            </a:r>
            <a:r>
              <a:rPr lang="en-US" dirty="0" smtClean="0"/>
              <a:t>route</a:t>
            </a:r>
            <a:r>
              <a:rPr lang="en-US" dirty="0"/>
              <a:t>:</a:t>
            </a:r>
            <a:r>
              <a:rPr lang="en-US" dirty="0" smtClean="0"/>
              <a:t> </a:t>
            </a:r>
          </a:p>
          <a:p>
            <a:r>
              <a:rPr lang="en-US" dirty="0" smtClean="0"/>
              <a:t>Both </a:t>
            </a:r>
            <a:r>
              <a:rPr lang="en-US" dirty="0"/>
              <a:t>the output interface and the next-hop IP address are specified. </a:t>
            </a:r>
            <a:endParaRPr lang="en-US" dirty="0" smtClean="0"/>
          </a:p>
          <a:p>
            <a:r>
              <a:rPr lang="en-US" dirty="0" smtClean="0"/>
              <a:t>This </a:t>
            </a:r>
            <a:r>
              <a:rPr lang="en-US" dirty="0"/>
              <a:t>is another type of static route that is used in older </a:t>
            </a:r>
            <a:r>
              <a:rPr lang="en-US" dirty="0" smtClean="0"/>
              <a:t>IOSs</a:t>
            </a:r>
            <a:r>
              <a:rPr lang="en-US" dirty="0"/>
              <a:t>, prior to CEF. </a:t>
            </a:r>
            <a:endParaRPr lang="en-US" dirty="0" smtClean="0"/>
          </a:p>
          <a:p>
            <a:r>
              <a:rPr lang="en-US" dirty="0" smtClean="0"/>
              <a:t>This </a:t>
            </a:r>
            <a:r>
              <a:rPr lang="en-US" dirty="0"/>
              <a:t>form of static route is used when the output interface is a multi-access interface and it is necessary to explicitly identify the next hop. </a:t>
            </a:r>
            <a:endParaRPr lang="en-US" dirty="0" smtClean="0"/>
          </a:p>
          <a:p>
            <a:r>
              <a:rPr lang="en-US" dirty="0" smtClean="0"/>
              <a:t>The </a:t>
            </a:r>
            <a:r>
              <a:rPr lang="en-US" dirty="0"/>
              <a:t>next hop must be directly connected to the specified exit interface.</a:t>
            </a:r>
            <a:endParaRPr lang="en-US" dirty="0" smtClean="0"/>
          </a:p>
        </p:txBody>
      </p:sp>
    </p:spTree>
    <p:extLst>
      <p:ext uri="{BB962C8B-B14F-4D97-AF65-F5344CB8AC3E}">
        <p14:creationId xmlns:p14="http://schemas.microsoft.com/office/powerpoint/2010/main" val="334896392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Verify a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Along with </a:t>
            </a:r>
            <a:r>
              <a:rPr lang="en-US" b="1" dirty="0">
                <a:latin typeface="Courier"/>
                <a:cs typeface="Courier"/>
              </a:rPr>
              <a:t>ping</a:t>
            </a:r>
            <a:r>
              <a:rPr lang="en-US" dirty="0"/>
              <a:t> and </a:t>
            </a:r>
            <a:r>
              <a:rPr lang="en-US" b="1" dirty="0" err="1">
                <a:latin typeface="Courier"/>
                <a:cs typeface="Courier"/>
              </a:rPr>
              <a:t>traceroute</a:t>
            </a:r>
            <a:r>
              <a:rPr lang="en-US" dirty="0"/>
              <a:t>, useful commands to verify static routes include</a:t>
            </a:r>
            <a:r>
              <a:rPr lang="en-US" dirty="0" smtClean="0"/>
              <a:t>:</a:t>
            </a:r>
            <a:endParaRPr lang="en-US" dirty="0"/>
          </a:p>
          <a:p>
            <a:r>
              <a:rPr lang="en-US" b="1" dirty="0">
                <a:latin typeface="Courier"/>
                <a:cs typeface="Courier"/>
              </a:rPr>
              <a:t>show </a:t>
            </a:r>
            <a:r>
              <a:rPr lang="en-US" b="1" dirty="0" err="1">
                <a:latin typeface="Courier"/>
                <a:cs typeface="Courier"/>
              </a:rPr>
              <a:t>ip</a:t>
            </a:r>
            <a:r>
              <a:rPr lang="en-US" b="1" dirty="0">
                <a:latin typeface="Courier"/>
                <a:cs typeface="Courier"/>
              </a:rPr>
              <a:t> route</a:t>
            </a:r>
          </a:p>
          <a:p>
            <a:r>
              <a:rPr lang="en-US" b="1" dirty="0">
                <a:latin typeface="Courier"/>
                <a:cs typeface="Courier"/>
              </a:rPr>
              <a:t>show </a:t>
            </a:r>
            <a:r>
              <a:rPr lang="en-US" b="1" dirty="0" err="1">
                <a:latin typeface="Courier"/>
                <a:cs typeface="Courier"/>
              </a:rPr>
              <a:t>ip</a:t>
            </a:r>
            <a:r>
              <a:rPr lang="en-US" b="1" dirty="0">
                <a:latin typeface="Courier"/>
                <a:cs typeface="Courier"/>
              </a:rPr>
              <a:t> route static</a:t>
            </a:r>
          </a:p>
          <a:p>
            <a:r>
              <a:rPr lang="en-US" b="1" dirty="0">
                <a:latin typeface="Courier"/>
                <a:cs typeface="Courier"/>
              </a:rPr>
              <a:t>show </a:t>
            </a:r>
            <a:r>
              <a:rPr lang="en-US" b="1" dirty="0" err="1">
                <a:latin typeface="Courier"/>
                <a:cs typeface="Courier"/>
              </a:rPr>
              <a:t>ip</a:t>
            </a:r>
            <a:r>
              <a:rPr lang="en-US" b="1" dirty="0">
                <a:latin typeface="Courier"/>
                <a:cs typeface="Courier"/>
              </a:rPr>
              <a:t> route </a:t>
            </a:r>
            <a:r>
              <a:rPr lang="en-US" dirty="0">
                <a:latin typeface="Courier"/>
                <a:cs typeface="Courier"/>
              </a:rPr>
              <a:t>network</a:t>
            </a:r>
          </a:p>
        </p:txBody>
      </p:sp>
    </p:spTree>
    <p:extLst>
      <p:ext uri="{BB962C8B-B14F-4D97-AF65-F5344CB8AC3E}">
        <p14:creationId xmlns:p14="http://schemas.microsoft.com/office/powerpoint/2010/main" val="258430172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6</a:t>
            </a: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dirty="0" smtClean="0">
                <a:cs typeface="Arial" charset="0"/>
              </a:rPr>
              <a:t>6.1 Static Routing Implementation</a:t>
            </a:r>
          </a:p>
          <a:p>
            <a:pPr marL="0" indent="0" eaLnBrk="1" hangingPunct="1">
              <a:buFont typeface="Wingdings" pitchFamily="2" charset="2"/>
              <a:buNone/>
            </a:pPr>
            <a:r>
              <a:rPr lang="en-US" dirty="0" smtClean="0">
                <a:cs typeface="Arial" charset="0"/>
              </a:rPr>
              <a:t>6.2 Configure Static and Default Routes</a:t>
            </a:r>
          </a:p>
          <a:p>
            <a:pPr marL="0" indent="0" eaLnBrk="1" hangingPunct="1">
              <a:buFont typeface="Wingdings" pitchFamily="2" charset="2"/>
              <a:buNone/>
            </a:pPr>
            <a:r>
              <a:rPr lang="en-US" dirty="0" smtClean="0">
                <a:cs typeface="Arial" charset="0"/>
              </a:rPr>
              <a:t>6.3 Review of CIDR and VLSM</a:t>
            </a:r>
          </a:p>
          <a:p>
            <a:pPr marL="0" indent="0" eaLnBrk="1" hangingPunct="1">
              <a:buFont typeface="Wingdings" pitchFamily="2" charset="2"/>
              <a:buNone/>
            </a:pPr>
            <a:r>
              <a:rPr lang="en-US" dirty="0" smtClean="0">
                <a:cs typeface="Arial" charset="0"/>
              </a:rPr>
              <a:t>6.4 Configure Summary and Floating Static Routes</a:t>
            </a:r>
          </a:p>
          <a:p>
            <a:pPr marL="0" indent="0" eaLnBrk="1" hangingPunct="1">
              <a:buFont typeface="Wingdings" pitchFamily="2" charset="2"/>
              <a:buNone/>
            </a:pPr>
            <a:r>
              <a:rPr lang="en-US" dirty="0" smtClean="0">
                <a:cs typeface="Arial" charset="0"/>
              </a:rPr>
              <a:t>6.5 Troubleshoot Static and Default Route Issues</a:t>
            </a:r>
          </a:p>
          <a:p>
            <a:pPr marL="0" indent="0" eaLnBrk="1" hangingPunct="1">
              <a:buFont typeface="Wingdings" pitchFamily="2" charset="2"/>
              <a:buNone/>
            </a:pPr>
            <a:r>
              <a:rPr lang="en-US" dirty="0" smtClean="0">
                <a:cs typeface="Arial" charset="0"/>
              </a:rPr>
              <a:t>6.6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Default Routes</a:t>
            </a:r>
            <a:br>
              <a:rPr lang="en-US" sz="1800" dirty="0" smtClean="0"/>
            </a:br>
            <a:r>
              <a:rPr lang="en-US" dirty="0" smtClean="0"/>
              <a:t>Default Static Route</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11991" r="-11991"/>
          <a:stretch>
            <a:fillRect/>
          </a:stretch>
        </p:blipFill>
        <p:spPr/>
      </p:pic>
    </p:spTree>
    <p:extLst>
      <p:ext uri="{BB962C8B-B14F-4D97-AF65-F5344CB8AC3E}">
        <p14:creationId xmlns:p14="http://schemas.microsoft.com/office/powerpoint/2010/main" val="230228230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Default Routes</a:t>
            </a:r>
            <a:br>
              <a:rPr lang="en-US" sz="1800" dirty="0" smtClean="0"/>
            </a:br>
            <a:r>
              <a:rPr lang="en-US" dirty="0" smtClean="0"/>
              <a:t>Configure a Default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098" r="-25098"/>
          <a:stretch>
            <a:fillRect/>
          </a:stretch>
        </p:blipFill>
        <p:spPr>
          <a:xfrm>
            <a:off x="554038" y="1565275"/>
            <a:ext cx="7940675" cy="4386263"/>
          </a:xfrm>
        </p:spPr>
      </p:pic>
    </p:spTree>
    <p:extLst>
      <p:ext uri="{BB962C8B-B14F-4D97-AF65-F5344CB8AC3E}">
        <p14:creationId xmlns:p14="http://schemas.microsoft.com/office/powerpoint/2010/main" val="346723732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Default Routes</a:t>
            </a:r>
            <a:br>
              <a:rPr lang="en-US" sz="1800" dirty="0" smtClean="0"/>
            </a:br>
            <a:r>
              <a:rPr lang="en-US" dirty="0" smtClean="0"/>
              <a:t>Verify a Default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0617" r="-30617"/>
          <a:stretch>
            <a:fillRect/>
          </a:stretch>
        </p:blipFill>
        <p:spPr>
          <a:xfrm>
            <a:off x="554038" y="1565275"/>
            <a:ext cx="7180603" cy="3966415"/>
          </a:xfrm>
        </p:spPr>
      </p:pic>
      <p:pic>
        <p:nvPicPr>
          <p:cNvPr id="3" name="Picture 2"/>
          <p:cNvPicPr>
            <a:picLocks noChangeAspect="1"/>
          </p:cNvPicPr>
          <p:nvPr/>
        </p:nvPicPr>
        <p:blipFill>
          <a:blip r:embed="rId4"/>
          <a:stretch>
            <a:fillRect/>
          </a:stretch>
        </p:blipFill>
        <p:spPr>
          <a:xfrm>
            <a:off x="4002003" y="4698057"/>
            <a:ext cx="4799858" cy="1546214"/>
          </a:xfrm>
          <a:prstGeom prst="rect">
            <a:avLst/>
          </a:prstGeom>
        </p:spPr>
      </p:pic>
    </p:spTree>
    <p:extLst>
      <p:ext uri="{BB962C8B-B14F-4D97-AF65-F5344CB8AC3E}">
        <p14:creationId xmlns:p14="http://schemas.microsoft.com/office/powerpoint/2010/main" val="263648989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The ipv6 route Command</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Most of parameters are identical to the IPv4 version of the command. IPv6 static routes can also be implemented as:</a:t>
            </a:r>
          </a:p>
          <a:p>
            <a:r>
              <a:rPr lang="en-US" dirty="0" smtClean="0"/>
              <a:t>Standard </a:t>
            </a:r>
            <a:r>
              <a:rPr lang="en-US" dirty="0"/>
              <a:t>IPv6 static </a:t>
            </a:r>
            <a:r>
              <a:rPr lang="en-US" dirty="0" smtClean="0"/>
              <a:t>route</a:t>
            </a:r>
            <a:endParaRPr lang="en-US" dirty="0"/>
          </a:p>
          <a:p>
            <a:r>
              <a:rPr lang="en-US" dirty="0"/>
              <a:t>Default IPv6 static </a:t>
            </a:r>
            <a:r>
              <a:rPr lang="en-US" dirty="0" smtClean="0"/>
              <a:t>route</a:t>
            </a:r>
            <a:endParaRPr lang="en-US" dirty="0"/>
          </a:p>
          <a:p>
            <a:r>
              <a:rPr lang="en-US" dirty="0"/>
              <a:t>Summary IPv6 static route</a:t>
            </a:r>
          </a:p>
          <a:p>
            <a:r>
              <a:rPr lang="en-US" dirty="0" smtClean="0"/>
              <a:t>Floating </a:t>
            </a:r>
            <a:r>
              <a:rPr lang="en-US" dirty="0"/>
              <a:t>IPv6 static route</a:t>
            </a:r>
            <a:endParaRPr lang="en-US" dirty="0" smtClean="0"/>
          </a:p>
        </p:txBody>
      </p:sp>
      <p:pic>
        <p:nvPicPr>
          <p:cNvPr id="2" name="Picture 1"/>
          <p:cNvPicPr>
            <a:picLocks noChangeAspect="1"/>
          </p:cNvPicPr>
          <p:nvPr/>
        </p:nvPicPr>
        <p:blipFill>
          <a:blip r:embed="rId3"/>
          <a:stretch>
            <a:fillRect/>
          </a:stretch>
        </p:blipFill>
        <p:spPr>
          <a:xfrm>
            <a:off x="398717" y="5012416"/>
            <a:ext cx="8064500" cy="1066800"/>
          </a:xfrm>
          <a:prstGeom prst="rect">
            <a:avLst/>
          </a:prstGeom>
        </p:spPr>
      </p:pic>
    </p:spTree>
    <p:extLst>
      <p:ext uri="{BB962C8B-B14F-4D97-AF65-F5344CB8AC3E}">
        <p14:creationId xmlns:p14="http://schemas.microsoft.com/office/powerpoint/2010/main" val="201625140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Next-Hop Options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next hop can be identified by an IPv6 address, exit interface, or both. How the destination is specified creates one of three route types:</a:t>
            </a:r>
          </a:p>
          <a:p>
            <a:r>
              <a:rPr lang="en-US" b="1" dirty="0" smtClean="0"/>
              <a:t>Next</a:t>
            </a:r>
            <a:r>
              <a:rPr lang="en-US" b="1" dirty="0"/>
              <a:t>-hop IPv6 route </a:t>
            </a:r>
            <a:r>
              <a:rPr lang="en-US" dirty="0"/>
              <a:t>- Only the next-hop IPv6 address is specified</a:t>
            </a:r>
            <a:r>
              <a:rPr lang="en-US" dirty="0" smtClean="0"/>
              <a:t>.</a:t>
            </a:r>
            <a:endParaRPr lang="en-US" dirty="0"/>
          </a:p>
          <a:p>
            <a:r>
              <a:rPr lang="en-US" b="1" dirty="0"/>
              <a:t>Directly connected static IPv6 route </a:t>
            </a:r>
            <a:r>
              <a:rPr lang="en-US" dirty="0"/>
              <a:t>- Only the router exit interface is specified</a:t>
            </a:r>
            <a:r>
              <a:rPr lang="en-US" dirty="0" smtClean="0"/>
              <a:t>.</a:t>
            </a:r>
            <a:endParaRPr lang="en-US" dirty="0"/>
          </a:p>
          <a:p>
            <a:r>
              <a:rPr lang="en-US" b="1" dirty="0"/>
              <a:t>Fully specified static IPv6 route </a:t>
            </a:r>
            <a:r>
              <a:rPr lang="en-US" dirty="0"/>
              <a:t>- The next-hop IPv6 address and exit interface are specified.</a:t>
            </a:r>
            <a:endParaRPr lang="en-US" dirty="0" smtClean="0"/>
          </a:p>
        </p:txBody>
      </p:sp>
    </p:spTree>
    <p:extLst>
      <p:ext uri="{BB962C8B-B14F-4D97-AF65-F5344CB8AC3E}">
        <p14:creationId xmlns:p14="http://schemas.microsoft.com/office/powerpoint/2010/main" val="129931603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Configure a Next-Hop Static IPv6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289" r="-32289"/>
          <a:stretch>
            <a:fillRect/>
          </a:stretch>
        </p:blipFill>
        <p:spPr>
          <a:xfrm>
            <a:off x="554038" y="1565275"/>
            <a:ext cx="7940675" cy="4386263"/>
          </a:xfrm>
        </p:spPr>
      </p:pic>
    </p:spTree>
    <p:extLst>
      <p:ext uri="{BB962C8B-B14F-4D97-AF65-F5344CB8AC3E}">
        <p14:creationId xmlns:p14="http://schemas.microsoft.com/office/powerpoint/2010/main" val="4288413595"/>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96925"/>
            <a:ext cx="8456613" cy="871538"/>
          </a:xfrm>
        </p:spPr>
        <p:txBody>
          <a:bodyPr/>
          <a:lstStyle/>
          <a:p>
            <a:pPr eaLnBrk="1" hangingPunct="1">
              <a:defRPr/>
            </a:pPr>
            <a:r>
              <a:rPr lang="en-US" sz="1800" dirty="0" smtClean="0"/>
              <a:t>Configure IPv6 Static Routes</a:t>
            </a:r>
            <a:br>
              <a:rPr lang="en-US" sz="1800" dirty="0" smtClean="0"/>
            </a:br>
            <a:r>
              <a:rPr lang="en-US" sz="2900" dirty="0" smtClean="0"/>
              <a:t>Configure Directly Connected Static IPv6 Route</a:t>
            </a:r>
            <a:endParaRPr lang="en-US" sz="29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939" r="-32939"/>
          <a:stretch>
            <a:fillRect/>
          </a:stretch>
        </p:blipFill>
        <p:spPr>
          <a:xfrm>
            <a:off x="568552" y="1768475"/>
            <a:ext cx="7940675" cy="4386263"/>
          </a:xfrm>
        </p:spPr>
      </p:pic>
    </p:spTree>
    <p:extLst>
      <p:ext uri="{BB962C8B-B14F-4D97-AF65-F5344CB8AC3E}">
        <p14:creationId xmlns:p14="http://schemas.microsoft.com/office/powerpoint/2010/main" val="203514405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sz="3100" dirty="0" smtClean="0"/>
              <a:t>Configure Fully Specified Static IPv6 Route</a:t>
            </a:r>
            <a:endParaRPr lang="en-US" sz="31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7858" r="-7858"/>
          <a:stretch>
            <a:fillRect/>
          </a:stretch>
        </p:blipFill>
        <p:spPr>
          <a:xfrm>
            <a:off x="554038" y="1565275"/>
            <a:ext cx="7940675" cy="4386263"/>
          </a:xfrm>
        </p:spPr>
      </p:pic>
    </p:spTree>
    <p:extLst>
      <p:ext uri="{BB962C8B-B14F-4D97-AF65-F5344CB8AC3E}">
        <p14:creationId xmlns:p14="http://schemas.microsoft.com/office/powerpoint/2010/main" val="1584786818"/>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Verify IPv6 Static Routes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Along with</a:t>
            </a:r>
            <a:r>
              <a:rPr lang="en-US" b="1" dirty="0"/>
              <a:t> </a:t>
            </a:r>
            <a:r>
              <a:rPr lang="en-US" b="1" dirty="0">
                <a:latin typeface="Courier"/>
                <a:cs typeface="Courier"/>
              </a:rPr>
              <a:t>ping</a:t>
            </a:r>
            <a:r>
              <a:rPr lang="en-US" b="1" dirty="0"/>
              <a:t> </a:t>
            </a:r>
            <a:r>
              <a:rPr lang="en-US" dirty="0"/>
              <a:t>and</a:t>
            </a:r>
            <a:r>
              <a:rPr lang="en-US" b="1" dirty="0"/>
              <a:t> </a:t>
            </a:r>
            <a:r>
              <a:rPr lang="en-US" b="1" dirty="0" err="1">
                <a:latin typeface="Courier"/>
                <a:cs typeface="Courier"/>
              </a:rPr>
              <a:t>traceroute</a:t>
            </a:r>
            <a:r>
              <a:rPr lang="en-US" dirty="0"/>
              <a:t>, useful commands to verify static routes include:</a:t>
            </a:r>
          </a:p>
          <a:p>
            <a:r>
              <a:rPr lang="en-US" b="1" dirty="0" smtClean="0">
                <a:latin typeface="Courier"/>
                <a:cs typeface="Courier"/>
              </a:rPr>
              <a:t>show </a:t>
            </a:r>
            <a:r>
              <a:rPr lang="en-US" b="1" dirty="0">
                <a:latin typeface="Courier"/>
                <a:cs typeface="Courier"/>
              </a:rPr>
              <a:t>ipv6 </a:t>
            </a:r>
            <a:r>
              <a:rPr lang="en-US" b="1" dirty="0" smtClean="0">
                <a:latin typeface="Courier"/>
                <a:cs typeface="Courier"/>
              </a:rPr>
              <a:t>route</a:t>
            </a:r>
            <a:endParaRPr lang="en-US" dirty="0">
              <a:latin typeface="Courier"/>
              <a:cs typeface="Courier"/>
            </a:endParaRPr>
          </a:p>
          <a:p>
            <a:r>
              <a:rPr lang="en-US" b="1" dirty="0">
                <a:latin typeface="Courier"/>
                <a:cs typeface="Courier"/>
              </a:rPr>
              <a:t>show ipv6 route </a:t>
            </a:r>
            <a:r>
              <a:rPr lang="en-US" b="1" dirty="0" smtClean="0">
                <a:latin typeface="Courier"/>
                <a:cs typeface="Courier"/>
              </a:rPr>
              <a:t>static</a:t>
            </a:r>
            <a:endParaRPr lang="en-US" dirty="0">
              <a:latin typeface="Courier"/>
              <a:cs typeface="Courier"/>
            </a:endParaRPr>
          </a:p>
          <a:p>
            <a:r>
              <a:rPr lang="en-US" b="1" dirty="0">
                <a:latin typeface="Courier"/>
                <a:cs typeface="Courier"/>
              </a:rPr>
              <a:t>show ipv6 route </a:t>
            </a:r>
            <a:r>
              <a:rPr lang="en-US" i="1" dirty="0">
                <a:latin typeface="Courier"/>
                <a:cs typeface="Courier"/>
              </a:rPr>
              <a:t>network</a:t>
            </a:r>
            <a:endParaRPr lang="en-US" dirty="0">
              <a:latin typeface="Courier"/>
              <a:cs typeface="Courier"/>
            </a:endParaRPr>
          </a:p>
          <a:p>
            <a:endParaRPr lang="en-US" dirty="0"/>
          </a:p>
          <a:p>
            <a:endParaRPr lang="en-US" dirty="0"/>
          </a:p>
          <a:p>
            <a:endParaRPr lang="en-US" dirty="0" smtClean="0"/>
          </a:p>
        </p:txBody>
      </p:sp>
    </p:spTree>
    <p:extLst>
      <p:ext uri="{BB962C8B-B14F-4D97-AF65-F5344CB8AC3E}">
        <p14:creationId xmlns:p14="http://schemas.microsoft.com/office/powerpoint/2010/main" val="2393334900"/>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Default Routes</a:t>
            </a:r>
            <a:br>
              <a:rPr lang="en-US" sz="1800" dirty="0" smtClean="0"/>
            </a:br>
            <a:r>
              <a:rPr lang="en-US" dirty="0" smtClean="0"/>
              <a:t>Default Static IPv6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5115" r="-5115"/>
          <a:stretch>
            <a:fillRect/>
          </a:stretch>
        </p:blipFill>
        <p:spPr>
          <a:xfrm>
            <a:off x="554038" y="1565275"/>
            <a:ext cx="7940675" cy="4386263"/>
          </a:xfrm>
        </p:spPr>
      </p:pic>
    </p:spTree>
    <p:extLst>
      <p:ext uri="{BB962C8B-B14F-4D97-AF65-F5344CB8AC3E}">
        <p14:creationId xmlns:p14="http://schemas.microsoft.com/office/powerpoint/2010/main" val="743361549"/>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6: Objectives</a:t>
            </a:r>
          </a:p>
        </p:txBody>
      </p:sp>
      <p:sp>
        <p:nvSpPr>
          <p:cNvPr id="7171" name="Content Placeholder 2"/>
          <p:cNvSpPr>
            <a:spLocks noGrp="1"/>
          </p:cNvSpPr>
          <p:nvPr>
            <p:ph idx="1"/>
          </p:nvPr>
        </p:nvSpPr>
        <p:spPr>
          <a:xfrm>
            <a:off x="655638" y="1303338"/>
            <a:ext cx="8197850" cy="4575175"/>
          </a:xfrm>
        </p:spPr>
        <p:txBody>
          <a:bodyPr/>
          <a:lstStyle/>
          <a:p>
            <a:r>
              <a:rPr lang="en-US" dirty="0" smtClean="0"/>
              <a:t>Explain the advantages and disadvantages of static routing.</a:t>
            </a:r>
          </a:p>
          <a:p>
            <a:r>
              <a:rPr lang="en-US" dirty="0" smtClean="0"/>
              <a:t>Explain the purpose of different types of static routes.</a:t>
            </a:r>
          </a:p>
          <a:p>
            <a:r>
              <a:rPr lang="en-US" dirty="0" smtClean="0"/>
              <a:t>Configure IPv4 and IPv6 static routes by specifying a next-hop address.</a:t>
            </a:r>
          </a:p>
          <a:p>
            <a:r>
              <a:rPr lang="en-US" dirty="0" smtClean="0"/>
              <a:t>Configure an IPv4 and IPv6 default routes.</a:t>
            </a:r>
          </a:p>
          <a:p>
            <a:r>
              <a:rPr lang="en-US" dirty="0" smtClean="0"/>
              <a:t>Explain the use of legacy </a:t>
            </a:r>
            <a:r>
              <a:rPr lang="en-US" dirty="0" err="1" smtClean="0"/>
              <a:t>classful</a:t>
            </a:r>
            <a:r>
              <a:rPr lang="en-US" dirty="0" smtClean="0"/>
              <a:t> addressing in network implementation.</a:t>
            </a:r>
          </a:p>
          <a:p>
            <a:r>
              <a:rPr lang="en-US" dirty="0" smtClean="0"/>
              <a:t>Explain the purpose of CIDR in replacing </a:t>
            </a:r>
            <a:r>
              <a:rPr lang="en-US" dirty="0" err="1" smtClean="0"/>
              <a:t>classful</a:t>
            </a:r>
            <a:r>
              <a:rPr lang="en-US" dirty="0" smtClean="0"/>
              <a:t> addressing.</a:t>
            </a:r>
          </a:p>
          <a:p>
            <a:pPr marL="0" indent="0">
              <a:buNone/>
            </a:pP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Default Routes</a:t>
            </a:r>
            <a:br>
              <a:rPr lang="en-US" sz="1800" dirty="0" smtClean="0"/>
            </a:br>
            <a:r>
              <a:rPr lang="en-US" dirty="0" smtClean="0"/>
              <a:t>Configure a Default Static IPv6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7066" r="-27066"/>
          <a:stretch>
            <a:fillRect/>
          </a:stretch>
        </p:blipFill>
        <p:spPr>
          <a:xfrm>
            <a:off x="554038" y="1565275"/>
            <a:ext cx="7940675" cy="4386263"/>
          </a:xfrm>
        </p:spPr>
      </p:pic>
    </p:spTree>
    <p:extLst>
      <p:ext uri="{BB962C8B-B14F-4D97-AF65-F5344CB8AC3E}">
        <p14:creationId xmlns:p14="http://schemas.microsoft.com/office/powerpoint/2010/main" val="3842799387"/>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Default Routes</a:t>
            </a:r>
            <a:br>
              <a:rPr lang="en-US" sz="1800" dirty="0" smtClean="0"/>
            </a:br>
            <a:r>
              <a:rPr lang="en-US" dirty="0" smtClean="0"/>
              <a:t>Verify a Default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4599" r="-32148"/>
          <a:stretch/>
        </p:blipFill>
        <p:spPr>
          <a:xfrm>
            <a:off x="384808" y="1546031"/>
            <a:ext cx="6137362" cy="4073151"/>
          </a:xfrm>
        </p:spPr>
      </p:pic>
      <p:pic>
        <p:nvPicPr>
          <p:cNvPr id="3" name="Picture 2"/>
          <p:cNvPicPr>
            <a:picLocks noChangeAspect="1"/>
          </p:cNvPicPr>
          <p:nvPr/>
        </p:nvPicPr>
        <p:blipFill>
          <a:blip r:embed="rId4"/>
          <a:stretch>
            <a:fillRect/>
          </a:stretch>
        </p:blipFill>
        <p:spPr>
          <a:xfrm>
            <a:off x="3303637" y="4728498"/>
            <a:ext cx="4392523" cy="1515386"/>
          </a:xfrm>
          <a:prstGeom prst="rect">
            <a:avLst/>
          </a:prstGeom>
        </p:spPr>
      </p:pic>
    </p:spTree>
    <p:extLst>
      <p:ext uri="{BB962C8B-B14F-4D97-AF65-F5344CB8AC3E}">
        <p14:creationId xmlns:p14="http://schemas.microsoft.com/office/powerpoint/2010/main" val="4064236743"/>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Network Addressing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50292" b="-50292"/>
          <a:stretch>
            <a:fillRect/>
          </a:stretch>
        </p:blipFill>
        <p:spPr>
          <a:xfrm>
            <a:off x="554038" y="1565275"/>
            <a:ext cx="7940675" cy="4386263"/>
          </a:xfrm>
        </p:spPr>
      </p:pic>
    </p:spTree>
    <p:extLst>
      <p:ext uri="{BB962C8B-B14F-4D97-AF65-F5344CB8AC3E}">
        <p14:creationId xmlns:p14="http://schemas.microsoft.com/office/powerpoint/2010/main" val="1649353133"/>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Subnet Masks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Class A</a:t>
            </a:r>
            <a:br>
              <a:rPr lang="en-US" dirty="0" smtClean="0"/>
            </a:br>
            <a:r>
              <a:rPr lang="en-US" dirty="0" smtClean="0"/>
              <a:t/>
            </a:r>
            <a:br>
              <a:rPr lang="en-US" dirty="0" smtClean="0"/>
            </a:br>
            <a:r>
              <a:rPr lang="en-US" dirty="0" smtClean="0"/>
              <a:t/>
            </a:r>
            <a:br>
              <a:rPr lang="en-US" dirty="0" smtClean="0"/>
            </a:br>
            <a:endParaRPr lang="en-US" dirty="0" smtClean="0"/>
          </a:p>
          <a:p>
            <a:pPr marL="0" indent="0">
              <a:buNone/>
            </a:pPr>
            <a:r>
              <a:rPr lang="en-US" dirty="0" smtClean="0"/>
              <a:t>Class B</a:t>
            </a:r>
            <a:br>
              <a:rPr lang="en-US" dirty="0" smtClean="0"/>
            </a:br>
            <a:r>
              <a:rPr lang="en-US" dirty="0" smtClean="0"/>
              <a:t/>
            </a:r>
            <a:br>
              <a:rPr lang="en-US" dirty="0" smtClean="0"/>
            </a:br>
            <a:r>
              <a:rPr lang="en-US" dirty="0" smtClean="0"/>
              <a:t/>
            </a:r>
            <a:br>
              <a:rPr lang="en-US" dirty="0" smtClean="0"/>
            </a:br>
            <a:endParaRPr lang="en-US" dirty="0" smtClean="0"/>
          </a:p>
          <a:p>
            <a:pPr marL="0" indent="0">
              <a:buNone/>
            </a:pPr>
            <a:r>
              <a:rPr lang="en-US" dirty="0" smtClean="0"/>
              <a:t>Class C</a:t>
            </a:r>
            <a:br>
              <a:rPr lang="en-US" dirty="0" smtClean="0"/>
            </a:br>
            <a:endParaRPr lang="en-US" dirty="0" smtClean="0"/>
          </a:p>
        </p:txBody>
      </p:sp>
      <p:pic>
        <p:nvPicPr>
          <p:cNvPr id="2" name="Picture 1"/>
          <p:cNvPicPr>
            <a:picLocks noChangeAspect="1"/>
          </p:cNvPicPr>
          <p:nvPr/>
        </p:nvPicPr>
        <p:blipFill>
          <a:blip r:embed="rId3"/>
          <a:stretch>
            <a:fillRect/>
          </a:stretch>
        </p:blipFill>
        <p:spPr>
          <a:xfrm>
            <a:off x="555374" y="1985762"/>
            <a:ext cx="6409652" cy="1097847"/>
          </a:xfrm>
          <a:prstGeom prst="rect">
            <a:avLst/>
          </a:prstGeom>
        </p:spPr>
      </p:pic>
      <p:pic>
        <p:nvPicPr>
          <p:cNvPr id="3" name="Picture 2"/>
          <p:cNvPicPr>
            <a:picLocks noChangeAspect="1"/>
          </p:cNvPicPr>
          <p:nvPr/>
        </p:nvPicPr>
        <p:blipFill>
          <a:blip r:embed="rId4"/>
          <a:stretch>
            <a:fillRect/>
          </a:stretch>
        </p:blipFill>
        <p:spPr>
          <a:xfrm>
            <a:off x="554991" y="3576451"/>
            <a:ext cx="6371552" cy="1091630"/>
          </a:xfrm>
          <a:prstGeom prst="rect">
            <a:avLst/>
          </a:prstGeom>
        </p:spPr>
      </p:pic>
      <p:pic>
        <p:nvPicPr>
          <p:cNvPr id="4" name="Picture 3"/>
          <p:cNvPicPr>
            <a:picLocks noChangeAspect="1"/>
          </p:cNvPicPr>
          <p:nvPr/>
        </p:nvPicPr>
        <p:blipFill>
          <a:blip r:embed="rId5"/>
          <a:stretch>
            <a:fillRect/>
          </a:stretch>
        </p:blipFill>
        <p:spPr>
          <a:xfrm>
            <a:off x="561533" y="5077466"/>
            <a:ext cx="6480453" cy="1095129"/>
          </a:xfrm>
          <a:prstGeom prst="rect">
            <a:avLst/>
          </a:prstGeom>
        </p:spPr>
      </p:pic>
    </p:spTree>
    <p:extLst>
      <p:ext uri="{BB962C8B-B14F-4D97-AF65-F5344CB8AC3E}">
        <p14:creationId xmlns:p14="http://schemas.microsoft.com/office/powerpoint/2010/main" val="358328428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Routing Protocol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2568" b="-2568"/>
          <a:stretch>
            <a:fillRect/>
          </a:stretch>
        </p:blipFill>
        <p:spPr>
          <a:xfrm>
            <a:off x="554039" y="1565276"/>
            <a:ext cx="4133901" cy="2283480"/>
          </a:xfrm>
        </p:spPr>
      </p:pic>
      <p:pic>
        <p:nvPicPr>
          <p:cNvPr id="3" name="Picture 2"/>
          <p:cNvPicPr>
            <a:picLocks noChangeAspect="1"/>
          </p:cNvPicPr>
          <p:nvPr/>
        </p:nvPicPr>
        <p:blipFill>
          <a:blip r:embed="rId4"/>
          <a:stretch>
            <a:fillRect/>
          </a:stretch>
        </p:blipFill>
        <p:spPr>
          <a:xfrm>
            <a:off x="3954003" y="3801310"/>
            <a:ext cx="4300129" cy="2278314"/>
          </a:xfrm>
          <a:prstGeom prst="rect">
            <a:avLst/>
          </a:prstGeom>
        </p:spPr>
      </p:pic>
    </p:spTree>
    <p:extLst>
      <p:ext uri="{BB962C8B-B14F-4D97-AF65-F5344CB8AC3E}">
        <p14:creationId xmlns:p14="http://schemas.microsoft.com/office/powerpoint/2010/main" val="5192102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Addressing Waste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3371" r="-23371"/>
          <a:stretch>
            <a:fillRect/>
          </a:stretch>
        </p:blipFill>
        <p:spPr>
          <a:xfrm>
            <a:off x="554038" y="1565275"/>
            <a:ext cx="7940675" cy="4386263"/>
          </a:xfrm>
        </p:spPr>
      </p:pic>
    </p:spTree>
    <p:extLst>
      <p:ext uri="{BB962C8B-B14F-4D97-AF65-F5344CB8AC3E}">
        <p14:creationId xmlns:p14="http://schemas.microsoft.com/office/powerpoint/2010/main" val="3260168567"/>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Classless Inter-Domain Routing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359" r="-20359"/>
          <a:stretch>
            <a:fillRect/>
          </a:stretch>
        </p:blipFill>
        <p:spPr>
          <a:xfrm>
            <a:off x="554038" y="1565275"/>
            <a:ext cx="7940675" cy="4386263"/>
          </a:xfrm>
        </p:spPr>
      </p:pic>
    </p:spTree>
    <p:extLst>
      <p:ext uri="{BB962C8B-B14F-4D97-AF65-F5344CB8AC3E}">
        <p14:creationId xmlns:p14="http://schemas.microsoft.com/office/powerpoint/2010/main" val="209776153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CIDR and Route Summarization</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828" r="-25828"/>
          <a:stretch>
            <a:fillRect/>
          </a:stretch>
        </p:blipFill>
        <p:spPr>
          <a:xfrm>
            <a:off x="554038" y="1565275"/>
            <a:ext cx="7940675" cy="4386263"/>
          </a:xfrm>
        </p:spPr>
      </p:pic>
    </p:spTree>
    <p:extLst>
      <p:ext uri="{BB962C8B-B14F-4D97-AF65-F5344CB8AC3E}">
        <p14:creationId xmlns:p14="http://schemas.microsoft.com/office/powerpoint/2010/main" val="3160856883"/>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Static Routing CIDR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0444" r="-30444"/>
          <a:stretch>
            <a:fillRect/>
          </a:stretch>
        </p:blipFill>
        <p:spPr>
          <a:xfrm>
            <a:off x="554038" y="1565275"/>
            <a:ext cx="7940675" cy="4386263"/>
          </a:xfrm>
        </p:spPr>
      </p:pic>
    </p:spTree>
    <p:extLst>
      <p:ext uri="{BB962C8B-B14F-4D97-AF65-F5344CB8AC3E}">
        <p14:creationId xmlns:p14="http://schemas.microsoft.com/office/powerpoint/2010/main" val="2283693940"/>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Classless Routing Protocol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0706" r="-10706"/>
          <a:stretch>
            <a:fillRect/>
          </a:stretch>
        </p:blipFill>
        <p:spPr>
          <a:xfrm>
            <a:off x="554038" y="1565275"/>
            <a:ext cx="7940675" cy="4386263"/>
          </a:xfrm>
        </p:spPr>
      </p:pic>
    </p:spTree>
    <p:extLst>
      <p:ext uri="{BB962C8B-B14F-4D97-AF65-F5344CB8AC3E}">
        <p14:creationId xmlns:p14="http://schemas.microsoft.com/office/powerpoint/2010/main" val="3546311164"/>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27063" y="434975"/>
            <a:ext cx="8145462" cy="838200"/>
          </a:xfrm>
        </p:spPr>
        <p:txBody>
          <a:bodyPr/>
          <a:lstStyle/>
          <a:p>
            <a:r>
              <a:rPr lang="en-US" dirty="0" smtClean="0"/>
              <a:t>Chapter 6: Objectives (cont.)</a:t>
            </a:r>
          </a:p>
        </p:txBody>
      </p:sp>
      <p:sp>
        <p:nvSpPr>
          <p:cNvPr id="8195" name="Content Placeholder 2"/>
          <p:cNvSpPr>
            <a:spLocks noGrp="1"/>
          </p:cNvSpPr>
          <p:nvPr>
            <p:ph idx="1"/>
          </p:nvPr>
        </p:nvSpPr>
        <p:spPr>
          <a:xfrm>
            <a:off x="698500" y="1433513"/>
            <a:ext cx="8197850" cy="4575175"/>
          </a:xfrm>
        </p:spPr>
        <p:txBody>
          <a:bodyPr/>
          <a:lstStyle/>
          <a:p>
            <a:r>
              <a:rPr lang="en-US" dirty="0"/>
              <a:t>Design and implement a hierarchical addressing scheme.</a:t>
            </a:r>
          </a:p>
          <a:p>
            <a:r>
              <a:rPr lang="en-US" dirty="0"/>
              <a:t>Configure an IPv4 and IPv6 summary network address to reduce the number of routing table updates.</a:t>
            </a:r>
            <a:endParaRPr lang="en-CA" dirty="0"/>
          </a:p>
          <a:p>
            <a:r>
              <a:rPr lang="en-US" dirty="0" smtClean="0"/>
              <a:t>Configure a floating static route to provide a backup connection.</a:t>
            </a:r>
          </a:p>
          <a:p>
            <a:r>
              <a:rPr lang="en-US" dirty="0" smtClean="0"/>
              <a:t>Explain how a router processes packets when a static route is configured.</a:t>
            </a:r>
          </a:p>
          <a:p>
            <a:r>
              <a:rPr lang="en-US" dirty="0" smtClean="0"/>
              <a:t>Troubleshoot common static and default route configuration issues.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Fixed Length Subnet Masking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776" r="-18776"/>
          <a:stretch>
            <a:fillRect/>
          </a:stretch>
        </p:blipFill>
        <p:spPr>
          <a:xfrm>
            <a:off x="554038" y="1565275"/>
            <a:ext cx="7940675" cy="4386263"/>
          </a:xfrm>
        </p:spPr>
      </p:pic>
    </p:spTree>
    <p:extLst>
      <p:ext uri="{BB962C8B-B14F-4D97-AF65-F5344CB8AC3E}">
        <p14:creationId xmlns:p14="http://schemas.microsoft.com/office/powerpoint/2010/main" val="3921592552"/>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Variable Length Subnet Masking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42984" r="-42984"/>
          <a:stretch>
            <a:fillRect/>
          </a:stretch>
        </p:blipFill>
        <p:spPr>
          <a:xfrm>
            <a:off x="554038" y="1565275"/>
            <a:ext cx="7940675" cy="4386263"/>
          </a:xfrm>
        </p:spPr>
      </p:pic>
    </p:spTree>
    <p:extLst>
      <p:ext uri="{BB962C8B-B14F-4D97-AF65-F5344CB8AC3E}">
        <p14:creationId xmlns:p14="http://schemas.microsoft.com/office/powerpoint/2010/main" val="3765338553"/>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VLSM in Action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VLSM allows the use of different masks for each </a:t>
            </a:r>
            <a:r>
              <a:rPr lang="en-US" dirty="0" smtClean="0"/>
              <a:t>subnet: </a:t>
            </a:r>
          </a:p>
          <a:p>
            <a:r>
              <a:rPr lang="en-US" dirty="0" smtClean="0"/>
              <a:t>After </a:t>
            </a:r>
            <a:r>
              <a:rPr lang="en-US" dirty="0"/>
              <a:t>a network address is </a:t>
            </a:r>
            <a:r>
              <a:rPr lang="en-US" dirty="0" err="1"/>
              <a:t>subnetted</a:t>
            </a:r>
            <a:r>
              <a:rPr lang="en-US" dirty="0"/>
              <a:t>, those subnets can be further </a:t>
            </a:r>
            <a:r>
              <a:rPr lang="en-US" dirty="0" err="1"/>
              <a:t>subnetted</a:t>
            </a:r>
            <a:r>
              <a:rPr lang="en-US" dirty="0"/>
              <a:t>. </a:t>
            </a:r>
            <a:endParaRPr lang="en-US" dirty="0" smtClean="0"/>
          </a:p>
          <a:p>
            <a:r>
              <a:rPr lang="en-US" dirty="0" smtClean="0"/>
              <a:t>VLSM </a:t>
            </a:r>
            <a:r>
              <a:rPr lang="en-US" dirty="0"/>
              <a:t>is simply </a:t>
            </a:r>
            <a:r>
              <a:rPr lang="en-US" dirty="0" err="1"/>
              <a:t>subnetting</a:t>
            </a:r>
            <a:r>
              <a:rPr lang="en-US" dirty="0"/>
              <a:t> a subnet. VLSM can be thought of as sub-</a:t>
            </a:r>
            <a:r>
              <a:rPr lang="en-US" dirty="0" err="1"/>
              <a:t>subnetting</a:t>
            </a:r>
            <a:r>
              <a:rPr lang="en-US" dirty="0" smtClean="0"/>
              <a:t>.</a:t>
            </a:r>
          </a:p>
          <a:p>
            <a:r>
              <a:rPr lang="en-US" dirty="0"/>
              <a:t>Individual host addresses are assigned from the addresses of "sub-subnets".</a:t>
            </a:r>
            <a:endParaRPr lang="en-US" dirty="0" smtClean="0"/>
          </a:p>
        </p:txBody>
      </p:sp>
    </p:spTree>
    <p:extLst>
      <p:ext uri="{BB962C8B-B14F-4D97-AF65-F5344CB8AC3E}">
        <p14:creationId xmlns:p14="http://schemas.microsoft.com/office/powerpoint/2010/main" val="3484155497"/>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err="1" smtClean="0"/>
              <a:t>Subnetting</a:t>
            </a:r>
            <a:r>
              <a:rPr lang="en-US" dirty="0" smtClean="0"/>
              <a:t> Subnets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6099" r="-16099"/>
          <a:stretch>
            <a:fillRect/>
          </a:stretch>
        </p:blipFill>
        <p:spPr>
          <a:xfrm>
            <a:off x="554038" y="1565275"/>
            <a:ext cx="7940675" cy="4386263"/>
          </a:xfrm>
        </p:spPr>
      </p:pic>
    </p:spTree>
    <p:extLst>
      <p:ext uri="{BB962C8B-B14F-4D97-AF65-F5344CB8AC3E}">
        <p14:creationId xmlns:p14="http://schemas.microsoft.com/office/powerpoint/2010/main" val="34867778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VLSM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796" r="-32796"/>
          <a:stretch>
            <a:fillRect/>
          </a:stretch>
        </p:blipFill>
        <p:spPr>
          <a:xfrm>
            <a:off x="554038" y="1565275"/>
            <a:ext cx="7940675" cy="4386263"/>
          </a:xfrm>
        </p:spPr>
      </p:pic>
    </p:spTree>
    <p:extLst>
      <p:ext uri="{BB962C8B-B14F-4D97-AF65-F5344CB8AC3E}">
        <p14:creationId xmlns:p14="http://schemas.microsoft.com/office/powerpoint/2010/main" val="29804318"/>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Summary Routes</a:t>
            </a:r>
            <a:br>
              <a:rPr lang="en-US" sz="1800" dirty="0" smtClean="0"/>
            </a:br>
            <a:r>
              <a:rPr lang="en-US" dirty="0" smtClean="0"/>
              <a:t>Route Summarization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Route summarization, also known as route aggregation, is the process of advertising a contiguous set of addresses as a single address with a less-specific, shorter subnet </a:t>
            </a:r>
            <a:r>
              <a:rPr lang="en-US" dirty="0" smtClean="0"/>
              <a:t>mask: </a:t>
            </a:r>
          </a:p>
          <a:p>
            <a:r>
              <a:rPr lang="en-US" dirty="0" smtClean="0"/>
              <a:t>CIDR </a:t>
            </a:r>
            <a:r>
              <a:rPr lang="en-US" dirty="0"/>
              <a:t>is a form of route summarization and is synonymous with the term </a:t>
            </a:r>
            <a:r>
              <a:rPr lang="en-US" dirty="0" err="1"/>
              <a:t>supernetting</a:t>
            </a:r>
            <a:r>
              <a:rPr lang="en-US" dirty="0" smtClean="0"/>
              <a:t>.</a:t>
            </a:r>
            <a:endParaRPr lang="en-US" dirty="0"/>
          </a:p>
          <a:p>
            <a:r>
              <a:rPr lang="en-US" dirty="0"/>
              <a:t>CIDR ignores the limitation of </a:t>
            </a:r>
            <a:r>
              <a:rPr lang="en-US" dirty="0" err="1"/>
              <a:t>classful</a:t>
            </a:r>
            <a:r>
              <a:rPr lang="en-US" dirty="0"/>
              <a:t> boundaries, and allows summarization with masks that are smaller than that of the default </a:t>
            </a:r>
            <a:r>
              <a:rPr lang="en-US" dirty="0" err="1"/>
              <a:t>classful</a:t>
            </a:r>
            <a:r>
              <a:rPr lang="en-US" dirty="0"/>
              <a:t> mask. </a:t>
            </a:r>
            <a:endParaRPr lang="en-US" dirty="0" smtClean="0"/>
          </a:p>
          <a:p>
            <a:r>
              <a:rPr lang="en-US" dirty="0" smtClean="0"/>
              <a:t>This </a:t>
            </a:r>
            <a:r>
              <a:rPr lang="en-US" dirty="0"/>
              <a:t>type of summarization helps reduce the number of entries in routing updates and lowers the number of entries in local routing </a:t>
            </a:r>
            <a:r>
              <a:rPr lang="en-US" dirty="0" smtClean="0"/>
              <a:t>tables.</a:t>
            </a:r>
          </a:p>
        </p:txBody>
      </p:sp>
    </p:spTree>
    <p:extLst>
      <p:ext uri="{BB962C8B-B14F-4D97-AF65-F5344CB8AC3E}">
        <p14:creationId xmlns:p14="http://schemas.microsoft.com/office/powerpoint/2010/main" val="2634752955"/>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Summary Routes</a:t>
            </a:r>
            <a:br>
              <a:rPr lang="en-US" sz="1800" dirty="0" smtClean="0"/>
            </a:br>
            <a:r>
              <a:rPr lang="en-US" dirty="0" smtClean="0"/>
              <a:t>Calculate a Summary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747" r="-32747"/>
          <a:stretch>
            <a:fillRect/>
          </a:stretch>
        </p:blipFill>
        <p:spPr>
          <a:xfrm>
            <a:off x="554038" y="1565275"/>
            <a:ext cx="7940675" cy="4386263"/>
          </a:xfrm>
        </p:spPr>
      </p:pic>
    </p:spTree>
    <p:extLst>
      <p:ext uri="{BB962C8B-B14F-4D97-AF65-F5344CB8AC3E}">
        <p14:creationId xmlns:p14="http://schemas.microsoft.com/office/powerpoint/2010/main" val="1156474625"/>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Summary Routes</a:t>
            </a:r>
            <a:br>
              <a:rPr lang="en-US" sz="1800" dirty="0" smtClean="0"/>
            </a:br>
            <a:r>
              <a:rPr lang="en-US" dirty="0" smtClean="0"/>
              <a:t>Summary Static Route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2171" r="-3238"/>
          <a:stretch/>
        </p:blipFill>
        <p:spPr>
          <a:xfrm>
            <a:off x="461770" y="1469058"/>
            <a:ext cx="3621017" cy="3091718"/>
          </a:xfrm>
        </p:spPr>
      </p:pic>
      <p:pic>
        <p:nvPicPr>
          <p:cNvPr id="3" name="Picture 2"/>
          <p:cNvPicPr>
            <a:picLocks noChangeAspect="1"/>
          </p:cNvPicPr>
          <p:nvPr/>
        </p:nvPicPr>
        <p:blipFill>
          <a:blip r:embed="rId4"/>
          <a:stretch>
            <a:fillRect/>
          </a:stretch>
        </p:blipFill>
        <p:spPr>
          <a:xfrm>
            <a:off x="4098204" y="3119126"/>
            <a:ext cx="4550839" cy="3038883"/>
          </a:xfrm>
          <a:prstGeom prst="rect">
            <a:avLst/>
          </a:prstGeom>
        </p:spPr>
      </p:pic>
    </p:spTree>
    <p:extLst>
      <p:ext uri="{BB962C8B-B14F-4D97-AF65-F5344CB8AC3E}">
        <p14:creationId xmlns:p14="http://schemas.microsoft.com/office/powerpoint/2010/main" val="3419381138"/>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Summary Routes</a:t>
            </a:r>
            <a:br>
              <a:rPr lang="en-US" sz="1800" dirty="0" smtClean="0"/>
            </a:br>
            <a:r>
              <a:rPr lang="en-US" dirty="0" smtClean="0"/>
              <a:t>Summarize IPv6 Network Addresses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Aside from the fact that IPv6 addresses are 128 bits long and written in hexadecimal, summarizing IPv6 addresses is actually similar to the summarization of IPv4 addresses. It just requires a few extra steps due to the abbreviated IPv6 addresses and hex conversion.</a:t>
            </a:r>
          </a:p>
          <a:p>
            <a:r>
              <a:rPr lang="en-US" dirty="0" smtClean="0"/>
              <a:t>Multiple </a:t>
            </a:r>
            <a:r>
              <a:rPr lang="en-US" dirty="0"/>
              <a:t>static IPv6 routes can be summarized into a single static IPv6 route if:</a:t>
            </a:r>
          </a:p>
          <a:p>
            <a:pPr marL="800100" lvl="1" indent="-342900">
              <a:buFont typeface="Arial"/>
              <a:buChar char="•"/>
            </a:pPr>
            <a:r>
              <a:rPr lang="en-US" dirty="0" smtClean="0"/>
              <a:t>The </a:t>
            </a:r>
            <a:r>
              <a:rPr lang="en-US" dirty="0"/>
              <a:t>destination networks are contiguous and can be summarized into a single network address.</a:t>
            </a:r>
          </a:p>
          <a:p>
            <a:pPr marL="800100" lvl="1" indent="-342900">
              <a:buFont typeface="Arial"/>
              <a:buChar char="•"/>
            </a:pPr>
            <a:r>
              <a:rPr lang="en-US" dirty="0" smtClean="0"/>
              <a:t>The </a:t>
            </a:r>
            <a:r>
              <a:rPr lang="en-US" dirty="0"/>
              <a:t>multiple static routes all use the same exit interface or next-hop IPv6 address.</a:t>
            </a:r>
            <a:endParaRPr lang="en-US" dirty="0" smtClean="0"/>
          </a:p>
        </p:txBody>
      </p:sp>
    </p:spTree>
    <p:extLst>
      <p:ext uri="{BB962C8B-B14F-4D97-AF65-F5344CB8AC3E}">
        <p14:creationId xmlns:p14="http://schemas.microsoft.com/office/powerpoint/2010/main" val="2127676173"/>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Summary Routes</a:t>
            </a:r>
            <a:br>
              <a:rPr lang="en-US" sz="1800" dirty="0" smtClean="0"/>
            </a:br>
            <a:r>
              <a:rPr lang="en-US" dirty="0" smtClean="0"/>
              <a:t>Calculate IPv6 Network Addresses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There are seven steps to summarize IPv6 networks into a single IPv6 prefix:</a:t>
            </a:r>
          </a:p>
          <a:p>
            <a:pPr marL="0" indent="0">
              <a:buNone/>
            </a:pPr>
            <a:r>
              <a:rPr lang="en-US" sz="2000" b="1" dirty="0" smtClean="0"/>
              <a:t>Step </a:t>
            </a:r>
            <a:r>
              <a:rPr lang="en-US" sz="2000" b="1" dirty="0"/>
              <a:t>1. </a:t>
            </a:r>
            <a:r>
              <a:rPr lang="en-US" sz="2000" dirty="0"/>
              <a:t>List the network addresses (prefixes) and identify the part where the addresses differ</a:t>
            </a:r>
            <a:r>
              <a:rPr lang="en-US" sz="2000" dirty="0" smtClean="0"/>
              <a:t>.</a:t>
            </a:r>
            <a:endParaRPr lang="en-US" sz="2000" dirty="0"/>
          </a:p>
          <a:p>
            <a:pPr marL="0" indent="0">
              <a:buNone/>
            </a:pPr>
            <a:r>
              <a:rPr lang="en-US" sz="2000" b="1" dirty="0"/>
              <a:t>Step </a:t>
            </a:r>
            <a:r>
              <a:rPr lang="en-US" sz="2000" b="1" dirty="0" smtClean="0"/>
              <a:t>2. </a:t>
            </a:r>
            <a:r>
              <a:rPr lang="en-US" sz="2000" dirty="0"/>
              <a:t>Expand the IPv6 if it is abbreviated</a:t>
            </a:r>
            <a:r>
              <a:rPr lang="en-US" sz="2000" dirty="0" smtClean="0"/>
              <a:t>.</a:t>
            </a:r>
            <a:endParaRPr lang="en-US" sz="2000" dirty="0"/>
          </a:p>
          <a:p>
            <a:pPr marL="0" indent="0">
              <a:buNone/>
            </a:pPr>
            <a:r>
              <a:rPr lang="en-US" sz="2000" b="1" dirty="0"/>
              <a:t>Step 3. </a:t>
            </a:r>
            <a:r>
              <a:rPr lang="en-US" sz="2000" dirty="0"/>
              <a:t>Convert the differing section from hex to binary</a:t>
            </a:r>
            <a:r>
              <a:rPr lang="en-US" sz="2000" dirty="0" smtClean="0"/>
              <a:t>.</a:t>
            </a:r>
            <a:endParaRPr lang="en-US" sz="2000" dirty="0"/>
          </a:p>
          <a:p>
            <a:pPr marL="0" indent="0">
              <a:buNone/>
            </a:pPr>
            <a:r>
              <a:rPr lang="en-US" sz="2000" b="1" dirty="0"/>
              <a:t>Step 4. </a:t>
            </a:r>
            <a:r>
              <a:rPr lang="en-US" sz="2000" dirty="0"/>
              <a:t>Count the number of far left matching bits to determine the prefix-length for the summary route</a:t>
            </a:r>
            <a:r>
              <a:rPr lang="en-US" sz="2000" dirty="0" smtClean="0"/>
              <a:t>.</a:t>
            </a:r>
            <a:endParaRPr lang="en-US" sz="2000" dirty="0"/>
          </a:p>
          <a:p>
            <a:pPr marL="0" indent="0">
              <a:buNone/>
            </a:pPr>
            <a:r>
              <a:rPr lang="en-US" sz="2000" b="1" dirty="0"/>
              <a:t>Step 5. </a:t>
            </a:r>
            <a:r>
              <a:rPr lang="en-US" sz="2000" dirty="0"/>
              <a:t>Copy the matching bits and then add zero bits to determine the summarized network address (prefix)</a:t>
            </a:r>
            <a:r>
              <a:rPr lang="en-US" sz="2000" dirty="0" smtClean="0"/>
              <a:t>.</a:t>
            </a:r>
            <a:endParaRPr lang="en-US" sz="2000" dirty="0"/>
          </a:p>
          <a:p>
            <a:pPr marL="0" indent="0">
              <a:buNone/>
            </a:pPr>
            <a:r>
              <a:rPr lang="en-US" sz="2000" b="1" dirty="0"/>
              <a:t>Step 6. </a:t>
            </a:r>
            <a:r>
              <a:rPr lang="en-US" sz="2000" dirty="0"/>
              <a:t>Convert the binary section back to hex</a:t>
            </a:r>
            <a:r>
              <a:rPr lang="en-US" sz="2000" dirty="0" smtClean="0"/>
              <a:t>.</a:t>
            </a:r>
            <a:endParaRPr lang="en-US" sz="2000" dirty="0"/>
          </a:p>
          <a:p>
            <a:pPr marL="0" indent="0">
              <a:buNone/>
            </a:pPr>
            <a:r>
              <a:rPr lang="en-US" sz="2000" b="1" dirty="0"/>
              <a:t>Step 7. </a:t>
            </a:r>
            <a:r>
              <a:rPr lang="en-US" sz="2000" dirty="0"/>
              <a:t>Append the prefix of the summary route (result of Step 4).</a:t>
            </a:r>
            <a:endParaRPr lang="en-US" sz="2000" dirty="0" smtClean="0"/>
          </a:p>
        </p:txBody>
      </p:sp>
    </p:spTree>
    <p:extLst>
      <p:ext uri="{BB962C8B-B14F-4D97-AF65-F5344CB8AC3E}">
        <p14:creationId xmlns:p14="http://schemas.microsoft.com/office/powerpoint/2010/main" val="11086059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Reach Remote Networks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A </a:t>
            </a:r>
            <a:r>
              <a:rPr lang="en-US" dirty="0"/>
              <a:t>router can learn about remote networks in one of two ways:</a:t>
            </a:r>
          </a:p>
          <a:p>
            <a:pPr marL="461963" indent="-342900">
              <a:buFont typeface="Arial"/>
              <a:buChar char="•"/>
            </a:pPr>
            <a:r>
              <a:rPr lang="en-US" b="1" dirty="0" smtClean="0"/>
              <a:t>Manually</a:t>
            </a:r>
            <a:r>
              <a:rPr lang="en-US" dirty="0" smtClean="0"/>
              <a:t> </a:t>
            </a:r>
            <a:r>
              <a:rPr lang="en-US" dirty="0"/>
              <a:t>- Remote networks are manually entered into the route table using static routes.</a:t>
            </a:r>
          </a:p>
          <a:p>
            <a:pPr marL="461963" indent="-342900">
              <a:buFont typeface="Arial"/>
              <a:buChar char="•"/>
            </a:pPr>
            <a:r>
              <a:rPr lang="en-US" b="1" dirty="0"/>
              <a:t>Dynamically</a:t>
            </a:r>
            <a:r>
              <a:rPr lang="en-US" dirty="0"/>
              <a:t> - Remote routes </a:t>
            </a:r>
            <a:r>
              <a:rPr lang="en-US" dirty="0" smtClean="0"/>
              <a:t>are automatically </a:t>
            </a:r>
            <a:r>
              <a:rPr lang="en-US" dirty="0"/>
              <a:t>learned using a dynamic routing protocol.</a:t>
            </a:r>
            <a:endParaRPr lang="en-US" dirty="0" smtClean="0"/>
          </a:p>
        </p:txBody>
      </p:sp>
    </p:spTree>
    <p:extLst>
      <p:ext uri="{BB962C8B-B14F-4D97-AF65-F5344CB8AC3E}">
        <p14:creationId xmlns:p14="http://schemas.microsoft.com/office/powerpoint/2010/main" val="2747380548"/>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Summary Routes</a:t>
            </a:r>
            <a:br>
              <a:rPr lang="en-US" sz="1800" dirty="0" smtClean="0"/>
            </a:br>
            <a:r>
              <a:rPr lang="en-US" dirty="0" smtClean="0"/>
              <a:t>Configure an IPv6 Summary Address</a:t>
            </a:r>
            <a:endParaRPr lang="en-US" dirty="0" smtClean="0">
              <a:solidFill>
                <a:schemeClr val="accent5">
                  <a:lumMod val="75000"/>
                </a:schemeClr>
              </a:solidFill>
              <a:cs typeface="Arial" pitchFamily="34" charset="0"/>
            </a:endParaRPr>
          </a:p>
        </p:txBody>
      </p:sp>
      <p:pic>
        <p:nvPicPr>
          <p:cNvPr id="4" name="Picture 3"/>
          <p:cNvPicPr>
            <a:picLocks noChangeAspect="1"/>
          </p:cNvPicPr>
          <p:nvPr/>
        </p:nvPicPr>
        <p:blipFill>
          <a:blip r:embed="rId3"/>
          <a:stretch>
            <a:fillRect/>
          </a:stretch>
        </p:blipFill>
        <p:spPr>
          <a:xfrm>
            <a:off x="1710784" y="1459619"/>
            <a:ext cx="5714494" cy="5152655"/>
          </a:xfrm>
          <a:prstGeom prst="rect">
            <a:avLst/>
          </a:prstGeom>
        </p:spPr>
      </p:pic>
    </p:spTree>
    <p:extLst>
      <p:ext uri="{BB962C8B-B14F-4D97-AF65-F5344CB8AC3E}">
        <p14:creationId xmlns:p14="http://schemas.microsoft.com/office/powerpoint/2010/main" val="142303268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Floating Static Routes</a:t>
            </a:r>
            <a:br>
              <a:rPr lang="en-US" sz="1800" dirty="0" smtClean="0"/>
            </a:br>
            <a:r>
              <a:rPr lang="en-US" dirty="0" smtClean="0"/>
              <a:t>Floating Static Routes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Floating static routes are static routes that have an administrative distance greater than the administrative distance of another static route or dynamic </a:t>
            </a:r>
            <a:r>
              <a:rPr lang="en-US" dirty="0" smtClean="0"/>
              <a:t>routes: </a:t>
            </a:r>
          </a:p>
          <a:p>
            <a:r>
              <a:rPr lang="en-US" sz="2000" dirty="0" smtClean="0"/>
              <a:t>The </a:t>
            </a:r>
            <a:r>
              <a:rPr lang="en-US" sz="2000" dirty="0"/>
              <a:t>administrative distance of a static route can be increased to make the route less desirable than that of another static route or a route learned through a dynamic routing protocol. </a:t>
            </a:r>
            <a:endParaRPr lang="en-US" sz="2000" dirty="0" smtClean="0"/>
          </a:p>
          <a:p>
            <a:r>
              <a:rPr lang="en-US" sz="2000" dirty="0" smtClean="0"/>
              <a:t>In </a:t>
            </a:r>
            <a:r>
              <a:rPr lang="en-US" sz="2000" dirty="0"/>
              <a:t>this way, the static route “floats” and is not used when the route with the better administrative distance is active. </a:t>
            </a:r>
            <a:endParaRPr lang="en-US" sz="2000" dirty="0" smtClean="0"/>
          </a:p>
          <a:p>
            <a:r>
              <a:rPr lang="en-US" sz="2000" dirty="0" smtClean="0"/>
              <a:t>However</a:t>
            </a:r>
            <a:r>
              <a:rPr lang="en-US" sz="2000" dirty="0"/>
              <a:t>, if the preferred route is lost, the floating static route can take over, and traffic can be sent through this alternate route.</a:t>
            </a:r>
            <a:endParaRPr lang="en-US" sz="2000" dirty="0" smtClean="0"/>
          </a:p>
        </p:txBody>
      </p:sp>
    </p:spTree>
    <p:extLst>
      <p:ext uri="{BB962C8B-B14F-4D97-AF65-F5344CB8AC3E}">
        <p14:creationId xmlns:p14="http://schemas.microsoft.com/office/powerpoint/2010/main" val="31154872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Floating Static Routes</a:t>
            </a:r>
            <a:br>
              <a:rPr lang="en-US" sz="1800" dirty="0" smtClean="0"/>
            </a:br>
            <a:r>
              <a:rPr lang="en-US" dirty="0" smtClean="0"/>
              <a:t>Configure a Floating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712" r="-26712"/>
          <a:stretch>
            <a:fillRect/>
          </a:stretch>
        </p:blipFill>
        <p:spPr>
          <a:xfrm>
            <a:off x="554038" y="1565275"/>
            <a:ext cx="7940675" cy="4386263"/>
          </a:xfrm>
        </p:spPr>
      </p:pic>
    </p:spTree>
    <p:extLst>
      <p:ext uri="{BB962C8B-B14F-4D97-AF65-F5344CB8AC3E}">
        <p14:creationId xmlns:p14="http://schemas.microsoft.com/office/powerpoint/2010/main" val="460488282"/>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Floating Static Routes</a:t>
            </a:r>
            <a:br>
              <a:rPr lang="en-US" sz="1800" dirty="0" smtClean="0"/>
            </a:br>
            <a:r>
              <a:rPr lang="en-US" dirty="0" smtClean="0"/>
              <a:t>Test the Floating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smtClean="0"/>
              <a:t>To test a floating static route:</a:t>
            </a:r>
          </a:p>
          <a:p>
            <a:r>
              <a:rPr lang="en-US" sz="2000" dirty="0" smtClean="0"/>
              <a:t>Use </a:t>
            </a:r>
            <a:r>
              <a:rPr lang="en-US" sz="2000" dirty="0"/>
              <a:t>a </a:t>
            </a:r>
            <a:r>
              <a:rPr lang="en-US" sz="2000" b="1" dirty="0">
                <a:latin typeface="Courier"/>
                <a:cs typeface="Courier"/>
              </a:rPr>
              <a:t>show ip route</a:t>
            </a:r>
            <a:r>
              <a:rPr lang="en-US" sz="2000" dirty="0"/>
              <a:t> command to verify that the routing table is using the </a:t>
            </a:r>
            <a:r>
              <a:rPr lang="en-US" sz="2000" dirty="0" smtClean="0"/>
              <a:t>default </a:t>
            </a:r>
            <a:r>
              <a:rPr lang="en-US" sz="2000" dirty="0"/>
              <a:t>static </a:t>
            </a:r>
            <a:r>
              <a:rPr lang="en-US" sz="2000" dirty="0" smtClean="0"/>
              <a:t>route.</a:t>
            </a:r>
          </a:p>
          <a:p>
            <a:r>
              <a:rPr lang="en-US" sz="2000" dirty="0" smtClean="0"/>
              <a:t>Use a </a:t>
            </a:r>
            <a:r>
              <a:rPr lang="en-US" sz="2000" b="1" dirty="0" err="1" smtClean="0">
                <a:latin typeface="Courier"/>
                <a:cs typeface="Courier"/>
              </a:rPr>
              <a:t>traceroute</a:t>
            </a:r>
            <a:r>
              <a:rPr lang="en-US" sz="2000" dirty="0" smtClean="0"/>
              <a:t> command to follow the traffic flow out the primary route.</a:t>
            </a:r>
          </a:p>
          <a:p>
            <a:r>
              <a:rPr lang="en-US" sz="2000" dirty="0" smtClean="0"/>
              <a:t>Disconnect the primary link  or shutdown the primary exit interface.</a:t>
            </a:r>
          </a:p>
          <a:p>
            <a:r>
              <a:rPr lang="en-US" sz="2000" dirty="0" smtClean="0"/>
              <a:t>Use a </a:t>
            </a:r>
            <a:r>
              <a:rPr lang="en-US" sz="2000" b="1" dirty="0" smtClean="0">
                <a:latin typeface="Courier"/>
                <a:cs typeface="Courier"/>
              </a:rPr>
              <a:t>show </a:t>
            </a:r>
            <a:r>
              <a:rPr lang="en-US" sz="2000" b="1" dirty="0" err="1" smtClean="0">
                <a:latin typeface="Courier"/>
                <a:cs typeface="Courier"/>
              </a:rPr>
              <a:t>ip</a:t>
            </a:r>
            <a:r>
              <a:rPr lang="en-US" sz="2000" b="1" dirty="0" smtClean="0">
                <a:latin typeface="Courier"/>
                <a:cs typeface="Courier"/>
              </a:rPr>
              <a:t> route </a:t>
            </a:r>
            <a:r>
              <a:rPr lang="en-US" sz="2000" dirty="0" smtClean="0"/>
              <a:t>command to verify that the routing table is using the floating static route.</a:t>
            </a:r>
          </a:p>
          <a:p>
            <a:r>
              <a:rPr lang="en-US" sz="2000" dirty="0"/>
              <a:t>Use a </a:t>
            </a:r>
            <a:r>
              <a:rPr lang="en-US" sz="2000" b="1" dirty="0" err="1">
                <a:latin typeface="Courier"/>
                <a:cs typeface="Courier"/>
              </a:rPr>
              <a:t>traceroute</a:t>
            </a:r>
            <a:r>
              <a:rPr lang="en-US" sz="2000" dirty="0"/>
              <a:t> command to follow the traffic flow out the </a:t>
            </a:r>
            <a:r>
              <a:rPr lang="en-US" sz="2000" dirty="0" smtClean="0"/>
              <a:t>backup </a:t>
            </a:r>
            <a:r>
              <a:rPr lang="en-US" sz="2000" dirty="0"/>
              <a:t>route.</a:t>
            </a:r>
          </a:p>
          <a:p>
            <a:endParaRPr lang="en-US" dirty="0" smtClean="0"/>
          </a:p>
          <a:p>
            <a:endParaRPr lang="en-US" dirty="0" smtClean="0"/>
          </a:p>
        </p:txBody>
      </p:sp>
    </p:spTree>
    <p:extLst>
      <p:ext uri="{BB962C8B-B14F-4D97-AF65-F5344CB8AC3E}">
        <p14:creationId xmlns:p14="http://schemas.microsoft.com/office/powerpoint/2010/main" val="3600480193"/>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Static and Default Route Issues</a:t>
            </a:r>
            <a:br>
              <a:rPr lang="en-US" sz="1800" dirty="0" smtClean="0"/>
            </a:br>
            <a:r>
              <a:rPr lang="en-US" dirty="0" smtClean="0"/>
              <a:t>Static Routes and Packet Forwarding</a:t>
            </a:r>
            <a:endParaRPr lang="en-US" dirty="0" smtClean="0">
              <a:solidFill>
                <a:schemeClr val="accent5">
                  <a:lumMod val="75000"/>
                </a:schemeClr>
              </a:solidFill>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86" y="1842024"/>
            <a:ext cx="7315199" cy="4486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88686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Troubleshoot a Missing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Common IOS troubleshooting commands include:</a:t>
            </a:r>
          </a:p>
          <a:p>
            <a:r>
              <a:rPr lang="en-US" b="1" dirty="0" smtClean="0">
                <a:latin typeface="Courier"/>
                <a:cs typeface="Courier"/>
              </a:rPr>
              <a:t>ping</a:t>
            </a:r>
            <a:endParaRPr lang="en-US" b="1" dirty="0">
              <a:latin typeface="Courier"/>
              <a:cs typeface="Courier"/>
            </a:endParaRPr>
          </a:p>
          <a:p>
            <a:r>
              <a:rPr lang="en-US" b="1" dirty="0" err="1" smtClean="0">
                <a:latin typeface="Courier"/>
                <a:cs typeface="Courier"/>
              </a:rPr>
              <a:t>traceroute</a:t>
            </a:r>
            <a:endParaRPr lang="en-US" b="1" dirty="0">
              <a:latin typeface="Courier"/>
              <a:cs typeface="Courier"/>
            </a:endParaRPr>
          </a:p>
          <a:p>
            <a:r>
              <a:rPr lang="en-US" b="1" dirty="0" smtClean="0">
                <a:latin typeface="Courier"/>
                <a:cs typeface="Courier"/>
              </a:rPr>
              <a:t>show </a:t>
            </a:r>
            <a:r>
              <a:rPr lang="en-US" b="1" dirty="0" err="1">
                <a:latin typeface="Courier"/>
                <a:cs typeface="Courier"/>
              </a:rPr>
              <a:t>ip</a:t>
            </a:r>
            <a:r>
              <a:rPr lang="en-US" b="1" dirty="0">
                <a:latin typeface="Courier"/>
                <a:cs typeface="Courier"/>
              </a:rPr>
              <a:t> route</a:t>
            </a:r>
          </a:p>
          <a:p>
            <a:r>
              <a:rPr lang="en-US" b="1" dirty="0" smtClean="0">
                <a:latin typeface="Courier"/>
                <a:cs typeface="Courier"/>
              </a:rPr>
              <a:t>show </a:t>
            </a:r>
            <a:r>
              <a:rPr lang="en-US" b="1" dirty="0" err="1">
                <a:latin typeface="Courier"/>
                <a:cs typeface="Courier"/>
              </a:rPr>
              <a:t>ip</a:t>
            </a:r>
            <a:r>
              <a:rPr lang="en-US" b="1" dirty="0">
                <a:latin typeface="Courier"/>
                <a:cs typeface="Courier"/>
              </a:rPr>
              <a:t> interface brief</a:t>
            </a:r>
          </a:p>
          <a:p>
            <a:r>
              <a:rPr lang="en-US" b="1" dirty="0" smtClean="0">
                <a:latin typeface="Courier"/>
                <a:cs typeface="Courier"/>
              </a:rPr>
              <a:t>show </a:t>
            </a:r>
            <a:r>
              <a:rPr lang="en-US" b="1" dirty="0" err="1">
                <a:latin typeface="Courier"/>
                <a:cs typeface="Courier"/>
              </a:rPr>
              <a:t>cdp</a:t>
            </a:r>
            <a:r>
              <a:rPr lang="en-US" b="1" dirty="0">
                <a:latin typeface="Courier"/>
                <a:cs typeface="Courier"/>
              </a:rPr>
              <a:t> neighbors detail</a:t>
            </a:r>
            <a:endParaRPr lang="en-US" b="1" dirty="0" smtClean="0">
              <a:latin typeface="Courier"/>
              <a:cs typeface="Courier"/>
            </a:endParaRPr>
          </a:p>
        </p:txBody>
      </p:sp>
    </p:spTree>
    <p:extLst>
      <p:ext uri="{BB962C8B-B14F-4D97-AF65-F5344CB8AC3E}">
        <p14:creationId xmlns:p14="http://schemas.microsoft.com/office/powerpoint/2010/main" val="2985837309"/>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Solve a Connectivity Problem</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Finding a missing (or misconfigured) route is a relatively straightforward process, if the right tools are used in a methodical manner.</a:t>
            </a:r>
          </a:p>
          <a:p>
            <a:r>
              <a:rPr lang="en-US" sz="2000" dirty="0" smtClean="0"/>
              <a:t>Use the </a:t>
            </a:r>
            <a:r>
              <a:rPr lang="en-US" sz="2000" b="1" dirty="0" smtClean="0">
                <a:latin typeface="Courier New" pitchFamily="49" charset="0"/>
                <a:cs typeface="Courier New" pitchFamily="49" charset="0"/>
              </a:rPr>
              <a:t>ping</a:t>
            </a:r>
            <a:r>
              <a:rPr lang="en-US" sz="2000" dirty="0" smtClean="0"/>
              <a:t> command to confirm the destination can’t be reached.</a:t>
            </a:r>
          </a:p>
          <a:p>
            <a:r>
              <a:rPr lang="en-US" sz="2000" dirty="0" smtClean="0"/>
              <a:t>A </a:t>
            </a:r>
            <a:r>
              <a:rPr lang="en-US" sz="2000" b="1" dirty="0">
                <a:latin typeface="Courier New" pitchFamily="49" charset="0"/>
                <a:cs typeface="Courier New" pitchFamily="49" charset="0"/>
              </a:rPr>
              <a:t>traceroute</a:t>
            </a:r>
            <a:r>
              <a:rPr lang="en-US" sz="2000" dirty="0"/>
              <a:t> </a:t>
            </a:r>
            <a:r>
              <a:rPr lang="en-US" sz="2000" dirty="0" smtClean="0"/>
              <a:t>would also reveal what is the closest router (or hop) that fails to respond as expected. In this </a:t>
            </a:r>
            <a:r>
              <a:rPr lang="en-US" sz="2000" dirty="0"/>
              <a:t>case, the router would then send an Internet Control Message Protocol (</a:t>
            </a:r>
            <a:r>
              <a:rPr lang="en-US" sz="2000" dirty="0" err="1"/>
              <a:t>ICMP</a:t>
            </a:r>
            <a:r>
              <a:rPr lang="en-US" sz="2000" dirty="0"/>
              <a:t>) destination unreachable message </a:t>
            </a:r>
            <a:r>
              <a:rPr lang="en-US" sz="2000" dirty="0" smtClean="0"/>
              <a:t>back to the source.</a:t>
            </a:r>
            <a:endParaRPr lang="en-US" sz="2000" dirty="0"/>
          </a:p>
          <a:p>
            <a:r>
              <a:rPr lang="en-US" sz="2000" dirty="0"/>
              <a:t>The next step is to investigate the routing </a:t>
            </a:r>
            <a:r>
              <a:rPr lang="en-US" sz="2000" dirty="0" smtClean="0"/>
              <a:t>table. Look for missing or misconfigured routes.</a:t>
            </a:r>
            <a:endParaRPr lang="en-US" sz="2000" dirty="0"/>
          </a:p>
          <a:p>
            <a:r>
              <a:rPr lang="en-US" sz="2000" dirty="0" smtClean="0"/>
              <a:t>Incorrect static routes are a common cause of routing problems.</a:t>
            </a:r>
            <a:endParaRPr lang="en-US" sz="2000" dirty="0"/>
          </a:p>
        </p:txBody>
      </p:sp>
    </p:spTree>
    <p:extLst>
      <p:ext uri="{BB962C8B-B14F-4D97-AF65-F5344CB8AC3E}">
        <p14:creationId xmlns:p14="http://schemas.microsoft.com/office/powerpoint/2010/main" val="2250379716"/>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Solve a Connectivity Problem (cont.) </a:t>
            </a:r>
            <a:endParaRPr lang="en-US" dirty="0" smtClean="0">
              <a:solidFill>
                <a:schemeClr val="accent5">
                  <a:lumMod val="75000"/>
                </a:schemeClr>
              </a:solidFill>
              <a:cs typeface="Arial"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48" y="1423761"/>
            <a:ext cx="6096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5" y="4208825"/>
            <a:ext cx="6937829" cy="2525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856262"/>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Solve a Connectivity Problem (cont.) </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smtClean="0"/>
              <a:t>Refer to the topology shown in the previous slide.</a:t>
            </a:r>
          </a:p>
          <a:p>
            <a:r>
              <a:rPr lang="en-US" sz="2000" dirty="0"/>
              <a:t>T</a:t>
            </a:r>
            <a:r>
              <a:rPr lang="en-US" sz="2000" dirty="0" smtClean="0"/>
              <a:t>he </a:t>
            </a:r>
            <a:r>
              <a:rPr lang="en-US" sz="2000" dirty="0"/>
              <a:t>user at </a:t>
            </a:r>
            <a:r>
              <a:rPr lang="en-US" sz="2000" dirty="0" err="1"/>
              <a:t>PC1</a:t>
            </a:r>
            <a:r>
              <a:rPr lang="en-US" sz="2000" dirty="0"/>
              <a:t> reports that he cannot access resources on the </a:t>
            </a:r>
            <a:r>
              <a:rPr lang="en-US" sz="2000" dirty="0" err="1"/>
              <a:t>R3</a:t>
            </a:r>
            <a:r>
              <a:rPr lang="en-US" sz="2000" dirty="0"/>
              <a:t> LAN. </a:t>
            </a:r>
            <a:endParaRPr lang="en-US" sz="2000" dirty="0" smtClean="0"/>
          </a:p>
          <a:p>
            <a:r>
              <a:rPr lang="en-US" sz="2000" dirty="0" smtClean="0"/>
              <a:t>This </a:t>
            </a:r>
            <a:r>
              <a:rPr lang="en-US" sz="2000" dirty="0"/>
              <a:t>can be confirmed by pinging the LAN interface of </a:t>
            </a:r>
            <a:r>
              <a:rPr lang="en-US" sz="2000" dirty="0" err="1"/>
              <a:t>R3</a:t>
            </a:r>
            <a:r>
              <a:rPr lang="en-US" sz="2000" dirty="0"/>
              <a:t> using the LAN interface of </a:t>
            </a:r>
            <a:r>
              <a:rPr lang="en-US" sz="2000" dirty="0" err="1"/>
              <a:t>R1</a:t>
            </a:r>
            <a:r>
              <a:rPr lang="en-US" sz="2000" dirty="0"/>
              <a:t> as the source (see Figure 1). The results show that there is no connectivity between these LANs.</a:t>
            </a:r>
          </a:p>
          <a:p>
            <a:r>
              <a:rPr lang="en-US" sz="2000" dirty="0"/>
              <a:t>A traceroute </a:t>
            </a:r>
            <a:r>
              <a:rPr lang="en-US" sz="2000" dirty="0" smtClean="0"/>
              <a:t>would reveal </a:t>
            </a:r>
            <a:r>
              <a:rPr lang="en-US" sz="2000" dirty="0"/>
              <a:t>that </a:t>
            </a:r>
            <a:r>
              <a:rPr lang="en-US" sz="2000" dirty="0" err="1"/>
              <a:t>R2</a:t>
            </a:r>
            <a:r>
              <a:rPr lang="en-US" sz="2000" dirty="0"/>
              <a:t> is not responding as </a:t>
            </a:r>
            <a:r>
              <a:rPr lang="en-US" sz="2000" dirty="0" smtClean="0"/>
              <a:t>expected.</a:t>
            </a:r>
          </a:p>
          <a:p>
            <a:r>
              <a:rPr lang="en-US" sz="2000" dirty="0" smtClean="0"/>
              <a:t>For </a:t>
            </a:r>
            <a:r>
              <a:rPr lang="en-US" sz="2000" dirty="0"/>
              <a:t>some reason, </a:t>
            </a:r>
            <a:r>
              <a:rPr lang="en-US" sz="2000" dirty="0" err="1"/>
              <a:t>R2</a:t>
            </a:r>
            <a:r>
              <a:rPr lang="en-US" sz="2000" dirty="0"/>
              <a:t> forwards the traceroute back to </a:t>
            </a:r>
            <a:r>
              <a:rPr lang="en-US" sz="2000" dirty="0" err="1"/>
              <a:t>R1</a:t>
            </a:r>
            <a:r>
              <a:rPr lang="en-US" sz="2000" dirty="0"/>
              <a:t>. </a:t>
            </a:r>
            <a:r>
              <a:rPr lang="en-US" sz="2000" dirty="0" err="1"/>
              <a:t>R1</a:t>
            </a:r>
            <a:r>
              <a:rPr lang="en-US" sz="2000" dirty="0"/>
              <a:t> returns it to </a:t>
            </a:r>
            <a:r>
              <a:rPr lang="en-US" sz="2000" dirty="0" err="1"/>
              <a:t>R2</a:t>
            </a:r>
            <a:r>
              <a:rPr lang="en-US" sz="2000" dirty="0"/>
              <a:t>. </a:t>
            </a:r>
            <a:endParaRPr lang="en-US" sz="2000" dirty="0" smtClean="0"/>
          </a:p>
          <a:p>
            <a:r>
              <a:rPr lang="en-US" sz="2000" dirty="0" smtClean="0"/>
              <a:t>This </a:t>
            </a:r>
            <a:r>
              <a:rPr lang="en-US" sz="2000" dirty="0"/>
              <a:t>loop would continue until the time to live (</a:t>
            </a:r>
            <a:r>
              <a:rPr lang="en-US" sz="2000" dirty="0" err="1"/>
              <a:t>TTL</a:t>
            </a:r>
            <a:r>
              <a:rPr lang="en-US" sz="2000" dirty="0"/>
              <a:t>) value decrements to zero, in which case, the router would then send an Internet Control Message Protocol (</a:t>
            </a:r>
            <a:r>
              <a:rPr lang="en-US" sz="2000" dirty="0" err="1"/>
              <a:t>ICMP</a:t>
            </a:r>
            <a:r>
              <a:rPr lang="en-US" sz="2000" dirty="0"/>
              <a:t>) destination unreachable message to </a:t>
            </a:r>
            <a:r>
              <a:rPr lang="en-US" sz="2000" dirty="0" err="1"/>
              <a:t>R1</a:t>
            </a:r>
            <a:r>
              <a:rPr lang="en-US" sz="2000" dirty="0" smtClean="0"/>
              <a:t>.</a:t>
            </a:r>
            <a:endParaRPr lang="en-US" sz="2000" dirty="0"/>
          </a:p>
        </p:txBody>
      </p:sp>
    </p:spTree>
    <p:extLst>
      <p:ext uri="{BB962C8B-B14F-4D97-AF65-F5344CB8AC3E}">
        <p14:creationId xmlns:p14="http://schemas.microsoft.com/office/powerpoint/2010/main" val="2189744009"/>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Solve a Connectivity Problem (cont.) </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The next step is to investigate the routing table of </a:t>
            </a:r>
            <a:r>
              <a:rPr lang="en-US" sz="2000" dirty="0" err="1"/>
              <a:t>R2</a:t>
            </a:r>
            <a:r>
              <a:rPr lang="en-US" sz="2000" dirty="0"/>
              <a:t>, because it is the router displaying a strange forwarding pattern. </a:t>
            </a:r>
            <a:endParaRPr lang="en-US" sz="2000" dirty="0" smtClean="0"/>
          </a:p>
          <a:p>
            <a:r>
              <a:rPr lang="en-US" sz="2000" dirty="0" smtClean="0"/>
              <a:t>The </a:t>
            </a:r>
            <a:r>
              <a:rPr lang="en-US" sz="2000" dirty="0"/>
              <a:t>routing table </a:t>
            </a:r>
            <a:r>
              <a:rPr lang="en-US" sz="2000" dirty="0" smtClean="0"/>
              <a:t>would reveal </a:t>
            </a:r>
            <a:r>
              <a:rPr lang="en-US" sz="2000" dirty="0"/>
              <a:t>that the 192.168.2.0/24 network is configured incorrectly. </a:t>
            </a:r>
            <a:endParaRPr lang="en-US" sz="2000" dirty="0" smtClean="0"/>
          </a:p>
          <a:p>
            <a:r>
              <a:rPr lang="en-US" sz="2000" dirty="0" smtClean="0"/>
              <a:t>A </a:t>
            </a:r>
            <a:r>
              <a:rPr lang="en-US" sz="2000" dirty="0"/>
              <a:t>static route to the 192.168.2.0/24 network has been configured using the next-hop address 172.16.2.1. </a:t>
            </a:r>
            <a:endParaRPr lang="en-US" sz="2000" dirty="0" smtClean="0"/>
          </a:p>
          <a:p>
            <a:r>
              <a:rPr lang="en-US" sz="2000" dirty="0" smtClean="0"/>
              <a:t>Using </a:t>
            </a:r>
            <a:r>
              <a:rPr lang="en-US" sz="2000" dirty="0"/>
              <a:t>the configured next-hop address, packets destined for the 192.168.2.0/24 network are sent back to </a:t>
            </a:r>
            <a:r>
              <a:rPr lang="en-US" sz="2000" dirty="0" err="1"/>
              <a:t>R1</a:t>
            </a:r>
            <a:r>
              <a:rPr lang="en-US" sz="2000" dirty="0"/>
              <a:t>. </a:t>
            </a:r>
            <a:endParaRPr lang="en-US" sz="2000" dirty="0" smtClean="0"/>
          </a:p>
          <a:p>
            <a:r>
              <a:rPr lang="en-US" sz="2000" dirty="0" smtClean="0"/>
              <a:t>Based on the topology, the </a:t>
            </a:r>
            <a:r>
              <a:rPr lang="en-US" sz="2000" dirty="0"/>
              <a:t>192.168.2.0/24 network is connected to </a:t>
            </a:r>
            <a:r>
              <a:rPr lang="en-US" sz="2000" dirty="0" err="1"/>
              <a:t>R3</a:t>
            </a:r>
            <a:r>
              <a:rPr lang="en-US" sz="2000" dirty="0"/>
              <a:t>, not </a:t>
            </a:r>
            <a:r>
              <a:rPr lang="en-US" sz="2000" dirty="0" err="1"/>
              <a:t>R1</a:t>
            </a:r>
            <a:r>
              <a:rPr lang="en-US" sz="2000" dirty="0"/>
              <a:t>. Therefore, the static route to the 192.168.2.0/24 network on </a:t>
            </a:r>
            <a:r>
              <a:rPr lang="en-US" sz="2000" dirty="0" err="1"/>
              <a:t>R2</a:t>
            </a:r>
            <a:r>
              <a:rPr lang="en-US" sz="2000" dirty="0"/>
              <a:t> must use next-hop 192.168.1.1, not 172.16.2.1.</a:t>
            </a:r>
          </a:p>
        </p:txBody>
      </p:sp>
    </p:spTree>
    <p:extLst>
      <p:ext uri="{BB962C8B-B14F-4D97-AF65-F5344CB8AC3E}">
        <p14:creationId xmlns:p14="http://schemas.microsoft.com/office/powerpoint/2010/main" val="420062872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Why Use Static Routing?</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Static routing provides some advantages over dynamic routing, including:</a:t>
            </a:r>
          </a:p>
          <a:p>
            <a:r>
              <a:rPr lang="en-US" dirty="0" smtClean="0"/>
              <a:t>Static </a:t>
            </a:r>
            <a:r>
              <a:rPr lang="en-US" dirty="0"/>
              <a:t>routes are not advertised over the network, resulting in better security.</a:t>
            </a:r>
          </a:p>
          <a:p>
            <a:r>
              <a:rPr lang="en-US" dirty="0"/>
              <a:t>Static routes use less bandwidth than dynamic routing protocols, no CPU cycles are used to calculate and communicate routes.</a:t>
            </a:r>
          </a:p>
          <a:p>
            <a:r>
              <a:rPr lang="en-US" dirty="0"/>
              <a:t>The path a static route uses to send data is known</a:t>
            </a:r>
            <a:r>
              <a:rPr lang="en-US" dirty="0" smtClean="0"/>
              <a:t>.</a:t>
            </a:r>
            <a:endParaRPr lang="en-US" dirty="0"/>
          </a:p>
        </p:txBody>
      </p:sp>
    </p:spTree>
    <p:extLst>
      <p:ext uri="{BB962C8B-B14F-4D97-AF65-F5344CB8AC3E}">
        <p14:creationId xmlns:p14="http://schemas.microsoft.com/office/powerpoint/2010/main" val="3042680172"/>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Summary</a:t>
            </a:r>
          </a:p>
        </p:txBody>
      </p:sp>
      <p:sp>
        <p:nvSpPr>
          <p:cNvPr id="52227" name="Content Placeholder 2"/>
          <p:cNvSpPr>
            <a:spLocks noGrp="1"/>
          </p:cNvSpPr>
          <p:nvPr>
            <p:ph idx="1"/>
          </p:nvPr>
        </p:nvSpPr>
        <p:spPr>
          <a:xfrm>
            <a:off x="698500" y="1317625"/>
            <a:ext cx="8197850" cy="4575175"/>
          </a:xfrm>
        </p:spPr>
        <p:txBody>
          <a:bodyPr/>
          <a:lstStyle/>
          <a:p>
            <a:r>
              <a:rPr lang="en-US" dirty="0" smtClean="0"/>
              <a:t>Static </a:t>
            </a:r>
            <a:r>
              <a:rPr lang="en-US" dirty="0"/>
              <a:t>routes can be configured with a next-hop IP address, which is commonly the IP address of the next-hop router. </a:t>
            </a:r>
            <a:endParaRPr lang="en-US" dirty="0" smtClean="0"/>
          </a:p>
          <a:p>
            <a:r>
              <a:rPr lang="en-US" dirty="0" smtClean="0"/>
              <a:t>When </a:t>
            </a:r>
            <a:r>
              <a:rPr lang="en-US" dirty="0"/>
              <a:t>a next-hop IP address is used, the routing table process must resolve this address to an exit interface. </a:t>
            </a:r>
            <a:endParaRPr lang="en-US" dirty="0" smtClean="0"/>
          </a:p>
          <a:p>
            <a:r>
              <a:rPr lang="en-US" dirty="0" smtClean="0"/>
              <a:t>On </a:t>
            </a:r>
            <a:r>
              <a:rPr lang="en-US" dirty="0"/>
              <a:t>point-to-point serial links, it is usually more efficient to configure the static route with an exit interface. </a:t>
            </a:r>
            <a:endParaRPr lang="en-US" dirty="0" smtClean="0"/>
          </a:p>
          <a:p>
            <a:r>
              <a:rPr lang="en-US" dirty="0" smtClean="0"/>
              <a:t>On </a:t>
            </a:r>
            <a:r>
              <a:rPr lang="en-US" dirty="0"/>
              <a:t>multi-access networks, such as Ethernet, both a next-hop IP address and an exit interface can be configured on the static route</a:t>
            </a:r>
            <a:r>
              <a:rPr lang="en-US" dirty="0" smtClean="0"/>
              <a:t>.</a:t>
            </a:r>
            <a:endParaRPr lang="en-US" dirty="0"/>
          </a:p>
          <a:p>
            <a:r>
              <a:rPr lang="en-US" dirty="0"/>
              <a:t>Static routes have a default administrative distance of "1".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a:t>
            </a:r>
            <a:r>
              <a:rPr lang="en-US" dirty="0"/>
              <a:t>Summary </a:t>
            </a:r>
            <a:r>
              <a:rPr lang="en-US" dirty="0" smtClean="0"/>
              <a:t>(cont.)</a:t>
            </a:r>
          </a:p>
        </p:txBody>
      </p:sp>
      <p:sp>
        <p:nvSpPr>
          <p:cNvPr id="52227" name="Content Placeholder 2"/>
          <p:cNvSpPr>
            <a:spLocks noGrp="1"/>
          </p:cNvSpPr>
          <p:nvPr>
            <p:ph idx="1"/>
          </p:nvPr>
        </p:nvSpPr>
        <p:spPr>
          <a:xfrm>
            <a:off x="698500" y="1317625"/>
            <a:ext cx="8197850" cy="4575175"/>
          </a:xfrm>
        </p:spPr>
        <p:txBody>
          <a:bodyPr/>
          <a:lstStyle/>
          <a:p>
            <a:r>
              <a:rPr lang="en-US" dirty="0" smtClean="0"/>
              <a:t>A </a:t>
            </a:r>
            <a:r>
              <a:rPr lang="en-US" dirty="0"/>
              <a:t>static route is only entered in the routing table if the next-hop IP address can be resolved through an exit interface. </a:t>
            </a:r>
            <a:endParaRPr lang="en-US" dirty="0" smtClean="0"/>
          </a:p>
          <a:p>
            <a:r>
              <a:rPr lang="en-US" dirty="0" smtClean="0"/>
              <a:t>Whether </a:t>
            </a:r>
            <a:r>
              <a:rPr lang="en-US" dirty="0"/>
              <a:t>the static route is configured with a next-hop IP address or exit interface, if the exit interface that is used to forward that packet is not in the routing table, the static route is not included in the routing table.</a:t>
            </a:r>
          </a:p>
          <a:p>
            <a:r>
              <a:rPr lang="en-US" dirty="0" smtClean="0"/>
              <a:t>In </a:t>
            </a:r>
            <a:r>
              <a:rPr lang="en-US" dirty="0"/>
              <a:t>many cases, several static routes can be configured as a single summary route. </a:t>
            </a:r>
          </a:p>
        </p:txBody>
      </p:sp>
    </p:spTree>
    <p:extLst>
      <p:ext uri="{BB962C8B-B14F-4D97-AF65-F5344CB8AC3E}">
        <p14:creationId xmlns:p14="http://schemas.microsoft.com/office/powerpoint/2010/main" val="2224108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a:t>
            </a:r>
            <a:r>
              <a:rPr lang="en-US"/>
              <a:t>Summary </a:t>
            </a:r>
            <a:r>
              <a:rPr lang="en-US" smtClean="0"/>
              <a:t>(cont</a:t>
            </a:r>
            <a:r>
              <a:rPr lang="en-US" dirty="0" smtClean="0"/>
              <a:t>.)</a:t>
            </a:r>
          </a:p>
        </p:txBody>
      </p:sp>
      <p:sp>
        <p:nvSpPr>
          <p:cNvPr id="52227" name="Content Placeholder 2"/>
          <p:cNvSpPr>
            <a:spLocks noGrp="1"/>
          </p:cNvSpPr>
          <p:nvPr>
            <p:ph idx="1"/>
          </p:nvPr>
        </p:nvSpPr>
        <p:spPr>
          <a:xfrm>
            <a:off x="698500" y="1317625"/>
            <a:ext cx="8197850" cy="4575175"/>
          </a:xfrm>
        </p:spPr>
        <p:txBody>
          <a:bodyPr/>
          <a:lstStyle/>
          <a:p>
            <a:r>
              <a:rPr lang="en-US" dirty="0" smtClean="0"/>
              <a:t>The </a:t>
            </a:r>
            <a:r>
              <a:rPr lang="en-US" dirty="0"/>
              <a:t>ultimate summary route is a default route, configured with a 0.0.0.0 network address and a 0.0.0.0 subnet mask. </a:t>
            </a:r>
            <a:endParaRPr lang="en-US" dirty="0" smtClean="0"/>
          </a:p>
          <a:p>
            <a:r>
              <a:rPr lang="en-US" dirty="0" smtClean="0"/>
              <a:t>If </a:t>
            </a:r>
            <a:r>
              <a:rPr lang="en-US" dirty="0"/>
              <a:t>there is not a more specific match in the routing table, the routing table uses the default route to forward the packet to another router.</a:t>
            </a:r>
          </a:p>
          <a:p>
            <a:r>
              <a:rPr lang="en-US" dirty="0" smtClean="0"/>
              <a:t>A </a:t>
            </a:r>
            <a:r>
              <a:rPr lang="en-US" dirty="0"/>
              <a:t>floating static route can be configured to back up a main link by manipulating its administrative value.</a:t>
            </a:r>
            <a:endParaRPr lang="en-US" dirty="0" smtClean="0"/>
          </a:p>
        </p:txBody>
      </p:sp>
    </p:spTree>
    <p:extLst>
      <p:ext uri="{BB962C8B-B14F-4D97-AF65-F5344CB8AC3E}">
        <p14:creationId xmlns:p14="http://schemas.microsoft.com/office/powerpoint/2010/main" val="351595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Why Use Static </a:t>
            </a:r>
            <a:r>
              <a:rPr lang="en-US" dirty="0"/>
              <a:t>Routing? </a:t>
            </a:r>
            <a:r>
              <a:rPr lang="en-US" dirty="0" smtClean="0"/>
              <a:t>(cont.)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Static </a:t>
            </a:r>
            <a:r>
              <a:rPr lang="en-US" dirty="0"/>
              <a:t>routing has the following disadvantages:</a:t>
            </a:r>
          </a:p>
          <a:p>
            <a:r>
              <a:rPr lang="en-US" dirty="0" smtClean="0"/>
              <a:t>Initial </a:t>
            </a:r>
            <a:r>
              <a:rPr lang="en-US" dirty="0"/>
              <a:t>configuration and maintenance is time-consuming.</a:t>
            </a:r>
          </a:p>
          <a:p>
            <a:r>
              <a:rPr lang="en-US" dirty="0"/>
              <a:t>Configuration is error-prone, especially in large networks.</a:t>
            </a:r>
          </a:p>
          <a:p>
            <a:r>
              <a:rPr lang="en-US" dirty="0"/>
              <a:t>Administrator intervention is required to maintain changing route information.</a:t>
            </a:r>
          </a:p>
          <a:p>
            <a:r>
              <a:rPr lang="en-US" dirty="0"/>
              <a:t>Does not scale well with growing networks; maintenance becomes cumbersome.</a:t>
            </a:r>
          </a:p>
          <a:p>
            <a:r>
              <a:rPr lang="en-US" dirty="0"/>
              <a:t>Requires complete knowledge of the whole network for proper implementation.</a:t>
            </a:r>
          </a:p>
          <a:p>
            <a:endParaRPr lang="en-US" dirty="0" smtClean="0"/>
          </a:p>
        </p:txBody>
      </p:sp>
    </p:spTree>
    <p:extLst>
      <p:ext uri="{BB962C8B-B14F-4D97-AF65-F5344CB8AC3E}">
        <p14:creationId xmlns:p14="http://schemas.microsoft.com/office/powerpoint/2010/main" val="826379265"/>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When to Use Static Routes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Static routing has three primary uses</a:t>
            </a:r>
            <a:r>
              <a:rPr lang="en-US" dirty="0" smtClean="0"/>
              <a:t>:</a:t>
            </a:r>
            <a:endParaRPr lang="en-US" dirty="0"/>
          </a:p>
          <a:p>
            <a:r>
              <a:rPr lang="en-US" dirty="0"/>
              <a:t>Providing ease of routing table maintenance in smaller networks that are not expected to grow significantly.</a:t>
            </a:r>
          </a:p>
          <a:p>
            <a:r>
              <a:rPr lang="en-US" dirty="0"/>
              <a:t>Routing to and from stub networks. A stub network is a network accessed by a single route, and the router has no other neighbors.</a:t>
            </a:r>
          </a:p>
          <a:p>
            <a:r>
              <a:rPr lang="en-US" dirty="0"/>
              <a:t>Using a single default route to represent a path to any network that does not have a more specific match with another route in the routing table. Default routes are used to send traffic to any destination beyond the next upstream router.</a:t>
            </a:r>
            <a:endParaRPr lang="en-US" dirty="0" smtClean="0"/>
          </a:p>
        </p:txBody>
      </p:sp>
    </p:spTree>
    <p:extLst>
      <p:ext uri="{BB962C8B-B14F-4D97-AF65-F5344CB8AC3E}">
        <p14:creationId xmlns:p14="http://schemas.microsoft.com/office/powerpoint/2010/main" val="416881675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Static Route Applications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Static Routes are often used to:</a:t>
            </a:r>
          </a:p>
          <a:p>
            <a:r>
              <a:rPr lang="en-US" dirty="0" smtClean="0"/>
              <a:t>Connect to a specific network.</a:t>
            </a:r>
          </a:p>
          <a:p>
            <a:r>
              <a:rPr lang="en-US" dirty="0" smtClean="0"/>
              <a:t>Provide a Gateway of Last Resort for a stub network.</a:t>
            </a:r>
          </a:p>
          <a:p>
            <a:r>
              <a:rPr lang="en-US" dirty="0"/>
              <a:t>Reduce the number of routes advertised by summarizing several contiguous networks as one static </a:t>
            </a:r>
            <a:r>
              <a:rPr lang="en-US" dirty="0" smtClean="0"/>
              <a:t>route.</a:t>
            </a:r>
            <a:endParaRPr lang="en-US" dirty="0"/>
          </a:p>
          <a:p>
            <a:r>
              <a:rPr lang="en-US" dirty="0"/>
              <a:t>Create a backup route in case a primary route link </a:t>
            </a:r>
            <a:r>
              <a:rPr lang="en-US" dirty="0" smtClean="0"/>
              <a:t>fails.</a:t>
            </a:r>
            <a:endParaRPr lang="en-US" dirty="0"/>
          </a:p>
          <a:p>
            <a:pPr marL="0" indent="0">
              <a:buNone/>
            </a:pPr>
            <a:endParaRPr lang="en-US" dirty="0" smtClean="0"/>
          </a:p>
        </p:txBody>
      </p:sp>
    </p:spTree>
    <p:extLst>
      <p:ext uri="{BB962C8B-B14F-4D97-AF65-F5344CB8AC3E}">
        <p14:creationId xmlns:p14="http://schemas.microsoft.com/office/powerpoint/2010/main" val="1357618537"/>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12985</TotalTime>
  <Pages>28</Pages>
  <Words>2665</Words>
  <Application>Microsoft Office PowerPoint</Application>
  <PresentationFormat>On-screen Show (4:3)</PresentationFormat>
  <Paragraphs>326</Paragraphs>
  <Slides>63</Slides>
  <Notes>60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63</vt:i4>
      </vt:variant>
    </vt:vector>
  </HeadingPairs>
  <TitlesOfParts>
    <vt:vector size="70" baseType="lpstr">
      <vt:lpstr>ＭＳ Ｐゴシック</vt:lpstr>
      <vt:lpstr>Arial</vt:lpstr>
      <vt:lpstr>Courier</vt:lpstr>
      <vt:lpstr>Courier New</vt:lpstr>
      <vt:lpstr>Wingdings</vt:lpstr>
      <vt:lpstr>PPT-TMPLT-WHT_C</vt:lpstr>
      <vt:lpstr>NetAcad-4F_PPT-WHT_060408</vt:lpstr>
      <vt:lpstr>Chapter 6: Static Routing </vt:lpstr>
      <vt:lpstr>Chapter 6</vt:lpstr>
      <vt:lpstr>Chapter 6: Objectives</vt:lpstr>
      <vt:lpstr>Chapter 6: Objectives (cont.)</vt:lpstr>
      <vt:lpstr>Static Routing Reach Remote Networks</vt:lpstr>
      <vt:lpstr>Static Routing Why Use Static Routing?</vt:lpstr>
      <vt:lpstr>Static Routing Why Use Static Routing? (cont.)</vt:lpstr>
      <vt:lpstr>Static Routing When to Use Static Routes</vt:lpstr>
      <vt:lpstr>Types of Static Routes Static Route Applications</vt:lpstr>
      <vt:lpstr>Types of Static Routes Standard Static Route</vt:lpstr>
      <vt:lpstr>Types of Static Routes Default Static Route</vt:lpstr>
      <vt:lpstr>Types of Static Routes Summary Static Route</vt:lpstr>
      <vt:lpstr>Types of Static Routes Floating Static Route</vt:lpstr>
      <vt:lpstr>Configure IPv4 Static Routes ip route Command</vt:lpstr>
      <vt:lpstr>Configure IPv4 Static Routes Next-Hop Options</vt:lpstr>
      <vt:lpstr>Configure IPv4 Static Routes Configure a Next-Hop Static Route</vt:lpstr>
      <vt:lpstr>Configure IPv4 Static Routes Configure Directly Connected Static Route</vt:lpstr>
      <vt:lpstr>Configure IPv4 Static Routes Configure a Fully Specified Static Route</vt:lpstr>
      <vt:lpstr>Configure IPv4 Static Routes Verify a Static Route</vt:lpstr>
      <vt:lpstr>Configure IPv4 Default Routes Default Static Route</vt:lpstr>
      <vt:lpstr>Configure IPv4 Default Routes Configure a Default Static Route</vt:lpstr>
      <vt:lpstr>Configure IPv4 Default Routes Verify a Default Static Route</vt:lpstr>
      <vt:lpstr>Configure IPv6 Static Routes The ipv6 route Command</vt:lpstr>
      <vt:lpstr>Configure IPv6 Static Routes Next-Hop Options</vt:lpstr>
      <vt:lpstr>Configure IPv6 Static Routes Configure a Next-Hop Static IPv6 Route</vt:lpstr>
      <vt:lpstr>Configure IPv6 Static Routes Configure Directly Connected Static IPv6 Route</vt:lpstr>
      <vt:lpstr>Configure IPv6 Static Routes Configure Fully Specified Static IPv6 Route</vt:lpstr>
      <vt:lpstr>Configure IPv6 Static Routes Verify IPv6 Static Routes</vt:lpstr>
      <vt:lpstr>Configure IPv6 Default Routes Default Static IPv6 Route</vt:lpstr>
      <vt:lpstr>Configure IPv6 Default Routes Configure a Default Static IPv6 Route</vt:lpstr>
      <vt:lpstr>Configure IPv6 Default Routes Verify a Default Static Route</vt:lpstr>
      <vt:lpstr>Classful Addressing Classful Network Addressing</vt:lpstr>
      <vt:lpstr>Classful Addressing Classful Subnet Masks</vt:lpstr>
      <vt:lpstr>Classful Addressing Classful Routing Protocol Example</vt:lpstr>
      <vt:lpstr>Classful Addressing Classful Addressing Waste</vt:lpstr>
      <vt:lpstr>CIDR Classless Inter-Domain Routing</vt:lpstr>
      <vt:lpstr>CIDR CIDR and Route Summarization</vt:lpstr>
      <vt:lpstr>CIDR Static Routing CIDR Example</vt:lpstr>
      <vt:lpstr>CIDR Classless Routing Protocol Example</vt:lpstr>
      <vt:lpstr>VLSM Fixed Length Subnet Masking</vt:lpstr>
      <vt:lpstr>VLSM Variable Length Subnet Masking</vt:lpstr>
      <vt:lpstr>VLSM VLSM in Action</vt:lpstr>
      <vt:lpstr>VLSM Subnetting Subnets</vt:lpstr>
      <vt:lpstr>VLSM VLSM Example</vt:lpstr>
      <vt:lpstr>Configure IPv4 Summary Routes Route Summarization</vt:lpstr>
      <vt:lpstr>Configure IPv4 Summary Routes Calculate a Summary Route</vt:lpstr>
      <vt:lpstr>Configure IPv4 Summary Routes Summary Static Route Example</vt:lpstr>
      <vt:lpstr>Configure IPv6 Summary Routes Summarize IPv6 Network Addresses</vt:lpstr>
      <vt:lpstr>Configure IPv6 Summary Routes Calculate IPv6 Network Addresses</vt:lpstr>
      <vt:lpstr>Configure IPv6 Summary Routes Configure an IPv6 Summary Address</vt:lpstr>
      <vt:lpstr>Configure Floating Static Routes Floating Static Routes</vt:lpstr>
      <vt:lpstr>Configure Floating Static Routes Configure a Floating Static Route</vt:lpstr>
      <vt:lpstr>Configure Floating Static Routes Test the Floating Static Route</vt:lpstr>
      <vt:lpstr>Troubleshoot Static and Default Route Issues Static Routes and Packet Forwarding</vt:lpstr>
      <vt:lpstr>Troubleshoot IPv4 Static and Default Route Configuration Troubleshoot a Missing Route</vt:lpstr>
      <vt:lpstr>Troubleshoot IPv4 Static and Default Route Configuration Solve a Connectivity Problem</vt:lpstr>
      <vt:lpstr>Troubleshoot IPv4 Static and Default Route Configuration Solve a Connectivity Problem (cont.) </vt:lpstr>
      <vt:lpstr>Troubleshoot IPv4 Static and Default Route Configuration Solve a Connectivity Problem (cont.) </vt:lpstr>
      <vt:lpstr>Troubleshoot IPv4 Static and Default Route Configuration Solve a Connectivity Problem (cont.) </vt:lpstr>
      <vt:lpstr>Chapter 6: Summary</vt:lpstr>
      <vt:lpstr>Chapter 6: Summary (cont.)</vt:lpstr>
      <vt:lpstr>Chapter 6: Summary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dholzing</cp:lastModifiedBy>
  <cp:revision>1002</cp:revision>
  <cp:lastPrinted>1999-01-27T00:54:54Z</cp:lastPrinted>
  <dcterms:created xsi:type="dcterms:W3CDTF">2006-10-23T15:07:30Z</dcterms:created>
  <dcterms:modified xsi:type="dcterms:W3CDTF">2016-01-06T20:08:38Z</dcterms:modified>
</cp:coreProperties>
</file>