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maizatul@um.edu.my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 smtClean="0"/>
              <a:t>WIA2001 / WIB2001 : DATABASE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79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LECTURER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Name : </a:t>
            </a:r>
            <a:r>
              <a:rPr lang="en-US" sz="3200" dirty="0" err="1" smtClean="0"/>
              <a:t>Dr</a:t>
            </a:r>
            <a:r>
              <a:rPr lang="en-US" sz="3200" dirty="0" smtClean="0"/>
              <a:t> Maizatul Akmar Ismail</a:t>
            </a:r>
          </a:p>
          <a:p>
            <a:r>
              <a:rPr lang="en-US" sz="3200" dirty="0" smtClean="0"/>
              <a:t>Email : </a:t>
            </a:r>
            <a:r>
              <a:rPr lang="en-US" sz="3200" dirty="0" smtClean="0">
                <a:hlinkClick r:id="rId2"/>
              </a:rPr>
              <a:t>maizatul@um.edu.my</a:t>
            </a:r>
            <a:endParaRPr lang="en-US" sz="3200" dirty="0" smtClean="0"/>
          </a:p>
          <a:p>
            <a:r>
              <a:rPr lang="en-US" sz="3200" dirty="0" smtClean="0"/>
              <a:t>Room : A – 3 -9</a:t>
            </a:r>
          </a:p>
          <a:p>
            <a:r>
              <a:rPr lang="en-US" sz="3200" dirty="0" smtClean="0"/>
              <a:t>Tel : 03-79676375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03813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References 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1</a:t>
            </a:r>
            <a:r>
              <a:rPr lang="en-US" sz="2400" dirty="0"/>
              <a:t>)  Coronel &amp;  Morris,  (2015) Database Systems : Fundamentals of Design, Implementation, and Management,  11th Edition, Cengage Learning Course Technology.</a:t>
            </a:r>
          </a:p>
          <a:p>
            <a:r>
              <a:rPr lang="en-US" sz="2400" dirty="0"/>
              <a:t>2) Connolly, </a:t>
            </a:r>
            <a:r>
              <a:rPr lang="en-US" sz="2400" dirty="0" err="1"/>
              <a:t>Begg</a:t>
            </a:r>
            <a:r>
              <a:rPr lang="en-US" sz="2400" dirty="0"/>
              <a:t>, Thomas  &amp; Carolyn. 2014.  Database Systems:  A Practical Approach to Design, Implementation and Management.  6th Ed., Addison-Wesley. </a:t>
            </a:r>
          </a:p>
          <a:p>
            <a:r>
              <a:rPr lang="en-US" sz="2400" dirty="0"/>
              <a:t>3) Related Recent Knowledge Management Journals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158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Course Learning Outcome</a:t>
            </a:r>
            <a:endParaRPr lang="en-US" b="1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5752406"/>
              </p:ext>
            </p:extLst>
          </p:nvPr>
        </p:nvGraphicFramePr>
        <p:xfrm>
          <a:off x="1014058" y="1944710"/>
          <a:ext cx="10023136" cy="4038600"/>
        </p:xfrm>
        <a:graphic>
          <a:graphicData uri="http://schemas.openxmlformats.org/drawingml/2006/table">
            <a:tbl>
              <a:tblPr/>
              <a:tblGrid>
                <a:gridCol w="10023136"/>
              </a:tblGrid>
              <a:tr h="2501719">
                <a:tc>
                  <a:txBody>
                    <a:bodyPr/>
                    <a:lstStyle/>
                    <a:p>
                      <a:pPr marL="288290" marR="0" indent="-288290" algn="just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8290" algn="l"/>
                          <a:tab pos="467995" algn="l"/>
                          <a:tab pos="1259840" algn="l"/>
                          <a:tab pos="1440180" algn="l"/>
                        </a:tabLst>
                      </a:pPr>
                      <a:r>
                        <a:rPr lang="en-US" sz="32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At the end of the course, students are able to:</a:t>
                      </a:r>
                      <a:endParaRPr lang="en-US" sz="3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288290" marR="0" indent="-288290" algn="just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8290" algn="l"/>
                          <a:tab pos="467995" algn="l"/>
                          <a:tab pos="1259840" algn="l"/>
                          <a:tab pos="1440180" algn="l"/>
                        </a:tabLst>
                      </a:pPr>
                      <a:r>
                        <a:rPr lang="en-US" sz="32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3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342900" marR="0" lvl="0" indent="-342900" algn="jus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ms-MY" sz="32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Describe the basic concepts in database. </a:t>
                      </a:r>
                      <a:endParaRPr lang="en-US" sz="3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342900" marR="0" lvl="0" indent="-342900" algn="jus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ms-MY" sz="32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Identify a database management system (DBMS). </a:t>
                      </a:r>
                      <a:endParaRPr lang="en-US" sz="3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342900" marR="0" lvl="0" indent="-342900" algn="jus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32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Develop a database system for an application or small business.</a:t>
                      </a:r>
                      <a:endParaRPr lang="en-US" sz="3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342900" marR="0" lvl="0" indent="-342900" algn="jus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32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Implement the database design using a Database Management System (DBMS).</a:t>
                      </a:r>
                      <a:endParaRPr lang="en-US" sz="3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27178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5081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Assessment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Continuous Evaluation : 50%</a:t>
            </a:r>
          </a:p>
          <a:p>
            <a:pPr lvl="2"/>
            <a:r>
              <a:rPr lang="en-US" sz="2800" dirty="0" smtClean="0"/>
              <a:t>Lab/Tutorial/Quiz : 5%</a:t>
            </a:r>
          </a:p>
          <a:p>
            <a:pPr lvl="2"/>
            <a:r>
              <a:rPr lang="en-US" sz="2800" dirty="0" smtClean="0"/>
              <a:t>Assignment </a:t>
            </a:r>
            <a:r>
              <a:rPr lang="en-US" sz="2800" dirty="0" smtClean="0"/>
              <a:t>1 </a:t>
            </a:r>
            <a:r>
              <a:rPr lang="en-US" sz="2800" smtClean="0"/>
              <a:t>: </a:t>
            </a:r>
            <a:r>
              <a:rPr lang="en-US" sz="2800" smtClean="0"/>
              <a:t>10%</a:t>
            </a:r>
            <a:endParaRPr lang="en-US" sz="2800" dirty="0" smtClean="0"/>
          </a:p>
          <a:p>
            <a:pPr lvl="2"/>
            <a:r>
              <a:rPr lang="en-US" sz="2800" dirty="0" smtClean="0"/>
              <a:t>Assignment 2 : 15%</a:t>
            </a:r>
          </a:p>
          <a:p>
            <a:pPr lvl="2"/>
            <a:r>
              <a:rPr lang="en-US" sz="2800" dirty="0" smtClean="0"/>
              <a:t>Mid </a:t>
            </a:r>
            <a:r>
              <a:rPr lang="en-US" sz="2800" dirty="0" err="1" smtClean="0"/>
              <a:t>Sem</a:t>
            </a:r>
            <a:r>
              <a:rPr lang="en-US" sz="2800" dirty="0" smtClean="0"/>
              <a:t> Exam  : 20%</a:t>
            </a:r>
          </a:p>
          <a:p>
            <a:r>
              <a:rPr lang="en-US" sz="3200" dirty="0" smtClean="0"/>
              <a:t>Final Examination : 50%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38626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022" y="160337"/>
            <a:ext cx="10131425" cy="1456267"/>
          </a:xfrm>
        </p:spPr>
        <p:txBody>
          <a:bodyPr/>
          <a:lstStyle/>
          <a:p>
            <a:r>
              <a:rPr lang="en-US" dirty="0" smtClean="0"/>
              <a:t>Database in a glimpse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4021" y="1616604"/>
            <a:ext cx="10131425" cy="2906451"/>
          </a:xfrm>
        </p:spPr>
        <p:txBody>
          <a:bodyPr/>
          <a:lstStyle/>
          <a:p>
            <a:r>
              <a:rPr lang="en-US" sz="2400" dirty="0"/>
              <a:t>A </a:t>
            </a:r>
            <a:r>
              <a:rPr lang="en-US" sz="2400" b="1" dirty="0"/>
              <a:t>database</a:t>
            </a:r>
            <a:r>
              <a:rPr lang="en-US" sz="2400" dirty="0"/>
              <a:t> is an organized collection of </a:t>
            </a:r>
            <a:r>
              <a:rPr lang="en-US" sz="2400" dirty="0" smtClean="0"/>
              <a:t>data</a:t>
            </a:r>
          </a:p>
          <a:p>
            <a:r>
              <a:rPr lang="en-US" sz="2400" dirty="0"/>
              <a:t>A </a:t>
            </a:r>
            <a:r>
              <a:rPr lang="en-US" sz="2400" b="1" dirty="0"/>
              <a:t>database management system</a:t>
            </a:r>
            <a:r>
              <a:rPr lang="en-US" sz="2400" dirty="0"/>
              <a:t> (</a:t>
            </a:r>
            <a:r>
              <a:rPr lang="en-US" sz="2400" b="1" dirty="0"/>
              <a:t>DBMS</a:t>
            </a:r>
            <a:r>
              <a:rPr lang="en-US" sz="2400" dirty="0"/>
              <a:t>) is a </a:t>
            </a:r>
            <a:r>
              <a:rPr lang="en-US" sz="2400" u="sng" dirty="0"/>
              <a:t>computer software</a:t>
            </a:r>
            <a:r>
              <a:rPr lang="en-US" sz="2400" dirty="0"/>
              <a:t> application that interacts with the user, other applications, and the database itself to capture and analyze data. </a:t>
            </a:r>
            <a:endParaRPr lang="en-US" sz="2400" dirty="0" smtClean="0"/>
          </a:p>
          <a:p>
            <a:r>
              <a:rPr lang="en-US" sz="2400" dirty="0"/>
              <a:t> A very simple example of a database system would be an electronic </a:t>
            </a:r>
            <a:r>
              <a:rPr lang="en-US" sz="2400" u="sng" dirty="0"/>
              <a:t>address book</a:t>
            </a:r>
            <a:r>
              <a:rPr lang="en-US" sz="2400" dirty="0"/>
              <a:t>.</a:t>
            </a: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endParaRPr lang="en-US" dirty="0"/>
          </a:p>
        </p:txBody>
      </p:sp>
      <p:sp>
        <p:nvSpPr>
          <p:cNvPr id="4" name="AutoShape 2" descr="Image result for database"/>
          <p:cNvSpPr>
            <a:spLocks noChangeAspect="1" noChangeArrowheads="1"/>
          </p:cNvSpPr>
          <p:nvPr/>
        </p:nvSpPr>
        <p:spPr bwMode="auto">
          <a:xfrm>
            <a:off x="1932860" y="497231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Image result for databas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Image result for databas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5177" y="3812146"/>
            <a:ext cx="3709116" cy="2524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437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19</TotalTime>
  <Words>83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Celestial</vt:lpstr>
      <vt:lpstr>WIA2001 / WIB2001 : DATABASE</vt:lpstr>
      <vt:lpstr>LECTURER INFORMATION</vt:lpstr>
      <vt:lpstr>Main References : </vt:lpstr>
      <vt:lpstr>Course Learning Outcome</vt:lpstr>
      <vt:lpstr>Assessment :</vt:lpstr>
      <vt:lpstr>Database in a glimpse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WIA2001 / WIB2001 : DATABASE</dc:title>
  <dc:creator>Maizatul Akmar</dc:creator>
  <cp:lastModifiedBy>Maizatul Akmar</cp:lastModifiedBy>
  <cp:revision>4</cp:revision>
  <dcterms:created xsi:type="dcterms:W3CDTF">2016-09-02T02:09:39Z</dcterms:created>
  <dcterms:modified xsi:type="dcterms:W3CDTF">2016-09-06T04:05:36Z</dcterms:modified>
</cp:coreProperties>
</file>