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24"/>
  </p:notesMasterIdLst>
  <p:handoutMasterIdLst>
    <p:handoutMasterId r:id="rId25"/>
  </p:handoutMasterIdLst>
  <p:sldIdLst>
    <p:sldId id="257" r:id="rId2"/>
    <p:sldId id="267" r:id="rId3"/>
    <p:sldId id="258" r:id="rId4"/>
    <p:sldId id="266" r:id="rId5"/>
    <p:sldId id="273" r:id="rId6"/>
    <p:sldId id="274" r:id="rId7"/>
    <p:sldId id="275" r:id="rId8"/>
    <p:sldId id="276" r:id="rId9"/>
    <p:sldId id="277" r:id="rId10"/>
    <p:sldId id="278" r:id="rId11"/>
    <p:sldId id="279" r:id="rId12"/>
    <p:sldId id="280" r:id="rId13"/>
    <p:sldId id="268" r:id="rId14"/>
    <p:sldId id="272" r:id="rId15"/>
    <p:sldId id="260" r:id="rId16"/>
    <p:sldId id="261" r:id="rId17"/>
    <p:sldId id="270" r:id="rId18"/>
    <p:sldId id="264" r:id="rId19"/>
    <p:sldId id="263" r:id="rId20"/>
    <p:sldId id="271" r:id="rId21"/>
    <p:sldId id="265" r:id="rId22"/>
    <p:sldId id="269" r:id="rId23"/>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3366"/>
    <a:srgbClr val="333399"/>
    <a:srgbClr val="F8F8F8"/>
    <a:srgbClr val="006666"/>
    <a:srgbClr val="336699"/>
    <a:srgbClr val="FFFFCC"/>
    <a:srgbClr val="DDDDD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187" autoAdjust="0"/>
    <p:restoredTop sz="79230" autoAdjust="0"/>
  </p:normalViewPr>
  <p:slideViewPr>
    <p:cSldViewPr showGuides="1">
      <p:cViewPr varScale="1">
        <p:scale>
          <a:sx n="57" d="100"/>
          <a:sy n="57" d="100"/>
        </p:scale>
        <p:origin x="18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02" d="100"/>
          <a:sy n="102" d="100"/>
        </p:scale>
        <p:origin x="3426" y="7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Project Management 6e</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EF8921-E59C-4F64-8E04-4B6B82E38B95}" type="datetimeFigureOut">
              <a:rPr lang="en-US" smtClean="0"/>
              <a:t>9/2/2016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Copyright © 2014 McGraw-Hill Education. All Rights Reserved. </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83AD8A-A2E3-4903-843D-93F86D5849CB}" type="slidenum">
              <a:rPr lang="en-US" smtClean="0"/>
              <a:t>‹#›</a:t>
            </a:fld>
            <a:endParaRPr lang="en-US"/>
          </a:p>
        </p:txBody>
      </p:sp>
    </p:spTree>
    <p:extLst>
      <p:ext uri="{BB962C8B-B14F-4D97-AF65-F5344CB8AC3E}">
        <p14:creationId xmlns:p14="http://schemas.microsoft.com/office/powerpoint/2010/main" val="19127803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defRPr sz="1400" b="1">
                <a:latin typeface="Arial" panose="020B0604020202020204" pitchFamily="34" charset="0"/>
                <a:cs typeface="Arial" panose="020B0604020202020204" pitchFamily="34" charset="0"/>
              </a:defRPr>
            </a:lvl1pPr>
          </a:lstStyle>
          <a:p>
            <a:pPr>
              <a:defRPr/>
            </a:pPr>
            <a:r>
              <a:rPr lang="en-US" smtClean="0"/>
              <a:t>Project Management 6e</a:t>
            </a: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5542" name="Rectangle 6"/>
          <p:cNvSpPr>
            <a:spLocks noGrp="1" noChangeArrowheads="1"/>
          </p:cNvSpPr>
          <p:nvPr>
            <p:ph type="ftr" sz="quarter" idx="4"/>
          </p:nvPr>
        </p:nvSpPr>
        <p:spPr bwMode="auto">
          <a:xfrm>
            <a:off x="0" y="8685213"/>
            <a:ext cx="361187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900">
                <a:latin typeface="Arial" panose="020B0604020202020204" pitchFamily="34" charset="0"/>
                <a:cs typeface="Arial" panose="020B0604020202020204" pitchFamily="34" charset="0"/>
              </a:defRPr>
            </a:lvl1pPr>
          </a:lstStyle>
          <a:p>
            <a:pPr>
              <a:defRPr/>
            </a:pPr>
            <a:endParaRPr lang="en-US" dirty="0" smtClean="0"/>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900">
                <a:latin typeface="Arial" panose="020B0604020202020204" pitchFamily="34" charset="0"/>
                <a:cs typeface="Arial" panose="020B0604020202020204" pitchFamily="34" charset="0"/>
              </a:defRPr>
            </a:lvl1pPr>
          </a:lstStyle>
          <a:p>
            <a:pPr>
              <a:defRPr/>
            </a:pPr>
            <a:r>
              <a:rPr lang="en-US" smtClean="0"/>
              <a:t>1-</a:t>
            </a:r>
            <a:fld id="{01DC014E-91F4-40AD-A60D-7DAFC02808DD}" type="slidenum">
              <a:rPr lang="en-US" smtClean="0"/>
              <a:pPr>
                <a:defRPr/>
              </a:pPr>
              <a:t>‹#›</a:t>
            </a:fld>
            <a:endParaRPr lang="en-US" dirty="0"/>
          </a:p>
        </p:txBody>
      </p:sp>
    </p:spTree>
    <p:extLst>
      <p:ext uri="{BB962C8B-B14F-4D97-AF65-F5344CB8AC3E}">
        <p14:creationId xmlns:p14="http://schemas.microsoft.com/office/powerpoint/2010/main" val="831810350"/>
      </p:ext>
    </p:extLst>
  </p:cSld>
  <p:clrMap bg1="lt1" tx1="dk1" bg2="lt2" tx2="dk2" accent1="accent1" accent2="accent2" accent3="accent3" accent4="accent4" accent5="accent5" accent6="accent6" hlink="hlink" folHlink="folHlink"/>
  <p:hf ftr="0" dt="0"/>
  <p:notesStyle>
    <a:lvl1pPr marL="0" indent="227013"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algn="ctr"/>
            <a:r>
              <a:rPr lang="en-US" b="1" dirty="0" smtClean="0"/>
              <a:t>Image: Chapter One: Modern Project Management Title Slide</a:t>
            </a:r>
          </a:p>
          <a:p>
            <a:r>
              <a:rPr lang="en-US" dirty="0" smtClean="0"/>
              <a:t>This </a:t>
            </a:r>
            <a:r>
              <a:rPr lang="en-US" dirty="0"/>
              <a:t>is a good time to be reading a book about project management. Project management </a:t>
            </a:r>
            <a:r>
              <a:rPr lang="en-US" dirty="0" smtClean="0"/>
              <a:t>skills are both valuable and critical </a:t>
            </a:r>
            <a:r>
              <a:rPr lang="en-US" dirty="0"/>
              <a:t>to </a:t>
            </a:r>
            <a:r>
              <a:rPr lang="en-US" dirty="0" smtClean="0"/>
              <a:t>sustainable economic </a:t>
            </a:r>
            <a:r>
              <a:rPr lang="en-US" dirty="0"/>
              <a:t>growth. New jobs and competitive advantage are achieved </a:t>
            </a:r>
            <a:r>
              <a:rPr lang="en-US" dirty="0" smtClean="0"/>
              <a:t>by constant </a:t>
            </a:r>
            <a:r>
              <a:rPr lang="en-US" dirty="0"/>
              <a:t>innovation, developing new products and services, and improving </a:t>
            </a:r>
            <a:r>
              <a:rPr lang="en-US" dirty="0" smtClean="0"/>
              <a:t>both productivity </a:t>
            </a:r>
            <a:r>
              <a:rPr lang="en-US" dirty="0"/>
              <a:t>and quality of work</a:t>
            </a:r>
            <a:r>
              <a:rPr lang="en-US" dirty="0" smtClean="0"/>
              <a:t>.</a:t>
            </a:r>
          </a:p>
          <a:p>
            <a:r>
              <a:rPr lang="en-US" dirty="0"/>
              <a:t>This text is written to provide the reader with a comprehensive, integrative understanding of the project management process. The text focuses both on the science of project management and the art of managing projects. Throughout this text you will be exposed to the major aspects of the project management system</a:t>
            </a:r>
            <a:r>
              <a:rPr lang="en-US" dirty="0" smtClean="0"/>
              <a:t>.</a:t>
            </a:r>
            <a:endParaRPr lang="en-US" dirty="0"/>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1</a:t>
            </a:fld>
            <a:endParaRPr lang="en-US" dirty="0"/>
          </a:p>
        </p:txBody>
      </p:sp>
    </p:spTree>
    <p:extLst>
      <p:ext uri="{BB962C8B-B14F-4D97-AF65-F5344CB8AC3E}">
        <p14:creationId xmlns:p14="http://schemas.microsoft.com/office/powerpoint/2010/main" val="405486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dirty="0" smtClean="0"/>
          </a:p>
          <a:p>
            <a:pPr algn="ctr"/>
            <a:r>
              <a:rPr lang="en-US" b="1" dirty="0" smtClean="0"/>
              <a:t>Figure 1.2 Integrated </a:t>
            </a:r>
            <a:r>
              <a:rPr lang="en-US" b="1" dirty="0"/>
              <a:t>Management of Projects</a:t>
            </a:r>
          </a:p>
          <a:p>
            <a:r>
              <a:rPr lang="en-US" b="1" dirty="0" smtClean="0"/>
              <a:t>Figure </a:t>
            </a:r>
            <a:r>
              <a:rPr lang="en-US" b="1" dirty="0"/>
              <a:t>1.2 </a:t>
            </a:r>
            <a:r>
              <a:rPr lang="en-US" dirty="0" smtClean="0"/>
              <a:t>shows </a:t>
            </a:r>
            <a:r>
              <a:rPr lang="en-US" dirty="0"/>
              <a:t>how </a:t>
            </a:r>
            <a:r>
              <a:rPr lang="en-US" dirty="0" smtClean="0"/>
              <a:t>integrating </a:t>
            </a:r>
            <a:r>
              <a:rPr lang="en-US" dirty="0"/>
              <a:t>all of the major dimensions of project management </a:t>
            </a:r>
            <a:r>
              <a:rPr lang="en-US" dirty="0" smtClean="0"/>
              <a:t>enables </a:t>
            </a:r>
            <a:r>
              <a:rPr lang="en-US" dirty="0"/>
              <a:t>management to have greater flexibility and better control of </a:t>
            </a:r>
            <a:r>
              <a:rPr lang="en-US" dirty="0" smtClean="0"/>
              <a:t>all project </a:t>
            </a:r>
            <a:r>
              <a:rPr lang="en-US" dirty="0"/>
              <a:t>management activities </a:t>
            </a:r>
            <a:r>
              <a:rPr lang="en-US" dirty="0" smtClean="0"/>
              <a:t>to </a:t>
            </a:r>
            <a:r>
              <a:rPr lang="en-US" dirty="0"/>
              <a:t>move the organization toward its </a:t>
            </a:r>
            <a:r>
              <a:rPr lang="en-US" dirty="0" smtClean="0"/>
              <a:t>strategic goals</a:t>
            </a:r>
            <a:r>
              <a:rPr lang="en-US" dirty="0"/>
              <a:t>. It </a:t>
            </a:r>
            <a:r>
              <a:rPr lang="en-US" dirty="0" smtClean="0"/>
              <a:t>necessitates combining </a:t>
            </a:r>
            <a:r>
              <a:rPr lang="en-US" dirty="0"/>
              <a:t>all of the major dimensions of project management under one umbrella</a:t>
            </a:r>
            <a:r>
              <a:rPr lang="en-US" dirty="0" smtClean="0"/>
              <a:t>. Each </a:t>
            </a:r>
            <a:r>
              <a:rPr lang="en-US" dirty="0"/>
              <a:t>dimension is connected </a:t>
            </a:r>
            <a:r>
              <a:rPr lang="en-US" dirty="0" smtClean="0"/>
              <a:t>to another in </a:t>
            </a:r>
            <a:r>
              <a:rPr lang="en-US" dirty="0"/>
              <a:t>one seamless, integrated domain. </a:t>
            </a:r>
            <a:r>
              <a:rPr lang="en-US" dirty="0" smtClean="0"/>
              <a:t>Governance means </a:t>
            </a:r>
            <a:r>
              <a:rPr lang="en-US" dirty="0"/>
              <a:t>applying a set of knowledge, skills, tools, and techniques to </a:t>
            </a:r>
            <a:r>
              <a:rPr lang="en-US" dirty="0" smtClean="0"/>
              <a:t>a collection </a:t>
            </a:r>
            <a:r>
              <a:rPr lang="en-US" dirty="0"/>
              <a:t>of projects in order to move the organization toward its strategic goals. This integrative movement represents a major thrust of project driven </a:t>
            </a:r>
            <a:r>
              <a:rPr lang="en-US" dirty="0" smtClean="0"/>
              <a:t>organizations across </a:t>
            </a:r>
            <a:r>
              <a:rPr lang="en-US" dirty="0"/>
              <a:t>all industries.</a:t>
            </a:r>
            <a:endParaRPr lang="en-US" dirty="0" smtClean="0"/>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18</a:t>
            </a:fld>
            <a:endParaRPr lang="en-US" dirty="0"/>
          </a:p>
        </p:txBody>
      </p:sp>
    </p:spTree>
    <p:extLst>
      <p:ext uri="{BB962C8B-B14F-4D97-AF65-F5344CB8AC3E}">
        <p14:creationId xmlns:p14="http://schemas.microsoft.com/office/powerpoint/2010/main" val="4204652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algn="ctr"/>
            <a:r>
              <a:rPr lang="en-US" b="1" dirty="0"/>
              <a:t>Alignment of Projects with </a:t>
            </a:r>
            <a:r>
              <a:rPr lang="en-US" b="1" dirty="0" smtClean="0"/>
              <a:t>Organizational </a:t>
            </a:r>
            <a:r>
              <a:rPr lang="en-US" b="1" dirty="0"/>
              <a:t>Strategy</a:t>
            </a:r>
          </a:p>
          <a:p>
            <a:r>
              <a:rPr lang="en-US" dirty="0" smtClean="0"/>
              <a:t>Failure to strategically align the tangible and intangible resources </a:t>
            </a:r>
            <a:r>
              <a:rPr lang="en-US" dirty="0"/>
              <a:t>of </a:t>
            </a:r>
            <a:r>
              <a:rPr lang="en-US" dirty="0" smtClean="0"/>
              <a:t>an </a:t>
            </a:r>
            <a:r>
              <a:rPr lang="en-US" dirty="0"/>
              <a:t>organization </a:t>
            </a:r>
            <a:r>
              <a:rPr lang="en-US" dirty="0" smtClean="0"/>
              <a:t>results in efforts wasted on non-value-added activities/projects and increases an organization’s competitive risk.</a:t>
            </a:r>
          </a:p>
          <a:p>
            <a:r>
              <a:rPr lang="en-US" dirty="0"/>
              <a:t>Problems resulting from the uncoordinated project management systems include:</a:t>
            </a:r>
          </a:p>
          <a:p>
            <a:pPr marL="628650" lvl="1" indent="-171450">
              <a:buFont typeface="Arial" panose="020B0604020202020204" pitchFamily="34" charset="0"/>
              <a:buChar char="•"/>
            </a:pPr>
            <a:r>
              <a:rPr lang="en-US" dirty="0"/>
              <a:t>Projects that do not support the organization’s overall strategic plan and goals.</a:t>
            </a:r>
          </a:p>
          <a:p>
            <a:pPr marL="628650" lvl="1" indent="-171450">
              <a:buFont typeface="Arial" panose="020B0604020202020204" pitchFamily="34" charset="0"/>
              <a:buChar char="•"/>
            </a:pPr>
            <a:r>
              <a:rPr lang="en-US" dirty="0"/>
              <a:t>Independent managerial decisions that create internal imbalances, conflicts and confusion resulting in dissatisfied customers.</a:t>
            </a:r>
          </a:p>
          <a:p>
            <a:pPr marL="628650" lvl="1" indent="-171450">
              <a:buFont typeface="Arial" panose="020B0604020202020204" pitchFamily="34" charset="0"/>
              <a:buChar char="•"/>
            </a:pPr>
            <a:r>
              <a:rPr lang="en-US" dirty="0"/>
              <a:t>Failure to prioritize projects results in the waste of resources on non-value-added activities/projects.</a:t>
            </a:r>
          </a:p>
          <a:p>
            <a:endParaRPr lang="en-US" dirty="0" smtClean="0"/>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19</a:t>
            </a:fld>
            <a:endParaRPr lang="en-US" dirty="0"/>
          </a:p>
        </p:txBody>
      </p:sp>
    </p:spTree>
    <p:extLst>
      <p:ext uri="{BB962C8B-B14F-4D97-AF65-F5344CB8AC3E}">
        <p14:creationId xmlns:p14="http://schemas.microsoft.com/office/powerpoint/2010/main" val="1409916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indent="0"/>
            <a:r>
              <a:rPr lang="en-US" b="1" dirty="0"/>
              <a:t>Major Functions of Portfolio Management: The “Science” and “Art” of Project Management</a:t>
            </a:r>
          </a:p>
          <a:p>
            <a:r>
              <a:rPr lang="en-US" dirty="0" smtClean="0"/>
              <a:t>Successful project management is a continuous process that requires managers be instigators, implementers, communicators, organization structure developers, and strategic goals minders while they:</a:t>
            </a:r>
          </a:p>
          <a:p>
            <a:pPr marL="628650" lvl="1" indent="-171450" eaLnBrk="1" hangingPunct="1">
              <a:spcBef>
                <a:spcPct val="40000"/>
              </a:spcBef>
              <a:buFont typeface="Arial" panose="020B0604020202020204" pitchFamily="34" charset="0"/>
              <a:buChar char="•"/>
            </a:pPr>
            <a:r>
              <a:rPr lang="en-US" dirty="0"/>
              <a:t>Oversee project selection.</a:t>
            </a:r>
          </a:p>
          <a:p>
            <a:pPr marL="628650" lvl="1" indent="-171450" eaLnBrk="1" hangingPunct="1">
              <a:spcBef>
                <a:spcPct val="40000"/>
              </a:spcBef>
              <a:buFont typeface="Arial" panose="020B0604020202020204" pitchFamily="34" charset="0"/>
              <a:buChar char="•"/>
            </a:pPr>
            <a:r>
              <a:rPr lang="en-US" dirty="0"/>
              <a:t>Monitor aggregate resource levels and skills.</a:t>
            </a:r>
          </a:p>
          <a:p>
            <a:pPr marL="628650" lvl="1" indent="-171450" eaLnBrk="1" hangingPunct="1">
              <a:spcBef>
                <a:spcPct val="40000"/>
              </a:spcBef>
              <a:buFont typeface="Arial" panose="020B0604020202020204" pitchFamily="34" charset="0"/>
              <a:buChar char="•"/>
            </a:pPr>
            <a:r>
              <a:rPr lang="en-US" dirty="0"/>
              <a:t>Encourage use of best practices.</a:t>
            </a:r>
          </a:p>
          <a:p>
            <a:pPr marL="628650" lvl="1" indent="-171450" eaLnBrk="1" hangingPunct="1">
              <a:spcBef>
                <a:spcPct val="40000"/>
              </a:spcBef>
              <a:buFont typeface="Arial" panose="020B0604020202020204" pitchFamily="34" charset="0"/>
              <a:buChar char="•"/>
            </a:pPr>
            <a:r>
              <a:rPr lang="en-US" dirty="0"/>
              <a:t>Balance projects in the portfolio in order to represent a risk level appropriate to the organization.</a:t>
            </a:r>
          </a:p>
          <a:p>
            <a:pPr marL="628650" lvl="1" indent="-171450" eaLnBrk="1" hangingPunct="1">
              <a:spcBef>
                <a:spcPct val="40000"/>
              </a:spcBef>
              <a:buFont typeface="Arial" panose="020B0604020202020204" pitchFamily="34" charset="0"/>
              <a:buChar char="•"/>
            </a:pPr>
            <a:r>
              <a:rPr lang="en-US" dirty="0"/>
              <a:t>Improve communication among all stakeholders.</a:t>
            </a:r>
          </a:p>
          <a:p>
            <a:pPr marL="628650" lvl="1" indent="-171450" eaLnBrk="1" hangingPunct="1">
              <a:spcBef>
                <a:spcPct val="40000"/>
              </a:spcBef>
              <a:buFont typeface="Arial" panose="020B0604020202020204" pitchFamily="34" charset="0"/>
              <a:buChar char="•"/>
            </a:pPr>
            <a:r>
              <a:rPr lang="en-US" dirty="0"/>
              <a:t>Create a total organization perspective that goes beyond silo thinking.</a:t>
            </a:r>
          </a:p>
          <a:p>
            <a:pPr marL="628650" lvl="1" indent="-171450" eaLnBrk="1" hangingPunct="1">
              <a:spcBef>
                <a:spcPct val="40000"/>
              </a:spcBef>
              <a:buFont typeface="Arial" panose="020B0604020202020204" pitchFamily="34" charset="0"/>
              <a:buChar char="•"/>
            </a:pPr>
            <a:r>
              <a:rPr lang="en-US" dirty="0"/>
              <a:t>Improve overall management of projects over time.</a:t>
            </a:r>
          </a:p>
          <a:p>
            <a:endParaRPr lang="en-US" dirty="0" smtClean="0"/>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20</a:t>
            </a:fld>
            <a:endParaRPr lang="en-US" dirty="0"/>
          </a:p>
        </p:txBody>
      </p:sp>
    </p:spTree>
    <p:extLst>
      <p:ext uri="{BB962C8B-B14F-4D97-AF65-F5344CB8AC3E}">
        <p14:creationId xmlns:p14="http://schemas.microsoft.com/office/powerpoint/2010/main" val="204361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indent="0" algn="ctr"/>
            <a:r>
              <a:rPr lang="en-US" b="1" dirty="0"/>
              <a:t>The Technical </a:t>
            </a:r>
            <a:r>
              <a:rPr lang="en-US" b="1" dirty="0" smtClean="0"/>
              <a:t>and </a:t>
            </a:r>
            <a:r>
              <a:rPr lang="en-US" b="1" dirty="0"/>
              <a:t>Sociocultural </a:t>
            </a:r>
            <a:r>
              <a:rPr lang="en-US" b="1" dirty="0" smtClean="0"/>
              <a:t>Dimensions of </a:t>
            </a:r>
            <a:r>
              <a:rPr lang="en-US" b="1" dirty="0"/>
              <a:t>the Project Management Process</a:t>
            </a:r>
            <a:endParaRPr lang="en-US" b="1" dirty="0" smtClean="0"/>
          </a:p>
          <a:p>
            <a:r>
              <a:rPr lang="en-US" b="1" dirty="0" smtClean="0"/>
              <a:t>Figure 1.3 </a:t>
            </a:r>
            <a:r>
              <a:rPr lang="en-US" dirty="0" smtClean="0"/>
              <a:t>(which closely resembles a “yin and yang” symbol) illustrates the necessity for project managers to have the skills sets required to successfully manage the two opposing dimensions of the project </a:t>
            </a:r>
            <a:r>
              <a:rPr lang="en-US" dirty="0"/>
              <a:t>management process. </a:t>
            </a:r>
            <a:r>
              <a:rPr lang="en-US" dirty="0" smtClean="0"/>
              <a:t>They must administer the </a:t>
            </a:r>
            <a:r>
              <a:rPr lang="en-US" dirty="0"/>
              <a:t>technical </a:t>
            </a:r>
            <a:r>
              <a:rPr lang="en-US" dirty="0" smtClean="0"/>
              <a:t>aspects </a:t>
            </a:r>
            <a:r>
              <a:rPr lang="en-US" dirty="0"/>
              <a:t>of the management </a:t>
            </a:r>
            <a:r>
              <a:rPr lang="en-US" dirty="0" smtClean="0"/>
              <a:t>process </a:t>
            </a:r>
            <a:r>
              <a:rPr lang="en-US" dirty="0"/>
              <a:t>while attending to the </a:t>
            </a:r>
            <a:r>
              <a:rPr lang="en-US" dirty="0" smtClean="0"/>
              <a:t>sociocultural </a:t>
            </a:r>
            <a:r>
              <a:rPr lang="en-US" dirty="0"/>
              <a:t>side of project management</a:t>
            </a:r>
            <a:r>
              <a:rPr lang="en-US" dirty="0" smtClean="0"/>
              <a:t>.</a:t>
            </a:r>
          </a:p>
          <a:p>
            <a:r>
              <a:rPr lang="en-US" dirty="0"/>
              <a:t>The first dimension is the technical </a:t>
            </a:r>
            <a:r>
              <a:rPr lang="en-US" dirty="0" smtClean="0"/>
              <a:t>includes </a:t>
            </a:r>
            <a:r>
              <a:rPr lang="en-US" dirty="0"/>
              <a:t>planning, scheduling, and controlling projects. </a:t>
            </a:r>
            <a:r>
              <a:rPr lang="en-US" dirty="0" smtClean="0"/>
              <a:t>Clear project </a:t>
            </a:r>
            <a:r>
              <a:rPr lang="en-US" dirty="0"/>
              <a:t>scope statements are written to link the project and customer and to </a:t>
            </a:r>
            <a:r>
              <a:rPr lang="en-US" dirty="0" smtClean="0"/>
              <a:t>facilitate planning </a:t>
            </a:r>
            <a:r>
              <a:rPr lang="en-US" dirty="0"/>
              <a:t>and control. Creation of the deliverables and work </a:t>
            </a:r>
            <a:r>
              <a:rPr lang="en-US" dirty="0" smtClean="0"/>
              <a:t>breakdown structures </a:t>
            </a:r>
            <a:r>
              <a:rPr lang="en-US" dirty="0"/>
              <a:t>facilitates planning and monitoring the progress of the project. </a:t>
            </a:r>
            <a:r>
              <a:rPr lang="en-US" dirty="0" smtClean="0"/>
              <a:t>The work </a:t>
            </a:r>
            <a:r>
              <a:rPr lang="en-US" dirty="0"/>
              <a:t>breakdown structure serves as a database that links all levels in the organization</a:t>
            </a:r>
            <a:r>
              <a:rPr lang="en-US" dirty="0" smtClean="0"/>
              <a:t>, major </a:t>
            </a:r>
            <a:r>
              <a:rPr lang="en-US" dirty="0"/>
              <a:t>deliverables, and all work—right down to the tasks in a work package</a:t>
            </a:r>
            <a:r>
              <a:rPr lang="en-US" dirty="0" smtClean="0"/>
              <a:t>. Effects </a:t>
            </a:r>
            <a:r>
              <a:rPr lang="en-US" dirty="0"/>
              <a:t>of project changes are documented and traceable. Thus, any change in </a:t>
            </a:r>
            <a:r>
              <a:rPr lang="en-US" dirty="0" smtClean="0"/>
              <a:t>one part  of </a:t>
            </a:r>
            <a:r>
              <a:rPr lang="en-US" dirty="0"/>
              <a:t>the project is traceable to the source by the integrated linkages of the system</a:t>
            </a:r>
            <a:r>
              <a:rPr lang="en-US" dirty="0" smtClean="0"/>
              <a:t>. This </a:t>
            </a:r>
            <a:r>
              <a:rPr lang="en-US" dirty="0"/>
              <a:t>integrated information approach can provide all project managers </a:t>
            </a:r>
            <a:r>
              <a:rPr lang="en-US" dirty="0" smtClean="0"/>
              <a:t>and the </a:t>
            </a:r>
            <a:r>
              <a:rPr lang="en-US" dirty="0"/>
              <a:t>customer with decision information appropriate to their level and needs. </a:t>
            </a:r>
            <a:r>
              <a:rPr lang="en-US" dirty="0" smtClean="0"/>
              <a:t>A successful </a:t>
            </a:r>
            <a:r>
              <a:rPr lang="en-US" dirty="0"/>
              <a:t>project manager will be well trained in the technical side of </a:t>
            </a:r>
            <a:r>
              <a:rPr lang="en-US" dirty="0" smtClean="0"/>
              <a:t>managing projects</a:t>
            </a:r>
            <a:r>
              <a:rPr lang="en-US" dirty="0"/>
              <a:t>.</a:t>
            </a:r>
          </a:p>
          <a:p>
            <a:r>
              <a:rPr lang="en-US" dirty="0"/>
              <a:t>The second and opposing dimension is the sociocultural side of project </a:t>
            </a:r>
            <a:r>
              <a:rPr lang="en-US" dirty="0" smtClean="0"/>
              <a:t>management which. involves creating </a:t>
            </a:r>
            <a:r>
              <a:rPr lang="en-US" dirty="0"/>
              <a:t>a temporary social system within a larger organizational </a:t>
            </a:r>
            <a:r>
              <a:rPr lang="en-US" dirty="0" smtClean="0"/>
              <a:t>environment that </a:t>
            </a:r>
            <a:r>
              <a:rPr lang="en-US" dirty="0"/>
              <a:t>combines the talents of a divergent set of professionals working </a:t>
            </a:r>
            <a:r>
              <a:rPr lang="en-US" dirty="0" smtClean="0"/>
              <a:t>to complete </a:t>
            </a:r>
            <a:r>
              <a:rPr lang="en-US" dirty="0"/>
              <a:t>the project</a:t>
            </a:r>
            <a:r>
              <a:rPr lang="en-US" dirty="0" smtClean="0"/>
              <a:t>. </a:t>
            </a:r>
            <a:r>
              <a:rPr lang="en-US" dirty="0"/>
              <a:t>The socio-cultural dimension also involves managing the interface between </a:t>
            </a:r>
            <a:r>
              <a:rPr lang="en-US" dirty="0" smtClean="0"/>
              <a:t>the project </a:t>
            </a:r>
            <a:r>
              <a:rPr lang="en-US" dirty="0"/>
              <a:t>and external </a:t>
            </a:r>
            <a:r>
              <a:rPr lang="en-US" dirty="0" smtClean="0"/>
              <a:t>environment to build </a:t>
            </a:r>
            <a:r>
              <a:rPr lang="en-US" dirty="0"/>
              <a:t>a cooperative social network among a </a:t>
            </a:r>
            <a:r>
              <a:rPr lang="en-US" dirty="0" smtClean="0"/>
              <a:t>divergent set </a:t>
            </a:r>
            <a:r>
              <a:rPr lang="en-US" dirty="0"/>
              <a:t>of allies with different standards, commitments, and perspectives.</a:t>
            </a:r>
            <a:endParaRPr lang="en-US" dirty="0" smtClean="0"/>
          </a:p>
          <a:p>
            <a:endParaRPr lang="en-US" dirty="0" smtClean="0"/>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21</a:t>
            </a:fld>
            <a:endParaRPr lang="en-US" dirty="0"/>
          </a:p>
        </p:txBody>
      </p:sp>
    </p:spTree>
    <p:extLst>
      <p:ext uri="{BB962C8B-B14F-4D97-AF65-F5344CB8AC3E}">
        <p14:creationId xmlns:p14="http://schemas.microsoft.com/office/powerpoint/2010/main" val="180074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indent="0"/>
            <a:r>
              <a:rPr lang="en-US" dirty="0" smtClean="0"/>
              <a:t>Key project management terms with which students should be familiar after studying this chapter:</a:t>
            </a:r>
          </a:p>
          <a:p>
            <a:pPr marL="171450" indent="-171450">
              <a:buFont typeface="Arial" panose="020B0604020202020204" pitchFamily="34" charset="0"/>
              <a:buChar char="•"/>
            </a:pPr>
            <a:r>
              <a:rPr lang="en-US" dirty="0"/>
              <a:t>A program is a group of related projects designed to accomplish a common goal over an extended period of time.</a:t>
            </a:r>
          </a:p>
          <a:p>
            <a:pPr marL="171450" indent="-171450">
              <a:buFont typeface="Arial" panose="020B0604020202020204" pitchFamily="34" charset="0"/>
              <a:buChar char="•"/>
            </a:pPr>
            <a:r>
              <a:rPr lang="en-US" dirty="0" smtClean="0"/>
              <a:t>A </a:t>
            </a:r>
            <a:r>
              <a:rPr lang="en-US" dirty="0"/>
              <a:t>project is a temporary endeavor undertaken to create a unique product, service, or result</a:t>
            </a:r>
            <a:r>
              <a:rPr lang="en-US" dirty="0" smtClean="0"/>
              <a:t>.</a:t>
            </a:r>
          </a:p>
          <a:p>
            <a:pPr marL="171450" indent="-171450">
              <a:buFont typeface="Arial" panose="020B0604020202020204" pitchFamily="34" charset="0"/>
              <a:buChar char="•"/>
            </a:pPr>
            <a:r>
              <a:rPr lang="en-US" dirty="0" smtClean="0"/>
              <a:t>A </a:t>
            </a:r>
            <a:r>
              <a:rPr lang="en-US" dirty="0"/>
              <a:t>project life cycle </a:t>
            </a:r>
            <a:r>
              <a:rPr lang="en-US" dirty="0" smtClean="0"/>
              <a:t>is used to </a:t>
            </a:r>
            <a:r>
              <a:rPr lang="en-US" dirty="0"/>
              <a:t>depict </a:t>
            </a:r>
            <a:r>
              <a:rPr lang="en-US" dirty="0" smtClean="0"/>
              <a:t>the sequential timing </a:t>
            </a:r>
            <a:r>
              <a:rPr lang="en-US" dirty="0"/>
              <a:t>of </a:t>
            </a:r>
            <a:r>
              <a:rPr lang="en-US" dirty="0" smtClean="0"/>
              <a:t>the four major stages (defining</a:t>
            </a:r>
            <a:r>
              <a:rPr lang="en-US" dirty="0"/>
              <a:t>,</a:t>
            </a:r>
          </a:p>
          <a:p>
            <a:pPr marL="171450" indent="-171450">
              <a:buFont typeface="Arial" panose="020B0604020202020204" pitchFamily="34" charset="0"/>
              <a:buChar char="•"/>
            </a:pPr>
            <a:r>
              <a:rPr lang="en-US" dirty="0"/>
              <a:t>planning, executing, and </a:t>
            </a:r>
            <a:r>
              <a:rPr lang="en-US" dirty="0" smtClean="0"/>
              <a:t>delivering tasks) that occur over </a:t>
            </a:r>
            <a:r>
              <a:rPr lang="en-US" dirty="0"/>
              <a:t>the life of the project</a:t>
            </a:r>
            <a:r>
              <a:rPr lang="en-US" dirty="0" smtClean="0"/>
              <a:t>.</a:t>
            </a:r>
          </a:p>
          <a:p>
            <a:pPr marL="171450" indent="-171450">
              <a:buFont typeface="Arial" panose="020B0604020202020204" pitchFamily="34" charset="0"/>
              <a:buChar char="•"/>
            </a:pPr>
            <a:r>
              <a:rPr lang="en-US" dirty="0"/>
              <a:t>Project Management </a:t>
            </a:r>
            <a:r>
              <a:rPr lang="en-US" dirty="0" smtClean="0"/>
              <a:t>Professional (</a:t>
            </a:r>
            <a:r>
              <a:rPr lang="en-US" dirty="0"/>
              <a:t>PMP</a:t>
            </a:r>
            <a:r>
              <a:rPr lang="en-US" dirty="0" smtClean="0"/>
              <a:t>) is someone </a:t>
            </a:r>
            <a:r>
              <a:rPr lang="en-US" dirty="0"/>
              <a:t>who has documented </a:t>
            </a:r>
            <a:r>
              <a:rPr lang="en-US" dirty="0" smtClean="0"/>
              <a:t>sufficient project </a:t>
            </a:r>
            <a:r>
              <a:rPr lang="en-US" dirty="0"/>
              <a:t>experience, </a:t>
            </a:r>
            <a:r>
              <a:rPr lang="en-US" dirty="0" smtClean="0"/>
              <a:t>has agreed </a:t>
            </a:r>
            <a:r>
              <a:rPr lang="en-US" dirty="0"/>
              <a:t>to follow the Project Management </a:t>
            </a:r>
            <a:r>
              <a:rPr lang="en-US" dirty="0" smtClean="0"/>
              <a:t>Institute </a:t>
            </a:r>
            <a:r>
              <a:rPr lang="en-US" dirty="0"/>
              <a:t>code of </a:t>
            </a:r>
            <a:r>
              <a:rPr lang="en-US" dirty="0" smtClean="0"/>
              <a:t>professional conduct</a:t>
            </a:r>
            <a:r>
              <a:rPr lang="en-US" dirty="0"/>
              <a:t>, and </a:t>
            </a:r>
            <a:r>
              <a:rPr lang="en-US" dirty="0" smtClean="0"/>
              <a:t>has demonstrated </a:t>
            </a:r>
            <a:r>
              <a:rPr lang="en-US" dirty="0"/>
              <a:t>mastery of the field of </a:t>
            </a:r>
            <a:r>
              <a:rPr lang="en-US" dirty="0" smtClean="0"/>
              <a:t>project management </a:t>
            </a:r>
            <a:r>
              <a:rPr lang="en-US" dirty="0"/>
              <a:t>by passing a comprehensive examination</a:t>
            </a:r>
            <a:r>
              <a:rPr lang="en-US" dirty="0" smtClean="0"/>
              <a:t>.</a:t>
            </a:r>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z="900" smtClean="0">
                <a:latin typeface="Arial" panose="020B0604020202020204" pitchFamily="34" charset="0"/>
                <a:cs typeface="Arial" panose="020B0604020202020204" pitchFamily="34" charset="0"/>
              </a:rPr>
              <a:t>1-</a:t>
            </a:r>
            <a:fld id="{01DC014E-91F4-40AD-A60D-7DAFC02808DD}" type="slidenum">
              <a:rPr lang="en-US" sz="900" smtClean="0">
                <a:latin typeface="Arial" panose="020B0604020202020204" pitchFamily="34" charset="0"/>
                <a:cs typeface="Arial" panose="020B0604020202020204" pitchFamily="34" charset="0"/>
              </a:rPr>
              <a:pPr>
                <a:defRPr/>
              </a:pPr>
              <a:t>22</a:t>
            </a:fld>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94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marL="0" marR="0" indent="227013" algn="ctr" defTabSz="914400" rtl="0" eaLnBrk="0" fontAlgn="base" latinLnBrk="0" hangingPunct="0">
              <a:lnSpc>
                <a:spcPct val="100000"/>
              </a:lnSpc>
              <a:spcBef>
                <a:spcPct val="30000"/>
              </a:spcBef>
              <a:spcAft>
                <a:spcPct val="0"/>
              </a:spcAft>
              <a:buClrTx/>
              <a:buSzTx/>
              <a:buFontTx/>
              <a:buNone/>
              <a:tabLst/>
              <a:defRPr/>
            </a:pPr>
            <a:r>
              <a:rPr lang="en-US" b="1" dirty="0" smtClean="0"/>
              <a:t>Image: An Overview of Project Management 6e.</a:t>
            </a:r>
            <a:endParaRPr lang="en-US" dirty="0" smtClean="0"/>
          </a:p>
          <a:p>
            <a:pPr indent="227013"/>
            <a:r>
              <a:rPr lang="en-US" dirty="0" smtClean="0"/>
              <a:t>Following </a:t>
            </a:r>
            <a:r>
              <a:rPr lang="en-US" dirty="0"/>
              <a:t>this </a:t>
            </a:r>
            <a:r>
              <a:rPr lang="en-US" dirty="0" smtClean="0"/>
              <a:t>introductory chapter</a:t>
            </a:r>
            <a:r>
              <a:rPr lang="en-US" dirty="0"/>
              <a:t>, Chapter 2 focuses on how organizations go about evaluating </a:t>
            </a:r>
            <a:r>
              <a:rPr lang="en-US" dirty="0" smtClean="0"/>
              <a:t>and selecting projects and </a:t>
            </a:r>
            <a:r>
              <a:rPr lang="en-US" dirty="0"/>
              <a:t>the importance of aligning </a:t>
            </a:r>
            <a:r>
              <a:rPr lang="en-US" dirty="0" smtClean="0"/>
              <a:t>project selection </a:t>
            </a:r>
            <a:r>
              <a:rPr lang="en-US" dirty="0"/>
              <a:t>to the mission and strategy of the firm. </a:t>
            </a:r>
            <a:r>
              <a:rPr lang="en-US" dirty="0" smtClean="0"/>
              <a:t>Chapter 3 examines matrix </a:t>
            </a:r>
            <a:r>
              <a:rPr lang="en-US" dirty="0"/>
              <a:t>management and </a:t>
            </a:r>
            <a:r>
              <a:rPr lang="en-US" dirty="0" smtClean="0"/>
              <a:t>organizational </a:t>
            </a:r>
            <a:r>
              <a:rPr lang="en-US" dirty="0"/>
              <a:t>forms </a:t>
            </a:r>
            <a:r>
              <a:rPr lang="en-US" dirty="0" smtClean="0"/>
              <a:t>and the </a:t>
            </a:r>
            <a:r>
              <a:rPr lang="en-US" dirty="0"/>
              <a:t>role </a:t>
            </a:r>
            <a:r>
              <a:rPr lang="en-US" dirty="0" smtClean="0"/>
              <a:t>an organization’s culture </a:t>
            </a:r>
            <a:r>
              <a:rPr lang="en-US" dirty="0"/>
              <a:t>plays in the implementation </a:t>
            </a:r>
            <a:r>
              <a:rPr lang="en-US" dirty="0" smtClean="0"/>
              <a:t>of projects.</a:t>
            </a:r>
          </a:p>
          <a:p>
            <a:pPr indent="227013"/>
            <a:r>
              <a:rPr lang="en-US" dirty="0" smtClean="0"/>
              <a:t>Chapter </a:t>
            </a:r>
            <a:r>
              <a:rPr lang="en-US" dirty="0"/>
              <a:t>4 deals with defining </a:t>
            </a:r>
            <a:r>
              <a:rPr lang="en-US" dirty="0" smtClean="0"/>
              <a:t>project scope </a:t>
            </a:r>
            <a:r>
              <a:rPr lang="en-US" dirty="0"/>
              <a:t>and developing a work breakdown structure (WBS). </a:t>
            </a:r>
            <a:r>
              <a:rPr lang="en-US" dirty="0" smtClean="0"/>
              <a:t>Formulating cost </a:t>
            </a:r>
            <a:r>
              <a:rPr lang="en-US" dirty="0"/>
              <a:t>and time estimates is the subject of Chapter 5. Chapter 6 focuses </a:t>
            </a:r>
            <a:r>
              <a:rPr lang="en-US" dirty="0" smtClean="0"/>
              <a:t>on utilizing WBS </a:t>
            </a:r>
            <a:r>
              <a:rPr lang="en-US" dirty="0"/>
              <a:t>information </a:t>
            </a:r>
            <a:r>
              <a:rPr lang="en-US" dirty="0" smtClean="0"/>
              <a:t>to </a:t>
            </a:r>
            <a:r>
              <a:rPr lang="en-US" dirty="0"/>
              <a:t>create a project plan in the form of </a:t>
            </a:r>
            <a:r>
              <a:rPr lang="en-US" dirty="0" smtClean="0"/>
              <a:t>a timed </a:t>
            </a:r>
            <a:r>
              <a:rPr lang="en-US" dirty="0"/>
              <a:t>and sequenced network of activities</a:t>
            </a:r>
            <a:r>
              <a:rPr lang="en-US" dirty="0" smtClean="0"/>
              <a:t>.</a:t>
            </a:r>
          </a:p>
          <a:p>
            <a:pPr indent="227013"/>
            <a:r>
              <a:rPr lang="en-US" dirty="0" smtClean="0"/>
              <a:t>Chapter </a:t>
            </a:r>
            <a:r>
              <a:rPr lang="en-US" dirty="0"/>
              <a:t>7 examines how </a:t>
            </a:r>
            <a:r>
              <a:rPr lang="en-US" dirty="0" smtClean="0"/>
              <a:t>to </a:t>
            </a:r>
            <a:r>
              <a:rPr lang="en-US" dirty="0"/>
              <a:t>identify and manage risks associated with project work</a:t>
            </a:r>
            <a:r>
              <a:rPr lang="en-US" dirty="0" smtClean="0"/>
              <a:t>. Resource </a:t>
            </a:r>
            <a:r>
              <a:rPr lang="en-US" dirty="0"/>
              <a:t>allocation is </a:t>
            </a:r>
            <a:r>
              <a:rPr lang="en-US" dirty="0" smtClean="0"/>
              <a:t>the focus of </a:t>
            </a:r>
            <a:r>
              <a:rPr lang="en-US" dirty="0"/>
              <a:t>Chapter 8 with special </a:t>
            </a:r>
            <a:r>
              <a:rPr lang="en-US" dirty="0" smtClean="0"/>
              <a:t>attention devoted </a:t>
            </a:r>
            <a:r>
              <a:rPr lang="en-US" dirty="0"/>
              <a:t>to how resource limitations impact the project schedule. </a:t>
            </a:r>
            <a:r>
              <a:rPr lang="en-US" dirty="0" smtClean="0"/>
              <a:t>Chapter </a:t>
            </a:r>
            <a:r>
              <a:rPr lang="en-US" dirty="0"/>
              <a:t>9 examines strategies for reducing (“crashing”) project time either </a:t>
            </a:r>
            <a:r>
              <a:rPr lang="en-US" dirty="0" smtClean="0"/>
              <a:t>prior to project start or </a:t>
            </a:r>
            <a:r>
              <a:rPr lang="en-US" dirty="0"/>
              <a:t>in response to problems or new demands </a:t>
            </a:r>
            <a:r>
              <a:rPr lang="en-US" dirty="0" smtClean="0"/>
              <a:t>placed on </a:t>
            </a:r>
            <a:r>
              <a:rPr lang="en-US" dirty="0"/>
              <a:t>the project</a:t>
            </a:r>
            <a:r>
              <a:rPr lang="en-US" dirty="0" smtClean="0"/>
              <a:t>.</a:t>
            </a:r>
          </a:p>
          <a:p>
            <a:r>
              <a:rPr lang="en-US" dirty="0"/>
              <a:t>Chapters 10 </a:t>
            </a:r>
            <a:r>
              <a:rPr lang="en-US" dirty="0" smtClean="0"/>
              <a:t>focuses </a:t>
            </a:r>
            <a:r>
              <a:rPr lang="en-US" dirty="0"/>
              <a:t>on the </a:t>
            </a:r>
            <a:r>
              <a:rPr lang="en-US" dirty="0" smtClean="0"/>
              <a:t>role of </a:t>
            </a:r>
            <a:r>
              <a:rPr lang="en-US" dirty="0"/>
              <a:t>the project manager as a leader and stresses the importance of managing </a:t>
            </a:r>
            <a:r>
              <a:rPr lang="en-US" dirty="0" smtClean="0"/>
              <a:t>project stakeholders </a:t>
            </a:r>
            <a:r>
              <a:rPr lang="en-US" dirty="0"/>
              <a:t>within the organization. Chapter 11 </a:t>
            </a:r>
            <a:r>
              <a:rPr lang="en-US" dirty="0" smtClean="0"/>
              <a:t>reviews the leadership skills and techniques required for </a:t>
            </a:r>
            <a:r>
              <a:rPr lang="en-US" dirty="0"/>
              <a:t>developing a high-performance </a:t>
            </a:r>
            <a:r>
              <a:rPr lang="en-US" dirty="0" smtClean="0"/>
              <a:t>core project </a:t>
            </a:r>
            <a:r>
              <a:rPr lang="en-US" dirty="0"/>
              <a:t>team. Chapter 12 </a:t>
            </a:r>
            <a:r>
              <a:rPr lang="en-US" dirty="0" smtClean="0"/>
              <a:t>discusses </a:t>
            </a:r>
            <a:r>
              <a:rPr lang="en-US" dirty="0"/>
              <a:t>how to outsource </a:t>
            </a:r>
            <a:r>
              <a:rPr lang="en-US" dirty="0" smtClean="0"/>
              <a:t>project work </a:t>
            </a:r>
            <a:r>
              <a:rPr lang="en-US" dirty="0"/>
              <a:t>and negotiate with contractors, customers, and suppliers</a:t>
            </a:r>
            <a:r>
              <a:rPr lang="en-US" dirty="0" smtClean="0"/>
              <a:t>.</a:t>
            </a:r>
          </a:p>
          <a:p>
            <a:r>
              <a:rPr lang="en-US" dirty="0"/>
              <a:t>Chapter 13 focuses on the </a:t>
            </a:r>
            <a:r>
              <a:rPr lang="en-US" dirty="0" smtClean="0"/>
              <a:t>information </a:t>
            </a:r>
            <a:r>
              <a:rPr lang="en-US" dirty="0"/>
              <a:t>managers use to monitor </a:t>
            </a:r>
            <a:r>
              <a:rPr lang="en-US" dirty="0" smtClean="0"/>
              <a:t>project progress</a:t>
            </a:r>
            <a:r>
              <a:rPr lang="en-US" dirty="0"/>
              <a:t>, with special attention devoted to the key concept of earned value</a:t>
            </a:r>
            <a:r>
              <a:rPr lang="en-US" dirty="0" smtClean="0"/>
              <a:t>. Chapter 14 covers </a:t>
            </a:r>
            <a:r>
              <a:rPr lang="en-US" dirty="0"/>
              <a:t>closing out </a:t>
            </a:r>
            <a:r>
              <a:rPr lang="en-US" dirty="0" smtClean="0"/>
              <a:t>a project </a:t>
            </a:r>
            <a:r>
              <a:rPr lang="en-US" dirty="0"/>
              <a:t>and the </a:t>
            </a:r>
            <a:r>
              <a:rPr lang="en-US" dirty="0" smtClean="0"/>
              <a:t>assessment </a:t>
            </a:r>
            <a:r>
              <a:rPr lang="en-US" dirty="0"/>
              <a:t>of performance and lessons learned</a:t>
            </a:r>
            <a:r>
              <a:rPr lang="en-US" dirty="0" smtClean="0"/>
              <a:t>. Implementation </a:t>
            </a:r>
            <a:r>
              <a:rPr lang="en-US" dirty="0"/>
              <a:t>of project management in multicultural, international </a:t>
            </a:r>
            <a:r>
              <a:rPr lang="en-US" dirty="0" smtClean="0"/>
              <a:t>environments is </a:t>
            </a:r>
            <a:r>
              <a:rPr lang="en-US" dirty="0"/>
              <a:t>the subject of Chapter 15. Chapter 16 focuses the need for </a:t>
            </a:r>
            <a:r>
              <a:rPr lang="en-US" dirty="0" smtClean="0"/>
              <a:t>and the impact of organizational oversight. Agile project </a:t>
            </a:r>
            <a:r>
              <a:rPr lang="en-US" dirty="0"/>
              <a:t>management, </a:t>
            </a:r>
            <a:r>
              <a:rPr lang="en-US" dirty="0" smtClean="0"/>
              <a:t>is the subject </a:t>
            </a:r>
            <a:r>
              <a:rPr lang="en-US" dirty="0"/>
              <a:t>of Chapter 17. Finally, Chapter 18 concludes with coverage of career </a:t>
            </a:r>
            <a:r>
              <a:rPr lang="en-US" dirty="0" smtClean="0"/>
              <a:t>issues in </a:t>
            </a:r>
            <a:r>
              <a:rPr lang="en-US" dirty="0"/>
              <a:t>the field of project management</a:t>
            </a:r>
            <a:r>
              <a:rPr lang="en-US" dirty="0" smtClean="0"/>
              <a:t>.</a:t>
            </a:r>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2</a:t>
            </a:fld>
            <a:endParaRPr lang="en-US" dirty="0"/>
          </a:p>
        </p:txBody>
      </p:sp>
    </p:spTree>
    <p:extLst>
      <p:ext uri="{BB962C8B-B14F-4D97-AF65-F5344CB8AC3E}">
        <p14:creationId xmlns:p14="http://schemas.microsoft.com/office/powerpoint/2010/main" val="232743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algn="ctr"/>
            <a:r>
              <a:rPr lang="en-US" b="1" dirty="0"/>
              <a:t>What is a Project?</a:t>
            </a:r>
          </a:p>
          <a:p>
            <a:r>
              <a:rPr lang="en-US" dirty="0" smtClean="0"/>
              <a:t>A </a:t>
            </a:r>
            <a:r>
              <a:rPr lang="en-US" dirty="0"/>
              <a:t>project is a temporary endeavor undertaken to create a unique product, service, </a:t>
            </a:r>
            <a:r>
              <a:rPr lang="en-US"/>
              <a:t>or </a:t>
            </a:r>
            <a:r>
              <a:rPr lang="en-US" smtClean="0"/>
              <a:t>result to </a:t>
            </a:r>
            <a:r>
              <a:rPr lang="en-US" dirty="0"/>
              <a:t>meet customer needs. </a:t>
            </a:r>
            <a:r>
              <a:rPr lang="en-US" dirty="0" smtClean="0"/>
              <a:t>The </a:t>
            </a:r>
            <a:r>
              <a:rPr lang="en-US" dirty="0"/>
              <a:t>characteristics of a project help differentiate it from other endeavors of the organization</a:t>
            </a:r>
            <a:r>
              <a:rPr lang="en-US" dirty="0" smtClean="0"/>
              <a:t>.</a:t>
            </a:r>
          </a:p>
          <a:p>
            <a:pPr eaLnBrk="1" hangingPunct="1"/>
            <a:r>
              <a:rPr lang="en-US" dirty="0" smtClean="0"/>
              <a:t>Project Defined</a:t>
            </a:r>
          </a:p>
          <a:p>
            <a:pPr lvl="1" eaLnBrk="1" hangingPunct="1"/>
            <a:r>
              <a:rPr lang="en-US" dirty="0" smtClean="0"/>
              <a:t>A complex, nonroutine, one-time effort limited by time, budget, resources, and performance specifications designed to meet customer needs.</a:t>
            </a:r>
          </a:p>
          <a:p>
            <a:pPr eaLnBrk="1" hangingPunct="1"/>
            <a:r>
              <a:rPr lang="en-US" dirty="0" smtClean="0"/>
              <a:t>Major Characteristics of a Project</a:t>
            </a:r>
          </a:p>
          <a:p>
            <a:pPr lvl="1" eaLnBrk="1" hangingPunct="1"/>
            <a:r>
              <a:rPr lang="en-US" dirty="0" smtClean="0"/>
              <a:t>Has an established objective.</a:t>
            </a:r>
          </a:p>
          <a:p>
            <a:pPr lvl="1" eaLnBrk="1" hangingPunct="1"/>
            <a:r>
              <a:rPr lang="en-US" dirty="0" smtClean="0"/>
              <a:t>Has a defined life span with a beginning and an end.</a:t>
            </a:r>
          </a:p>
          <a:p>
            <a:pPr lvl="1" eaLnBrk="1" hangingPunct="1"/>
            <a:r>
              <a:rPr lang="en-US" dirty="0" smtClean="0"/>
              <a:t>Requires across-the-organizational participation.</a:t>
            </a:r>
          </a:p>
          <a:p>
            <a:pPr lvl="1" eaLnBrk="1" hangingPunct="1"/>
            <a:r>
              <a:rPr lang="en-US" dirty="0" smtClean="0"/>
              <a:t>Involves doing something never been done before.</a:t>
            </a:r>
          </a:p>
          <a:p>
            <a:pPr lvl="1" eaLnBrk="1" hangingPunct="1"/>
            <a:r>
              <a:rPr lang="en-US" dirty="0" smtClean="0"/>
              <a:t>Has specific time, cost, and performance requirements.</a:t>
            </a:r>
          </a:p>
        </p:txBody>
      </p:sp>
      <p:sp>
        <p:nvSpPr>
          <p:cNvPr id="3" name="Header Placeholder 2"/>
          <p:cNvSpPr>
            <a:spLocks noGrp="1"/>
          </p:cNvSpPr>
          <p:nvPr>
            <p:ph type="hdr" sz="quarter" idx="11"/>
          </p:nvPr>
        </p:nvSpPr>
        <p:spPr/>
        <p:txBody>
          <a:bodyPr/>
          <a:lstStyle/>
          <a:p>
            <a:pPr>
              <a:defRPr/>
            </a:pPr>
            <a:r>
              <a:rPr lang="en-US" dirty="0" smtClean="0"/>
              <a:t>Project Management 6e</a:t>
            </a:r>
            <a:endParaRPr lang="en-US" dirty="0"/>
          </a:p>
        </p:txBody>
      </p:sp>
      <p:sp>
        <p:nvSpPr>
          <p:cNvPr id="6"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imes New Roman" panose="02020603050405020304" pitchFamily="18" charset="0"/>
              </a:defRPr>
            </a:lvl1pPr>
          </a:lstStyle>
          <a:p>
            <a:pPr>
              <a:defRPr/>
            </a:pPr>
            <a:r>
              <a:rPr lang="en-US" dirty="0" smtClean="0"/>
              <a:t>1-2</a:t>
            </a:r>
            <a:endParaRPr lang="en-US" dirty="0"/>
          </a:p>
        </p:txBody>
      </p:sp>
    </p:spTree>
    <p:extLst>
      <p:ext uri="{BB962C8B-B14F-4D97-AF65-F5344CB8AC3E}">
        <p14:creationId xmlns:p14="http://schemas.microsoft.com/office/powerpoint/2010/main" val="395200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indent="0" algn="ctr"/>
            <a:r>
              <a:rPr lang="en-US" b="1" dirty="0" smtClean="0"/>
              <a:t>Program versus Project</a:t>
            </a:r>
          </a:p>
          <a:p>
            <a:r>
              <a:rPr lang="en-US" dirty="0" smtClean="0"/>
              <a:t>The </a:t>
            </a:r>
            <a:r>
              <a:rPr lang="en-US" dirty="0"/>
              <a:t>terms </a:t>
            </a:r>
            <a:r>
              <a:rPr lang="en-US" i="1" dirty="0"/>
              <a:t>project</a:t>
            </a:r>
            <a:r>
              <a:rPr lang="en-US" dirty="0"/>
              <a:t> and </a:t>
            </a:r>
            <a:r>
              <a:rPr lang="en-US" i="1" dirty="0"/>
              <a:t>program</a:t>
            </a:r>
            <a:r>
              <a:rPr lang="en-US" dirty="0"/>
              <a:t> </a:t>
            </a:r>
            <a:r>
              <a:rPr lang="en-US" dirty="0" smtClean="0"/>
              <a:t>can cause confusion as they </a:t>
            </a:r>
            <a:r>
              <a:rPr lang="en-US" dirty="0"/>
              <a:t>are often used </a:t>
            </a:r>
            <a:r>
              <a:rPr lang="en-US" dirty="0" smtClean="0"/>
              <a:t>synonymously, however a program has a longer time span and is of a larger scale as it is typically comprised of a group of related projects.</a:t>
            </a:r>
          </a:p>
          <a:p>
            <a:pPr eaLnBrk="1" hangingPunct="1">
              <a:tabLst>
                <a:tab pos="2057400" algn="l"/>
              </a:tabLst>
            </a:pPr>
            <a:r>
              <a:rPr lang="en-US" dirty="0" smtClean="0"/>
              <a:t>Program Defined</a:t>
            </a:r>
          </a:p>
          <a:p>
            <a:pPr lvl="1" eaLnBrk="1" hangingPunct="1">
              <a:tabLst>
                <a:tab pos="2057400" algn="l"/>
              </a:tabLst>
            </a:pPr>
            <a:r>
              <a:rPr lang="en-US" dirty="0" smtClean="0"/>
              <a:t>A series of coordinated, related, multiple projects that continue over an extended time and are intended to achieve a goal.</a:t>
            </a:r>
          </a:p>
          <a:p>
            <a:pPr lvl="1" eaLnBrk="1" hangingPunct="1">
              <a:tabLst>
                <a:tab pos="2057400" algn="l"/>
              </a:tabLst>
            </a:pPr>
            <a:r>
              <a:rPr lang="en-US" dirty="0" smtClean="0"/>
              <a:t>A higher level group of projects targeted at a common goal.</a:t>
            </a:r>
          </a:p>
          <a:p>
            <a:pPr lvl="1" eaLnBrk="1" hangingPunct="1">
              <a:tabLst>
                <a:tab pos="2057400" algn="l"/>
              </a:tabLst>
            </a:pPr>
            <a:r>
              <a:rPr lang="en-US" dirty="0" smtClean="0"/>
              <a:t>Examples:</a:t>
            </a:r>
          </a:p>
          <a:p>
            <a:pPr marL="628650" lvl="1" indent="-171450" eaLnBrk="1" hangingPunct="1">
              <a:buFont typeface="Arial" panose="020B0604020202020204" pitchFamily="34" charset="0"/>
              <a:buChar char="•"/>
              <a:tabLst>
                <a:tab pos="2057400" algn="l"/>
              </a:tabLst>
            </a:pPr>
            <a:r>
              <a:rPr lang="en-US" dirty="0" smtClean="0"/>
              <a:t>Project: completion of a required course in project management.</a:t>
            </a:r>
          </a:p>
          <a:p>
            <a:pPr marL="628650" lvl="1" indent="-171450" eaLnBrk="1" hangingPunct="1">
              <a:buFont typeface="Arial" panose="020B0604020202020204" pitchFamily="34" charset="0"/>
              <a:buChar char="•"/>
              <a:tabLst>
                <a:tab pos="2057400" algn="l"/>
              </a:tabLst>
            </a:pPr>
            <a:r>
              <a:rPr lang="en-US" dirty="0" smtClean="0"/>
              <a:t>Program: completion of all courses required for a business major.</a:t>
            </a:r>
          </a:p>
          <a:p>
            <a:endParaRPr lang="en-US" dirty="0" smtClean="0"/>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4</a:t>
            </a:fld>
            <a:endParaRPr lang="en-US" dirty="0"/>
          </a:p>
        </p:txBody>
      </p:sp>
    </p:spTree>
    <p:extLst>
      <p:ext uri="{BB962C8B-B14F-4D97-AF65-F5344CB8AC3E}">
        <p14:creationId xmlns:p14="http://schemas.microsoft.com/office/powerpoint/2010/main" val="117907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algn="ctr"/>
            <a:r>
              <a:rPr lang="en-US" sz="1000" b="1" dirty="0" smtClean="0"/>
              <a:t>Comparison </a:t>
            </a:r>
            <a:r>
              <a:rPr lang="en-US" sz="1000" b="1" dirty="0"/>
              <a:t>of Routine Work with Projects</a:t>
            </a:r>
          </a:p>
          <a:p>
            <a:r>
              <a:rPr lang="en-US" dirty="0" smtClean="0"/>
              <a:t>Projects </a:t>
            </a:r>
            <a:r>
              <a:rPr lang="en-US" dirty="0"/>
              <a:t>should not be confused with everyday work. </a:t>
            </a:r>
            <a:r>
              <a:rPr lang="en-US" dirty="0" smtClean="0"/>
              <a:t>A project </a:t>
            </a:r>
            <a:r>
              <a:rPr lang="en-US" dirty="0"/>
              <a:t>is not routine, repetitive work! Ordinary daily work typically requires </a:t>
            </a:r>
            <a:r>
              <a:rPr lang="en-US" dirty="0" smtClean="0"/>
              <a:t>doing the </a:t>
            </a:r>
            <a:r>
              <a:rPr lang="en-US" dirty="0"/>
              <a:t>same or similar work over and over, while a project is done only once; </a:t>
            </a:r>
            <a:r>
              <a:rPr lang="en-US" dirty="0" smtClean="0"/>
              <a:t>a new </a:t>
            </a:r>
            <a:r>
              <a:rPr lang="en-US" dirty="0"/>
              <a:t>product or service exists when the project is completed</a:t>
            </a:r>
            <a:r>
              <a:rPr lang="en-US" dirty="0" smtClean="0"/>
              <a:t>.</a:t>
            </a:r>
          </a:p>
          <a:p>
            <a:endParaRPr lang="en-US" dirty="0" smtClean="0"/>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13</a:t>
            </a:fld>
            <a:endParaRPr lang="en-US" dirty="0"/>
          </a:p>
        </p:txBody>
      </p:sp>
      <p:sp>
        <p:nvSpPr>
          <p:cNvPr id="7" name="Rectangle 6"/>
          <p:cNvSpPr>
            <a:spLocks noChangeArrowheads="1"/>
          </p:cNvSpPr>
          <p:nvPr/>
        </p:nvSpPr>
        <p:spPr bwMode="auto">
          <a:xfrm>
            <a:off x="777269" y="5181135"/>
            <a:ext cx="2560450" cy="17543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a:lstStyle>
          <a:p>
            <a:pPr eaLnBrk="1" hangingPunct="1">
              <a:spcBef>
                <a:spcPct val="50000"/>
              </a:spcBef>
            </a:pPr>
            <a:r>
              <a:rPr lang="en-US" sz="900" b="1" dirty="0">
                <a:latin typeface="Times New Roman" panose="02020603050405020304" pitchFamily="18" charset="0"/>
                <a:cs typeface="Times New Roman" panose="02020603050405020304" pitchFamily="18" charset="0"/>
              </a:rPr>
              <a:t>Routine, Repetitive Work</a:t>
            </a:r>
            <a:r>
              <a:rPr lang="en-US" sz="900" dirty="0">
                <a:latin typeface="Times New Roman" panose="02020603050405020304" pitchFamily="18" charset="0"/>
                <a:cs typeface="Times New Roman" panose="02020603050405020304" pitchFamily="18" charset="0"/>
              </a:rPr>
              <a:t>	 </a:t>
            </a:r>
          </a:p>
          <a:p>
            <a:pPr eaLnBrk="1" hangingPunct="1">
              <a:spcBef>
                <a:spcPct val="50000"/>
              </a:spcBef>
            </a:pPr>
            <a:r>
              <a:rPr lang="en-US" sz="900" dirty="0">
                <a:latin typeface="Times New Roman" panose="02020603050405020304" pitchFamily="18" charset="0"/>
                <a:cs typeface="Times New Roman" panose="02020603050405020304" pitchFamily="18" charset="0"/>
              </a:rPr>
              <a:t>Taking class notes 	 </a:t>
            </a:r>
          </a:p>
          <a:p>
            <a:pPr eaLnBrk="1" hangingPunct="1">
              <a:spcBef>
                <a:spcPct val="50000"/>
              </a:spcBef>
            </a:pPr>
            <a:r>
              <a:rPr lang="en-US" sz="900" dirty="0">
                <a:latin typeface="Times New Roman" panose="02020603050405020304" pitchFamily="18" charset="0"/>
                <a:cs typeface="Times New Roman" panose="02020603050405020304" pitchFamily="18" charset="0"/>
              </a:rPr>
              <a:t>Daily entering sales receipts into the accounting ledger  </a:t>
            </a:r>
          </a:p>
          <a:p>
            <a:pPr eaLnBrk="1" hangingPunct="1">
              <a:spcBef>
                <a:spcPct val="50000"/>
              </a:spcBef>
            </a:pPr>
            <a:r>
              <a:rPr lang="en-US" sz="900" dirty="0">
                <a:latin typeface="Times New Roman" panose="02020603050405020304" pitchFamily="18" charset="0"/>
                <a:cs typeface="Times New Roman" panose="02020603050405020304" pitchFamily="18" charset="0"/>
              </a:rPr>
              <a:t>Responding to a supply-chain request 	 </a:t>
            </a:r>
          </a:p>
          <a:p>
            <a:pPr eaLnBrk="1" hangingPunct="1">
              <a:spcBef>
                <a:spcPct val="50000"/>
              </a:spcBef>
            </a:pPr>
            <a:r>
              <a:rPr lang="en-US" sz="900" dirty="0">
                <a:latin typeface="Times New Roman" panose="02020603050405020304" pitchFamily="18" charset="0"/>
                <a:cs typeface="Times New Roman" panose="02020603050405020304" pitchFamily="18" charset="0"/>
              </a:rPr>
              <a:t>Practicing scales on the piano </a:t>
            </a:r>
          </a:p>
          <a:p>
            <a:pPr eaLnBrk="1" hangingPunct="1">
              <a:spcBef>
                <a:spcPct val="50000"/>
              </a:spcBef>
            </a:pPr>
            <a:r>
              <a:rPr lang="en-US" sz="900" dirty="0">
                <a:latin typeface="Times New Roman" panose="02020603050405020304" pitchFamily="18" charset="0"/>
                <a:cs typeface="Times New Roman" panose="02020603050405020304" pitchFamily="18" charset="0"/>
              </a:rPr>
              <a:t>Routine manufacture of an Apple iPod</a:t>
            </a:r>
          </a:p>
          <a:p>
            <a:pPr eaLnBrk="1" hangingPunct="1">
              <a:spcBef>
                <a:spcPct val="50000"/>
              </a:spcBef>
            </a:pPr>
            <a:r>
              <a:rPr lang="en-US" sz="900" dirty="0" smtClean="0">
                <a:latin typeface="Times New Roman" panose="02020603050405020304" pitchFamily="18" charset="0"/>
                <a:cs typeface="Times New Roman" panose="02020603050405020304" pitchFamily="18" charset="0"/>
              </a:rPr>
              <a:t>Attaching </a:t>
            </a:r>
            <a:r>
              <a:rPr lang="en-US" sz="900" dirty="0">
                <a:latin typeface="Times New Roman" panose="02020603050405020304" pitchFamily="18" charset="0"/>
                <a:cs typeface="Times New Roman" panose="02020603050405020304" pitchFamily="18" charset="0"/>
              </a:rPr>
              <a:t>tags on a manufactured product 	 </a:t>
            </a:r>
          </a:p>
        </p:txBody>
      </p:sp>
      <p:sp>
        <p:nvSpPr>
          <p:cNvPr id="8" name="Rectangle 7"/>
          <p:cNvSpPr>
            <a:spLocks noChangeArrowheads="1"/>
          </p:cNvSpPr>
          <p:nvPr/>
        </p:nvSpPr>
        <p:spPr bwMode="auto">
          <a:xfrm>
            <a:off x="3703317" y="5181135"/>
            <a:ext cx="2560450" cy="20313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a:lstStyle>
          <a:p>
            <a:pPr eaLnBrk="1" hangingPunct="1">
              <a:spcBef>
                <a:spcPct val="50000"/>
              </a:spcBef>
            </a:pPr>
            <a:r>
              <a:rPr lang="en-US" sz="900" b="1" dirty="0">
                <a:solidFill>
                  <a:srgbClr val="C00000"/>
                </a:solidFill>
                <a:latin typeface="Times New Roman" panose="02020603050405020304" pitchFamily="18" charset="0"/>
                <a:cs typeface="Times New Roman" panose="02020603050405020304" pitchFamily="18" charset="0"/>
              </a:rPr>
              <a:t>Projects</a:t>
            </a:r>
          </a:p>
          <a:p>
            <a:pPr eaLnBrk="1" hangingPunct="1">
              <a:spcBef>
                <a:spcPct val="50000"/>
              </a:spcBef>
            </a:pPr>
            <a:r>
              <a:rPr lang="en-US" sz="900" dirty="0">
                <a:latin typeface="Times New Roman" panose="02020603050405020304" pitchFamily="18" charset="0"/>
                <a:cs typeface="Times New Roman" panose="02020603050405020304" pitchFamily="18" charset="0"/>
              </a:rPr>
              <a:t>Writing a term paper 	 </a:t>
            </a:r>
          </a:p>
          <a:p>
            <a:pPr eaLnBrk="1" hangingPunct="1">
              <a:spcBef>
                <a:spcPct val="50000"/>
              </a:spcBef>
            </a:pPr>
            <a:r>
              <a:rPr lang="en-US" sz="900" dirty="0">
                <a:latin typeface="Times New Roman" panose="02020603050405020304" pitchFamily="18" charset="0"/>
                <a:cs typeface="Times New Roman" panose="02020603050405020304" pitchFamily="18" charset="0"/>
              </a:rPr>
              <a:t>Setting up a sales kiosk for a professional accounting meeting</a:t>
            </a:r>
          </a:p>
          <a:p>
            <a:pPr eaLnBrk="1" hangingPunct="1">
              <a:spcBef>
                <a:spcPct val="50000"/>
              </a:spcBef>
            </a:pPr>
            <a:r>
              <a:rPr lang="en-US" sz="900" dirty="0">
                <a:latin typeface="Times New Roman" panose="02020603050405020304" pitchFamily="18" charset="0"/>
                <a:cs typeface="Times New Roman" panose="02020603050405020304" pitchFamily="18" charset="0"/>
              </a:rPr>
              <a:t>Developing a supply-chain information </a:t>
            </a:r>
            <a:r>
              <a:rPr lang="en-US" sz="900" dirty="0" smtClean="0">
                <a:latin typeface="Times New Roman" panose="02020603050405020304" pitchFamily="18" charset="0"/>
                <a:cs typeface="Times New Roman" panose="02020603050405020304" pitchFamily="18" charset="0"/>
              </a:rPr>
              <a:t>system </a:t>
            </a:r>
            <a:endParaRPr lang="en-US" sz="900" dirty="0">
              <a:latin typeface="Times New Roman" panose="02020603050405020304" pitchFamily="18" charset="0"/>
              <a:cs typeface="Times New Roman" panose="02020603050405020304" pitchFamily="18" charset="0"/>
            </a:endParaRPr>
          </a:p>
          <a:p>
            <a:pPr eaLnBrk="1" hangingPunct="1">
              <a:spcBef>
                <a:spcPct val="50000"/>
              </a:spcBef>
            </a:pPr>
            <a:r>
              <a:rPr lang="en-US" sz="900" dirty="0">
                <a:latin typeface="Times New Roman" panose="02020603050405020304" pitchFamily="18" charset="0"/>
                <a:cs typeface="Times New Roman" panose="02020603050405020304" pitchFamily="18" charset="0"/>
              </a:rPr>
              <a:t>Writing a new piano piece</a:t>
            </a:r>
          </a:p>
          <a:p>
            <a:pPr eaLnBrk="1" hangingPunct="1">
              <a:spcBef>
                <a:spcPct val="50000"/>
              </a:spcBef>
            </a:pPr>
            <a:r>
              <a:rPr lang="en-US" sz="900" dirty="0">
                <a:latin typeface="Times New Roman" panose="02020603050405020304" pitchFamily="18" charset="0"/>
                <a:cs typeface="Times New Roman" panose="02020603050405020304" pitchFamily="18" charset="0"/>
              </a:rPr>
              <a:t>Designing an iPod that is approximately 2 X 4 inches, interfaces with PC, and </a:t>
            </a:r>
            <a:br>
              <a:rPr lang="en-US" sz="900" dirty="0">
                <a:latin typeface="Times New Roman" panose="02020603050405020304" pitchFamily="18" charset="0"/>
                <a:cs typeface="Times New Roman" panose="02020603050405020304" pitchFamily="18" charset="0"/>
              </a:rPr>
            </a:br>
            <a:r>
              <a:rPr lang="en-US" sz="900" dirty="0">
                <a:latin typeface="Times New Roman" panose="02020603050405020304" pitchFamily="18" charset="0"/>
                <a:cs typeface="Times New Roman" panose="02020603050405020304" pitchFamily="18" charset="0"/>
              </a:rPr>
              <a:t>stores 10,000 songs </a:t>
            </a:r>
          </a:p>
          <a:p>
            <a:pPr eaLnBrk="1" hangingPunct="1">
              <a:spcBef>
                <a:spcPct val="50000"/>
              </a:spcBef>
            </a:pPr>
            <a:r>
              <a:rPr lang="en-US" sz="900" dirty="0">
                <a:latin typeface="Times New Roman" panose="02020603050405020304" pitchFamily="18" charset="0"/>
                <a:cs typeface="Times New Roman" panose="02020603050405020304" pitchFamily="18" charset="0"/>
              </a:rPr>
              <a:t>Wire-tag projects for GE and </a:t>
            </a:r>
            <a:br>
              <a:rPr lang="en-US" sz="900" dirty="0">
                <a:latin typeface="Times New Roman" panose="02020603050405020304" pitchFamily="18" charset="0"/>
                <a:cs typeface="Times New Roman" panose="02020603050405020304" pitchFamily="18" charset="0"/>
              </a:rPr>
            </a:br>
            <a:r>
              <a:rPr lang="en-US" sz="900" dirty="0">
                <a:latin typeface="Times New Roman" panose="02020603050405020304" pitchFamily="18" charset="0"/>
                <a:cs typeface="Times New Roman" panose="02020603050405020304" pitchFamily="18" charset="0"/>
              </a:rPr>
              <a:t>Wal-Mart 	 </a:t>
            </a:r>
          </a:p>
        </p:txBody>
      </p:sp>
    </p:spTree>
    <p:extLst>
      <p:ext uri="{BB962C8B-B14F-4D97-AF65-F5344CB8AC3E}">
        <p14:creationId xmlns:p14="http://schemas.microsoft.com/office/powerpoint/2010/main" val="74166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algn="ctr"/>
            <a:r>
              <a:rPr lang="en-US" b="1" dirty="0"/>
              <a:t>FIGURE </a:t>
            </a:r>
            <a:r>
              <a:rPr lang="en-US" b="1" dirty="0" smtClean="0"/>
              <a:t>1.1 Project </a:t>
            </a:r>
            <a:r>
              <a:rPr lang="en-US" b="1" dirty="0"/>
              <a:t>Life Cycle</a:t>
            </a:r>
          </a:p>
          <a:p>
            <a:r>
              <a:rPr lang="en-US" b="1" dirty="0" smtClean="0"/>
              <a:t>Figure 1.1 </a:t>
            </a:r>
            <a:r>
              <a:rPr lang="en-US" dirty="0" smtClean="0"/>
              <a:t>illustrates the typical four sequential stages of a project’s </a:t>
            </a:r>
            <a:r>
              <a:rPr lang="en-US" dirty="0"/>
              <a:t>life cycle </a:t>
            </a:r>
            <a:r>
              <a:rPr lang="en-US" dirty="0" smtClean="0"/>
              <a:t>in terms of its limited </a:t>
            </a:r>
            <a:r>
              <a:rPr lang="en-US" dirty="0"/>
              <a:t>life span and </a:t>
            </a:r>
            <a:r>
              <a:rPr lang="en-US" dirty="0" smtClean="0"/>
              <a:t>the </a:t>
            </a:r>
            <a:r>
              <a:rPr lang="en-US" dirty="0"/>
              <a:t>changes in level of effort </a:t>
            </a:r>
            <a:r>
              <a:rPr lang="en-US" dirty="0" smtClean="0"/>
              <a:t>and focus </a:t>
            </a:r>
            <a:r>
              <a:rPr lang="en-US" dirty="0"/>
              <a:t>over </a:t>
            </a:r>
            <a:r>
              <a:rPr lang="en-US" dirty="0" smtClean="0"/>
              <a:t>time</a:t>
            </a:r>
            <a:r>
              <a:rPr lang="en-US" dirty="0"/>
              <a:t>. The project life cycle </a:t>
            </a:r>
            <a:r>
              <a:rPr lang="en-US" dirty="0" smtClean="0"/>
              <a:t>passes through </a:t>
            </a:r>
            <a:r>
              <a:rPr lang="en-US" dirty="0"/>
              <a:t>four stages: defining</a:t>
            </a:r>
            <a:r>
              <a:rPr lang="en-US" dirty="0" smtClean="0"/>
              <a:t>, planning</a:t>
            </a:r>
            <a:r>
              <a:rPr lang="en-US" dirty="0"/>
              <a:t>, executing, and delivering. </a:t>
            </a:r>
            <a:r>
              <a:rPr lang="en-US" dirty="0" smtClean="0"/>
              <a:t>As depicted in the figure, project </a:t>
            </a:r>
            <a:r>
              <a:rPr lang="en-US" dirty="0"/>
              <a:t>effort starts slowly, builds to a peak, </a:t>
            </a:r>
            <a:r>
              <a:rPr lang="en-US" dirty="0" smtClean="0"/>
              <a:t>and then </a:t>
            </a:r>
            <a:r>
              <a:rPr lang="en-US" dirty="0"/>
              <a:t>declines to delivery of the project to the customer</a:t>
            </a:r>
            <a:r>
              <a:rPr lang="en-US" dirty="0" smtClean="0"/>
              <a:t>.</a:t>
            </a:r>
          </a:p>
          <a:p>
            <a:r>
              <a:rPr lang="en-US" dirty="0"/>
              <a:t>1. Defining stage: Specifications of the project are defined; project objectives </a:t>
            </a:r>
            <a:r>
              <a:rPr lang="en-US" dirty="0" smtClean="0"/>
              <a:t>are established</a:t>
            </a:r>
            <a:r>
              <a:rPr lang="en-US" dirty="0"/>
              <a:t>; teams are formed; major responsibilities are assigned</a:t>
            </a:r>
            <a:r>
              <a:rPr lang="en-US" dirty="0" smtClean="0"/>
              <a:t>. </a:t>
            </a:r>
          </a:p>
          <a:p>
            <a:r>
              <a:rPr lang="en-US" dirty="0" smtClean="0"/>
              <a:t>2</a:t>
            </a:r>
            <a:r>
              <a:rPr lang="en-US" dirty="0"/>
              <a:t>. Planning stage: </a:t>
            </a:r>
            <a:r>
              <a:rPr lang="en-US" dirty="0" smtClean="0"/>
              <a:t>Plans </a:t>
            </a:r>
            <a:r>
              <a:rPr lang="en-US" dirty="0"/>
              <a:t>are developed </a:t>
            </a:r>
            <a:r>
              <a:rPr lang="en-US" dirty="0" smtClean="0"/>
              <a:t>to determine </a:t>
            </a:r>
            <a:r>
              <a:rPr lang="en-US" dirty="0"/>
              <a:t>what the project will entail, </a:t>
            </a:r>
            <a:r>
              <a:rPr lang="en-US" dirty="0" smtClean="0"/>
              <a:t>its schedule, </a:t>
            </a:r>
            <a:r>
              <a:rPr lang="en-US" dirty="0"/>
              <a:t>whom </a:t>
            </a:r>
            <a:r>
              <a:rPr lang="en-US" dirty="0" smtClean="0"/>
              <a:t>it will </a:t>
            </a:r>
            <a:r>
              <a:rPr lang="en-US" dirty="0"/>
              <a:t>benefit, </a:t>
            </a:r>
            <a:r>
              <a:rPr lang="en-US" dirty="0" smtClean="0"/>
              <a:t>the quality </a:t>
            </a:r>
            <a:r>
              <a:rPr lang="en-US" dirty="0"/>
              <a:t>level </a:t>
            </a:r>
            <a:r>
              <a:rPr lang="en-US" dirty="0" smtClean="0"/>
              <a:t>to </a:t>
            </a:r>
            <a:r>
              <a:rPr lang="en-US" dirty="0"/>
              <a:t>be maintained, and </a:t>
            </a:r>
            <a:r>
              <a:rPr lang="en-US" dirty="0" smtClean="0"/>
              <a:t>its initial budget.</a:t>
            </a:r>
          </a:p>
          <a:p>
            <a:r>
              <a:rPr lang="en-US" dirty="0" smtClean="0"/>
              <a:t>3. Executing stage: The physical product is produced (a bridge, a report, a software program). Time, cost, and specification measures are used to control scheduling, budgeting, change specifications and forecasts</a:t>
            </a:r>
          </a:p>
          <a:p>
            <a:r>
              <a:rPr lang="en-US" dirty="0" smtClean="0"/>
              <a:t>4. Closing stage: Delivering the project product to the customer may include customer training and transferring documents. Resources are redeployed to other projects and team members are reassigned. Post-project reviews include assessing performance and capturing lessons learned.</a:t>
            </a:r>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14</a:t>
            </a:fld>
            <a:endParaRPr lang="en-US" dirty="0"/>
          </a:p>
        </p:txBody>
      </p:sp>
    </p:spTree>
    <p:extLst>
      <p:ext uri="{BB962C8B-B14F-4D97-AF65-F5344CB8AC3E}">
        <p14:creationId xmlns:p14="http://schemas.microsoft.com/office/powerpoint/2010/main" val="386764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algn="ctr"/>
            <a:r>
              <a:rPr lang="en-US" b="1" dirty="0"/>
              <a:t>The Challenge of Project Management</a:t>
            </a:r>
          </a:p>
          <a:p>
            <a:r>
              <a:rPr lang="en-US" dirty="0" smtClean="0"/>
              <a:t>Project managers, unlike </a:t>
            </a:r>
            <a:r>
              <a:rPr lang="en-US" dirty="0"/>
              <a:t>functional </a:t>
            </a:r>
            <a:r>
              <a:rPr lang="en-US" dirty="0" smtClean="0"/>
              <a:t>managers </a:t>
            </a:r>
            <a:r>
              <a:rPr lang="en-US" dirty="0"/>
              <a:t>who take over existing operations, </a:t>
            </a:r>
            <a:r>
              <a:rPr lang="en-US" dirty="0" smtClean="0"/>
              <a:t>must first successfully build </a:t>
            </a:r>
            <a:r>
              <a:rPr lang="en-US" dirty="0"/>
              <a:t>a project team </a:t>
            </a:r>
            <a:r>
              <a:rPr lang="en-US" dirty="0" smtClean="0"/>
              <a:t>of diverse individuals. After accomplishing that, they are responsible for making decisions, providing </a:t>
            </a:r>
            <a:r>
              <a:rPr lang="en-US" dirty="0"/>
              <a:t>direction, coordination, and integration </a:t>
            </a:r>
            <a:r>
              <a:rPr lang="en-US" dirty="0" smtClean="0"/>
              <a:t>of </a:t>
            </a:r>
            <a:r>
              <a:rPr lang="en-US" dirty="0"/>
              <a:t>the </a:t>
            </a:r>
            <a:r>
              <a:rPr lang="en-US" dirty="0" smtClean="0"/>
              <a:t>project team during the project’s life span.</a:t>
            </a:r>
          </a:p>
          <a:p>
            <a:r>
              <a:rPr lang="en-US" dirty="0"/>
              <a:t>The Project Manager</a:t>
            </a:r>
          </a:p>
          <a:p>
            <a:pPr marL="628650" lvl="1" indent="-171450">
              <a:buFont typeface="Arial" panose="020B0604020202020204" pitchFamily="34" charset="0"/>
              <a:buChar char="•"/>
            </a:pPr>
            <a:r>
              <a:rPr lang="en-US" dirty="0"/>
              <a:t>Manages temporary, non-repetitive activities and frequently acts independently of the formal organization.</a:t>
            </a:r>
          </a:p>
          <a:p>
            <a:pPr marL="628650" lvl="1" indent="-171450">
              <a:buFont typeface="Arial" panose="020B0604020202020204" pitchFamily="34" charset="0"/>
              <a:buChar char="•"/>
            </a:pPr>
            <a:r>
              <a:rPr lang="en-US" dirty="0"/>
              <a:t>Marshals resources for the project.</a:t>
            </a:r>
          </a:p>
          <a:p>
            <a:pPr marL="628650" lvl="1" indent="-171450">
              <a:buFont typeface="Arial" panose="020B0604020202020204" pitchFamily="34" charset="0"/>
              <a:buChar char="•"/>
            </a:pPr>
            <a:r>
              <a:rPr lang="en-US" dirty="0"/>
              <a:t>Is linked directly to the customer interface.</a:t>
            </a:r>
          </a:p>
          <a:p>
            <a:pPr marL="628650" lvl="1" indent="-171450">
              <a:buFont typeface="Arial" panose="020B0604020202020204" pitchFamily="34" charset="0"/>
              <a:buChar char="•"/>
            </a:pPr>
            <a:r>
              <a:rPr lang="en-US" dirty="0"/>
              <a:t>Provides direction, coordination, and integration </a:t>
            </a:r>
            <a:r>
              <a:rPr lang="en-US" dirty="0" smtClean="0"/>
              <a:t> to </a:t>
            </a:r>
            <a:r>
              <a:rPr lang="en-US" dirty="0"/>
              <a:t>the project team.</a:t>
            </a:r>
          </a:p>
          <a:p>
            <a:pPr marL="628650" lvl="1" indent="-171450">
              <a:buFont typeface="Arial" panose="020B0604020202020204" pitchFamily="34" charset="0"/>
              <a:buChar char="•"/>
            </a:pPr>
            <a:r>
              <a:rPr lang="en-US" dirty="0"/>
              <a:t>Is responsible for performance and success of the project.</a:t>
            </a:r>
          </a:p>
          <a:p>
            <a:pPr marL="628650" lvl="1" indent="-171450">
              <a:buFont typeface="Arial" panose="020B0604020202020204" pitchFamily="34" charset="0"/>
              <a:buChar char="•"/>
            </a:pPr>
            <a:r>
              <a:rPr lang="en-US" dirty="0"/>
              <a:t>Must induce the right people at the right time to address the right issues and make the right decisions.</a:t>
            </a:r>
          </a:p>
          <a:p>
            <a:endParaRPr lang="en-US" dirty="0" smtClean="0"/>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15</a:t>
            </a:fld>
            <a:endParaRPr lang="en-US" dirty="0"/>
          </a:p>
        </p:txBody>
      </p:sp>
    </p:spTree>
    <p:extLst>
      <p:ext uri="{BB962C8B-B14F-4D97-AF65-F5344CB8AC3E}">
        <p14:creationId xmlns:p14="http://schemas.microsoft.com/office/powerpoint/2010/main" val="535687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algn="ctr"/>
            <a:r>
              <a:rPr lang="en-US" b="1" dirty="0"/>
              <a:t>Current Drivers of Project Management</a:t>
            </a:r>
          </a:p>
          <a:p>
            <a:r>
              <a:rPr lang="en-US" dirty="0" smtClean="0"/>
              <a:t>Several factors are contributing to </a:t>
            </a:r>
            <a:r>
              <a:rPr lang="en-US" dirty="0"/>
              <a:t>the </a:t>
            </a:r>
            <a:r>
              <a:rPr lang="en-US" dirty="0" smtClean="0"/>
              <a:t>rapid increase </a:t>
            </a:r>
            <a:r>
              <a:rPr lang="en-US" dirty="0"/>
              <a:t>in </a:t>
            </a:r>
            <a:r>
              <a:rPr lang="en-US" dirty="0" smtClean="0"/>
              <a:t>project management becoming a </a:t>
            </a:r>
            <a:r>
              <a:rPr lang="en-US" dirty="0"/>
              <a:t>standard way of doing business. </a:t>
            </a:r>
            <a:r>
              <a:rPr lang="en-US" dirty="0" smtClean="0"/>
              <a:t>Project management is an increasingly important organizational skill as the </a:t>
            </a:r>
            <a:r>
              <a:rPr lang="en-US" dirty="0"/>
              <a:t>role of projects </a:t>
            </a:r>
            <a:r>
              <a:rPr lang="en-US" dirty="0" smtClean="0"/>
              <a:t>grows in </a:t>
            </a:r>
            <a:r>
              <a:rPr lang="en-US" dirty="0"/>
              <a:t>contributing to the strategic direction of organizations</a:t>
            </a:r>
            <a:r>
              <a:rPr lang="en-US" dirty="0" smtClean="0"/>
              <a:t>.</a:t>
            </a:r>
          </a:p>
          <a:p>
            <a:r>
              <a:rPr lang="en-US" dirty="0"/>
              <a:t>Factors leading to the increased use of project management:</a:t>
            </a:r>
          </a:p>
          <a:p>
            <a:pPr marL="628650" lvl="1" indent="-171450">
              <a:buFont typeface="Arial" panose="020B0604020202020204" pitchFamily="34" charset="0"/>
              <a:buChar char="•"/>
            </a:pPr>
            <a:r>
              <a:rPr lang="en-US" dirty="0"/>
              <a:t>Compression of the product life cycle</a:t>
            </a:r>
          </a:p>
          <a:p>
            <a:pPr marL="628650" lvl="1" indent="-171450">
              <a:buFont typeface="Arial" panose="020B0604020202020204" pitchFamily="34" charset="0"/>
              <a:buChar char="•"/>
            </a:pPr>
            <a:r>
              <a:rPr lang="en-US" dirty="0"/>
              <a:t>Knowledge explosion</a:t>
            </a:r>
          </a:p>
          <a:p>
            <a:pPr marL="628650" lvl="1" indent="-171450">
              <a:buFont typeface="Arial" panose="020B0604020202020204" pitchFamily="34" charset="0"/>
              <a:buChar char="•"/>
            </a:pPr>
            <a:r>
              <a:rPr lang="en-US" dirty="0"/>
              <a:t>Triple bottom line (planet, people, profit)</a:t>
            </a:r>
          </a:p>
          <a:p>
            <a:pPr marL="628650" lvl="1" indent="-171450">
              <a:buFont typeface="Arial" panose="020B0604020202020204" pitchFamily="34" charset="0"/>
              <a:buChar char="•"/>
            </a:pPr>
            <a:r>
              <a:rPr lang="en-US" dirty="0"/>
              <a:t>Corporate downsizing</a:t>
            </a:r>
          </a:p>
          <a:p>
            <a:pPr marL="628650" lvl="1" indent="-171450">
              <a:buFont typeface="Arial" panose="020B0604020202020204" pitchFamily="34" charset="0"/>
              <a:buChar char="•"/>
            </a:pPr>
            <a:r>
              <a:rPr lang="en-US" dirty="0"/>
              <a:t>Increased customer focus</a:t>
            </a:r>
          </a:p>
          <a:p>
            <a:pPr marL="628650" lvl="1" indent="-171450">
              <a:buFont typeface="Arial" panose="020B0604020202020204" pitchFamily="34" charset="0"/>
              <a:buChar char="•"/>
            </a:pPr>
            <a:r>
              <a:rPr lang="en-US" dirty="0"/>
              <a:t>Small projects represent big </a:t>
            </a:r>
            <a:r>
              <a:rPr lang="en-US" dirty="0" smtClean="0"/>
              <a:t>problems</a:t>
            </a:r>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16</a:t>
            </a:fld>
            <a:endParaRPr lang="en-US" dirty="0"/>
          </a:p>
        </p:txBody>
      </p:sp>
    </p:spTree>
    <p:extLst>
      <p:ext uri="{BB962C8B-B14F-4D97-AF65-F5344CB8AC3E}">
        <p14:creationId xmlns:p14="http://schemas.microsoft.com/office/powerpoint/2010/main" val="319471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algn="ctr"/>
            <a:r>
              <a:rPr lang="en-US" b="1" dirty="0"/>
              <a:t>Project Governance: </a:t>
            </a:r>
            <a:r>
              <a:rPr lang="en-US" b="1" dirty="0" smtClean="0"/>
              <a:t>An </a:t>
            </a:r>
            <a:r>
              <a:rPr lang="en-US" b="1" dirty="0"/>
              <a:t>Integrative Approach</a:t>
            </a:r>
            <a:endParaRPr lang="en-US" b="1" dirty="0" smtClean="0"/>
          </a:p>
          <a:p>
            <a:r>
              <a:rPr lang="en-US" dirty="0" smtClean="0"/>
              <a:t>Centralization of </a:t>
            </a:r>
            <a:r>
              <a:rPr lang="en-US" dirty="0"/>
              <a:t>project management processes and practices </a:t>
            </a:r>
            <a:r>
              <a:rPr lang="en-US" dirty="0" smtClean="0"/>
              <a:t>is essential to the  success of firms competing </a:t>
            </a:r>
            <a:r>
              <a:rPr lang="en-US" dirty="0"/>
              <a:t>in </a:t>
            </a:r>
            <a:r>
              <a:rPr lang="en-US" dirty="0" smtClean="0"/>
              <a:t>global markets </a:t>
            </a:r>
            <a:r>
              <a:rPr lang="en-US" dirty="0"/>
              <a:t>influenced by rapid change, innovation, and </a:t>
            </a:r>
            <a:r>
              <a:rPr lang="en-US" dirty="0" smtClean="0"/>
              <a:t>the necessity to reduce time-to-market for products and services.</a:t>
            </a:r>
          </a:p>
          <a:p>
            <a:pPr eaLnBrk="1" hangingPunct="1"/>
            <a:r>
              <a:rPr lang="en-US" dirty="0"/>
              <a:t>Integration (or centralization) of project management provides senior management with:</a:t>
            </a:r>
          </a:p>
          <a:p>
            <a:pPr marL="628650" lvl="1" indent="-171450" eaLnBrk="1" hangingPunct="1">
              <a:buFont typeface="Arial" panose="020B0604020202020204" pitchFamily="34" charset="0"/>
              <a:buChar char="•"/>
            </a:pPr>
            <a:r>
              <a:rPr lang="en-US" dirty="0"/>
              <a:t>An overview of all project management activities</a:t>
            </a:r>
          </a:p>
          <a:p>
            <a:pPr marL="628650" lvl="1" indent="-171450" eaLnBrk="1" hangingPunct="1">
              <a:buFont typeface="Arial" panose="020B0604020202020204" pitchFamily="34" charset="0"/>
              <a:buChar char="•"/>
            </a:pPr>
            <a:r>
              <a:rPr lang="en-US" dirty="0"/>
              <a:t>A big picture of how organizational resources are used</a:t>
            </a:r>
          </a:p>
          <a:p>
            <a:pPr marL="628650" lvl="1" indent="-171450" eaLnBrk="1" hangingPunct="1">
              <a:buFont typeface="Arial" panose="020B0604020202020204" pitchFamily="34" charset="0"/>
              <a:buChar char="•"/>
            </a:pPr>
            <a:r>
              <a:rPr lang="en-US" dirty="0"/>
              <a:t>A risk assessment of their portfolio of projects</a:t>
            </a:r>
          </a:p>
          <a:p>
            <a:pPr marL="628650" lvl="1" indent="-171450" eaLnBrk="1" hangingPunct="1">
              <a:buFont typeface="Arial" panose="020B0604020202020204" pitchFamily="34" charset="0"/>
              <a:buChar char="•"/>
            </a:pPr>
            <a:r>
              <a:rPr lang="en-US" dirty="0"/>
              <a:t>A rough metric of the firm’s improvement in managing projects relative to others in the industry</a:t>
            </a:r>
          </a:p>
          <a:p>
            <a:pPr marL="628650" lvl="1" indent="-171450" eaLnBrk="1" hangingPunct="1">
              <a:buFont typeface="Arial" panose="020B0604020202020204" pitchFamily="34" charset="0"/>
              <a:buChar char="•"/>
            </a:pPr>
            <a:r>
              <a:rPr lang="en-US" dirty="0"/>
              <a:t>Linkages of senior management with actual project execution </a:t>
            </a:r>
            <a:r>
              <a:rPr lang="en-US" dirty="0" smtClean="0"/>
              <a:t>management</a:t>
            </a:r>
          </a:p>
        </p:txBody>
      </p:sp>
      <p:sp>
        <p:nvSpPr>
          <p:cNvPr id="3" name="Header Placeholder 2"/>
          <p:cNvSpPr>
            <a:spLocks noGrp="1"/>
          </p:cNvSpPr>
          <p:nvPr>
            <p:ph type="hdr" sz="quarter" idx="11"/>
          </p:nvPr>
        </p:nvSpPr>
        <p:spPr/>
        <p:txBody>
          <a:bodyPr/>
          <a:lstStyle/>
          <a:p>
            <a:pPr>
              <a:defRPr/>
            </a:pPr>
            <a:r>
              <a:rPr lang="en-US" smtClean="0"/>
              <a:t>Project Management 6e</a:t>
            </a:r>
            <a:endParaRPr lang="en-US"/>
          </a:p>
        </p:txBody>
      </p:sp>
      <p:sp>
        <p:nvSpPr>
          <p:cNvPr id="4" name="Slide Number Placeholder 3"/>
          <p:cNvSpPr>
            <a:spLocks noGrp="1"/>
          </p:cNvSpPr>
          <p:nvPr>
            <p:ph type="sldNum" sz="quarter" idx="12"/>
          </p:nvPr>
        </p:nvSpPr>
        <p:spPr/>
        <p:txBody>
          <a:bodyPr/>
          <a:lstStyle/>
          <a:p>
            <a:pPr>
              <a:defRPr/>
            </a:pPr>
            <a:r>
              <a:rPr lang="en-US" smtClean="0"/>
              <a:t>1-</a:t>
            </a:r>
            <a:fld id="{01DC014E-91F4-40AD-A60D-7DAFC02808DD}" type="slidenum">
              <a:rPr lang="en-US" smtClean="0"/>
              <a:pPr>
                <a:defRPr/>
              </a:pPr>
              <a:t>17</a:t>
            </a:fld>
            <a:endParaRPr lang="en-US" dirty="0"/>
          </a:p>
        </p:txBody>
      </p:sp>
    </p:spTree>
    <p:extLst>
      <p:ext uri="{BB962C8B-B14F-4D97-AF65-F5344CB8AC3E}">
        <p14:creationId xmlns:p14="http://schemas.microsoft.com/office/powerpoint/2010/main" val="1684261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ext Box 31"/>
          <p:cNvSpPr txBox="1">
            <a:spLocks noChangeArrowheads="1"/>
          </p:cNvSpPr>
          <p:nvPr userDrawn="1"/>
        </p:nvSpPr>
        <p:spPr bwMode="auto">
          <a:xfrm>
            <a:off x="5528798" y="2606049"/>
            <a:ext cx="3470275" cy="107721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spcBef>
                <a:spcPct val="50000"/>
              </a:spcBef>
              <a:defRPr/>
            </a:pPr>
            <a:r>
              <a:rPr lang="en-US" sz="3200" b="1" dirty="0" smtClean="0">
                <a:solidFill>
                  <a:srgbClr val="333399"/>
                </a:solidFill>
                <a:effectLst>
                  <a:outerShdw blurRad="38100" dist="38100" dir="2700000" algn="tl">
                    <a:srgbClr val="000000">
                      <a:alpha val="43137"/>
                    </a:srgbClr>
                  </a:outerShdw>
                </a:effectLst>
              </a:rPr>
              <a:t>Modern Project Management</a:t>
            </a:r>
          </a:p>
        </p:txBody>
      </p:sp>
      <p:sp>
        <p:nvSpPr>
          <p:cNvPr id="3" name="Rectangle 32"/>
          <p:cNvSpPr>
            <a:spLocks noChangeArrowheads="1"/>
          </p:cNvSpPr>
          <p:nvPr userDrawn="1"/>
        </p:nvSpPr>
        <p:spPr bwMode="auto">
          <a:xfrm>
            <a:off x="5915025" y="6172200"/>
            <a:ext cx="2803525"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outerShdw>
                </a:effectLst>
              </a14:hiddenEffects>
            </a:ext>
          </a:extLst>
        </p:spPr>
        <p:txBody>
          <a:bodyPr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defRPr/>
            </a:pPr>
            <a:r>
              <a:rPr lang="en-US" sz="900" b="1" i="1" dirty="0" smtClean="0">
                <a:solidFill>
                  <a:schemeClr val="bg1"/>
                </a:solidFill>
                <a:effectLst>
                  <a:outerShdw blurRad="38100" dist="38100" dir="2700000" algn="tl">
                    <a:srgbClr val="000000">
                      <a:alpha val="43137"/>
                    </a:srgbClr>
                  </a:outerShdw>
                </a:effectLst>
              </a:rPr>
              <a:t>PowerPoint Presentation by Charlie Cook</a:t>
            </a:r>
          </a:p>
        </p:txBody>
      </p:sp>
      <p:sp>
        <p:nvSpPr>
          <p:cNvPr id="4" name="Rectangle 33"/>
          <p:cNvSpPr>
            <a:spLocks noChangeArrowheads="1"/>
          </p:cNvSpPr>
          <p:nvPr userDrawn="1"/>
        </p:nvSpPr>
        <p:spPr bwMode="auto">
          <a:xfrm>
            <a:off x="6072188" y="5802313"/>
            <a:ext cx="24876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tx1"/>
                  </a:outerShdw>
                </a:effectLst>
              </a14:hiddenEffects>
            </a:ext>
          </a:extLst>
        </p:spPr>
        <p:txBody>
          <a:bodyPr wrap="none"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defRPr/>
            </a:pPr>
            <a:r>
              <a:rPr lang="en-US" sz="900" b="1" i="1" dirty="0" smtClean="0">
                <a:solidFill>
                  <a:schemeClr val="bg1"/>
                </a:solidFill>
                <a:effectLst>
                  <a:outerShdw blurRad="38100" dist="38100" dir="2700000" algn="tl">
                    <a:srgbClr val="000000">
                      <a:alpha val="43137"/>
                    </a:srgbClr>
                  </a:outerShdw>
                </a:effectLst>
              </a:rPr>
              <a:t>Copyright </a:t>
            </a:r>
            <a:r>
              <a:rPr lang="en-US" sz="900" b="1" i="1" dirty="0" smtClean="0">
                <a:solidFill>
                  <a:schemeClr val="bg1"/>
                </a:solidFill>
                <a:effectLst>
                  <a:outerShdw blurRad="38100" dist="38100" dir="2700000" algn="tl">
                    <a:srgbClr val="000000">
                      <a:alpha val="43137"/>
                    </a:srgbClr>
                  </a:outerShdw>
                </a:effectLst>
                <a:cs typeface="Arial" panose="020B0604020202020204" pitchFamily="34" charset="0"/>
              </a:rPr>
              <a:t>© </a:t>
            </a:r>
            <a:r>
              <a:rPr lang="en-US" sz="900" b="1" i="1" dirty="0" smtClean="0">
                <a:solidFill>
                  <a:schemeClr val="bg1"/>
                </a:solidFill>
                <a:effectLst>
                  <a:outerShdw blurRad="38100" dist="38100" dir="2700000" algn="tl">
                    <a:srgbClr val="000000">
                      <a:alpha val="43137"/>
                    </a:srgbClr>
                  </a:outerShdw>
                </a:effectLst>
              </a:rPr>
              <a:t>2014 McGraw-Hill Education. </a:t>
            </a:r>
            <a:br>
              <a:rPr lang="en-US" sz="900" b="1" i="1" dirty="0" smtClean="0">
                <a:solidFill>
                  <a:schemeClr val="bg1"/>
                </a:solidFill>
                <a:effectLst>
                  <a:outerShdw blurRad="38100" dist="38100" dir="2700000" algn="tl">
                    <a:srgbClr val="000000">
                      <a:alpha val="43137"/>
                    </a:srgbClr>
                  </a:outerShdw>
                </a:effectLst>
              </a:rPr>
            </a:br>
            <a:r>
              <a:rPr lang="en-US" sz="900" b="1" i="1" dirty="0" smtClean="0">
                <a:solidFill>
                  <a:schemeClr val="bg1"/>
                </a:solidFill>
                <a:effectLst>
                  <a:outerShdw blurRad="38100" dist="38100" dir="2700000" algn="tl">
                    <a:srgbClr val="000000">
                      <a:alpha val="43137"/>
                    </a:srgbClr>
                  </a:outerShdw>
                </a:effectLst>
              </a:rPr>
              <a:t>All Rights Reserved.</a:t>
            </a:r>
          </a:p>
        </p:txBody>
      </p:sp>
      <p:sp>
        <p:nvSpPr>
          <p:cNvPr id="5" name="Text Box 34"/>
          <p:cNvSpPr txBox="1">
            <a:spLocks noChangeArrowheads="1"/>
          </p:cNvSpPr>
          <p:nvPr userDrawn="1"/>
        </p:nvSpPr>
        <p:spPr bwMode="auto">
          <a:xfrm>
            <a:off x="5578475" y="1812925"/>
            <a:ext cx="2925763" cy="3365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defRPr/>
            </a:pPr>
            <a:r>
              <a:rPr lang="en-US" sz="1600" b="1" dirty="0" smtClean="0">
                <a:solidFill>
                  <a:schemeClr val="accent3">
                    <a:lumMod val="75000"/>
                  </a:schemeClr>
                </a:solidFill>
              </a:rPr>
              <a:t>CHAPTER ONE</a:t>
            </a:r>
          </a:p>
        </p:txBody>
      </p:sp>
    </p:spTree>
    <p:extLst>
      <p:ext uri="{BB962C8B-B14F-4D97-AF65-F5344CB8AC3E}">
        <p14:creationId xmlns:p14="http://schemas.microsoft.com/office/powerpoint/2010/main" val="18715408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i="1"/>
            </a:lvl1pPr>
          </a:lstStyle>
          <a:p>
            <a:pPr>
              <a:defRPr/>
            </a:pPr>
            <a:r>
              <a:rPr lang="en-US" smtClean="0"/>
              <a:t>1</a:t>
            </a:r>
            <a:r>
              <a:rPr lang="en-US" smtClean="0">
                <a:cs typeface="Times New Roman" panose="02020603050405020304" pitchFamily="18" charset="0"/>
              </a:rPr>
              <a:t>–</a:t>
            </a:r>
            <a:fld id="{00BCA5E8-39CF-4B97-B9D1-0E78871A2BE2}" type="slidenum">
              <a:rPr lang="en-US" smtClean="0"/>
              <a:pPr>
                <a:defRPr/>
              </a:pPr>
              <a:t>‹#›</a:t>
            </a:fld>
            <a:endParaRPr lang="en-US"/>
          </a:p>
        </p:txBody>
      </p:sp>
    </p:spTree>
    <p:extLst>
      <p:ext uri="{BB962C8B-B14F-4D97-AF65-F5344CB8AC3E}">
        <p14:creationId xmlns:p14="http://schemas.microsoft.com/office/powerpoint/2010/main" val="4284117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45256"/>
          </a:xfrm>
        </p:spPr>
        <p:txBody>
          <a:bodyPr/>
          <a:lstStyle/>
          <a:p>
            <a:r>
              <a:rPr lang="en-US" smtClean="0"/>
              <a:t>Click to edit Master title style</a:t>
            </a:r>
            <a:endParaRPr lang="en-US"/>
          </a:p>
        </p:txBody>
      </p:sp>
      <p:sp>
        <p:nvSpPr>
          <p:cNvPr id="3" name="Content Placeholder 2"/>
          <p:cNvSpPr>
            <a:spLocks noGrp="1"/>
          </p:cNvSpPr>
          <p:nvPr>
            <p:ph idx="1"/>
          </p:nvPr>
        </p:nvSpPr>
        <p:spPr>
          <a:xfrm>
            <a:off x="533400" y="1691658"/>
            <a:ext cx="8077200" cy="44043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1</a:t>
            </a:r>
            <a:r>
              <a:rPr lang="en-US">
                <a:cs typeface="Times New Roman" panose="02020603050405020304" pitchFamily="18" charset="0"/>
              </a:rPr>
              <a:t>–</a:t>
            </a:r>
            <a:fld id="{00BCA5E8-39CF-4B97-B9D1-0E78871A2BE2}" type="slidenum">
              <a:rPr lang="en-US"/>
              <a:pPr>
                <a:defRPr/>
              </a:pPr>
              <a:t>‹#›</a:t>
            </a:fld>
            <a:endParaRPr lang="en-US"/>
          </a:p>
        </p:txBody>
      </p:sp>
    </p:spTree>
    <p:extLst>
      <p:ext uri="{BB962C8B-B14F-4D97-AF65-F5344CB8AC3E}">
        <p14:creationId xmlns:p14="http://schemas.microsoft.com/office/powerpoint/2010/main" val="4009244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192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p:txBody>
          <a:bodyPr/>
          <a:lstStyle>
            <a:lvl1pPr>
              <a:defRPr/>
            </a:lvl1pPr>
          </a:lstStyle>
          <a:p>
            <a:pPr>
              <a:defRPr/>
            </a:pPr>
            <a:r>
              <a:rPr lang="en-US"/>
              <a:t>1</a:t>
            </a:r>
            <a:r>
              <a:rPr lang="en-US">
                <a:cs typeface="Times New Roman" panose="02020603050405020304" pitchFamily="18" charset="0"/>
              </a:rPr>
              <a:t>–</a:t>
            </a:r>
            <a:fld id="{4D612B26-1AA2-473F-9674-651AE27E6CD9}" type="slidenum">
              <a:rPr lang="en-US"/>
              <a:pPr>
                <a:defRPr/>
              </a:pPr>
              <a:t>‹#›</a:t>
            </a:fld>
            <a:endParaRPr lang="en-US"/>
          </a:p>
        </p:txBody>
      </p:sp>
    </p:spTree>
    <p:extLst>
      <p:ext uri="{BB962C8B-B14F-4D97-AF65-F5344CB8AC3E}">
        <p14:creationId xmlns:p14="http://schemas.microsoft.com/office/powerpoint/2010/main" val="28531083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p:txBody>
          <a:bodyPr/>
          <a:lstStyle>
            <a:lvl1pPr>
              <a:defRPr/>
            </a:lvl1pPr>
          </a:lstStyle>
          <a:p>
            <a:pPr>
              <a:defRPr/>
            </a:pPr>
            <a:r>
              <a:rPr lang="en-US"/>
              <a:t>1</a:t>
            </a:r>
            <a:r>
              <a:rPr lang="en-US">
                <a:cs typeface="Times New Roman" panose="02020603050405020304" pitchFamily="18" charset="0"/>
              </a:rPr>
              <a:t>–</a:t>
            </a:r>
            <a:fld id="{1F9679AA-78B9-422B-B369-F2900AC5FC6C}" type="slidenum">
              <a:rPr lang="en-US"/>
              <a:pPr>
                <a:defRPr/>
              </a:pPr>
              <a:t>‹#›</a:t>
            </a:fld>
            <a:endParaRPr lang="en-US"/>
          </a:p>
        </p:txBody>
      </p:sp>
    </p:spTree>
    <p:extLst>
      <p:ext uri="{BB962C8B-B14F-4D97-AF65-F5344CB8AC3E}">
        <p14:creationId xmlns:p14="http://schemas.microsoft.com/office/powerpoint/2010/main" val="15240900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p:txBody>
          <a:bodyPr/>
          <a:lstStyle>
            <a:lvl1pPr>
              <a:defRPr/>
            </a:lvl1pPr>
          </a:lstStyle>
          <a:p>
            <a:pPr>
              <a:defRPr/>
            </a:pPr>
            <a:r>
              <a:rPr lang="en-US"/>
              <a:t>1</a:t>
            </a:r>
            <a:r>
              <a:rPr lang="en-US">
                <a:cs typeface="Times New Roman" panose="02020603050405020304" pitchFamily="18" charset="0"/>
              </a:rPr>
              <a:t>–</a:t>
            </a:r>
            <a:fld id="{1F9679AA-78B9-422B-B369-F2900AC5FC6C}" type="slidenum">
              <a:rPr lang="en-US"/>
              <a:pPr>
                <a:defRPr/>
              </a:pPr>
              <a:t>‹#›</a:t>
            </a:fld>
            <a:endParaRPr lang="en-US"/>
          </a:p>
        </p:txBody>
      </p:sp>
    </p:spTree>
    <p:extLst>
      <p:ext uri="{BB962C8B-B14F-4D97-AF65-F5344CB8AC3E}">
        <p14:creationId xmlns:p14="http://schemas.microsoft.com/office/powerpoint/2010/main" val="14821000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b="1" i="1"/>
            </a:lvl1pPr>
          </a:lstStyle>
          <a:p>
            <a:pPr>
              <a:defRPr/>
            </a:pPr>
            <a:r>
              <a:rPr lang="en-US" smtClean="0"/>
              <a:t>1</a:t>
            </a:r>
            <a:r>
              <a:rPr lang="en-US" smtClean="0">
                <a:cs typeface="Times New Roman" panose="02020603050405020304" pitchFamily="18" charset="0"/>
              </a:rPr>
              <a:t>–</a:t>
            </a:r>
            <a:fld id="{337EE41D-3B76-4B02-A5FB-5008B8BBBC8F}" type="slidenum">
              <a:rPr lang="en-US" smtClean="0"/>
              <a:pPr>
                <a:defRPr/>
              </a:pPr>
              <a:t>‹#›</a:t>
            </a:fld>
            <a:endParaRPr lang="en-US"/>
          </a:p>
        </p:txBody>
      </p:sp>
      <p:sp>
        <p:nvSpPr>
          <p:cNvPr id="43012" name="Rectangle 4"/>
          <p:cNvSpPr>
            <a:spLocks noGrp="1" noChangeArrowheads="1"/>
          </p:cNvSpPr>
          <p:nvPr>
            <p:ph type="title"/>
          </p:nvPr>
        </p:nvSpPr>
        <p:spPr bwMode="blackWhite">
          <a:xfrm>
            <a:off x="495300" y="263525"/>
            <a:ext cx="8153400" cy="823913"/>
          </a:xfrm>
          <a:prstGeom prst="roundRect">
            <a:avLst>
              <a:gd name="adj" fmla="val 10668"/>
            </a:avLst>
          </a:prstGeom>
          <a:blipFill dpi="0" rotWithShape="1">
            <a:blip r:embed="rId8">
              <a:extLst>
                <a:ext uri="{28A0092B-C50C-407E-A947-70E740481C1C}">
                  <a14:useLocalDpi xmlns:a14="http://schemas.microsoft.com/office/drawing/2010/main" val="0"/>
                </a:ext>
              </a:extLst>
            </a:blip>
            <a:srcRect/>
            <a:stretch>
              <a:fillRect/>
            </a:stretch>
          </a:blipFill>
          <a:ln w="9525">
            <a:solidFill>
              <a:srgbClr val="003366"/>
            </a:solidFill>
            <a:round/>
            <a:headEnd/>
            <a:tailEnd/>
          </a:ln>
          <a:effectLst>
            <a:outerShdw blurRad="76200" dist="63500" dir="2700000" algn="tl" rotWithShape="0">
              <a:prstClr val="black">
                <a:alpha val="40000"/>
              </a:prstClr>
            </a:outerShdw>
          </a:effectLst>
        </p:spPr>
        <p:txBody>
          <a:bodyPr vert="horz" wrap="square" lIns="91440" tIns="137160" rIns="91440" bIns="137160" numCol="1" anchor="t" anchorCtr="0" compatLnSpc="1">
            <a:prstTxWarp prst="textNoShape">
              <a:avLst/>
            </a:prstTxWarp>
            <a:spAutoFit/>
          </a:bodyPr>
          <a:lstStyle/>
          <a:p>
            <a:pPr lvl="0"/>
            <a:endParaRPr lang="en-US" dirty="0"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14" r:id="rId3"/>
    <p:sldLayoutId id="2147483705" r:id="rId4"/>
    <p:sldLayoutId id="2147483707" r:id="rId5"/>
    <p:sldLayoutId id="2147483713" r:id="rId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ox(out)">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xEl>
                                              <p:pRg st="0" end="0"/>
                                            </p:txEl>
                                          </p:spTgt>
                                        </p:tgtEl>
                                        <p:attrNameLst>
                                          <p:attrName>style.visibility</p:attrName>
                                        </p:attrNameLst>
                                      </p:cBhvr>
                                      <p:to>
                                        <p:strVal val="visible"/>
                                      </p:to>
                                    </p:set>
                                    <p:animEffect transition="in" filter="wipe(left)">
                                      <p:cBhvr>
                                        <p:cTn id="12" dur="1000"/>
                                        <p:tgtEl>
                                          <p:spTgt spid="43013">
                                            <p:txEl>
                                              <p:pRg st="0" end="0"/>
                                            </p:txEl>
                                          </p:spTgt>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3013">
                                            <p:txEl>
                                              <p:pRg st="1" end="1"/>
                                            </p:txEl>
                                          </p:spTgt>
                                        </p:tgtEl>
                                        <p:attrNameLst>
                                          <p:attrName>style.visibility</p:attrName>
                                        </p:attrNameLst>
                                      </p:cBhvr>
                                      <p:to>
                                        <p:strVal val="visible"/>
                                      </p:to>
                                    </p:set>
                                    <p:animEffect transition="in" filter="wipe(left)">
                                      <p:cBhvr>
                                        <p:cTn id="16" dur="1000"/>
                                        <p:tgtEl>
                                          <p:spTgt spid="43013">
                                            <p:txEl>
                                              <p:pRg st="1" end="1"/>
                                            </p:txEl>
                                          </p:spTgt>
                                        </p:tgtEl>
                                      </p:cBhvr>
                                    </p:animEffec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43013">
                                            <p:txEl>
                                              <p:pRg st="2" end="2"/>
                                            </p:txEl>
                                          </p:spTgt>
                                        </p:tgtEl>
                                        <p:attrNameLst>
                                          <p:attrName>style.visibility</p:attrName>
                                        </p:attrNameLst>
                                      </p:cBhvr>
                                      <p:to>
                                        <p:strVal val="visible"/>
                                      </p:to>
                                    </p:set>
                                    <p:animEffect transition="in" filter="wipe(left)">
                                      <p:cBhvr>
                                        <p:cTn id="20" dur="1000"/>
                                        <p:tgtEl>
                                          <p:spTgt spid="43013">
                                            <p:txEl>
                                              <p:pRg st="2" end="2"/>
                                            </p:txEl>
                                          </p:spTgt>
                                        </p:tgtEl>
                                      </p:cBhvr>
                                    </p:animEffect>
                                  </p:childTnLst>
                                </p:cTn>
                              </p:par>
                            </p:childTnLst>
                          </p:cTn>
                        </p:par>
                        <p:par>
                          <p:cTn id="21" fill="hold" nodeType="afterGroup">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43013">
                                            <p:txEl>
                                              <p:pRg st="3" end="3"/>
                                            </p:txEl>
                                          </p:spTgt>
                                        </p:tgtEl>
                                        <p:attrNameLst>
                                          <p:attrName>style.visibility</p:attrName>
                                        </p:attrNameLst>
                                      </p:cBhvr>
                                      <p:to>
                                        <p:strVal val="visible"/>
                                      </p:to>
                                    </p:set>
                                    <p:animEffect transition="in" filter="wipe(left)">
                                      <p:cBhvr>
                                        <p:cTn id="24" dur="1000"/>
                                        <p:tgtEl>
                                          <p:spTgt spid="43013">
                                            <p:txEl>
                                              <p:pRg st="3" end="3"/>
                                            </p:txEl>
                                          </p:spTgt>
                                        </p:tgtEl>
                                      </p:cBhvr>
                                    </p:animEffect>
                                  </p:childTnLst>
                                </p:cTn>
                              </p:par>
                            </p:childTnLst>
                          </p:cTn>
                        </p:par>
                        <p:par>
                          <p:cTn id="25" fill="hold" nodeType="afterGroup">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43013">
                                            <p:txEl>
                                              <p:pRg st="4" end="4"/>
                                            </p:txEl>
                                          </p:spTgt>
                                        </p:tgtEl>
                                        <p:attrNameLst>
                                          <p:attrName>style.visibility</p:attrName>
                                        </p:attrNameLst>
                                      </p:cBhvr>
                                      <p:to>
                                        <p:strVal val="visible"/>
                                      </p:to>
                                    </p:set>
                                    <p:animEffect transition="in" filter="wipe(left)">
                                      <p:cBhvr>
                                        <p:cTn id="28" dur="10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autoUpdateAnimBg="0"/>
      <p:bldP spid="43013" grpId="0"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Lst>
      </p:bldP>
    </p:bldLst>
  </p:timing>
  <p:hf hdr="0" ftr="0" dt="0"/>
  <p:txStyles>
    <p:titleStyle>
      <a:lvl1pPr algn="ctr" rtl="0" eaLnBrk="0" fontAlgn="base" hangingPunct="0">
        <a:spcBef>
          <a:spcPct val="0"/>
        </a:spcBef>
        <a:spcAft>
          <a:spcPct val="0"/>
        </a:spcAft>
        <a:defRPr sz="3200" kern="1200">
          <a:solidFill>
            <a:srgbClr val="F8F8F8"/>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9pPr>
    </p:titleStyle>
    <p:bodyStyle>
      <a:lvl1pPr marL="222250" indent="-222250" algn="l" rtl="0" eaLnBrk="0" fontAlgn="base" hangingPunct="0">
        <a:spcBef>
          <a:spcPct val="20000"/>
        </a:spcBef>
        <a:spcAft>
          <a:spcPct val="0"/>
        </a:spcAft>
        <a:buChar char="•"/>
        <a:defRPr sz="2800" kern="1200">
          <a:solidFill>
            <a:schemeClr val="tx1"/>
          </a:solidFill>
          <a:latin typeface="+mn-lt"/>
          <a:ea typeface="+mn-ea"/>
          <a:cs typeface="+mn-cs"/>
        </a:defRPr>
      </a:lvl1pPr>
      <a:lvl2pPr marL="519113" indent="-182563" algn="l" rtl="0" eaLnBrk="0" fontAlgn="base" hangingPunct="0">
        <a:spcBef>
          <a:spcPct val="20000"/>
        </a:spcBef>
        <a:spcAft>
          <a:spcPct val="0"/>
        </a:spcAft>
        <a:buChar char="–"/>
        <a:defRPr sz="2400" kern="1200">
          <a:solidFill>
            <a:srgbClr val="990033"/>
          </a:solidFill>
          <a:latin typeface="+mn-lt"/>
          <a:ea typeface="+mn-ea"/>
          <a:cs typeface="+mn-cs"/>
        </a:defRPr>
      </a:lvl2pPr>
      <a:lvl3pPr marL="909638" indent="-174625" algn="l" rtl="0" eaLnBrk="0" fontAlgn="base" hangingPunct="0">
        <a:spcBef>
          <a:spcPct val="20000"/>
        </a:spcBef>
        <a:spcAft>
          <a:spcPct val="0"/>
        </a:spcAft>
        <a:buChar char="•"/>
        <a:defRPr sz="2000" kern="1200">
          <a:solidFill>
            <a:srgbClr val="006666"/>
          </a:solidFill>
          <a:latin typeface="Tahoma" panose="020B0604030504040204" pitchFamily="34" charset="0"/>
          <a:ea typeface="+mn-ea"/>
          <a:cs typeface="+mn-cs"/>
        </a:defRPr>
      </a:lvl3pPr>
      <a:lvl4pPr marL="1196975" indent="-173038"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1595438" indent="-160338"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Drought Tolerant maize for Africa</a:t>
            </a:r>
            <a:endParaRPr lang="en-US" dirty="0"/>
          </a:p>
        </p:txBody>
      </p:sp>
      <p:sp>
        <p:nvSpPr>
          <p:cNvPr id="4" name="Slide Number Placeholder 3"/>
          <p:cNvSpPr>
            <a:spLocks noGrp="1"/>
          </p:cNvSpPr>
          <p:nvPr>
            <p:ph type="sldNum" sz="quarter" idx="11"/>
          </p:nvPr>
        </p:nvSpPr>
        <p:spPr/>
        <p:txBody>
          <a:bodyPr/>
          <a:lstStyle/>
          <a:p>
            <a:pPr>
              <a:defRPr/>
            </a:pPr>
            <a:r>
              <a:rPr lang="en-US" smtClean="0"/>
              <a:t>1</a:t>
            </a:r>
            <a:r>
              <a:rPr lang="en-US" smtClean="0">
                <a:cs typeface="Times New Roman" panose="02020603050405020304" pitchFamily="18" charset="0"/>
              </a:rPr>
              <a:t>–</a:t>
            </a:r>
            <a:fld id="{00BCA5E8-39CF-4B97-B9D1-0E78871A2BE2}" type="slidenum">
              <a:rPr lang="en-US" smtClean="0"/>
              <a:pPr>
                <a:defRPr/>
              </a:pPr>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5" y="1147762"/>
            <a:ext cx="6076950" cy="4562475"/>
          </a:xfrm>
          <a:prstGeom prst="rect">
            <a:avLst/>
          </a:prstGeom>
        </p:spPr>
      </p:pic>
      <p:sp>
        <p:nvSpPr>
          <p:cNvPr id="7" name="Content Placeholder 6"/>
          <p:cNvSpPr>
            <a:spLocks noGrp="1"/>
          </p:cNvSpPr>
          <p:nvPr>
            <p:ph idx="1"/>
          </p:nvPr>
        </p:nvSpPr>
        <p:spPr/>
        <p:txBody>
          <a:bodyPr/>
          <a:lstStyle/>
          <a:p>
            <a:endParaRPr lang="en-US" dirty="0"/>
          </a:p>
        </p:txBody>
      </p:sp>
    </p:spTree>
    <p:extLst>
      <p:ext uri="{BB962C8B-B14F-4D97-AF65-F5344CB8AC3E}">
        <p14:creationId xmlns:p14="http://schemas.microsoft.com/office/powerpoint/2010/main" val="281903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Awareness Project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75" y="1657350"/>
            <a:ext cx="6191250" cy="4000500"/>
          </a:xfrm>
        </p:spPr>
      </p:pic>
      <p:sp>
        <p:nvSpPr>
          <p:cNvPr id="4" name="Slide Number Placeholder 3"/>
          <p:cNvSpPr>
            <a:spLocks noGrp="1"/>
          </p:cNvSpPr>
          <p:nvPr>
            <p:ph type="sldNum" sz="quarter" idx="11"/>
          </p:nvPr>
        </p:nvSpPr>
        <p:spPr/>
        <p:txBody>
          <a:bodyPr/>
          <a:lstStyle/>
          <a:p>
            <a:pPr>
              <a:defRPr/>
            </a:pPr>
            <a:r>
              <a:rPr lang="en-US" smtClean="0"/>
              <a:t>1</a:t>
            </a:r>
            <a:r>
              <a:rPr lang="en-US" smtClean="0">
                <a:cs typeface="Times New Roman" panose="02020603050405020304" pitchFamily="18" charset="0"/>
              </a:rPr>
              <a:t>–</a:t>
            </a:r>
            <a:fld id="{00BCA5E8-39CF-4B97-B9D1-0E78871A2BE2}" type="slidenum">
              <a:rPr lang="en-US" smtClean="0"/>
              <a:pPr>
                <a:defRPr/>
              </a:pPr>
              <a:t>11</a:t>
            </a:fld>
            <a:endParaRPr lang="en-US"/>
          </a:p>
        </p:txBody>
      </p:sp>
    </p:spTree>
    <p:extLst>
      <p:ext uri="{BB962C8B-B14F-4D97-AF65-F5344CB8AC3E}">
        <p14:creationId xmlns:p14="http://schemas.microsoft.com/office/powerpoint/2010/main" val="33339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Sony </a:t>
            </a:r>
            <a:r>
              <a:rPr lang="en-US" dirty="0" err="1" smtClean="0"/>
              <a:t>Playstation</a:t>
            </a:r>
            <a:r>
              <a:rPr lang="en-US" dirty="0" smtClean="0"/>
              <a:t> 4 (PS4)</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56062"/>
            <a:ext cx="8077200" cy="4403076"/>
          </a:xfrm>
        </p:spPr>
      </p:pic>
      <p:sp>
        <p:nvSpPr>
          <p:cNvPr id="4" name="Slide Number Placeholder 3"/>
          <p:cNvSpPr>
            <a:spLocks noGrp="1"/>
          </p:cNvSpPr>
          <p:nvPr>
            <p:ph type="sldNum" sz="quarter" idx="11"/>
          </p:nvPr>
        </p:nvSpPr>
        <p:spPr/>
        <p:txBody>
          <a:bodyPr/>
          <a:lstStyle/>
          <a:p>
            <a:pPr>
              <a:defRPr/>
            </a:pPr>
            <a:r>
              <a:rPr lang="en-US" smtClean="0"/>
              <a:t>1</a:t>
            </a:r>
            <a:r>
              <a:rPr lang="en-US" smtClean="0">
                <a:cs typeface="Times New Roman" panose="02020603050405020304" pitchFamily="18" charset="0"/>
              </a:rPr>
              <a:t>–</a:t>
            </a:r>
            <a:fld id="{00BCA5E8-39CF-4B97-B9D1-0E78871A2BE2}" type="slidenum">
              <a:rPr lang="en-US" smtClean="0"/>
              <a:pPr>
                <a:defRPr/>
              </a:pPr>
              <a:t>12</a:t>
            </a:fld>
            <a:endParaRPr lang="en-US"/>
          </a:p>
        </p:txBody>
      </p:sp>
      <p:sp>
        <p:nvSpPr>
          <p:cNvPr id="6" name="TextBox 5"/>
          <p:cNvSpPr txBox="1"/>
          <p:nvPr/>
        </p:nvSpPr>
        <p:spPr>
          <a:xfrm>
            <a:off x="823001" y="1234464"/>
            <a:ext cx="5486340" cy="338554"/>
          </a:xfrm>
          <a:prstGeom prst="rect">
            <a:avLst/>
          </a:prstGeom>
          <a:noFill/>
        </p:spPr>
        <p:txBody>
          <a:bodyPr wrap="square" rtlCol="0">
            <a:spAutoFit/>
          </a:bodyPr>
          <a:lstStyle/>
          <a:p>
            <a:r>
              <a:rPr lang="en-US" sz="1600" dirty="0" smtClean="0"/>
              <a:t>A table-style controller and state of the art graphics.  </a:t>
            </a:r>
            <a:endParaRPr lang="en-US" sz="1600" dirty="0"/>
          </a:p>
        </p:txBody>
      </p:sp>
    </p:spTree>
    <p:extLst>
      <p:ext uri="{BB962C8B-B14F-4D97-AF65-F5344CB8AC3E}">
        <p14:creationId xmlns:p14="http://schemas.microsoft.com/office/powerpoint/2010/main" val="223766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2"/>
          <p:cNvSpPr>
            <a:spLocks noGrp="1" noChangeArrowheads="1"/>
          </p:cNvSpPr>
          <p:nvPr>
            <p:ph type="title"/>
          </p:nvPr>
        </p:nvSpPr>
        <p:spPr/>
        <p:txBody>
          <a:bodyPr/>
          <a:lstStyle/>
          <a:p>
            <a:r>
              <a:rPr lang="en-US" dirty="0" smtClean="0"/>
              <a:t>Comparison of Routine Work with Projects</a:t>
            </a:r>
          </a:p>
        </p:txBody>
      </p:sp>
      <p:sp>
        <p:nvSpPr>
          <p:cNvPr id="21507" name="Slide Number Placeholder 3"/>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fld id="{98EA562F-A462-4B74-ACE7-126F13C9993E}" type="slidenum">
              <a:rPr lang="en-US" smtClean="0"/>
              <a:pPr/>
              <a:t>13</a:t>
            </a:fld>
            <a:endParaRPr lang="en-US" smtClean="0"/>
          </a:p>
        </p:txBody>
      </p:sp>
      <p:sp>
        <p:nvSpPr>
          <p:cNvPr id="21509"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eaLnBrk="1" hangingPunct="1">
              <a:spcBef>
                <a:spcPct val="50000"/>
              </a:spcBef>
            </a:pPr>
            <a:r>
              <a:rPr lang="en-US" sz="1200" b="1">
                <a:solidFill>
                  <a:srgbClr val="006666"/>
                </a:solidFill>
              </a:rPr>
              <a:t>TABLE 1.</a:t>
            </a:r>
            <a:r>
              <a:rPr lang="en-US" sz="1200" b="1">
                <a:solidFill>
                  <a:srgbClr val="006666"/>
                </a:solidFill>
                <a:cs typeface="Arial" panose="020B0604020202020204" pitchFamily="34" charset="0"/>
              </a:rPr>
              <a:t>1</a:t>
            </a:r>
          </a:p>
        </p:txBody>
      </p:sp>
      <p:sp>
        <p:nvSpPr>
          <p:cNvPr id="82949" name="Rectangle 5"/>
          <p:cNvSpPr>
            <a:spLocks noChangeArrowheads="1"/>
          </p:cNvSpPr>
          <p:nvPr/>
        </p:nvSpPr>
        <p:spPr bwMode="auto">
          <a:xfrm>
            <a:off x="549275" y="1209675"/>
            <a:ext cx="3840163" cy="44910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sz="1800" b="1" dirty="0"/>
              <a:t>Routine, Repetitive Work</a:t>
            </a:r>
            <a:r>
              <a:rPr lang="en-US" sz="1600" dirty="0"/>
              <a:t>	 </a:t>
            </a:r>
          </a:p>
          <a:p>
            <a:pPr eaLnBrk="1" hangingPunct="1">
              <a:spcBef>
                <a:spcPct val="50000"/>
              </a:spcBef>
            </a:pPr>
            <a:r>
              <a:rPr lang="en-US" sz="1800" dirty="0"/>
              <a:t>Taking class notes 	 </a:t>
            </a:r>
          </a:p>
          <a:p>
            <a:pPr eaLnBrk="1" hangingPunct="1">
              <a:spcBef>
                <a:spcPct val="50000"/>
              </a:spcBef>
            </a:pPr>
            <a:r>
              <a:rPr lang="en-US" sz="1800" dirty="0"/>
              <a:t>Daily entering sales receipts into the accounting ledger  </a:t>
            </a:r>
          </a:p>
          <a:p>
            <a:pPr eaLnBrk="1" hangingPunct="1">
              <a:spcBef>
                <a:spcPct val="50000"/>
              </a:spcBef>
            </a:pPr>
            <a:r>
              <a:rPr lang="en-US" sz="1800" dirty="0"/>
              <a:t>Responding to a supply-chain request 	 </a:t>
            </a:r>
          </a:p>
          <a:p>
            <a:pPr eaLnBrk="1" hangingPunct="1">
              <a:spcBef>
                <a:spcPct val="50000"/>
              </a:spcBef>
            </a:pPr>
            <a:r>
              <a:rPr lang="en-US" sz="1800" dirty="0"/>
              <a:t>Practicing scales on the piano </a:t>
            </a:r>
          </a:p>
          <a:p>
            <a:pPr eaLnBrk="1" hangingPunct="1">
              <a:spcBef>
                <a:spcPct val="50000"/>
              </a:spcBef>
            </a:pPr>
            <a:r>
              <a:rPr lang="en-US" sz="1800" dirty="0"/>
              <a:t>Routine manufacture of an Apple iPod</a:t>
            </a:r>
          </a:p>
          <a:p>
            <a:pPr eaLnBrk="1" hangingPunct="1">
              <a:spcBef>
                <a:spcPct val="50000"/>
              </a:spcBef>
            </a:pPr>
            <a:r>
              <a:rPr lang="en-US" sz="1800" dirty="0"/>
              <a:t/>
            </a:r>
            <a:br>
              <a:rPr lang="en-US" sz="1800" dirty="0"/>
            </a:br>
            <a:r>
              <a:rPr lang="en-US" sz="1800" dirty="0"/>
              <a:t/>
            </a:r>
            <a:br>
              <a:rPr lang="en-US" sz="1800" dirty="0"/>
            </a:br>
            <a:r>
              <a:rPr lang="en-US" sz="1800" dirty="0"/>
              <a:t>Attaching tags on a manufactured product</a:t>
            </a:r>
            <a:r>
              <a:rPr lang="en-US" sz="1600" dirty="0"/>
              <a:t> 	 </a:t>
            </a:r>
          </a:p>
        </p:txBody>
      </p:sp>
      <p:sp>
        <p:nvSpPr>
          <p:cNvPr id="82950" name="Rectangle 6"/>
          <p:cNvSpPr>
            <a:spLocks noChangeArrowheads="1"/>
          </p:cNvSpPr>
          <p:nvPr/>
        </p:nvSpPr>
        <p:spPr bwMode="auto">
          <a:xfrm>
            <a:off x="4572000" y="1209675"/>
            <a:ext cx="3840163" cy="4521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sz="2000" b="1" dirty="0">
                <a:solidFill>
                  <a:srgbClr val="C00000"/>
                </a:solidFill>
              </a:rPr>
              <a:t>Projects</a:t>
            </a:r>
          </a:p>
          <a:p>
            <a:pPr eaLnBrk="1" hangingPunct="1">
              <a:spcBef>
                <a:spcPct val="50000"/>
              </a:spcBef>
            </a:pPr>
            <a:r>
              <a:rPr lang="en-US" sz="1800" dirty="0"/>
              <a:t>Writing a term paper 	 </a:t>
            </a:r>
          </a:p>
          <a:p>
            <a:pPr eaLnBrk="1" hangingPunct="1">
              <a:spcBef>
                <a:spcPct val="50000"/>
              </a:spcBef>
            </a:pPr>
            <a:r>
              <a:rPr lang="en-US" sz="1800" dirty="0"/>
              <a:t>Setting up a sales kiosk for a professional accounting meeting</a:t>
            </a:r>
          </a:p>
          <a:p>
            <a:pPr eaLnBrk="1" hangingPunct="1">
              <a:spcBef>
                <a:spcPct val="50000"/>
              </a:spcBef>
            </a:pPr>
            <a:r>
              <a:rPr lang="en-US" sz="1800" dirty="0"/>
              <a:t>Developing a supply-chain information system 	 </a:t>
            </a:r>
          </a:p>
          <a:p>
            <a:pPr eaLnBrk="1" hangingPunct="1">
              <a:spcBef>
                <a:spcPct val="50000"/>
              </a:spcBef>
            </a:pPr>
            <a:r>
              <a:rPr lang="en-US" sz="1800" dirty="0"/>
              <a:t>Writing a new piano piece</a:t>
            </a:r>
          </a:p>
          <a:p>
            <a:pPr eaLnBrk="1" hangingPunct="1">
              <a:spcBef>
                <a:spcPct val="50000"/>
              </a:spcBef>
            </a:pPr>
            <a:r>
              <a:rPr lang="en-US" sz="1800" dirty="0"/>
              <a:t>Designing an iPod that is approximately 2 X 4 inches, interfaces with PC, and </a:t>
            </a:r>
            <a:br>
              <a:rPr lang="en-US" sz="1800" dirty="0"/>
            </a:br>
            <a:r>
              <a:rPr lang="en-US" sz="1800" dirty="0"/>
              <a:t>stores 10,000 songs </a:t>
            </a:r>
          </a:p>
          <a:p>
            <a:pPr eaLnBrk="1" hangingPunct="1">
              <a:spcBef>
                <a:spcPct val="50000"/>
              </a:spcBef>
            </a:pPr>
            <a:r>
              <a:rPr lang="en-US" sz="1800" dirty="0"/>
              <a:t>Wire-tag projects for GE and </a:t>
            </a:r>
            <a:br>
              <a:rPr lang="en-US" sz="1800" dirty="0"/>
            </a:br>
            <a:r>
              <a:rPr lang="en-US" sz="1800" dirty="0"/>
              <a:t>Wal-Mart</a:t>
            </a:r>
            <a:r>
              <a:rPr lang="en-US" sz="16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wipe(up)">
                                      <p:cBhvr>
                                        <p:cTn id="7" dur="500"/>
                                        <p:tgtEl>
                                          <p:spTgt spid="8294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950"/>
                                        </p:tgtEl>
                                        <p:attrNameLst>
                                          <p:attrName>style.visibility</p:attrName>
                                        </p:attrNameLst>
                                      </p:cBhvr>
                                      <p:to>
                                        <p:strVal val="visible"/>
                                      </p:to>
                                    </p:set>
                                    <p:animEffect transition="in" filter="wipe(up)">
                                      <p:cBhvr>
                                        <p:cTn id="10"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29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Grp="1" noChangeArrowheads="1"/>
          </p:cNvSpPr>
          <p:nvPr>
            <p:ph type="title"/>
          </p:nvPr>
        </p:nvSpPr>
        <p:spPr>
          <a:solidFill>
            <a:srgbClr val="A50021"/>
          </a:solidFill>
        </p:spPr>
        <p:txBody>
          <a:bodyPr/>
          <a:lstStyle/>
          <a:p>
            <a:r>
              <a:rPr lang="en-US" smtClean="0"/>
              <a:t>Project Life Cycle</a:t>
            </a:r>
          </a:p>
        </p:txBody>
      </p:sp>
      <p:sp>
        <p:nvSpPr>
          <p:cNvPr id="23555" name="Slide Number Placeholder 3"/>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fld id="{86E27046-AE36-4AB8-8D49-B38A2EEDBEAE}" type="slidenum">
              <a:rPr lang="en-US" smtClean="0"/>
              <a:pPr/>
              <a:t>14</a:t>
            </a:fld>
            <a:endParaRPr lang="en-US" smtClean="0"/>
          </a:p>
        </p:txBody>
      </p:sp>
      <p:sp>
        <p:nvSpPr>
          <p:cNvPr id="2355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eaLnBrk="1" hangingPunct="1">
              <a:spcBef>
                <a:spcPct val="50000"/>
              </a:spcBef>
            </a:pPr>
            <a:r>
              <a:rPr lang="en-US" sz="1200" b="1">
                <a:solidFill>
                  <a:srgbClr val="006666"/>
                </a:solidFill>
              </a:rPr>
              <a:t>FIGURE 1.</a:t>
            </a:r>
            <a:r>
              <a:rPr lang="en-US" sz="1200" b="1">
                <a:solidFill>
                  <a:srgbClr val="006666"/>
                </a:solidFill>
                <a:cs typeface="Arial" panose="020B0604020202020204" pitchFamily="34" charset="0"/>
              </a:rPr>
              <a:t>1</a:t>
            </a:r>
          </a:p>
        </p:txBody>
      </p:sp>
      <p:pic>
        <p:nvPicPr>
          <p:cNvPr id="6" name="Picture 5"/>
          <p:cNvPicPr>
            <a:picLocks noChangeAspect="1"/>
          </p:cNvPicPr>
          <p:nvPr/>
        </p:nvPicPr>
        <p:blipFill>
          <a:blip r:embed="rId3"/>
          <a:stretch>
            <a:fillRect/>
          </a:stretch>
        </p:blipFill>
        <p:spPr>
          <a:xfrm>
            <a:off x="945972" y="1265996"/>
            <a:ext cx="7297237" cy="49377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r>
              <a:rPr lang="en-US" smtClean="0">
                <a:cs typeface="Times New Roman" panose="02020603050405020304" pitchFamily="18" charset="0"/>
              </a:rPr>
              <a:t>–</a:t>
            </a:r>
            <a:fld id="{AA1528E9-8C64-44A4-BC02-5222E70D7F27}" type="slidenum">
              <a:rPr lang="en-US" smtClean="0"/>
              <a:pPr/>
              <a:t>15</a:t>
            </a:fld>
            <a:endParaRPr lang="en-US" smtClean="0"/>
          </a:p>
        </p:txBody>
      </p:sp>
      <p:sp>
        <p:nvSpPr>
          <p:cNvPr id="69634" name="AutoShape 2"/>
          <p:cNvSpPr>
            <a:spLocks noGrp="1" noChangeArrowheads="1"/>
          </p:cNvSpPr>
          <p:nvPr>
            <p:ph type="title"/>
          </p:nvPr>
        </p:nvSpPr>
        <p:spPr/>
        <p:txBody>
          <a:bodyPr/>
          <a:lstStyle/>
          <a:p>
            <a:pPr eaLnBrk="1" hangingPunct="1">
              <a:defRPr/>
            </a:pPr>
            <a:r>
              <a:rPr lang="en-US" dirty="0" smtClean="0"/>
              <a:t>The Challenge of Project Management</a:t>
            </a:r>
          </a:p>
        </p:txBody>
      </p:sp>
      <p:sp>
        <p:nvSpPr>
          <p:cNvPr id="25605" name="Rectangle 3"/>
          <p:cNvSpPr>
            <a:spLocks noGrp="1" noChangeArrowheads="1"/>
          </p:cNvSpPr>
          <p:nvPr>
            <p:ph type="body" idx="1"/>
          </p:nvPr>
        </p:nvSpPr>
        <p:spPr/>
        <p:txBody>
          <a:bodyPr/>
          <a:lstStyle/>
          <a:p>
            <a:pPr eaLnBrk="1" hangingPunct="1">
              <a:spcBef>
                <a:spcPct val="30000"/>
              </a:spcBef>
            </a:pPr>
            <a:r>
              <a:rPr lang="en-US" dirty="0" smtClean="0"/>
              <a:t>The Project Manager</a:t>
            </a:r>
          </a:p>
          <a:p>
            <a:pPr lvl="1" eaLnBrk="1" hangingPunct="1">
              <a:spcBef>
                <a:spcPct val="30000"/>
              </a:spcBef>
            </a:pPr>
            <a:r>
              <a:rPr lang="en-US" dirty="0" smtClean="0"/>
              <a:t>Manages temporary, non-repetitive activities and frequently acts independently of the formal organization.</a:t>
            </a:r>
          </a:p>
          <a:p>
            <a:pPr lvl="2" eaLnBrk="1" hangingPunct="1">
              <a:spcBef>
                <a:spcPct val="30000"/>
              </a:spcBef>
            </a:pPr>
            <a:r>
              <a:rPr lang="en-US" dirty="0" smtClean="0"/>
              <a:t>Marshals resources for the project.</a:t>
            </a:r>
          </a:p>
          <a:p>
            <a:pPr lvl="2" eaLnBrk="1" hangingPunct="1">
              <a:spcBef>
                <a:spcPct val="30000"/>
              </a:spcBef>
            </a:pPr>
            <a:r>
              <a:rPr lang="en-US" dirty="0" smtClean="0"/>
              <a:t>Is linked directly to the customer interface.</a:t>
            </a:r>
          </a:p>
          <a:p>
            <a:pPr lvl="2" eaLnBrk="1" hangingPunct="1">
              <a:spcBef>
                <a:spcPct val="30000"/>
              </a:spcBef>
            </a:pPr>
            <a:r>
              <a:rPr lang="en-US" dirty="0" smtClean="0"/>
              <a:t>Provides direction, coordination, and integration </a:t>
            </a:r>
            <a:br>
              <a:rPr lang="en-US" dirty="0" smtClean="0"/>
            </a:br>
            <a:r>
              <a:rPr lang="en-US" dirty="0" smtClean="0"/>
              <a:t>to the project team.</a:t>
            </a:r>
          </a:p>
          <a:p>
            <a:pPr lvl="2" eaLnBrk="1" hangingPunct="1">
              <a:spcBef>
                <a:spcPct val="30000"/>
              </a:spcBef>
            </a:pPr>
            <a:r>
              <a:rPr lang="en-US" dirty="0" smtClean="0"/>
              <a:t>Is responsible for performance and success of the project.</a:t>
            </a:r>
          </a:p>
          <a:p>
            <a:pPr lvl="1" eaLnBrk="1" hangingPunct="1">
              <a:spcBef>
                <a:spcPct val="30000"/>
              </a:spcBef>
            </a:pPr>
            <a:r>
              <a:rPr lang="en-US" dirty="0" smtClean="0"/>
              <a:t>Must induce the right people at the right time to address the right issues and make the right decisions.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r>
              <a:rPr lang="en-US" smtClean="0">
                <a:cs typeface="Times New Roman" panose="02020603050405020304" pitchFamily="18" charset="0"/>
              </a:rPr>
              <a:t>–</a:t>
            </a:r>
            <a:fld id="{BB190538-2FE1-441C-9767-8DC0C929FE68}" type="slidenum">
              <a:rPr lang="en-US" smtClean="0"/>
              <a:pPr/>
              <a:t>16</a:t>
            </a:fld>
            <a:endParaRPr lang="en-US" smtClean="0"/>
          </a:p>
        </p:txBody>
      </p:sp>
      <p:sp>
        <p:nvSpPr>
          <p:cNvPr id="70658" name="AutoShape 2"/>
          <p:cNvSpPr>
            <a:spLocks noGrp="1" noChangeArrowheads="1"/>
          </p:cNvSpPr>
          <p:nvPr>
            <p:ph type="title"/>
          </p:nvPr>
        </p:nvSpPr>
        <p:spPr>
          <a:xfrm>
            <a:off x="495300" y="263525"/>
            <a:ext cx="8153400" cy="851297"/>
          </a:xfrm>
        </p:spPr>
        <p:txBody>
          <a:bodyPr/>
          <a:lstStyle/>
          <a:p>
            <a:pPr eaLnBrk="1" hangingPunct="1">
              <a:defRPr/>
            </a:pPr>
            <a:r>
              <a:rPr lang="en-US" dirty="0" smtClean="0"/>
              <a:t>Current Drivers of Project Management</a:t>
            </a:r>
          </a:p>
        </p:txBody>
      </p:sp>
      <p:sp>
        <p:nvSpPr>
          <p:cNvPr id="27653" name="Rectangle 3"/>
          <p:cNvSpPr>
            <a:spLocks noGrp="1" noChangeArrowheads="1"/>
          </p:cNvSpPr>
          <p:nvPr>
            <p:ph type="body" idx="1"/>
          </p:nvPr>
        </p:nvSpPr>
        <p:spPr>
          <a:xfrm>
            <a:off x="533400" y="1219200"/>
            <a:ext cx="6507163" cy="4876800"/>
          </a:xfrm>
        </p:spPr>
        <p:txBody>
          <a:bodyPr/>
          <a:lstStyle/>
          <a:p>
            <a:pPr eaLnBrk="1" hangingPunct="1">
              <a:spcBef>
                <a:spcPct val="25000"/>
              </a:spcBef>
            </a:pPr>
            <a:r>
              <a:rPr lang="en-US" dirty="0" smtClean="0"/>
              <a:t>Factors leading to the increased use of project management:</a:t>
            </a:r>
          </a:p>
          <a:p>
            <a:pPr lvl="1" eaLnBrk="1" hangingPunct="1">
              <a:spcBef>
                <a:spcPct val="25000"/>
              </a:spcBef>
            </a:pPr>
            <a:r>
              <a:rPr lang="en-US" dirty="0" smtClean="0"/>
              <a:t>Compression of the product life cycle</a:t>
            </a:r>
          </a:p>
          <a:p>
            <a:pPr lvl="1" eaLnBrk="1" hangingPunct="1">
              <a:spcBef>
                <a:spcPct val="25000"/>
              </a:spcBef>
            </a:pPr>
            <a:r>
              <a:rPr lang="en-US" dirty="0" smtClean="0"/>
              <a:t>Knowledge explosion</a:t>
            </a:r>
          </a:p>
          <a:p>
            <a:pPr lvl="1" eaLnBrk="1" hangingPunct="1">
              <a:spcBef>
                <a:spcPct val="25000"/>
              </a:spcBef>
            </a:pPr>
            <a:r>
              <a:rPr lang="en-US" dirty="0" smtClean="0"/>
              <a:t>Triple bottom line (planet, people, profit)</a:t>
            </a:r>
          </a:p>
          <a:p>
            <a:pPr lvl="1" eaLnBrk="1" hangingPunct="1">
              <a:spcBef>
                <a:spcPct val="25000"/>
              </a:spcBef>
            </a:pPr>
            <a:r>
              <a:rPr lang="en-US" dirty="0" smtClean="0"/>
              <a:t>Corporate downsizing</a:t>
            </a:r>
          </a:p>
          <a:p>
            <a:pPr lvl="1" eaLnBrk="1" hangingPunct="1">
              <a:spcBef>
                <a:spcPct val="25000"/>
              </a:spcBef>
            </a:pPr>
            <a:r>
              <a:rPr lang="en-US" dirty="0" smtClean="0"/>
              <a:t>Increased customer focus</a:t>
            </a:r>
          </a:p>
          <a:p>
            <a:pPr lvl="1" eaLnBrk="1" hangingPunct="1">
              <a:spcBef>
                <a:spcPct val="25000"/>
              </a:spcBef>
            </a:pPr>
            <a:r>
              <a:rPr lang="en-US" dirty="0" smtClean="0"/>
              <a:t>Small projects represent big problems</a:t>
            </a:r>
          </a:p>
        </p:txBody>
      </p:sp>
      <p:pic>
        <p:nvPicPr>
          <p:cNvPr id="27654" name="Picture 5" descr="PE0372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7788" y="3246438"/>
            <a:ext cx="2441575"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r>
              <a:rPr lang="en-US" smtClean="0">
                <a:cs typeface="Times New Roman" panose="02020603050405020304" pitchFamily="18" charset="0"/>
              </a:rPr>
              <a:t>–</a:t>
            </a:r>
            <a:fld id="{5CE600A2-87BD-46FE-80A7-FD4E74AD70BF}" type="slidenum">
              <a:rPr lang="en-US" smtClean="0"/>
              <a:pPr/>
              <a:t>17</a:t>
            </a:fld>
            <a:endParaRPr lang="en-US" smtClean="0"/>
          </a:p>
        </p:txBody>
      </p:sp>
      <p:sp>
        <p:nvSpPr>
          <p:cNvPr id="102402" name="AutoShape 2"/>
          <p:cNvSpPr>
            <a:spLocks noGrp="1" noChangeArrowheads="1"/>
          </p:cNvSpPr>
          <p:nvPr>
            <p:ph type="title"/>
          </p:nvPr>
        </p:nvSpPr>
        <p:spPr>
          <a:xfrm>
            <a:off x="469900" y="238125"/>
            <a:ext cx="8205788" cy="1396127"/>
          </a:xfrm>
        </p:spPr>
        <p:txBody>
          <a:bodyPr/>
          <a:lstStyle/>
          <a:p>
            <a:pPr eaLnBrk="1" hangingPunct="1">
              <a:defRPr/>
            </a:pPr>
            <a:r>
              <a:rPr lang="en-US" dirty="0" smtClean="0"/>
              <a:t>Project Governance: </a:t>
            </a:r>
            <a:br>
              <a:rPr lang="en-US" dirty="0" smtClean="0"/>
            </a:br>
            <a:r>
              <a:rPr lang="en-US" dirty="0" smtClean="0"/>
              <a:t>An Integrative Approach</a:t>
            </a:r>
          </a:p>
        </p:txBody>
      </p:sp>
      <p:sp>
        <p:nvSpPr>
          <p:cNvPr id="29701" name="Rectangle 3"/>
          <p:cNvSpPr>
            <a:spLocks noGrp="1" noChangeArrowheads="1"/>
          </p:cNvSpPr>
          <p:nvPr>
            <p:ph type="body" idx="1"/>
          </p:nvPr>
        </p:nvSpPr>
        <p:spPr>
          <a:xfrm>
            <a:off x="533400" y="1782763"/>
            <a:ext cx="8077200" cy="4313237"/>
          </a:xfrm>
        </p:spPr>
        <p:txBody>
          <a:bodyPr/>
          <a:lstStyle/>
          <a:p>
            <a:pPr eaLnBrk="1" hangingPunct="1">
              <a:spcBef>
                <a:spcPct val="30000"/>
              </a:spcBef>
            </a:pPr>
            <a:r>
              <a:rPr lang="en-US" dirty="0" smtClean="0"/>
              <a:t>Integration (or centralization) of project management provides senior management with:</a:t>
            </a:r>
          </a:p>
          <a:p>
            <a:pPr lvl="1" eaLnBrk="1" hangingPunct="1">
              <a:spcBef>
                <a:spcPct val="30000"/>
              </a:spcBef>
            </a:pPr>
            <a:r>
              <a:rPr lang="en-US" dirty="0" smtClean="0"/>
              <a:t>An overview of all project management activities</a:t>
            </a:r>
          </a:p>
          <a:p>
            <a:pPr lvl="1" eaLnBrk="1" hangingPunct="1">
              <a:spcBef>
                <a:spcPct val="30000"/>
              </a:spcBef>
            </a:pPr>
            <a:r>
              <a:rPr lang="en-US" dirty="0" smtClean="0"/>
              <a:t>A big picture of how organizational resources are used</a:t>
            </a:r>
          </a:p>
          <a:p>
            <a:pPr lvl="1" eaLnBrk="1" hangingPunct="1">
              <a:spcBef>
                <a:spcPct val="30000"/>
              </a:spcBef>
            </a:pPr>
            <a:r>
              <a:rPr lang="en-US" dirty="0" smtClean="0"/>
              <a:t>A risk assessment of their portfolio of projects</a:t>
            </a:r>
          </a:p>
          <a:p>
            <a:pPr lvl="1" eaLnBrk="1" hangingPunct="1">
              <a:spcBef>
                <a:spcPct val="30000"/>
              </a:spcBef>
            </a:pPr>
            <a:r>
              <a:rPr lang="en-US" dirty="0" smtClean="0"/>
              <a:t>A rough metric of the firm’s improvement in managing projects relative to others in the industry</a:t>
            </a:r>
          </a:p>
          <a:p>
            <a:pPr lvl="1" eaLnBrk="1" hangingPunct="1">
              <a:spcBef>
                <a:spcPct val="30000"/>
              </a:spcBef>
            </a:pPr>
            <a:r>
              <a:rPr lang="en-US" dirty="0" smtClean="0"/>
              <a:t>Linkages of senior management with actual project execution management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2"/>
          <p:cNvSpPr>
            <a:spLocks noGrp="1" noChangeArrowheads="1"/>
          </p:cNvSpPr>
          <p:nvPr>
            <p:ph type="title"/>
          </p:nvPr>
        </p:nvSpPr>
        <p:spPr>
          <a:solidFill>
            <a:srgbClr val="A50021"/>
          </a:solidFill>
        </p:spPr>
        <p:txBody>
          <a:bodyPr/>
          <a:lstStyle/>
          <a:p>
            <a:r>
              <a:rPr lang="en-US" dirty="0" smtClean="0"/>
              <a:t>Integrated Management of Projects</a:t>
            </a:r>
          </a:p>
        </p:txBody>
      </p:sp>
      <p:sp>
        <p:nvSpPr>
          <p:cNvPr id="33795" name="Slide Number Placeholder 3"/>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fld id="{0F548B9D-C9DF-4C02-A9CB-CAAA0D6786A6}" type="slidenum">
              <a:rPr lang="en-US" smtClean="0"/>
              <a:pPr/>
              <a:t>18</a:t>
            </a:fld>
            <a:endParaRPr lang="en-US" smtClean="0"/>
          </a:p>
        </p:txBody>
      </p:sp>
      <p:sp>
        <p:nvSpPr>
          <p:cNvPr id="33798"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eaLnBrk="1" hangingPunct="1">
              <a:spcBef>
                <a:spcPct val="50000"/>
              </a:spcBef>
            </a:pPr>
            <a:r>
              <a:rPr lang="en-US" sz="1200" b="1">
                <a:solidFill>
                  <a:srgbClr val="006666"/>
                </a:solidFill>
              </a:rPr>
              <a:t>FIGURE 1.2</a:t>
            </a:r>
            <a:endParaRPr lang="en-US" sz="1200" b="1">
              <a:solidFill>
                <a:srgbClr val="006666"/>
              </a:solidFill>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300162" y="1327956"/>
            <a:ext cx="6543675" cy="472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Grp="1" noChangeArrowheads="1"/>
          </p:cNvSpPr>
          <p:nvPr>
            <p:ph type="title"/>
          </p:nvPr>
        </p:nvSpPr>
        <p:spPr>
          <a:xfrm>
            <a:off x="495300" y="263525"/>
            <a:ext cx="8153400" cy="1335107"/>
          </a:xfrm>
        </p:spPr>
        <p:txBody>
          <a:bodyPr/>
          <a:lstStyle/>
          <a:p>
            <a:r>
              <a:rPr lang="en-US" dirty="0" smtClean="0"/>
              <a:t>Alignment of Projects with </a:t>
            </a:r>
            <a:br>
              <a:rPr lang="en-US" dirty="0" smtClean="0"/>
            </a:br>
            <a:r>
              <a:rPr lang="en-US" dirty="0" smtClean="0"/>
              <a:t>Organizational Strategy</a:t>
            </a:r>
          </a:p>
        </p:txBody>
      </p:sp>
      <p:sp>
        <p:nvSpPr>
          <p:cNvPr id="31749" name="Rectangle 3"/>
          <p:cNvSpPr>
            <a:spLocks noGrp="1" noChangeArrowheads="1"/>
          </p:cNvSpPr>
          <p:nvPr>
            <p:ph idx="1"/>
          </p:nvPr>
        </p:nvSpPr>
        <p:spPr/>
        <p:txBody>
          <a:bodyPr/>
          <a:lstStyle/>
          <a:p>
            <a:pPr>
              <a:spcBef>
                <a:spcPts val="1200"/>
              </a:spcBef>
            </a:pPr>
            <a:r>
              <a:rPr lang="en-US" dirty="0" smtClean="0"/>
              <a:t>Problems resulting from the uncoordinated project management systems include:</a:t>
            </a:r>
          </a:p>
          <a:p>
            <a:pPr lvl="1">
              <a:spcBef>
                <a:spcPts val="1200"/>
              </a:spcBef>
            </a:pPr>
            <a:r>
              <a:rPr lang="en-US" dirty="0" smtClean="0"/>
              <a:t>Projects that do not support the organization’s overall strategic plan and goals.</a:t>
            </a:r>
          </a:p>
          <a:p>
            <a:pPr lvl="1">
              <a:spcBef>
                <a:spcPts val="1200"/>
              </a:spcBef>
            </a:pPr>
            <a:r>
              <a:rPr lang="en-US" dirty="0" smtClean="0"/>
              <a:t>Independent managerial decisions that create internal imbalances, conflicts and confusion resulting in dissatisfied customers.</a:t>
            </a:r>
            <a:endParaRPr lang="en-US" dirty="0"/>
          </a:p>
          <a:p>
            <a:pPr lvl="1">
              <a:spcBef>
                <a:spcPts val="1200"/>
              </a:spcBef>
            </a:pPr>
            <a:r>
              <a:rPr lang="en-US" dirty="0" smtClean="0"/>
              <a:t>Failure to prioritize projects results in the waste of resources on non-value-added activities/projects.</a:t>
            </a:r>
          </a:p>
        </p:txBody>
      </p:sp>
      <p:sp>
        <p:nvSpPr>
          <p:cNvPr id="31747" name="Slide Number Placeholder 4"/>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fld id="{17CC6570-45D6-47CE-AEE6-70EBAB9D6135}"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Grp="1" noChangeArrowheads="1"/>
          </p:cNvSpPr>
          <p:nvPr>
            <p:ph type="title"/>
          </p:nvPr>
        </p:nvSpPr>
        <p:spPr>
          <a:xfrm>
            <a:off x="495300" y="263525"/>
            <a:ext cx="8153400" cy="851297"/>
          </a:xfrm>
          <a:solidFill>
            <a:srgbClr val="A50021"/>
          </a:solidFill>
        </p:spPr>
        <p:txBody>
          <a:bodyPr/>
          <a:lstStyle/>
          <a:p>
            <a:r>
              <a:rPr lang="en-US" dirty="0" smtClean="0"/>
              <a:t>An Overview of Project Management 6e.</a:t>
            </a:r>
          </a:p>
        </p:txBody>
      </p:sp>
      <p:sp>
        <p:nvSpPr>
          <p:cNvPr id="39939" name="Slide Number Placeholder 3"/>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fld id="{22FBBA96-A46D-4CDE-AE94-B071F6E0D6A6}" type="slidenum">
              <a:rPr lang="en-US" smtClean="0"/>
              <a:pPr/>
              <a:t>2</a:t>
            </a:fld>
            <a:endParaRPr lang="en-US" smtClean="0"/>
          </a:p>
        </p:txBody>
      </p:sp>
      <p:pic>
        <p:nvPicPr>
          <p:cNvPr id="5" name="Picture 4"/>
          <p:cNvPicPr>
            <a:picLocks noChangeAspect="1"/>
          </p:cNvPicPr>
          <p:nvPr/>
        </p:nvPicPr>
        <p:blipFill>
          <a:blip r:embed="rId3"/>
          <a:stretch>
            <a:fillRect/>
          </a:stretch>
        </p:blipFill>
        <p:spPr>
          <a:xfrm>
            <a:off x="285750" y="1543050"/>
            <a:ext cx="8572500" cy="3771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AutoShape 2"/>
          <p:cNvSpPr>
            <a:spLocks noGrp="1" noChangeArrowheads="1"/>
          </p:cNvSpPr>
          <p:nvPr>
            <p:ph type="title"/>
          </p:nvPr>
        </p:nvSpPr>
        <p:spPr>
          <a:xfrm>
            <a:off x="495300" y="263525"/>
            <a:ext cx="8153400" cy="1269980"/>
          </a:xfrm>
        </p:spPr>
        <p:txBody>
          <a:bodyPr/>
          <a:lstStyle/>
          <a:p>
            <a:pPr eaLnBrk="1" hangingPunct="1">
              <a:defRPr/>
            </a:pPr>
            <a:r>
              <a:rPr lang="en-US" dirty="0" smtClean="0"/>
              <a:t>Major Functions of Portfolio Management: </a:t>
            </a:r>
            <a:r>
              <a:rPr lang="en-US" sz="2800" dirty="0" smtClean="0"/>
              <a:t>The “Science” and “Art” of Project Management</a:t>
            </a:r>
            <a:endParaRPr lang="en-US" dirty="0" smtClean="0"/>
          </a:p>
        </p:txBody>
      </p:sp>
      <p:sp>
        <p:nvSpPr>
          <p:cNvPr id="103427" name="Rectangle 3"/>
          <p:cNvSpPr>
            <a:spLocks noGrp="1" noChangeArrowheads="1"/>
          </p:cNvSpPr>
          <p:nvPr>
            <p:ph idx="1"/>
          </p:nvPr>
        </p:nvSpPr>
        <p:spPr/>
        <p:txBody>
          <a:bodyPr/>
          <a:lstStyle/>
          <a:p>
            <a:pPr eaLnBrk="1" hangingPunct="1">
              <a:spcBef>
                <a:spcPct val="40000"/>
              </a:spcBef>
            </a:pPr>
            <a:r>
              <a:rPr lang="en-US" sz="2400" dirty="0" smtClean="0"/>
              <a:t>Oversee project selection.</a:t>
            </a:r>
          </a:p>
          <a:p>
            <a:pPr eaLnBrk="1" hangingPunct="1">
              <a:spcBef>
                <a:spcPct val="40000"/>
              </a:spcBef>
            </a:pPr>
            <a:r>
              <a:rPr lang="en-US" sz="2400" dirty="0" smtClean="0"/>
              <a:t>Monitor aggregate resource levels and skills.</a:t>
            </a:r>
          </a:p>
          <a:p>
            <a:pPr eaLnBrk="1" hangingPunct="1">
              <a:spcBef>
                <a:spcPct val="40000"/>
              </a:spcBef>
            </a:pPr>
            <a:r>
              <a:rPr lang="en-US" sz="2400" dirty="0" smtClean="0"/>
              <a:t>Encourage use of best practices.</a:t>
            </a:r>
          </a:p>
          <a:p>
            <a:pPr eaLnBrk="1" hangingPunct="1">
              <a:spcBef>
                <a:spcPct val="40000"/>
              </a:spcBef>
            </a:pPr>
            <a:r>
              <a:rPr lang="en-US" sz="2400" dirty="0" smtClean="0"/>
              <a:t>Balance projects in the portfolio in order to represent a risk level appropriate to the organization.</a:t>
            </a:r>
          </a:p>
          <a:p>
            <a:pPr eaLnBrk="1" hangingPunct="1">
              <a:spcBef>
                <a:spcPct val="40000"/>
              </a:spcBef>
            </a:pPr>
            <a:r>
              <a:rPr lang="en-US" sz="2400" dirty="0" smtClean="0"/>
              <a:t>Improve communication among all stakeholders.</a:t>
            </a:r>
          </a:p>
          <a:p>
            <a:pPr eaLnBrk="1" hangingPunct="1">
              <a:spcBef>
                <a:spcPct val="40000"/>
              </a:spcBef>
            </a:pPr>
            <a:r>
              <a:rPr lang="en-US" sz="2400" dirty="0" smtClean="0"/>
              <a:t>Create a total organization perspective that goes beyond silo thinking.</a:t>
            </a:r>
          </a:p>
          <a:p>
            <a:pPr eaLnBrk="1" hangingPunct="1">
              <a:spcBef>
                <a:spcPct val="40000"/>
              </a:spcBef>
            </a:pPr>
            <a:r>
              <a:rPr lang="en-US" sz="2400" dirty="0" smtClean="0"/>
              <a:t>Improve overall management of projects over time.</a:t>
            </a:r>
          </a:p>
        </p:txBody>
      </p:sp>
      <p:sp>
        <p:nvSpPr>
          <p:cNvPr id="35843"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r>
              <a:rPr lang="en-US" smtClean="0">
                <a:cs typeface="Times New Roman" panose="02020603050405020304" pitchFamily="18" charset="0"/>
              </a:rPr>
              <a:t>–</a:t>
            </a:r>
            <a:fld id="{3AC1A90A-352F-4F6B-85D8-F621EC6C5C33}" type="slidenum">
              <a:rPr lang="en-US" smtClean="0"/>
              <a:pPr/>
              <a:t>20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box(out)">
                                      <p:cBhvr>
                                        <p:cTn id="7" dur="500"/>
                                        <p:tgtEl>
                                          <p:spTgt spid="10342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427">
                                            <p:txEl>
                                              <p:pRg st="0" end="0"/>
                                            </p:txEl>
                                          </p:spTgt>
                                        </p:tgtEl>
                                        <p:attrNameLst>
                                          <p:attrName>style.visibility</p:attrName>
                                        </p:attrNameLst>
                                      </p:cBhvr>
                                      <p:to>
                                        <p:strVal val="visible"/>
                                      </p:to>
                                    </p:set>
                                    <p:animEffect transition="in" filter="wipe(left)">
                                      <p:cBhvr>
                                        <p:cTn id="11" dur="1000"/>
                                        <p:tgtEl>
                                          <p:spTgt spid="103427">
                                            <p:txEl>
                                              <p:pRg st="0" end="0"/>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3427">
                                            <p:txEl>
                                              <p:pRg st="1" end="1"/>
                                            </p:txEl>
                                          </p:spTgt>
                                        </p:tgtEl>
                                        <p:attrNameLst>
                                          <p:attrName>style.visibility</p:attrName>
                                        </p:attrNameLst>
                                      </p:cBhvr>
                                      <p:to>
                                        <p:strVal val="visible"/>
                                      </p:to>
                                    </p:set>
                                    <p:animEffect transition="in" filter="wipe(left)">
                                      <p:cBhvr>
                                        <p:cTn id="15" dur="1000"/>
                                        <p:tgtEl>
                                          <p:spTgt spid="103427">
                                            <p:txEl>
                                              <p:pRg st="1" end="1"/>
                                            </p:txEl>
                                          </p:spTgt>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03427">
                                            <p:txEl>
                                              <p:pRg st="2" end="2"/>
                                            </p:txEl>
                                          </p:spTgt>
                                        </p:tgtEl>
                                        <p:attrNameLst>
                                          <p:attrName>style.visibility</p:attrName>
                                        </p:attrNameLst>
                                      </p:cBhvr>
                                      <p:to>
                                        <p:strVal val="visible"/>
                                      </p:to>
                                    </p:set>
                                    <p:animEffect transition="in" filter="wipe(left)">
                                      <p:cBhvr>
                                        <p:cTn id="19" dur="1000"/>
                                        <p:tgtEl>
                                          <p:spTgt spid="103427">
                                            <p:txEl>
                                              <p:pRg st="2" end="2"/>
                                            </p:txEl>
                                          </p:spTgt>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03427">
                                            <p:txEl>
                                              <p:pRg st="3" end="3"/>
                                            </p:txEl>
                                          </p:spTgt>
                                        </p:tgtEl>
                                        <p:attrNameLst>
                                          <p:attrName>style.visibility</p:attrName>
                                        </p:attrNameLst>
                                      </p:cBhvr>
                                      <p:to>
                                        <p:strVal val="visible"/>
                                      </p:to>
                                    </p:set>
                                    <p:animEffect transition="in" filter="wipe(left)">
                                      <p:cBhvr>
                                        <p:cTn id="23" dur="1000"/>
                                        <p:tgtEl>
                                          <p:spTgt spid="103427">
                                            <p:txEl>
                                              <p:pRg st="3" end="3"/>
                                            </p:txEl>
                                          </p:spTgt>
                                        </p:tgtEl>
                                      </p:cBhvr>
                                    </p:animEffect>
                                  </p:childTnLst>
                                </p:cTn>
                              </p:par>
                            </p:childTnLst>
                          </p:cTn>
                        </p:par>
                        <p:par>
                          <p:cTn id="24" fill="hold" nodeType="afterGroup">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03427">
                                            <p:txEl>
                                              <p:pRg st="4" end="4"/>
                                            </p:txEl>
                                          </p:spTgt>
                                        </p:tgtEl>
                                        <p:attrNameLst>
                                          <p:attrName>style.visibility</p:attrName>
                                        </p:attrNameLst>
                                      </p:cBhvr>
                                      <p:to>
                                        <p:strVal val="visible"/>
                                      </p:to>
                                    </p:set>
                                    <p:animEffect transition="in" filter="wipe(left)">
                                      <p:cBhvr>
                                        <p:cTn id="27" dur="1000"/>
                                        <p:tgtEl>
                                          <p:spTgt spid="103427">
                                            <p:txEl>
                                              <p:pRg st="4" end="4"/>
                                            </p:txEl>
                                          </p:spTgt>
                                        </p:tgtEl>
                                      </p:cBhvr>
                                    </p:animEffect>
                                  </p:childTnLst>
                                </p:cTn>
                              </p:par>
                            </p:childTnLst>
                          </p:cTn>
                        </p:par>
                        <p:par>
                          <p:cTn id="28" fill="hold" nodeType="afterGroup">
                            <p:stCondLst>
                              <p:cond delay="5500"/>
                            </p:stCondLst>
                            <p:childTnLst>
                              <p:par>
                                <p:cTn id="29" presetID="22" presetClass="entr" presetSubtype="8" fill="hold" grpId="0" nodeType="afterEffect">
                                  <p:stCondLst>
                                    <p:cond delay="0"/>
                                  </p:stCondLst>
                                  <p:childTnLst>
                                    <p:set>
                                      <p:cBhvr>
                                        <p:cTn id="30" dur="1" fill="hold">
                                          <p:stCondLst>
                                            <p:cond delay="0"/>
                                          </p:stCondLst>
                                        </p:cTn>
                                        <p:tgtEl>
                                          <p:spTgt spid="103427">
                                            <p:txEl>
                                              <p:pRg st="5" end="5"/>
                                            </p:txEl>
                                          </p:spTgt>
                                        </p:tgtEl>
                                        <p:attrNameLst>
                                          <p:attrName>style.visibility</p:attrName>
                                        </p:attrNameLst>
                                      </p:cBhvr>
                                      <p:to>
                                        <p:strVal val="visible"/>
                                      </p:to>
                                    </p:set>
                                    <p:animEffect transition="in" filter="wipe(left)">
                                      <p:cBhvr>
                                        <p:cTn id="31" dur="1000"/>
                                        <p:tgtEl>
                                          <p:spTgt spid="103427">
                                            <p:txEl>
                                              <p:pRg st="5" end="5"/>
                                            </p:txEl>
                                          </p:spTgt>
                                        </p:tgtEl>
                                      </p:cBhvr>
                                    </p:animEffect>
                                  </p:childTnLst>
                                </p:cTn>
                              </p:par>
                            </p:childTnLst>
                          </p:cTn>
                        </p:par>
                        <p:par>
                          <p:cTn id="32" fill="hold" nodeType="afterGroup">
                            <p:stCondLst>
                              <p:cond delay="6500"/>
                            </p:stCondLst>
                            <p:childTnLst>
                              <p:par>
                                <p:cTn id="33" presetID="22" presetClass="entr" presetSubtype="8" fill="hold" grpId="0" nodeType="afterEffect">
                                  <p:stCondLst>
                                    <p:cond delay="0"/>
                                  </p:stCondLst>
                                  <p:childTnLst>
                                    <p:set>
                                      <p:cBhvr>
                                        <p:cTn id="34" dur="1" fill="hold">
                                          <p:stCondLst>
                                            <p:cond delay="0"/>
                                          </p:stCondLst>
                                        </p:cTn>
                                        <p:tgtEl>
                                          <p:spTgt spid="103427">
                                            <p:txEl>
                                              <p:pRg st="6" end="6"/>
                                            </p:txEl>
                                          </p:spTgt>
                                        </p:tgtEl>
                                        <p:attrNameLst>
                                          <p:attrName>style.visibility</p:attrName>
                                        </p:attrNameLst>
                                      </p:cBhvr>
                                      <p:to>
                                        <p:strVal val="visible"/>
                                      </p:to>
                                    </p:set>
                                    <p:animEffect transition="in" filter="wipe(left)">
                                      <p:cBhvr>
                                        <p:cTn id="35" dur="1000"/>
                                        <p:tgtEl>
                                          <p:spTgt spid="103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autoUpdateAnimBg="0"/>
      <p:bldP spid="10342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65806" y="557212"/>
            <a:ext cx="5715000" cy="5743575"/>
          </a:xfrm>
          <a:prstGeom prst="rect">
            <a:avLst/>
          </a:prstGeom>
        </p:spPr>
      </p:pic>
      <p:sp>
        <p:nvSpPr>
          <p:cNvPr id="37891" name="Slide Number Placeholder 3"/>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r>
              <a:rPr lang="en-US" smtClean="0">
                <a:cs typeface="Times New Roman" panose="02020603050405020304" pitchFamily="18" charset="0"/>
              </a:rPr>
              <a:t>–</a:t>
            </a:r>
            <a:fld id="{51F3A6D5-8AE0-40FC-A4A7-ED78BE3CD52D}" type="slidenum">
              <a:rPr lang="en-US" smtClean="0"/>
              <a:pPr/>
              <a:t>21</a:t>
            </a:fld>
            <a:endParaRPr lang="en-US" smtClean="0"/>
          </a:p>
        </p:txBody>
      </p:sp>
      <p:sp>
        <p:nvSpPr>
          <p:cNvPr id="78850" name="AutoShape 2"/>
          <p:cNvSpPr>
            <a:spLocks noGrp="1" noChangeArrowheads="1"/>
          </p:cNvSpPr>
          <p:nvPr>
            <p:ph type="title"/>
          </p:nvPr>
        </p:nvSpPr>
        <p:spPr>
          <a:xfrm>
            <a:off x="6018213" y="555625"/>
            <a:ext cx="2706687" cy="2349579"/>
          </a:xfrm>
          <a:blipFill dpi="0" rotWithShape="1">
            <a:blip r:embed="rId4">
              <a:extLst>
                <a:ext uri="{28A0092B-C50C-407E-A947-70E740481C1C}">
                  <a14:useLocalDpi xmlns:a14="http://schemas.microsoft.com/office/drawing/2010/main" val="0"/>
                </a:ext>
              </a:extLst>
            </a:blip>
            <a:srcRect/>
            <a:stretch>
              <a:fillRect/>
            </a:stretch>
          </a:blipFill>
          <a:ln w="9525">
            <a:solidFill>
              <a:srgbClr val="4D4D4D"/>
            </a:solidFill>
            <a:round/>
            <a:headEnd/>
            <a:tailEnd/>
          </a:ln>
          <a:effectLst>
            <a:outerShdw dist="107763" dir="2700000" algn="ctr" rotWithShape="0">
              <a:schemeClr val="bg2">
                <a:alpha val="50000"/>
              </a:schemeClr>
            </a:outerShdw>
          </a:effectLst>
        </p:spPr>
        <p:txBody>
          <a:bodyPr vert="horz" wrap="square" lIns="91440" tIns="137160" rIns="91440" bIns="137160" numCol="1" anchor="t" anchorCtr="0" compatLnSpc="1">
            <a:prstTxWarp prst="textNoShape">
              <a:avLst/>
            </a:prstTxWarp>
            <a:spAutoFit/>
          </a:bodyPr>
          <a:lstStyle/>
          <a:p>
            <a:pPr eaLnBrk="1" hangingPunct="1"/>
            <a:r>
              <a:rPr lang="en-US" sz="2000" dirty="0"/>
              <a:t>The Technical </a:t>
            </a:r>
            <a:br>
              <a:rPr lang="en-US" sz="2000" dirty="0"/>
            </a:br>
            <a:r>
              <a:rPr lang="en-US" sz="2000" dirty="0"/>
              <a:t>and Sociocultural Dimensions</a:t>
            </a:r>
            <a:br>
              <a:rPr lang="en-US" sz="2000" dirty="0"/>
            </a:br>
            <a:r>
              <a:rPr lang="en-US" sz="2000" dirty="0"/>
              <a:t>of the Project Management Process</a:t>
            </a:r>
          </a:p>
        </p:txBody>
      </p:sp>
      <p:sp>
        <p:nvSpPr>
          <p:cNvPr id="37894"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eaLnBrk="1" hangingPunct="1">
              <a:spcBef>
                <a:spcPct val="50000"/>
              </a:spcBef>
            </a:pPr>
            <a:r>
              <a:rPr lang="en-US" sz="1200" b="1">
                <a:solidFill>
                  <a:srgbClr val="006666"/>
                </a:solidFill>
              </a:rPr>
              <a:t>FIGURE 1.3</a:t>
            </a:r>
            <a:endParaRPr lang="en-US" sz="1200" b="1">
              <a:solidFill>
                <a:srgbClr val="006666"/>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r>
              <a:rPr lang="en-US" smtClean="0">
                <a:cs typeface="Times New Roman" panose="02020603050405020304" pitchFamily="18" charset="0"/>
              </a:rPr>
              <a:t>–</a:t>
            </a:r>
            <a:fld id="{CC462515-D396-4309-89F3-2232687B03EF}" type="slidenum">
              <a:rPr lang="en-US" smtClean="0"/>
              <a:pPr/>
              <a:t>22</a:t>
            </a:fld>
            <a:endParaRPr lang="en-US" smtClean="0"/>
          </a:p>
        </p:txBody>
      </p:sp>
      <p:sp>
        <p:nvSpPr>
          <p:cNvPr id="83970" name="AutoShape 2"/>
          <p:cNvSpPr>
            <a:spLocks noGrp="1" noChangeArrowheads="1"/>
          </p:cNvSpPr>
          <p:nvPr>
            <p:ph type="title"/>
          </p:nvPr>
        </p:nvSpPr>
        <p:spPr>
          <a:xfrm>
            <a:off x="495300" y="263525"/>
            <a:ext cx="8153400" cy="851297"/>
          </a:xfrm>
        </p:spPr>
        <p:txBody>
          <a:bodyPr/>
          <a:lstStyle/>
          <a:p>
            <a:pPr eaLnBrk="1" hangingPunct="1">
              <a:defRPr/>
            </a:pPr>
            <a:r>
              <a:rPr lang="en-US" b="1" dirty="0" smtClean="0"/>
              <a:t>Key Terms</a:t>
            </a:r>
          </a:p>
        </p:txBody>
      </p:sp>
      <p:sp>
        <p:nvSpPr>
          <p:cNvPr id="83971" name="Rectangle 3"/>
          <p:cNvSpPr>
            <a:spLocks noGrp="1" noChangeArrowheads="1"/>
          </p:cNvSpPr>
          <p:nvPr>
            <p:ph type="body" idx="1"/>
          </p:nvPr>
        </p:nvSpPr>
        <p:spPr>
          <a:xfrm>
            <a:off x="533400" y="1600200"/>
            <a:ext cx="8077200" cy="3475038"/>
          </a:xfrm>
          <a:noFill/>
        </p:spPr>
        <p:txBody>
          <a:bodyPr anchorCtr="1"/>
          <a:lstStyle/>
          <a:p>
            <a:pPr eaLnBrk="1" hangingPunct="1">
              <a:spcBef>
                <a:spcPct val="50000"/>
              </a:spcBef>
              <a:buFontTx/>
              <a:buNone/>
            </a:pPr>
            <a:r>
              <a:rPr lang="en-US" sz="2400" b="1" dirty="0" smtClean="0"/>
              <a:t>Program</a:t>
            </a:r>
            <a:endParaRPr lang="en-US" sz="2400" b="1" i="1" dirty="0" smtClean="0"/>
          </a:p>
          <a:p>
            <a:pPr eaLnBrk="1" hangingPunct="1">
              <a:spcBef>
                <a:spcPct val="50000"/>
              </a:spcBef>
              <a:buFontTx/>
              <a:buNone/>
            </a:pPr>
            <a:r>
              <a:rPr lang="en-US" sz="2400" b="1" dirty="0" smtClean="0"/>
              <a:t>Project</a:t>
            </a:r>
            <a:endParaRPr lang="en-US" sz="2400" b="1" i="1" dirty="0" smtClean="0"/>
          </a:p>
          <a:p>
            <a:pPr eaLnBrk="1" hangingPunct="1">
              <a:spcBef>
                <a:spcPct val="50000"/>
              </a:spcBef>
              <a:buFontTx/>
              <a:buNone/>
            </a:pPr>
            <a:r>
              <a:rPr lang="en-US" sz="2400" b="1" dirty="0" smtClean="0"/>
              <a:t>Project life cycle</a:t>
            </a:r>
          </a:p>
          <a:p>
            <a:pPr eaLnBrk="1" hangingPunct="1">
              <a:spcBef>
                <a:spcPct val="50000"/>
              </a:spcBef>
              <a:buFontTx/>
              <a:buNone/>
            </a:pPr>
            <a:r>
              <a:rPr lang="en-US" sz="2400" b="1" dirty="0" smtClean="0"/>
              <a:t>Project Management Professional (PMP)</a:t>
            </a:r>
            <a:endParaRPr lang="en-US" sz="2400" b="1" i="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up)">
                                      <p:cBhvr>
                                        <p:cTn id="7" dur="1000"/>
                                        <p:tgtEl>
                                          <p:spTgt spid="8397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animEffect transition="in" filter="wipe(up)">
                                      <p:cBhvr>
                                        <p:cTn id="11" dur="1000"/>
                                        <p:tgtEl>
                                          <p:spTgt spid="83971">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Effect transition="in" filter="wipe(up)">
                                      <p:cBhvr>
                                        <p:cTn id="15" dur="1000"/>
                                        <p:tgtEl>
                                          <p:spTgt spid="83971">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animEffect transition="in" filter="wipe(up)">
                                      <p:cBhvr>
                                        <p:cTn id="19" dur="10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r>
              <a:rPr lang="en-US" smtClean="0">
                <a:cs typeface="Times New Roman" panose="02020603050405020304" pitchFamily="18" charset="0"/>
              </a:rPr>
              <a:t>–</a:t>
            </a:r>
            <a:fld id="{148A0151-4D7C-4F2A-827E-98CD53F05921}" type="slidenum">
              <a:rPr lang="en-US" smtClean="0"/>
              <a:pPr/>
              <a:t>3</a:t>
            </a:fld>
            <a:endParaRPr lang="en-US" smtClean="0"/>
          </a:p>
        </p:txBody>
      </p:sp>
      <p:sp>
        <p:nvSpPr>
          <p:cNvPr id="28688" name="AutoShape 1040"/>
          <p:cNvSpPr>
            <a:spLocks noGrp="1" noChangeArrowheads="1"/>
          </p:cNvSpPr>
          <p:nvPr>
            <p:ph type="title"/>
          </p:nvPr>
        </p:nvSpPr>
        <p:spPr>
          <a:ln>
            <a:solidFill>
              <a:srgbClr val="003366"/>
            </a:solidFill>
          </a:ln>
        </p:spPr>
        <p:txBody>
          <a:bodyPr/>
          <a:lstStyle/>
          <a:p>
            <a:pPr eaLnBrk="1" hangingPunct="1">
              <a:defRPr/>
            </a:pPr>
            <a:r>
              <a:rPr lang="en-US" dirty="0" smtClean="0"/>
              <a:t>What is a Project?</a:t>
            </a:r>
          </a:p>
        </p:txBody>
      </p:sp>
      <p:sp>
        <p:nvSpPr>
          <p:cNvPr id="17413" name="Rectangle 1041"/>
          <p:cNvSpPr>
            <a:spLocks noGrp="1" noChangeArrowheads="1"/>
          </p:cNvSpPr>
          <p:nvPr>
            <p:ph type="body" idx="1"/>
          </p:nvPr>
        </p:nvSpPr>
        <p:spPr/>
        <p:txBody>
          <a:bodyPr/>
          <a:lstStyle/>
          <a:p>
            <a:pPr eaLnBrk="1" hangingPunct="1"/>
            <a:r>
              <a:rPr lang="en-US" dirty="0" smtClean="0"/>
              <a:t>Project Defined</a:t>
            </a:r>
          </a:p>
          <a:p>
            <a:pPr lvl="1" eaLnBrk="1" hangingPunct="1"/>
            <a:r>
              <a:rPr lang="en-US" dirty="0" smtClean="0"/>
              <a:t>A complex, nonroutine, one-time effort limited by time, budget, resources, and performance specifications designed to meet customer needs.</a:t>
            </a:r>
          </a:p>
          <a:p>
            <a:pPr eaLnBrk="1" hangingPunct="1"/>
            <a:r>
              <a:rPr lang="en-US" dirty="0" smtClean="0"/>
              <a:t>Major Characteristics of a Project</a:t>
            </a:r>
          </a:p>
          <a:p>
            <a:pPr lvl="1" eaLnBrk="1" hangingPunct="1"/>
            <a:r>
              <a:rPr lang="en-US" dirty="0" smtClean="0"/>
              <a:t>Has an established objective.</a:t>
            </a:r>
          </a:p>
          <a:p>
            <a:pPr lvl="1" eaLnBrk="1" hangingPunct="1"/>
            <a:r>
              <a:rPr lang="en-US" dirty="0" smtClean="0"/>
              <a:t>Has a defined life span with a beginning and an end.</a:t>
            </a:r>
          </a:p>
          <a:p>
            <a:pPr lvl="1" eaLnBrk="1" hangingPunct="1"/>
            <a:r>
              <a:rPr lang="en-US" dirty="0" smtClean="0"/>
              <a:t>Requires across-the-organizational participation.</a:t>
            </a:r>
          </a:p>
          <a:p>
            <a:pPr lvl="1" eaLnBrk="1" hangingPunct="1"/>
            <a:r>
              <a:rPr lang="en-US" dirty="0" smtClean="0"/>
              <a:t>Involves doing something never been done before.</a:t>
            </a:r>
          </a:p>
          <a:p>
            <a:pPr lvl="1" eaLnBrk="1" hangingPunct="1"/>
            <a:r>
              <a:rPr lang="en-US" dirty="0" smtClean="0"/>
              <a:t>Has specific time, cost, and performance requirements.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smtClean="0"/>
              <a:t>1</a:t>
            </a:r>
            <a:r>
              <a:rPr lang="en-US" smtClean="0">
                <a:cs typeface="Times New Roman" panose="02020603050405020304" pitchFamily="18" charset="0"/>
              </a:rPr>
              <a:t>–</a:t>
            </a:r>
            <a:fld id="{FAA87269-243A-431E-B7E0-704D01EA95FF}" type="slidenum">
              <a:rPr lang="en-US" smtClean="0"/>
              <a:pPr/>
              <a:t>4</a:t>
            </a:fld>
            <a:endParaRPr lang="en-US" smtClean="0"/>
          </a:p>
        </p:txBody>
      </p:sp>
      <p:sp>
        <p:nvSpPr>
          <p:cNvPr id="79874" name="AutoShape 2"/>
          <p:cNvSpPr>
            <a:spLocks noGrp="1" noChangeArrowheads="1"/>
          </p:cNvSpPr>
          <p:nvPr>
            <p:ph type="title"/>
          </p:nvPr>
        </p:nvSpPr>
        <p:spPr>
          <a:xfrm>
            <a:off x="495300" y="263525"/>
            <a:ext cx="8153400" cy="851297"/>
          </a:xfrm>
        </p:spPr>
        <p:txBody>
          <a:bodyPr/>
          <a:lstStyle/>
          <a:p>
            <a:pPr eaLnBrk="1" hangingPunct="1">
              <a:defRPr/>
            </a:pPr>
            <a:r>
              <a:rPr lang="en-US" dirty="0" smtClean="0"/>
              <a:t>Program versus Project</a:t>
            </a:r>
          </a:p>
        </p:txBody>
      </p:sp>
      <p:sp>
        <p:nvSpPr>
          <p:cNvPr id="19461" name="Rectangle 3"/>
          <p:cNvSpPr>
            <a:spLocks noGrp="1" noChangeArrowheads="1"/>
          </p:cNvSpPr>
          <p:nvPr>
            <p:ph type="body" idx="1"/>
          </p:nvPr>
        </p:nvSpPr>
        <p:spPr>
          <a:xfrm>
            <a:off x="1399870" y="1295370"/>
            <a:ext cx="6324600" cy="4876800"/>
          </a:xfrm>
        </p:spPr>
        <p:txBody>
          <a:bodyPr/>
          <a:lstStyle/>
          <a:p>
            <a:pPr eaLnBrk="1" hangingPunct="1">
              <a:tabLst>
                <a:tab pos="2057400" algn="l"/>
              </a:tabLst>
            </a:pPr>
            <a:r>
              <a:rPr lang="en-US" dirty="0" smtClean="0"/>
              <a:t>Program Defined</a:t>
            </a:r>
          </a:p>
          <a:p>
            <a:pPr lvl="1" eaLnBrk="1" hangingPunct="1">
              <a:tabLst>
                <a:tab pos="2057400" algn="l"/>
              </a:tabLst>
            </a:pPr>
            <a:r>
              <a:rPr lang="en-US" dirty="0" smtClean="0"/>
              <a:t>A series of coordinated, related, multiple projects that continue over an extended time and are intended to achieve a goal.</a:t>
            </a:r>
          </a:p>
          <a:p>
            <a:pPr lvl="1" eaLnBrk="1" hangingPunct="1">
              <a:tabLst>
                <a:tab pos="2057400" algn="l"/>
              </a:tabLst>
            </a:pPr>
            <a:r>
              <a:rPr lang="en-US" dirty="0" smtClean="0"/>
              <a:t>A higher level group of projects targeted </a:t>
            </a:r>
            <a:br>
              <a:rPr lang="en-US" dirty="0" smtClean="0"/>
            </a:br>
            <a:r>
              <a:rPr lang="en-US" dirty="0" smtClean="0"/>
              <a:t>at a common goal.</a:t>
            </a:r>
          </a:p>
          <a:p>
            <a:pPr lvl="1" eaLnBrk="1" hangingPunct="1">
              <a:tabLst>
                <a:tab pos="2057400" algn="l"/>
              </a:tabLst>
            </a:pPr>
            <a:r>
              <a:rPr lang="en-US" dirty="0" smtClean="0"/>
              <a:t>Examples:</a:t>
            </a:r>
          </a:p>
          <a:p>
            <a:pPr lvl="2" eaLnBrk="1" hangingPunct="1">
              <a:tabLst>
                <a:tab pos="2057400" algn="l"/>
              </a:tabLst>
            </a:pPr>
            <a:r>
              <a:rPr lang="en-US" dirty="0" smtClean="0"/>
              <a:t>Project:	completion of a required course </a:t>
            </a:r>
            <a:br>
              <a:rPr lang="en-US" dirty="0" smtClean="0"/>
            </a:br>
            <a:r>
              <a:rPr lang="en-US" dirty="0" smtClean="0"/>
              <a:t>	in project management.</a:t>
            </a:r>
          </a:p>
          <a:p>
            <a:pPr lvl="2" eaLnBrk="1" hangingPunct="1">
              <a:tabLst>
                <a:tab pos="2057400" algn="l"/>
              </a:tabLst>
            </a:pPr>
            <a:r>
              <a:rPr lang="en-US" dirty="0" smtClean="0"/>
              <a:t>Program:	completion of all courses required</a:t>
            </a:r>
            <a:br>
              <a:rPr lang="en-US" dirty="0" smtClean="0"/>
            </a:br>
            <a:r>
              <a:rPr lang="en-US" dirty="0" smtClean="0"/>
              <a:t>	for a business major.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62" y="1325903"/>
            <a:ext cx="4044304" cy="2275713"/>
          </a:xfrm>
        </p:spPr>
      </p:pic>
      <p:sp>
        <p:nvSpPr>
          <p:cNvPr id="4" name="Slide Number Placeholder 3"/>
          <p:cNvSpPr>
            <a:spLocks noGrp="1"/>
          </p:cNvSpPr>
          <p:nvPr>
            <p:ph type="sldNum" sz="quarter" idx="11"/>
          </p:nvPr>
        </p:nvSpPr>
        <p:spPr/>
        <p:txBody>
          <a:bodyPr/>
          <a:lstStyle/>
          <a:p>
            <a:pPr>
              <a:defRPr/>
            </a:pPr>
            <a:r>
              <a:rPr lang="en-US" smtClean="0"/>
              <a:t>1</a:t>
            </a:r>
            <a:r>
              <a:rPr lang="en-US" smtClean="0">
                <a:cs typeface="Times New Roman" panose="02020603050405020304" pitchFamily="18" charset="0"/>
              </a:rPr>
              <a:t>–</a:t>
            </a:r>
            <a:fld id="{00BCA5E8-39CF-4B97-B9D1-0E78871A2BE2}" type="slidenum">
              <a:rPr lang="en-US" smtClean="0"/>
              <a:pPr>
                <a:defRPr/>
              </a:pPr>
              <a:t>5</a:t>
            </a:fld>
            <a:endParaRPr lang="en-US"/>
          </a:p>
        </p:txBody>
      </p:sp>
      <p:pic>
        <p:nvPicPr>
          <p:cNvPr id="6" name="Picture 5"/>
          <p:cNvPicPr>
            <a:picLocks noChangeAspect="1"/>
          </p:cNvPicPr>
          <p:nvPr/>
        </p:nvPicPr>
        <p:blipFill>
          <a:blip r:embed="rId3"/>
          <a:stretch>
            <a:fillRect/>
          </a:stretch>
        </p:blipFill>
        <p:spPr>
          <a:xfrm>
            <a:off x="3931927" y="3705865"/>
            <a:ext cx="4421498" cy="2923535"/>
          </a:xfrm>
          <a:prstGeom prst="rect">
            <a:avLst/>
          </a:prstGeom>
        </p:spPr>
      </p:pic>
    </p:spTree>
    <p:extLst>
      <p:ext uri="{BB962C8B-B14F-4D97-AF65-F5344CB8AC3E}">
        <p14:creationId xmlns:p14="http://schemas.microsoft.com/office/powerpoint/2010/main" val="363888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Olympic : is it a project?</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2984" y="1691659"/>
            <a:ext cx="4958032" cy="2788893"/>
          </a:xfrm>
        </p:spPr>
      </p:pic>
      <p:sp>
        <p:nvSpPr>
          <p:cNvPr id="4" name="Slide Number Placeholder 3"/>
          <p:cNvSpPr>
            <a:spLocks noGrp="1"/>
          </p:cNvSpPr>
          <p:nvPr>
            <p:ph type="sldNum" sz="quarter" idx="11"/>
          </p:nvPr>
        </p:nvSpPr>
        <p:spPr/>
        <p:txBody>
          <a:bodyPr/>
          <a:lstStyle/>
          <a:p>
            <a:pPr>
              <a:defRPr/>
            </a:pPr>
            <a:r>
              <a:rPr lang="en-US" smtClean="0"/>
              <a:t>1</a:t>
            </a:r>
            <a:r>
              <a:rPr lang="en-US" smtClean="0">
                <a:cs typeface="Times New Roman" panose="02020603050405020304" pitchFamily="18" charset="0"/>
              </a:rPr>
              <a:t>–</a:t>
            </a:r>
            <a:fld id="{00BCA5E8-39CF-4B97-B9D1-0E78871A2BE2}" type="slidenum">
              <a:rPr lang="en-US" smtClean="0"/>
              <a:pPr>
                <a:defRPr/>
              </a:pPr>
              <a:t>6</a:t>
            </a:fld>
            <a:endParaRPr lang="en-US"/>
          </a:p>
        </p:txBody>
      </p:sp>
    </p:spTree>
    <p:extLst>
      <p:ext uri="{BB962C8B-B14F-4D97-AF65-F5344CB8AC3E}">
        <p14:creationId xmlns:p14="http://schemas.microsoft.com/office/powerpoint/2010/main" val="219931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Projects </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1060" y="1219200"/>
            <a:ext cx="2977990" cy="1910456"/>
          </a:xfrm>
        </p:spPr>
      </p:pic>
      <p:sp>
        <p:nvSpPr>
          <p:cNvPr id="4" name="Slide Number Placeholder 3"/>
          <p:cNvSpPr>
            <a:spLocks noGrp="1"/>
          </p:cNvSpPr>
          <p:nvPr>
            <p:ph type="sldNum" sz="quarter" idx="11"/>
          </p:nvPr>
        </p:nvSpPr>
        <p:spPr/>
        <p:txBody>
          <a:bodyPr/>
          <a:lstStyle/>
          <a:p>
            <a:pPr>
              <a:defRPr/>
            </a:pPr>
            <a:r>
              <a:rPr lang="en-US" smtClean="0"/>
              <a:t>1</a:t>
            </a:r>
            <a:r>
              <a:rPr lang="en-US" smtClean="0">
                <a:cs typeface="Times New Roman" panose="02020603050405020304" pitchFamily="18" charset="0"/>
              </a:rPr>
              <a:t>–</a:t>
            </a:r>
            <a:fld id="{00BCA5E8-39CF-4B97-B9D1-0E78871A2BE2}" type="slidenum">
              <a:rPr lang="en-US" smtClean="0"/>
              <a:pPr>
                <a:defRPr/>
              </a:pPr>
              <a:t>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838" y="1219200"/>
            <a:ext cx="4704073" cy="352805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32" y="3444233"/>
            <a:ext cx="4136576" cy="2606043"/>
          </a:xfrm>
          <a:prstGeom prst="rect">
            <a:avLst/>
          </a:prstGeom>
        </p:spPr>
      </p:pic>
    </p:spTree>
    <p:extLst>
      <p:ext uri="{BB962C8B-B14F-4D97-AF65-F5344CB8AC3E}">
        <p14:creationId xmlns:p14="http://schemas.microsoft.com/office/powerpoint/2010/main" val="114785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14090"/>
          </a:xfrm>
        </p:spPr>
        <p:txBody>
          <a:bodyPr/>
          <a:lstStyle/>
          <a:p>
            <a:r>
              <a:rPr lang="en-US" dirty="0" smtClean="0"/>
              <a:t>A few samples: </a:t>
            </a:r>
            <a:r>
              <a:rPr lang="en-US" sz="1800" b="1" i="1" u="sng" dirty="0">
                <a:effectLst/>
              </a:rPr>
              <a:t>ARTIFICIAL ISLAND – PANAMARINA PACIFIC</a:t>
            </a:r>
            <a:endParaRPr lang="en-US" sz="1800" dirty="0"/>
          </a:p>
        </p:txBody>
      </p:sp>
      <p:pic>
        <p:nvPicPr>
          <p:cNvPr id="5" name="Content Placeholder 4"/>
          <p:cNvPicPr>
            <a:picLocks noGrp="1" noChangeAspect="1"/>
          </p:cNvPicPr>
          <p:nvPr>
            <p:ph idx="1"/>
          </p:nvPr>
        </p:nvPicPr>
        <p:blipFill>
          <a:blip r:embed="rId2"/>
          <a:stretch>
            <a:fillRect/>
          </a:stretch>
        </p:blipFill>
        <p:spPr>
          <a:xfrm>
            <a:off x="2145573" y="1219200"/>
            <a:ext cx="4852854" cy="4876800"/>
          </a:xfrm>
          <a:prstGeom prst="rect">
            <a:avLst/>
          </a:prstGeom>
        </p:spPr>
      </p:pic>
      <p:sp>
        <p:nvSpPr>
          <p:cNvPr id="4" name="Slide Number Placeholder 3"/>
          <p:cNvSpPr>
            <a:spLocks noGrp="1"/>
          </p:cNvSpPr>
          <p:nvPr>
            <p:ph type="sldNum" sz="quarter" idx="11"/>
          </p:nvPr>
        </p:nvSpPr>
        <p:spPr/>
        <p:txBody>
          <a:bodyPr/>
          <a:lstStyle/>
          <a:p>
            <a:pPr>
              <a:defRPr/>
            </a:pPr>
            <a:r>
              <a:rPr lang="en-US" smtClean="0"/>
              <a:t>1</a:t>
            </a:r>
            <a:r>
              <a:rPr lang="en-US" smtClean="0">
                <a:cs typeface="Times New Roman" panose="02020603050405020304" pitchFamily="18" charset="0"/>
              </a:rPr>
              <a:t>–</a:t>
            </a:r>
            <a:fld id="{00BCA5E8-39CF-4B97-B9D1-0E78871A2BE2}" type="slidenum">
              <a:rPr lang="en-US" smtClean="0"/>
              <a:pPr>
                <a:defRPr/>
              </a:pPr>
              <a:t>8</a:t>
            </a:fld>
            <a:endParaRPr lang="en-US"/>
          </a:p>
        </p:txBody>
      </p:sp>
    </p:spTree>
    <p:extLst>
      <p:ext uri="{BB962C8B-B14F-4D97-AF65-F5344CB8AC3E}">
        <p14:creationId xmlns:p14="http://schemas.microsoft.com/office/powerpoint/2010/main" val="94571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618708"/>
          </a:xfrm>
        </p:spPr>
        <p:txBody>
          <a:bodyPr/>
          <a:lstStyle/>
          <a:p>
            <a:r>
              <a:rPr lang="en-US" sz="2000" b="1" i="1" u="sng" dirty="0" smtClean="0">
                <a:effectLst/>
              </a:rPr>
              <a:t>Fiat 500 EV : Electric motor powered </a:t>
            </a:r>
            <a:endParaRPr lang="en-US" dirty="0"/>
          </a:p>
        </p:txBody>
      </p:sp>
      <p:sp>
        <p:nvSpPr>
          <p:cNvPr id="4" name="Slide Number Placeholder 3"/>
          <p:cNvSpPr>
            <a:spLocks noGrp="1"/>
          </p:cNvSpPr>
          <p:nvPr>
            <p:ph type="sldNum" sz="quarter" idx="11"/>
          </p:nvPr>
        </p:nvSpPr>
        <p:spPr/>
        <p:txBody>
          <a:bodyPr/>
          <a:lstStyle/>
          <a:p>
            <a:pPr>
              <a:defRPr/>
            </a:pPr>
            <a:r>
              <a:rPr lang="en-US" smtClean="0"/>
              <a:t>1</a:t>
            </a:r>
            <a:r>
              <a:rPr lang="en-US" smtClean="0">
                <a:cs typeface="Times New Roman" panose="02020603050405020304" pitchFamily="18" charset="0"/>
              </a:rPr>
              <a:t>–</a:t>
            </a:r>
            <a:fld id="{00BCA5E8-39CF-4B97-B9D1-0E78871A2BE2}" type="slidenum">
              <a:rPr lang="en-US" smtClean="0"/>
              <a:pPr>
                <a:defRPr/>
              </a:pPr>
              <a:t>9</a:t>
            </a:fld>
            <a:endParaRPr lang="en-US"/>
          </a:p>
        </p:txBody>
      </p:sp>
      <p:pic>
        <p:nvPicPr>
          <p:cNvPr id="6" name="Picture 5"/>
          <p:cNvPicPr>
            <a:picLocks noChangeAspect="1"/>
          </p:cNvPicPr>
          <p:nvPr/>
        </p:nvPicPr>
        <p:blipFill>
          <a:blip r:embed="rId2"/>
          <a:stretch>
            <a:fillRect/>
          </a:stretch>
        </p:blipFill>
        <p:spPr>
          <a:xfrm>
            <a:off x="-190500" y="1860638"/>
            <a:ext cx="7688548" cy="4121062"/>
          </a:xfrm>
          <a:prstGeom prst="rect">
            <a:avLst/>
          </a:prstGeom>
        </p:spPr>
      </p:pic>
      <p:sp>
        <p:nvSpPr>
          <p:cNvPr id="7" name="Content Placeholder 6"/>
          <p:cNvSpPr>
            <a:spLocks noGrp="1"/>
          </p:cNvSpPr>
          <p:nvPr>
            <p:ph idx="1"/>
          </p:nvPr>
        </p:nvSpPr>
        <p:spPr/>
        <p:txBody>
          <a:bodyPr/>
          <a:lstStyle/>
          <a:p>
            <a:r>
              <a:rPr lang="en-US" dirty="0" smtClean="0"/>
              <a:t>2013</a:t>
            </a:r>
            <a:endParaRPr lang="en-US" dirty="0"/>
          </a:p>
        </p:txBody>
      </p:sp>
    </p:spTree>
    <p:extLst>
      <p:ext uri="{BB962C8B-B14F-4D97-AF65-F5344CB8AC3E}">
        <p14:creationId xmlns:p14="http://schemas.microsoft.com/office/powerpoint/2010/main" val="3500022182"/>
      </p:ext>
    </p:extLst>
  </p:cSld>
  <p:clrMapOvr>
    <a:masterClrMapping/>
  </p:clrMapOvr>
</p:sld>
</file>

<file path=ppt/theme/theme1.xml><?xml version="1.0" encoding="utf-8"?>
<a:theme xmlns:a="http://schemas.openxmlformats.org/drawingml/2006/main" name="Project Management 6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TotalTime>
  <Words>2596</Words>
  <Application>Microsoft Office PowerPoint</Application>
  <PresentationFormat>On-screen Show (4:3)</PresentationFormat>
  <Paragraphs>242</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Tahoma</vt:lpstr>
      <vt:lpstr>Times New Roman</vt:lpstr>
      <vt:lpstr>Project Management 6e. - Gray and Larson</vt:lpstr>
      <vt:lpstr>PowerPoint Presentation</vt:lpstr>
      <vt:lpstr>An Overview of Project Management 6e.</vt:lpstr>
      <vt:lpstr>What is a Project?</vt:lpstr>
      <vt:lpstr>Program versus Project</vt:lpstr>
      <vt:lpstr>Project ?</vt:lpstr>
      <vt:lpstr>Olympic : is it a project?</vt:lpstr>
      <vt:lpstr>A Few Projects </vt:lpstr>
      <vt:lpstr>A few samples: ARTIFICIAL ISLAND – PANAMARINA PACIFIC</vt:lpstr>
      <vt:lpstr>Fiat 500 EV : Electric motor powered </vt:lpstr>
      <vt:lpstr>Drought Tolerant maize for Africa</vt:lpstr>
      <vt:lpstr>Awareness Project</vt:lpstr>
      <vt:lpstr>Sony Playstation 4 (PS4)</vt:lpstr>
      <vt:lpstr>Comparison of Routine Work with Projects</vt:lpstr>
      <vt:lpstr>Project Life Cycle</vt:lpstr>
      <vt:lpstr>The Challenge of Project Management</vt:lpstr>
      <vt:lpstr>Current Drivers of Project Management</vt:lpstr>
      <vt:lpstr>Project Governance:  An Integrative Approach</vt:lpstr>
      <vt:lpstr>Integrated Management of Projects</vt:lpstr>
      <vt:lpstr>Alignment of Projects with  Organizational Strategy</vt:lpstr>
      <vt:lpstr>Major Functions of Portfolio Management: The “Science” and “Art” of Project Management</vt:lpstr>
      <vt:lpstr>The Technical  and Sociocultural Dimensions of the Project Management Process</vt:lpstr>
      <vt:lpstr>Key Terms</vt:lpstr>
    </vt:vector>
  </TitlesOfParts>
  <Manager>Wanda Zeman</Manager>
  <Company>The 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6e</dc:title>
  <dc:subject>Chapter 1</dc:subject>
  <dc:creator>Charlie Cook - ccook@uwa.edu</dc:creator>
  <cp:lastModifiedBy>Rodina</cp:lastModifiedBy>
  <cp:revision>74</cp:revision>
  <cp:lastPrinted>1601-01-01T00:00:00Z</cp:lastPrinted>
  <dcterms:created xsi:type="dcterms:W3CDTF">1901-01-01T06:00:00Z</dcterms:created>
  <dcterms:modified xsi:type="dcterms:W3CDTF">2016-09-02T04:38:28Z</dcterms:modified>
</cp:coreProperties>
</file>