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98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FFD"/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895" autoAdjust="0"/>
    <p:restoredTop sz="94660"/>
  </p:normalViewPr>
  <p:slideViewPr>
    <p:cSldViewPr showGuides="1">
      <p:cViewPr varScale="1">
        <p:scale>
          <a:sx n="72" d="100"/>
          <a:sy n="72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06"/>
    </p:cViewPr>
  </p:sorterViewPr>
  <p:notesViewPr>
    <p:cSldViewPr showGuides="1">
      <p:cViewPr varScale="1">
        <p:scale>
          <a:sx n="101" d="100"/>
          <a:sy n="101" d="100"/>
        </p:scale>
        <p:origin x="558" y="90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Project Management 6e.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2E861-4F34-414D-9111-77A0EB89F4E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2ABFB-61D4-44EC-A78D-7E1D401D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54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48505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6-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Chapter Six</a:t>
            </a:r>
          </a:p>
          <a:p>
            <a:pPr algn="ctr"/>
            <a:r>
              <a:rPr lang="en-US" dirty="0" smtClean="0"/>
              <a:t>Developing a Project Plan</a:t>
            </a:r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6.2 </a:t>
            </a:r>
            <a:r>
              <a:rPr lang="en-US" dirty="0"/>
              <a:t>shows </a:t>
            </a:r>
            <a:r>
              <a:rPr lang="en-US" dirty="0" smtClean="0"/>
              <a:t>typical </a:t>
            </a:r>
            <a:r>
              <a:rPr lang="en-US" dirty="0"/>
              <a:t>uses of building blocks for the AON </a:t>
            </a:r>
            <a:r>
              <a:rPr lang="en-US" dirty="0" smtClean="0"/>
              <a:t>network construction</a:t>
            </a:r>
            <a:r>
              <a:rPr lang="en-US" dirty="0"/>
              <a:t>. An activity is represented by a node </a:t>
            </a:r>
            <a:r>
              <a:rPr lang="en-US" dirty="0" smtClean="0"/>
              <a:t>as </a:t>
            </a:r>
            <a:r>
              <a:rPr lang="en-US" dirty="0"/>
              <a:t>a rectangle (box</a:t>
            </a:r>
            <a:r>
              <a:rPr lang="en-US" dirty="0" smtClean="0"/>
              <a:t>). </a:t>
            </a:r>
            <a:r>
              <a:rPr lang="en-US" dirty="0"/>
              <a:t>The dependencies among activities are depicted by arrows between </a:t>
            </a:r>
            <a:r>
              <a:rPr lang="en-US" dirty="0" smtClean="0"/>
              <a:t>the boxes </a:t>
            </a:r>
            <a:r>
              <a:rPr lang="en-US" dirty="0"/>
              <a:t>on the AON network. The arrows indicate how the activities </a:t>
            </a:r>
            <a:r>
              <a:rPr lang="en-US" dirty="0" smtClean="0"/>
              <a:t>are related </a:t>
            </a:r>
            <a:r>
              <a:rPr lang="en-US" dirty="0"/>
              <a:t>and the sequence in which things must be accomplished.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basic relationships that must be established for </a:t>
            </a:r>
            <a:r>
              <a:rPr lang="en-US" dirty="0" smtClean="0"/>
              <a:t>activities included </a:t>
            </a:r>
            <a:r>
              <a:rPr lang="en-US" dirty="0"/>
              <a:t>in a project </a:t>
            </a:r>
            <a:r>
              <a:rPr lang="en-US" dirty="0" smtClean="0"/>
              <a:t>network: </a:t>
            </a:r>
          </a:p>
          <a:p>
            <a:r>
              <a:rPr lang="en-US" dirty="0" smtClean="0"/>
              <a:t>1</a:t>
            </a:r>
            <a:r>
              <a:rPr lang="en-US" dirty="0"/>
              <a:t>. Which </a:t>
            </a:r>
            <a:r>
              <a:rPr lang="en-US" dirty="0" smtClean="0"/>
              <a:t>predecessor activities </a:t>
            </a:r>
            <a:r>
              <a:rPr lang="en-US" dirty="0"/>
              <a:t>must be completed immediately before this activity? </a:t>
            </a:r>
            <a:r>
              <a:rPr lang="en-US" dirty="0" smtClean="0"/>
              <a:t>2</a:t>
            </a:r>
            <a:r>
              <a:rPr lang="en-US" dirty="0"/>
              <a:t>. Which </a:t>
            </a:r>
            <a:r>
              <a:rPr lang="en-US" dirty="0" smtClean="0"/>
              <a:t>successor activities </a:t>
            </a:r>
            <a:r>
              <a:rPr lang="en-US" dirty="0"/>
              <a:t>must immediately follow this activity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3</a:t>
            </a:r>
            <a:r>
              <a:rPr lang="en-US" dirty="0"/>
              <a:t>. Which concurrent or parallel </a:t>
            </a:r>
            <a:r>
              <a:rPr lang="en-US" dirty="0" smtClean="0"/>
              <a:t>activities </a:t>
            </a:r>
            <a:r>
              <a:rPr lang="en-US" dirty="0"/>
              <a:t>can occur while this activity is taking place? 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5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for a simplified project network is given in </a:t>
            </a:r>
            <a:r>
              <a:rPr lang="en-US" b="1" dirty="0"/>
              <a:t>Table 6.1</a:t>
            </a:r>
            <a:r>
              <a:rPr lang="en-US" dirty="0"/>
              <a:t>. This </a:t>
            </a:r>
            <a:r>
              <a:rPr lang="en-US" dirty="0" smtClean="0"/>
              <a:t>project represents </a:t>
            </a:r>
            <a:r>
              <a:rPr lang="en-US" dirty="0"/>
              <a:t>a new automated warehouse system for picking frozen food </a:t>
            </a:r>
            <a:r>
              <a:rPr lang="en-US" dirty="0" smtClean="0"/>
              <a:t>package orders </a:t>
            </a:r>
            <a:r>
              <a:rPr lang="en-US" dirty="0"/>
              <a:t>and moving them to a staging area for delivery to stores.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6.3 </a:t>
            </a:r>
            <a:r>
              <a:rPr lang="en-US" dirty="0"/>
              <a:t>shows the first steps in constructing the AON project network from </a:t>
            </a:r>
            <a:r>
              <a:rPr lang="en-US" dirty="0" smtClean="0"/>
              <a:t>the information </a:t>
            </a:r>
            <a:r>
              <a:rPr lang="en-US" dirty="0"/>
              <a:t>in Table 6.1</a:t>
            </a:r>
            <a:r>
              <a:rPr lang="en-US" dirty="0" smtClean="0"/>
              <a:t>.  Activity </a:t>
            </a:r>
            <a:r>
              <a:rPr lang="en-US" dirty="0"/>
              <a:t>A (define requirements) has </a:t>
            </a:r>
            <a:r>
              <a:rPr lang="en-US" dirty="0" smtClean="0"/>
              <a:t>nothing preceding </a:t>
            </a:r>
            <a:r>
              <a:rPr lang="en-US" dirty="0"/>
              <a:t>it; therefore, it is the first node to be drawn. </a:t>
            </a:r>
            <a:r>
              <a:rPr lang="en-US" dirty="0" smtClean="0"/>
              <a:t>Activities B and C are </a:t>
            </a:r>
            <a:r>
              <a:rPr lang="en-US" dirty="0"/>
              <a:t>both preceded by activity A. </a:t>
            </a:r>
            <a:r>
              <a:rPr lang="en-US" dirty="0" smtClean="0"/>
              <a:t>Two arrows are drawn to </a:t>
            </a:r>
            <a:r>
              <a:rPr lang="en-US" dirty="0"/>
              <a:t>connect </a:t>
            </a:r>
            <a:r>
              <a:rPr lang="en-US" dirty="0" smtClean="0"/>
              <a:t>A to </a:t>
            </a:r>
            <a:r>
              <a:rPr lang="en-US" dirty="0"/>
              <a:t>activities B and </a:t>
            </a:r>
            <a:r>
              <a:rPr lang="en-US" dirty="0" smtClean="0"/>
              <a:t>C showing that </a:t>
            </a:r>
            <a:r>
              <a:rPr lang="en-US" dirty="0"/>
              <a:t>activity A must be completed before </a:t>
            </a:r>
            <a:r>
              <a:rPr lang="en-US" dirty="0" smtClean="0"/>
              <a:t>these activities. After A </a:t>
            </a:r>
            <a:r>
              <a:rPr lang="en-US" dirty="0"/>
              <a:t>is completed, B and C can take place concurrently, if desired.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8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6.4 </a:t>
            </a:r>
            <a:r>
              <a:rPr lang="en-US" dirty="0" smtClean="0"/>
              <a:t>shows the </a:t>
            </a:r>
            <a:r>
              <a:rPr lang="en-US" dirty="0"/>
              <a:t>completed network with all of the activities sequences and dependencies. A </a:t>
            </a:r>
            <a:r>
              <a:rPr lang="en-US" dirty="0" smtClean="0"/>
              <a:t>more realistic </a:t>
            </a:r>
            <a:r>
              <a:rPr lang="en-US" dirty="0"/>
              <a:t>project plan and schedule </a:t>
            </a:r>
            <a:r>
              <a:rPr lang="en-US" dirty="0" smtClean="0"/>
              <a:t>requires inclusion of reliable time estimates (durations) </a:t>
            </a:r>
            <a:r>
              <a:rPr lang="en-US" dirty="0"/>
              <a:t>for project </a:t>
            </a:r>
            <a:r>
              <a:rPr lang="en-US" dirty="0" smtClean="0"/>
              <a:t>activities demand for resource </a:t>
            </a:r>
            <a:r>
              <a:rPr lang="en-US" dirty="0"/>
              <a:t>in </a:t>
            </a:r>
            <a:r>
              <a:rPr lang="en-US" dirty="0" smtClean="0"/>
              <a:t>terms of </a:t>
            </a:r>
            <a:r>
              <a:rPr lang="en-US" dirty="0"/>
              <a:t>material, equipment, and people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5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Drawing the project network places the activities in the right sequence for </a:t>
            </a:r>
            <a:r>
              <a:rPr lang="en-US" dirty="0" smtClean="0"/>
              <a:t>computing activity </a:t>
            </a:r>
            <a:r>
              <a:rPr lang="en-US" dirty="0"/>
              <a:t>time estimates </a:t>
            </a:r>
            <a:r>
              <a:rPr lang="en-US" dirty="0" smtClean="0"/>
              <a:t>taken from the </a:t>
            </a:r>
            <a:r>
              <a:rPr lang="en-US" dirty="0"/>
              <a:t>task times in the work </a:t>
            </a:r>
            <a:r>
              <a:rPr lang="en-US" dirty="0" smtClean="0"/>
              <a:t>package. The </a:t>
            </a:r>
            <a:r>
              <a:rPr lang="en-US" dirty="0"/>
              <a:t>project manager </a:t>
            </a:r>
            <a:r>
              <a:rPr lang="en-US" dirty="0" smtClean="0"/>
              <a:t>can </a:t>
            </a:r>
            <a:r>
              <a:rPr lang="en-US" dirty="0"/>
              <a:t>complete </a:t>
            </a:r>
            <a:r>
              <a:rPr lang="en-US" dirty="0" smtClean="0"/>
              <a:t>a process </a:t>
            </a:r>
            <a:r>
              <a:rPr lang="en-US" dirty="0"/>
              <a:t>known as the forward and backward </a:t>
            </a:r>
            <a:r>
              <a:rPr lang="en-US" dirty="0" smtClean="0"/>
              <a:t>pass to establish the earliest and latest time that activities start and finish. 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2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Table 6.2 </a:t>
            </a:r>
            <a:r>
              <a:rPr lang="en-US" dirty="0"/>
              <a:t>lists </a:t>
            </a:r>
            <a:r>
              <a:rPr lang="en-US" dirty="0" smtClean="0"/>
              <a:t>the activity </a:t>
            </a:r>
            <a:r>
              <a:rPr lang="en-US" dirty="0"/>
              <a:t>times in workdays for the Automated Warehouse project example </a:t>
            </a:r>
            <a:r>
              <a:rPr lang="en-US" dirty="0" smtClean="0"/>
              <a:t>that were used for </a:t>
            </a:r>
            <a:r>
              <a:rPr lang="en-US" dirty="0"/>
              <a:t>drawing </a:t>
            </a:r>
            <a:r>
              <a:rPr lang="en-US" dirty="0" smtClean="0"/>
              <a:t>its network and identifying its critical path (CP).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6.5 </a:t>
            </a:r>
            <a:r>
              <a:rPr lang="en-US" dirty="0"/>
              <a:t>shows the network with the activity time </a:t>
            </a:r>
            <a:r>
              <a:rPr lang="en-US" dirty="0" smtClean="0"/>
              <a:t>estimate (duration) for each node (</a:t>
            </a:r>
            <a:r>
              <a:rPr lang="en-US" dirty="0"/>
              <a:t>see “DUR” for duration in the legend).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4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Figure 6.6</a:t>
            </a:r>
            <a:r>
              <a:rPr lang="en-US" dirty="0" smtClean="0"/>
              <a:t>, activities </a:t>
            </a:r>
            <a:r>
              <a:rPr lang="en-US" dirty="0"/>
              <a:t>B and C have an early start (ES) of 10 days</a:t>
            </a:r>
            <a:r>
              <a:rPr lang="en-US" dirty="0" smtClean="0"/>
              <a:t>. Subsequent activities in the network cannot begin until predecessor or longer duration parallel activities have </a:t>
            </a:r>
            <a:r>
              <a:rPr lang="en-US" dirty="0"/>
              <a:t>completed. </a:t>
            </a:r>
            <a:r>
              <a:rPr lang="en-US" dirty="0" smtClean="0"/>
              <a:t>The Forward Pass process computes the early </a:t>
            </a:r>
            <a:r>
              <a:rPr lang="en-US" dirty="0"/>
              <a:t>start (ES), early finish (EF), and the project expected duration (TE) </a:t>
            </a:r>
            <a:r>
              <a:rPr lang="en-US" dirty="0" smtClean="0"/>
              <a:t>times for activities on the network.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8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 for computing forward pass times for activities on a network is listed.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7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Where We Are Now</a:t>
            </a:r>
          </a:p>
          <a:p>
            <a:r>
              <a:rPr lang="en-US" dirty="0" smtClean="0"/>
              <a:t>Many </a:t>
            </a:r>
            <a:r>
              <a:rPr lang="en-US" dirty="0"/>
              <a:t>project managers feel the project network is their most valuable </a:t>
            </a:r>
            <a:r>
              <a:rPr lang="en-US" dirty="0" smtClean="0"/>
              <a:t>exercise and </a:t>
            </a:r>
            <a:r>
              <a:rPr lang="en-US" dirty="0"/>
              <a:t>planning document. Project networks sequence and time-phase the </a:t>
            </a:r>
            <a:r>
              <a:rPr lang="en-US" dirty="0" smtClean="0"/>
              <a:t>project work</a:t>
            </a:r>
            <a:r>
              <a:rPr lang="en-US" dirty="0"/>
              <a:t>, resources, and budgets. Work package tasks are used to develop </a:t>
            </a:r>
            <a:r>
              <a:rPr lang="en-US" dirty="0" smtClean="0"/>
              <a:t>activities for </a:t>
            </a:r>
            <a:r>
              <a:rPr lang="en-US" dirty="0"/>
              <a:t>networks. Project networks help to ensure </a:t>
            </a:r>
            <a:r>
              <a:rPr lang="en-US" dirty="0" smtClean="0"/>
              <a:t>there are </a:t>
            </a:r>
            <a:r>
              <a:rPr lang="en-US" dirty="0"/>
              <a:t>no </a:t>
            </a:r>
            <a:r>
              <a:rPr lang="en-US" dirty="0" smtClean="0"/>
              <a:t>surprises due to overlooked process steps or out-of-sequence activities.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79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Figure 6.7</a:t>
            </a:r>
            <a:r>
              <a:rPr lang="en-US" dirty="0" smtClean="0"/>
              <a:t>, the </a:t>
            </a:r>
            <a:r>
              <a:rPr lang="en-US" dirty="0"/>
              <a:t>backward pass starts with the last project activity(</a:t>
            </a:r>
            <a:r>
              <a:rPr lang="en-US" dirty="0" err="1"/>
              <a:t>ies</a:t>
            </a:r>
            <a:r>
              <a:rPr lang="en-US" dirty="0"/>
              <a:t>) on the </a:t>
            </a:r>
            <a:r>
              <a:rPr lang="en-US" dirty="0" smtClean="0"/>
              <a:t>network in tracing </a:t>
            </a:r>
            <a:r>
              <a:rPr lang="en-US" dirty="0"/>
              <a:t>backward on each path </a:t>
            </a:r>
            <a:r>
              <a:rPr lang="en-US" dirty="0" smtClean="0"/>
              <a:t>by subtracting </a:t>
            </a:r>
            <a:r>
              <a:rPr lang="en-US" dirty="0"/>
              <a:t>activity times to find the late start (LS</a:t>
            </a:r>
            <a:r>
              <a:rPr lang="en-US" dirty="0" smtClean="0"/>
              <a:t>) and </a:t>
            </a:r>
            <a:r>
              <a:rPr lang="en-US" dirty="0"/>
              <a:t>late finish (LF) times for each activity. Before the backward pass can be computed</a:t>
            </a:r>
            <a:r>
              <a:rPr lang="en-US" dirty="0" smtClean="0"/>
              <a:t>, the </a:t>
            </a:r>
            <a:r>
              <a:rPr lang="en-US" dirty="0"/>
              <a:t>late finish for the last project activity(</a:t>
            </a:r>
            <a:r>
              <a:rPr lang="en-US" dirty="0" err="1"/>
              <a:t>ies</a:t>
            </a:r>
            <a:r>
              <a:rPr lang="en-US" dirty="0"/>
              <a:t>) must be selected.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2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for computing </a:t>
            </a:r>
            <a:r>
              <a:rPr lang="en-US" dirty="0" smtClean="0"/>
              <a:t>backward pass </a:t>
            </a:r>
            <a:r>
              <a:rPr lang="en-US" dirty="0"/>
              <a:t>times for activities on a network is listed.</a:t>
            </a:r>
          </a:p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77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Slack </a:t>
            </a:r>
            <a:r>
              <a:rPr lang="en-US" dirty="0" smtClean="0"/>
              <a:t>is </a:t>
            </a:r>
            <a:r>
              <a:rPr lang="en-US" dirty="0"/>
              <a:t>important to managing </a:t>
            </a:r>
            <a:r>
              <a:rPr lang="en-US" dirty="0" smtClean="0"/>
              <a:t>the sensitivity of a project as </a:t>
            </a:r>
            <a:r>
              <a:rPr lang="en-US" dirty="0"/>
              <a:t>it </a:t>
            </a:r>
            <a:r>
              <a:rPr lang="en-US" dirty="0" smtClean="0"/>
              <a:t>represents </a:t>
            </a:r>
            <a:r>
              <a:rPr lang="en-US" dirty="0"/>
              <a:t>the amount of time an activity </a:t>
            </a:r>
            <a:r>
              <a:rPr lang="en-US" dirty="0" smtClean="0"/>
              <a:t>on the network can </a:t>
            </a:r>
            <a:r>
              <a:rPr lang="en-US" dirty="0"/>
              <a:t>be delayed </a:t>
            </a:r>
            <a:r>
              <a:rPr lang="en-US" dirty="0" smtClean="0"/>
              <a:t>without delaying the project’s completion (i.e., increase the total time of the critical </a:t>
            </a:r>
            <a:r>
              <a:rPr lang="en-US" dirty="0"/>
              <a:t>path). </a:t>
            </a:r>
            <a:r>
              <a:rPr lang="en-US" dirty="0" smtClean="0"/>
              <a:t>Free </a:t>
            </a:r>
            <a:r>
              <a:rPr lang="en-US" dirty="0"/>
              <a:t>slack is important because </a:t>
            </a:r>
            <a:r>
              <a:rPr lang="en-US" dirty="0" smtClean="0"/>
              <a:t>it allows </a:t>
            </a:r>
            <a:r>
              <a:rPr lang="en-US" dirty="0"/>
              <a:t>flexibility in scheduling scarce project resources—personnel and </a:t>
            </a:r>
            <a:r>
              <a:rPr lang="en-US" dirty="0" smtClean="0"/>
              <a:t>equipment—that </a:t>
            </a:r>
            <a:r>
              <a:rPr lang="en-US" dirty="0"/>
              <a:t>are used on more than one parallel activity or another </a:t>
            </a:r>
            <a:r>
              <a:rPr lang="en-US" dirty="0" smtClean="0"/>
              <a:t>project.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5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6.8 </a:t>
            </a:r>
            <a:r>
              <a:rPr lang="en-US" dirty="0"/>
              <a:t>shows the completed network with all the early, late</a:t>
            </a:r>
            <a:r>
              <a:rPr lang="en-US" dirty="0" smtClean="0"/>
              <a:t>, and </a:t>
            </a:r>
            <a:r>
              <a:rPr lang="en-US" dirty="0"/>
              <a:t>slack times included. </a:t>
            </a:r>
            <a:r>
              <a:rPr lang="en-US" dirty="0" smtClean="0"/>
              <a:t>Activity </a:t>
            </a:r>
            <a:r>
              <a:rPr lang="en-US" dirty="0"/>
              <a:t>G has free slack of 15 days, while activities B and D </a:t>
            </a:r>
            <a:r>
              <a:rPr lang="en-US" dirty="0" smtClean="0"/>
              <a:t>do not</a:t>
            </a:r>
            <a:r>
              <a:rPr lang="en-US" dirty="0"/>
              <a:t>. In this case, activity G is the last activity in the upper path, and it merges </a:t>
            </a:r>
            <a:r>
              <a:rPr lang="en-US" dirty="0" smtClean="0"/>
              <a:t>to activity </a:t>
            </a:r>
            <a:r>
              <a:rPr lang="en-US" dirty="0"/>
              <a:t>H. Hence, to delay activity G up to 15 days does not delay any </a:t>
            </a:r>
            <a:r>
              <a:rPr lang="en-US" dirty="0" smtClean="0"/>
              <a:t>following activities </a:t>
            </a:r>
            <a:r>
              <a:rPr lang="en-US" dirty="0"/>
              <a:t>and requires no coordination with managers of other activities.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38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lists some of the practical considerations that project managers must make when developing networks of activities.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1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Looping is an attempt by the planner to return to an earlier activity. </a:t>
            </a:r>
            <a:r>
              <a:rPr lang="en-US" b="1" dirty="0"/>
              <a:t>Figure 6.9 </a:t>
            </a:r>
            <a:r>
              <a:rPr lang="en-US" dirty="0"/>
              <a:t>shows an </a:t>
            </a:r>
            <a:r>
              <a:rPr lang="en-US" dirty="0" smtClean="0"/>
              <a:t>illogical loop</a:t>
            </a:r>
            <a:r>
              <a:rPr lang="en-US" dirty="0"/>
              <a:t>. If this loop were allowed to exist, this path would perpetually </a:t>
            </a:r>
            <a:r>
              <a:rPr lang="en-US" dirty="0" smtClean="0"/>
              <a:t>repeat itself</a:t>
            </a:r>
            <a:r>
              <a:rPr lang="en-US" dirty="0"/>
              <a:t>. Many computer programs catch this type of logic error.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13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6.10 </a:t>
            </a:r>
            <a:r>
              <a:rPr lang="en-US" dirty="0"/>
              <a:t>presents a generic AON computer output for the </a:t>
            </a:r>
            <a:r>
              <a:rPr lang="en-US" dirty="0" smtClean="0"/>
              <a:t>Automated Warehouse </a:t>
            </a:r>
            <a:r>
              <a:rPr lang="en-US" dirty="0"/>
              <a:t>Picking System </a:t>
            </a:r>
            <a:r>
              <a:rPr lang="en-US" dirty="0" smtClean="0"/>
              <a:t>project that uses numbered boxes </a:t>
            </a:r>
            <a:r>
              <a:rPr lang="en-US" dirty="0"/>
              <a:t>to identify activities. The critical path is identified by the </a:t>
            </a:r>
            <a:r>
              <a:rPr lang="en-US" dirty="0" smtClean="0"/>
              <a:t>shaded nodes </a:t>
            </a:r>
            <a:r>
              <a:rPr lang="en-US" dirty="0"/>
              <a:t>(activities</a:t>
            </a:r>
            <a:r>
              <a:rPr lang="en-US" dirty="0" smtClean="0"/>
              <a:t>) 2</a:t>
            </a:r>
            <a:r>
              <a:rPr lang="en-US" dirty="0"/>
              <a:t>, 4, 6, and 9. The activity description is shown on the top line of the </a:t>
            </a:r>
            <a:r>
              <a:rPr lang="en-US" dirty="0" smtClean="0"/>
              <a:t>activity node box. </a:t>
            </a:r>
            <a:r>
              <a:rPr lang="en-US" dirty="0"/>
              <a:t>The activity start time and identification are on the second line. The </a:t>
            </a:r>
            <a:r>
              <a:rPr lang="en-US" dirty="0" smtClean="0"/>
              <a:t>finish time </a:t>
            </a:r>
            <a:r>
              <a:rPr lang="en-US" dirty="0"/>
              <a:t>and duration are on the third line of the </a:t>
            </a:r>
            <a:r>
              <a:rPr lang="en-US" dirty="0" smtClean="0"/>
              <a:t>node.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24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6.11 </a:t>
            </a:r>
            <a:r>
              <a:rPr lang="en-US" dirty="0"/>
              <a:t>presents </a:t>
            </a:r>
            <a:r>
              <a:rPr lang="en-US" dirty="0" smtClean="0"/>
              <a:t>a time-scaled </a:t>
            </a:r>
            <a:r>
              <a:rPr lang="en-US" dirty="0"/>
              <a:t>early start Gantt </a:t>
            </a:r>
            <a:r>
              <a:rPr lang="en-US" dirty="0" smtClean="0"/>
              <a:t>chart used in planning</a:t>
            </a:r>
            <a:r>
              <a:rPr lang="en-US" dirty="0"/>
              <a:t>, resource scheduling, and status </a:t>
            </a:r>
            <a:r>
              <a:rPr lang="en-US" dirty="0" smtClean="0"/>
              <a:t>reporting an automated warehouse picking system. This </a:t>
            </a:r>
            <a:r>
              <a:rPr lang="en-US" dirty="0"/>
              <a:t>format </a:t>
            </a:r>
            <a:r>
              <a:rPr lang="en-US" dirty="0" smtClean="0"/>
              <a:t>is a </a:t>
            </a:r>
            <a:r>
              <a:rPr lang="en-US" dirty="0"/>
              <a:t>two-dimensional representation of the project schedule, with activities down </a:t>
            </a:r>
            <a:r>
              <a:rPr lang="en-US" dirty="0" smtClean="0"/>
              <a:t>the rows </a:t>
            </a:r>
            <a:r>
              <a:rPr lang="en-US" dirty="0"/>
              <a:t>and time across the horizontal </a:t>
            </a:r>
            <a:r>
              <a:rPr lang="en-US" dirty="0" smtClean="0"/>
              <a:t>axis. The </a:t>
            </a:r>
            <a:r>
              <a:rPr lang="en-US" dirty="0"/>
              <a:t>shaded </a:t>
            </a:r>
            <a:r>
              <a:rPr lang="en-US" dirty="0" smtClean="0"/>
              <a:t>bars at right represent </a:t>
            </a:r>
            <a:r>
              <a:rPr lang="en-US" dirty="0"/>
              <a:t>the activity durations. The extended lines from the bars represent slack.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33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Laddering and lags describe network techniques for </a:t>
            </a:r>
            <a:r>
              <a:rPr lang="en-US" dirty="0"/>
              <a:t>arranging activity relationships </a:t>
            </a:r>
            <a:r>
              <a:rPr lang="en-US" dirty="0" smtClean="0"/>
              <a:t>that come </a:t>
            </a:r>
            <a:r>
              <a:rPr lang="en-US" dirty="0"/>
              <a:t>closer to the realities of </a:t>
            </a:r>
            <a:r>
              <a:rPr lang="en-US" dirty="0" smtClean="0"/>
              <a:t>projects where initial outputs from one activity allow the near-immediate start of subsequent activities.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53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6.12 </a:t>
            </a:r>
            <a:r>
              <a:rPr lang="en-US" dirty="0"/>
              <a:t>shows how </a:t>
            </a:r>
            <a:r>
              <a:rPr lang="en-US" dirty="0" smtClean="0"/>
              <a:t>the </a:t>
            </a:r>
            <a:r>
              <a:rPr lang="en-US" dirty="0"/>
              <a:t>overlapping activities </a:t>
            </a:r>
            <a:r>
              <a:rPr lang="en-US" dirty="0" smtClean="0"/>
              <a:t>of a pipe laying project appear in </a:t>
            </a:r>
            <a:r>
              <a:rPr lang="en-US" dirty="0"/>
              <a:t>an AON network using the standard finish-to-start approach.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4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network is the tool used </a:t>
            </a:r>
            <a:r>
              <a:rPr lang="en-US" dirty="0" smtClean="0"/>
              <a:t>by managers for </a:t>
            </a:r>
            <a:r>
              <a:rPr lang="en-US" dirty="0"/>
              <a:t>planning, scheduling, and </a:t>
            </a:r>
            <a:r>
              <a:rPr lang="en-US" dirty="0" smtClean="0"/>
              <a:t>monitoring project </a:t>
            </a:r>
            <a:r>
              <a:rPr lang="en-US" dirty="0"/>
              <a:t>progress</a:t>
            </a:r>
            <a:r>
              <a:rPr lang="en-US" dirty="0" smtClean="0"/>
              <a:t>. </a:t>
            </a:r>
            <a:r>
              <a:rPr lang="en-US" dirty="0"/>
              <a:t>It depicts </a:t>
            </a:r>
            <a:r>
              <a:rPr lang="en-US" dirty="0" smtClean="0"/>
              <a:t>the project’s activities, its sequences</a:t>
            </a:r>
            <a:r>
              <a:rPr lang="en-US" dirty="0"/>
              <a:t>, </a:t>
            </a:r>
            <a:r>
              <a:rPr lang="en-US" dirty="0" smtClean="0"/>
              <a:t>interdependencies, </a:t>
            </a:r>
            <a:r>
              <a:rPr lang="en-US" dirty="0"/>
              <a:t>and </a:t>
            </a:r>
            <a:r>
              <a:rPr lang="en-US" dirty="0" smtClean="0"/>
              <a:t>times </a:t>
            </a:r>
            <a:r>
              <a:rPr lang="en-US" dirty="0"/>
              <a:t>for the </a:t>
            </a:r>
            <a:r>
              <a:rPr lang="en-US" dirty="0" smtClean="0"/>
              <a:t>activities to </a:t>
            </a:r>
            <a:r>
              <a:rPr lang="en-US" dirty="0"/>
              <a:t>start and </a:t>
            </a:r>
            <a:r>
              <a:rPr lang="en-US" dirty="0" smtClean="0"/>
              <a:t>finish and identifies its critical path.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8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12713"/>
            <a:r>
              <a:rPr lang="en-US" b="1" dirty="0" smtClean="0"/>
              <a:t>Figure 6.13 </a:t>
            </a:r>
            <a:r>
              <a:rPr lang="en-US" dirty="0" smtClean="0"/>
              <a:t>shows the </a:t>
            </a:r>
            <a:r>
              <a:rPr lang="en-US" dirty="0"/>
              <a:t>finish-to-start relationship </a:t>
            </a:r>
            <a:r>
              <a:rPr lang="en-US" dirty="0" smtClean="0"/>
              <a:t>that represents </a:t>
            </a:r>
            <a:r>
              <a:rPr lang="en-US" dirty="0"/>
              <a:t>the typical, generic network style </a:t>
            </a:r>
            <a:r>
              <a:rPr lang="en-US" dirty="0" smtClean="0"/>
              <a:t>used in </a:t>
            </a:r>
            <a:r>
              <a:rPr lang="en-US" dirty="0"/>
              <a:t>the early part of the chapter. However, there are situations in which the </a:t>
            </a:r>
            <a:r>
              <a:rPr lang="en-US" dirty="0" smtClean="0"/>
              <a:t>next activity </a:t>
            </a:r>
            <a:r>
              <a:rPr lang="en-US" dirty="0"/>
              <a:t>in a sequence must be delayed even when the preceding activity </a:t>
            </a:r>
            <a:r>
              <a:rPr lang="en-US" dirty="0" smtClean="0"/>
              <a:t>is complete. </a:t>
            </a:r>
            <a:r>
              <a:rPr lang="en-US" b="1" dirty="0" smtClean="0"/>
              <a:t>Figure 6.14 </a:t>
            </a:r>
            <a:r>
              <a:rPr lang="en-US" dirty="0" smtClean="0"/>
              <a:t>also shows a start-to-start relationship as an </a:t>
            </a:r>
            <a:r>
              <a:rPr lang="en-US" dirty="0"/>
              <a:t>alternative in segmenting </a:t>
            </a:r>
            <a:r>
              <a:rPr lang="en-US" dirty="0" smtClean="0"/>
              <a:t>activities.</a:t>
            </a:r>
          </a:p>
          <a:p>
            <a:pPr indent="112713"/>
            <a:r>
              <a:rPr lang="en-US" dirty="0"/>
              <a:t>It is possible to find compression opportunities by changing </a:t>
            </a:r>
            <a:r>
              <a:rPr lang="en-US" dirty="0" smtClean="0"/>
              <a:t>finish-to-start relations </a:t>
            </a:r>
            <a:r>
              <a:rPr lang="en-US" dirty="0"/>
              <a:t>to start-to-start relationships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86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6.15 </a:t>
            </a:r>
            <a:r>
              <a:rPr lang="en-US" dirty="0" smtClean="0"/>
              <a:t>shows </a:t>
            </a:r>
            <a:r>
              <a:rPr lang="en-US" dirty="0"/>
              <a:t>the project using an AON network. The start-to-start relationship </a:t>
            </a:r>
            <a:r>
              <a:rPr lang="en-US" dirty="0" smtClean="0"/>
              <a:t>reduces network </a:t>
            </a:r>
            <a:r>
              <a:rPr lang="en-US" dirty="0"/>
              <a:t>detail and project delays by using lag relationships.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5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6.16 </a:t>
            </a:r>
            <a:r>
              <a:rPr lang="en-US" dirty="0" smtClean="0"/>
              <a:t>shows how the concurrent engineering approach expedites projects by breaking </a:t>
            </a:r>
            <a:r>
              <a:rPr lang="en-US" dirty="0"/>
              <a:t>activities into smaller segments so that </a:t>
            </a:r>
            <a:r>
              <a:rPr lang="en-US" dirty="0" smtClean="0"/>
              <a:t>project work </a:t>
            </a:r>
            <a:r>
              <a:rPr lang="en-US" dirty="0"/>
              <a:t>can be done in parallel </a:t>
            </a:r>
            <a:r>
              <a:rPr lang="en-US" dirty="0" smtClean="0"/>
              <a:t>to achieve dramatic time-to-market gains.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72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Finish-to-Finish Relationship in </a:t>
            </a:r>
            <a:r>
              <a:rPr lang="en-US" b="1" dirty="0" smtClean="0"/>
              <a:t>Figure 6.17 </a:t>
            </a:r>
            <a:r>
              <a:rPr lang="en-US" dirty="0" smtClean="0"/>
              <a:t>illustrates how the </a:t>
            </a:r>
            <a:r>
              <a:rPr lang="en-US" dirty="0"/>
              <a:t>finish of one activity depends on </a:t>
            </a:r>
            <a:r>
              <a:rPr lang="en-US" dirty="0" smtClean="0"/>
              <a:t>the finish </a:t>
            </a:r>
            <a:r>
              <a:rPr lang="en-US" dirty="0"/>
              <a:t>of another </a:t>
            </a:r>
            <a:r>
              <a:rPr lang="en-US" dirty="0" smtClean="0"/>
              <a:t>activity.</a:t>
            </a:r>
          </a:p>
          <a:p>
            <a:r>
              <a:rPr lang="en-US" dirty="0" smtClean="0"/>
              <a:t>The Start-to-Finish Relationship in </a:t>
            </a:r>
            <a:r>
              <a:rPr lang="en-US" b="1" dirty="0" smtClean="0"/>
              <a:t>Figure 6.18 </a:t>
            </a:r>
            <a:r>
              <a:rPr lang="en-US" dirty="0" smtClean="0"/>
              <a:t>represents </a:t>
            </a:r>
            <a:r>
              <a:rPr lang="en-US" dirty="0"/>
              <a:t>situations in which the finish of an activity </a:t>
            </a:r>
            <a:r>
              <a:rPr lang="en-US" dirty="0" smtClean="0"/>
              <a:t>depends on </a:t>
            </a:r>
            <a:r>
              <a:rPr lang="en-US" dirty="0"/>
              <a:t>the start of another activity</a:t>
            </a:r>
            <a:r>
              <a:rPr lang="en-US" dirty="0" smtClean="0"/>
              <a:t>.</a:t>
            </a:r>
          </a:p>
          <a:p>
            <a:r>
              <a:rPr lang="en-US" dirty="0"/>
              <a:t>Combinations of Lag </a:t>
            </a:r>
            <a:r>
              <a:rPr lang="en-US" dirty="0" smtClean="0"/>
              <a:t>Relationships in </a:t>
            </a:r>
            <a:r>
              <a:rPr lang="en-US" b="1" dirty="0" smtClean="0"/>
              <a:t>Figure 6.19 </a:t>
            </a:r>
            <a:r>
              <a:rPr lang="en-US" dirty="0" smtClean="0"/>
              <a:t>shows how more </a:t>
            </a:r>
            <a:r>
              <a:rPr lang="en-US" dirty="0"/>
              <a:t>than one lag relationship can be attached to an activity. These </a:t>
            </a:r>
            <a:r>
              <a:rPr lang="en-US" dirty="0" smtClean="0"/>
              <a:t>relationships are </a:t>
            </a:r>
            <a:r>
              <a:rPr lang="en-US" dirty="0"/>
              <a:t>usually start-to-start and finish-to-finish combinations tied to two activities.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85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6.20 </a:t>
            </a:r>
            <a:r>
              <a:rPr lang="en-US" dirty="0" smtClean="0"/>
              <a:t>shows an </a:t>
            </a:r>
            <a:r>
              <a:rPr lang="en-US" dirty="0"/>
              <a:t>example of the outcome of the forward and backward </a:t>
            </a:r>
            <a:r>
              <a:rPr lang="en-US" dirty="0" smtClean="0"/>
              <a:t>pass for a hardware ordering system. Ordering </a:t>
            </a:r>
            <a:r>
              <a:rPr lang="en-US" dirty="0"/>
              <a:t>hardware depends upon the design of the system (start-to-start</a:t>
            </a:r>
            <a:r>
              <a:rPr lang="en-US" dirty="0" smtClean="0"/>
              <a:t>). Three </a:t>
            </a:r>
            <a:r>
              <a:rPr lang="en-US" dirty="0"/>
              <a:t>days into the design of the system (activity A), it is possible to order </a:t>
            </a:r>
            <a:r>
              <a:rPr lang="en-US" dirty="0" smtClean="0"/>
              <a:t>the required </a:t>
            </a:r>
            <a:r>
              <a:rPr lang="en-US" dirty="0"/>
              <a:t>hardware (activity B). It takes four days after the order is placed (activity B</a:t>
            </a:r>
            <a:r>
              <a:rPr lang="en-US" dirty="0" smtClean="0"/>
              <a:t>) for </a:t>
            </a:r>
            <a:r>
              <a:rPr lang="en-US" dirty="0"/>
              <a:t>the hardware to arrive so it can begin to be installed (activity C). After </a:t>
            </a:r>
            <a:r>
              <a:rPr lang="en-US" dirty="0" smtClean="0"/>
              <a:t>two days </a:t>
            </a:r>
            <a:r>
              <a:rPr lang="en-US" dirty="0"/>
              <a:t>of installing the software system (activity D), the testing of the system </a:t>
            </a:r>
            <a:r>
              <a:rPr lang="en-US" dirty="0" smtClean="0"/>
              <a:t>can begin </a:t>
            </a:r>
            <a:r>
              <a:rPr lang="en-US" dirty="0"/>
              <a:t>(activity E). System testing (activity E) can be completed two days after </a:t>
            </a:r>
            <a:r>
              <a:rPr lang="en-US" dirty="0" smtClean="0"/>
              <a:t>the software </a:t>
            </a:r>
            <a:r>
              <a:rPr lang="en-US" dirty="0"/>
              <a:t>is installed (activity D). Preparing system documentation (activity F) </a:t>
            </a:r>
            <a:r>
              <a:rPr lang="en-US" dirty="0" smtClean="0"/>
              <a:t>can begin </a:t>
            </a:r>
            <a:r>
              <a:rPr lang="en-US" dirty="0"/>
              <a:t>once the design is completed (activity A), but it cannot be completed </a:t>
            </a:r>
            <a:r>
              <a:rPr lang="en-US" dirty="0" smtClean="0"/>
              <a:t>until two </a:t>
            </a:r>
            <a:r>
              <a:rPr lang="en-US" dirty="0"/>
              <a:t>days after testing the system (activity E). This final relationship is an </a:t>
            </a:r>
            <a:r>
              <a:rPr lang="en-US" dirty="0" smtClean="0"/>
              <a:t>example of </a:t>
            </a:r>
            <a:r>
              <a:rPr lang="en-US" dirty="0"/>
              <a:t>a finish-to-finish lag.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36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hammock activity </a:t>
            </a:r>
            <a:r>
              <a:rPr lang="en-US" dirty="0"/>
              <a:t>spans over a segment of a project</a:t>
            </a:r>
            <a:r>
              <a:rPr lang="en-US" dirty="0" smtClean="0"/>
              <a:t>. Duration </a:t>
            </a:r>
            <a:r>
              <a:rPr lang="en-US" dirty="0"/>
              <a:t>of hammock activities is determined </a:t>
            </a:r>
            <a:r>
              <a:rPr lang="en-US" dirty="0" smtClean="0"/>
              <a:t>after </a:t>
            </a:r>
            <a:r>
              <a:rPr lang="en-US" dirty="0"/>
              <a:t>the network plan is drawn</a:t>
            </a:r>
            <a:r>
              <a:rPr lang="en-US" dirty="0" smtClean="0"/>
              <a:t>. Hammock </a:t>
            </a:r>
            <a:r>
              <a:rPr lang="en-US" dirty="0"/>
              <a:t>activities are used to aggregate </a:t>
            </a:r>
            <a:r>
              <a:rPr lang="en-US" dirty="0" smtClean="0"/>
              <a:t>sections </a:t>
            </a:r>
            <a:r>
              <a:rPr lang="en-US" dirty="0"/>
              <a:t>of the project to facilitate getting </a:t>
            </a:r>
            <a:r>
              <a:rPr lang="en-US" dirty="0" smtClean="0"/>
              <a:t>the </a:t>
            </a:r>
            <a:r>
              <a:rPr lang="en-US" dirty="0"/>
              <a:t>right amount of detail for specific sections </a:t>
            </a:r>
            <a:r>
              <a:rPr lang="en-US" dirty="0" smtClean="0"/>
              <a:t> of </a:t>
            </a:r>
            <a:r>
              <a:rPr lang="en-US" dirty="0"/>
              <a:t>a project. Hammock activities are very useful in assigning and controlling </a:t>
            </a:r>
            <a:r>
              <a:rPr lang="en-US" dirty="0" smtClean="0"/>
              <a:t>indirect project </a:t>
            </a:r>
            <a:r>
              <a:rPr lang="en-US" dirty="0"/>
              <a:t>costs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50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6.21 </a:t>
            </a:r>
            <a:r>
              <a:rPr lang="en-US" dirty="0"/>
              <a:t>provides an example of a hammock activity used in a network. The duration for </a:t>
            </a:r>
            <a:r>
              <a:rPr lang="en-US" dirty="0" smtClean="0"/>
              <a:t>the hammock </a:t>
            </a:r>
            <a:r>
              <a:rPr lang="en-US" dirty="0"/>
              <a:t>activity is derived from the early </a:t>
            </a:r>
            <a:r>
              <a:rPr lang="en-US" dirty="0" smtClean="0"/>
              <a:t>start (ES) </a:t>
            </a:r>
            <a:r>
              <a:rPr lang="en-US" dirty="0"/>
              <a:t>of activity B and the </a:t>
            </a:r>
            <a:r>
              <a:rPr lang="en-US" dirty="0" smtClean="0"/>
              <a:t>early finish (EF) of </a:t>
            </a:r>
            <a:r>
              <a:rPr lang="en-US" dirty="0"/>
              <a:t>activity F; that is, the difference between 13 and 5, or 8 time units</a:t>
            </a:r>
            <a:r>
              <a:rPr lang="en-US" dirty="0" smtClean="0"/>
              <a:t>. The </a:t>
            </a:r>
            <a:r>
              <a:rPr lang="en-US" dirty="0"/>
              <a:t>hammock duration will change if any ES or EF in the </a:t>
            </a:r>
            <a:r>
              <a:rPr lang="en-US" dirty="0" smtClean="0"/>
              <a:t>chain-sequence changes</a:t>
            </a:r>
            <a:r>
              <a:rPr lang="en-US" dirty="0"/>
              <a:t>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00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Activity is a task </a:t>
            </a:r>
            <a:r>
              <a:rPr lang="en-US" sz="900" dirty="0"/>
              <a:t>of the project that consumes time </a:t>
            </a:r>
            <a:r>
              <a:rPr lang="en-US" sz="900" dirty="0" smtClean="0"/>
              <a:t>while people/equipment </a:t>
            </a:r>
            <a:r>
              <a:rPr lang="en-US" sz="900" dirty="0"/>
              <a:t>either work or wait</a:t>
            </a:r>
            <a:r>
              <a:rPr lang="en-US" sz="9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Activity-on-arrow (AOA) is a method </a:t>
            </a:r>
            <a:r>
              <a:rPr lang="en-US" sz="900" dirty="0"/>
              <a:t>for drawing </a:t>
            </a:r>
            <a:r>
              <a:rPr lang="en-US" sz="900" dirty="0" smtClean="0"/>
              <a:t>project networks where activity </a:t>
            </a:r>
            <a:r>
              <a:rPr lang="en-US" sz="900" dirty="0"/>
              <a:t>is shown as an arrow</a:t>
            </a:r>
            <a:r>
              <a:rPr lang="en-US" sz="9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Activity-on-node (AON) is a method </a:t>
            </a:r>
            <a:r>
              <a:rPr lang="en-US" sz="900" dirty="0"/>
              <a:t>for drawing </a:t>
            </a:r>
            <a:r>
              <a:rPr lang="en-US" sz="900" dirty="0" smtClean="0"/>
              <a:t>project networks where the </a:t>
            </a:r>
            <a:r>
              <a:rPr lang="en-US" sz="900" dirty="0"/>
              <a:t>activity is on the node (rectangle</a:t>
            </a:r>
            <a:r>
              <a:rPr lang="en-US" sz="900" dirty="0" smtClean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Burst activity is </a:t>
            </a:r>
            <a:r>
              <a:rPr lang="en-US" sz="900" dirty="0" smtClean="0"/>
              <a:t>an </a:t>
            </a:r>
            <a:r>
              <a:rPr lang="en-US" sz="900" dirty="0"/>
              <a:t>activity that has more than one </a:t>
            </a:r>
            <a:r>
              <a:rPr lang="en-US" sz="900" dirty="0" smtClean="0"/>
              <a:t>activity immediately </a:t>
            </a:r>
            <a:r>
              <a:rPr lang="en-US" sz="900" dirty="0"/>
              <a:t>following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Concurrent </a:t>
            </a:r>
            <a:r>
              <a:rPr lang="en-US" sz="900" dirty="0" smtClean="0"/>
              <a:t>engineering is cross-functional </a:t>
            </a:r>
            <a:r>
              <a:rPr lang="en-US" sz="900" dirty="0"/>
              <a:t>teamwork in new-product </a:t>
            </a:r>
            <a:r>
              <a:rPr lang="en-US" sz="900" dirty="0" smtClean="0"/>
              <a:t>development projects </a:t>
            </a:r>
            <a:r>
              <a:rPr lang="en-US" sz="900" dirty="0"/>
              <a:t>that provides product design, </a:t>
            </a:r>
            <a:r>
              <a:rPr lang="en-US" sz="900" dirty="0" smtClean="0"/>
              <a:t>quality engineering</a:t>
            </a:r>
            <a:r>
              <a:rPr lang="en-US" sz="900" dirty="0"/>
              <a:t>, and manufacturing process engineering </a:t>
            </a:r>
            <a:r>
              <a:rPr lang="en-US" sz="900" dirty="0" smtClean="0"/>
              <a:t>all at </a:t>
            </a:r>
            <a:r>
              <a:rPr lang="en-US" sz="900" dirty="0"/>
              <a:t>the same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Critical path is </a:t>
            </a:r>
            <a:r>
              <a:rPr lang="en-US" sz="900" dirty="0" smtClean="0"/>
              <a:t>the </a:t>
            </a:r>
            <a:r>
              <a:rPr lang="en-US" sz="900" dirty="0"/>
              <a:t>longest activity path(s) through </a:t>
            </a:r>
            <a:r>
              <a:rPr lang="en-US" sz="900" dirty="0" smtClean="0"/>
              <a:t>the network that can </a:t>
            </a:r>
            <a:r>
              <a:rPr lang="en-US" sz="900" dirty="0"/>
              <a:t>be distinguished by </a:t>
            </a:r>
            <a:r>
              <a:rPr lang="en-US" sz="900" dirty="0" smtClean="0"/>
              <a:t>identifying the </a:t>
            </a:r>
            <a:r>
              <a:rPr lang="en-US" sz="900" dirty="0"/>
              <a:t>collection of activities that all have the </a:t>
            </a:r>
            <a:r>
              <a:rPr lang="en-US" sz="900" dirty="0" smtClean="0"/>
              <a:t>same minimum </a:t>
            </a:r>
            <a:r>
              <a:rPr lang="en-US" sz="900" dirty="0"/>
              <a:t>slack.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Early and late times </a:t>
            </a:r>
            <a:r>
              <a:rPr lang="en-US" sz="900" dirty="0" smtClean="0"/>
              <a:t>are the </a:t>
            </a:r>
            <a:r>
              <a:rPr lang="en-US" sz="900" dirty="0"/>
              <a:t>earliest </a:t>
            </a:r>
            <a:r>
              <a:rPr lang="en-US" sz="900" dirty="0" smtClean="0"/>
              <a:t>(or latest) an </a:t>
            </a:r>
            <a:r>
              <a:rPr lang="en-US" sz="900" dirty="0"/>
              <a:t>activity can start.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 largest early </a:t>
            </a:r>
            <a:r>
              <a:rPr lang="en-US" sz="900" dirty="0" smtClean="0"/>
              <a:t>(or late) finish </a:t>
            </a:r>
            <a:r>
              <a:rPr lang="en-US" sz="900" dirty="0"/>
              <a:t>of all its immediate predecessors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Free slack is </a:t>
            </a:r>
            <a:r>
              <a:rPr lang="en-US" sz="900" dirty="0" smtClean="0"/>
              <a:t>the </a:t>
            </a:r>
            <a:r>
              <a:rPr lang="en-US" sz="900" dirty="0"/>
              <a:t>maximum amount of time an </a:t>
            </a:r>
            <a:r>
              <a:rPr lang="en-US" sz="900" dirty="0" smtClean="0"/>
              <a:t>activity can </a:t>
            </a:r>
            <a:r>
              <a:rPr lang="en-US" sz="900" dirty="0"/>
              <a:t>be delayed from its early start (ES) without </a:t>
            </a:r>
            <a:r>
              <a:rPr lang="en-US" sz="900" dirty="0" smtClean="0"/>
              <a:t>affecting the </a:t>
            </a:r>
            <a:r>
              <a:rPr lang="en-US" sz="900" dirty="0"/>
              <a:t>early start (ES) of any activity </a:t>
            </a:r>
            <a:r>
              <a:rPr lang="en-US" sz="900" dirty="0" smtClean="0"/>
              <a:t>immediately following </a:t>
            </a:r>
            <a:r>
              <a:rPr lang="en-US" sz="900" dirty="0"/>
              <a:t>it</a:t>
            </a:r>
            <a:r>
              <a:rPr lang="en-US" sz="9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Gantt chart is </a:t>
            </a:r>
            <a:r>
              <a:rPr lang="en-US" sz="900" dirty="0" smtClean="0"/>
              <a:t>a </a:t>
            </a:r>
            <a:r>
              <a:rPr lang="en-US" sz="900" dirty="0"/>
              <a:t>graphic presentation of project activities </a:t>
            </a:r>
            <a:r>
              <a:rPr lang="en-US" sz="900" dirty="0" smtClean="0"/>
              <a:t>depicted as </a:t>
            </a:r>
            <a:r>
              <a:rPr lang="en-US" sz="900" dirty="0"/>
              <a:t>a time-scaled bar </a:t>
            </a:r>
            <a:r>
              <a:rPr lang="en-US" sz="900" dirty="0" smtClean="0"/>
              <a:t>line.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Hammock activity is a </a:t>
            </a:r>
            <a:r>
              <a:rPr lang="en-US" sz="900" dirty="0" smtClean="0"/>
              <a:t> </a:t>
            </a:r>
            <a:r>
              <a:rPr lang="en-US" sz="900" dirty="0"/>
              <a:t>special-purpose, aggregate </a:t>
            </a:r>
            <a:r>
              <a:rPr lang="en-US" sz="900" dirty="0" smtClean="0"/>
              <a:t>activity that </a:t>
            </a:r>
            <a:r>
              <a:rPr lang="en-US" sz="900" dirty="0"/>
              <a:t>identifies the use of fixed resources or costs over </a:t>
            </a:r>
            <a:r>
              <a:rPr lang="en-US" sz="900" dirty="0" smtClean="0"/>
              <a:t>a segment </a:t>
            </a:r>
            <a:r>
              <a:rPr lang="en-US" sz="900" dirty="0"/>
              <a:t>of the </a:t>
            </a:r>
            <a:r>
              <a:rPr lang="en-US" sz="900" dirty="0" smtClean="0"/>
              <a:t>project. </a:t>
            </a:r>
            <a:r>
              <a:rPr lang="en-US" sz="900" dirty="0"/>
              <a:t>Derives </a:t>
            </a:r>
            <a:r>
              <a:rPr lang="en-US" sz="900" dirty="0" smtClean="0"/>
              <a:t>its duration </a:t>
            </a:r>
            <a:r>
              <a:rPr lang="en-US" sz="900" dirty="0"/>
              <a:t>from the time span between other activities.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Lag relationship is </a:t>
            </a:r>
            <a:r>
              <a:rPr lang="en-US" sz="900" dirty="0" smtClean="0"/>
              <a:t>the </a:t>
            </a:r>
            <a:r>
              <a:rPr lang="en-US" sz="900" dirty="0"/>
              <a:t>relationship between the start and</a:t>
            </a:r>
            <a:r>
              <a:rPr lang="en-US" sz="900" dirty="0" smtClean="0"/>
              <a:t>/ or </a:t>
            </a:r>
            <a:r>
              <a:rPr lang="en-US" sz="900" dirty="0"/>
              <a:t>finish of a project activity and the start and/or </a:t>
            </a:r>
            <a:r>
              <a:rPr lang="en-US" sz="900" dirty="0" smtClean="0"/>
              <a:t>finish of </a:t>
            </a:r>
            <a:r>
              <a:rPr lang="en-US" sz="900" dirty="0"/>
              <a:t>another activity. </a:t>
            </a:r>
            <a:endParaRPr lang="en-U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Merge activity is an </a:t>
            </a:r>
            <a:r>
              <a:rPr lang="en-US" sz="900" dirty="0"/>
              <a:t>activity that has more than one </a:t>
            </a:r>
            <a:r>
              <a:rPr lang="en-US" sz="900" dirty="0" smtClean="0"/>
              <a:t>activity immediately </a:t>
            </a:r>
            <a:r>
              <a:rPr lang="en-US" sz="900" dirty="0"/>
              <a:t>preceding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Parallel </a:t>
            </a:r>
            <a:r>
              <a:rPr lang="en-US" sz="900" dirty="0" smtClean="0"/>
              <a:t>activity describes one </a:t>
            </a:r>
            <a:r>
              <a:rPr lang="en-US" sz="900" dirty="0"/>
              <a:t>or more activities that can </a:t>
            </a:r>
            <a:r>
              <a:rPr lang="en-US" sz="900" dirty="0" smtClean="0"/>
              <a:t>be carried </a:t>
            </a:r>
            <a:r>
              <a:rPr lang="en-US" sz="900" dirty="0"/>
              <a:t>on concurrently or simultaneously.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Sensitivity is </a:t>
            </a:r>
            <a:r>
              <a:rPr lang="en-US" sz="900" dirty="0" smtClean="0"/>
              <a:t>the </a:t>
            </a:r>
            <a:r>
              <a:rPr lang="en-US" sz="900" dirty="0"/>
              <a:t>likelihood that the </a:t>
            </a:r>
            <a:r>
              <a:rPr lang="en-US" sz="900" dirty="0" smtClean="0"/>
              <a:t>critical path(s</a:t>
            </a:r>
            <a:r>
              <a:rPr lang="en-US" sz="900" dirty="0"/>
              <a:t>) will change once the project begins to </a:t>
            </a:r>
            <a:r>
              <a:rPr lang="en-US" sz="900" dirty="0" smtClean="0"/>
              <a:t>be implemented</a:t>
            </a:r>
            <a:r>
              <a:rPr lang="en-US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Total </a:t>
            </a:r>
            <a:r>
              <a:rPr lang="en-US" sz="900" dirty="0" smtClean="0"/>
              <a:t>slack is the </a:t>
            </a:r>
            <a:r>
              <a:rPr lang="en-US" sz="900" dirty="0"/>
              <a:t>amount of time an activity </a:t>
            </a:r>
            <a:r>
              <a:rPr lang="en-US" sz="900" dirty="0" smtClean="0"/>
              <a:t>can be </a:t>
            </a:r>
            <a:r>
              <a:rPr lang="en-US" sz="900" dirty="0"/>
              <a:t>delayed and not affect the project </a:t>
            </a:r>
            <a:r>
              <a:rPr lang="en-US" sz="900" dirty="0" smtClean="0"/>
              <a:t>duration </a:t>
            </a:r>
            <a:br>
              <a:rPr lang="en-US" sz="900" dirty="0" smtClean="0"/>
            </a:br>
            <a:r>
              <a:rPr lang="en-US" sz="900" dirty="0" smtClean="0"/>
              <a:t>(</a:t>
            </a:r>
            <a:r>
              <a:rPr lang="en-US" sz="900" dirty="0"/>
              <a:t>TS </a:t>
            </a:r>
            <a:r>
              <a:rPr lang="en-US" sz="900" dirty="0" smtClean="0"/>
              <a:t>= </a:t>
            </a:r>
            <a:r>
              <a:rPr lang="en-US" sz="900" dirty="0"/>
              <a:t>LS </a:t>
            </a:r>
            <a:r>
              <a:rPr lang="en-US" sz="900" dirty="0" smtClean="0"/>
              <a:t>- </a:t>
            </a:r>
            <a:r>
              <a:rPr lang="en-US" sz="900" dirty="0"/>
              <a:t>ES or LF </a:t>
            </a:r>
            <a:r>
              <a:rPr lang="en-US" sz="900" dirty="0" smtClean="0"/>
              <a:t>- </a:t>
            </a:r>
            <a:r>
              <a:rPr lang="en-US" sz="900" dirty="0"/>
              <a:t>EF).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44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Table 6.3 </a:t>
            </a:r>
            <a:r>
              <a:rPr lang="en-US" dirty="0" smtClean="0"/>
              <a:t>lists the network activities, their durations, and predecessors for the Greendale Stadium Case.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7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6.1 </a:t>
            </a:r>
            <a:r>
              <a:rPr lang="en-US" dirty="0"/>
              <a:t>traces how work packages </a:t>
            </a:r>
            <a:r>
              <a:rPr lang="en-US" dirty="0" smtClean="0"/>
              <a:t>in the work breakdown structure (WBS) are </a:t>
            </a:r>
            <a:r>
              <a:rPr lang="en-US" dirty="0"/>
              <a:t>used to develop a project network. Each cost account represents one or more work packages. For example</a:t>
            </a:r>
            <a:r>
              <a:rPr lang="en-US" dirty="0" smtClean="0"/>
              <a:t>, the </a:t>
            </a:r>
            <a:r>
              <a:rPr lang="en-US" dirty="0"/>
              <a:t>design cost account has two work packages (D-1-1 and D-1-2)—</a:t>
            </a:r>
            <a:r>
              <a:rPr lang="en-US" dirty="0" smtClean="0"/>
              <a:t>specifications and </a:t>
            </a:r>
            <a:r>
              <a:rPr lang="en-US" dirty="0"/>
              <a:t>documentation. The software and production accounts also have two </a:t>
            </a:r>
            <a:r>
              <a:rPr lang="en-US" dirty="0" smtClean="0"/>
              <a:t>work packages</a:t>
            </a:r>
            <a:r>
              <a:rPr lang="en-US" dirty="0"/>
              <a:t>. Developing a network requires sequencing tasks from all work </a:t>
            </a:r>
            <a:r>
              <a:rPr lang="en-US" dirty="0" smtClean="0"/>
              <a:t>packages that </a:t>
            </a:r>
            <a:r>
              <a:rPr lang="en-US" dirty="0"/>
              <a:t>have measurable work.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6.1 (cont’d) </a:t>
            </a:r>
            <a:r>
              <a:rPr lang="en-US" dirty="0" smtClean="0"/>
              <a:t>shows </a:t>
            </a:r>
            <a:r>
              <a:rPr lang="en-US" dirty="0"/>
              <a:t>the coding scheme of a segment of the WBS example and how the information is used to develop a project network beginning with the lowest-level deliverable.</a:t>
            </a:r>
          </a:p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2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field has its jargon that allows </a:t>
            </a:r>
            <a:r>
              <a:rPr lang="en-US" dirty="0" smtClean="0"/>
              <a:t>users </a:t>
            </a:r>
            <a:r>
              <a:rPr lang="en-US" dirty="0"/>
              <a:t>to communicate comfortably </a:t>
            </a:r>
            <a:r>
              <a:rPr lang="en-US" dirty="0" smtClean="0"/>
              <a:t>with each </a:t>
            </a:r>
            <a:r>
              <a:rPr lang="en-US" dirty="0"/>
              <a:t>other about the techniques they use. </a:t>
            </a:r>
            <a:r>
              <a:rPr lang="en-US" dirty="0" smtClean="0"/>
              <a:t>Terms commonly used </a:t>
            </a:r>
            <a:r>
              <a:rPr lang="en-US" dirty="0"/>
              <a:t>in building </a:t>
            </a:r>
            <a:r>
              <a:rPr lang="en-US" dirty="0" smtClean="0"/>
              <a:t>project networks are:</a:t>
            </a:r>
          </a:p>
          <a:p>
            <a:r>
              <a:rPr lang="en-US" dirty="0"/>
              <a:t>Activity: an element of the project that requires time.</a:t>
            </a:r>
          </a:p>
          <a:p>
            <a:r>
              <a:rPr lang="en-US" dirty="0"/>
              <a:t>Merge Activity: an activity that has two or more preceding activities on which it </a:t>
            </a:r>
            <a:r>
              <a:rPr lang="en-US" dirty="0" smtClean="0"/>
              <a:t>depends</a:t>
            </a:r>
            <a:r>
              <a:rPr lang="en-US" dirty="0"/>
              <a:t>.</a:t>
            </a:r>
          </a:p>
          <a:p>
            <a:r>
              <a:rPr lang="en-US" dirty="0"/>
              <a:t>Parallel (Concurrent) Activities: Activities that can occur independently and, if desired, not at the same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field has its jargon that allows users to communicate comfortably with each other about the techniques they use. </a:t>
            </a:r>
            <a:r>
              <a:rPr lang="en-US" dirty="0" smtClean="0"/>
              <a:t>Additional terms </a:t>
            </a:r>
            <a:r>
              <a:rPr lang="en-US" dirty="0"/>
              <a:t>commonly used in building project networks are</a:t>
            </a:r>
            <a:r>
              <a:rPr lang="en-US" dirty="0" smtClean="0"/>
              <a:t>:</a:t>
            </a:r>
          </a:p>
          <a:p>
            <a:r>
              <a:rPr lang="en-US" dirty="0"/>
              <a:t>Path: a sequence of connected, dependent activities.</a:t>
            </a:r>
          </a:p>
          <a:p>
            <a:r>
              <a:rPr lang="en-US" dirty="0"/>
              <a:t>Critical path: the longest path through the activity network that allows for the completion of all project-related activities; the shortest expected time in which the entire project can be completed. Delays on the critical path will delay completion of the entire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field has its jargon that allows users to communicate comfortably with each other about the techniques they use. Additional terms commonly used in building project networks are</a:t>
            </a:r>
            <a:r>
              <a:rPr lang="en-US" dirty="0" smtClean="0"/>
              <a:t>:</a:t>
            </a:r>
          </a:p>
          <a:p>
            <a:r>
              <a:rPr lang="en-US" b="1" dirty="0"/>
              <a:t>Event: </a:t>
            </a:r>
            <a:r>
              <a:rPr lang="en-US" dirty="0"/>
              <a:t>a point in time when an activity is </a:t>
            </a:r>
            <a:r>
              <a:rPr lang="en-US" dirty="0" smtClean="0"/>
              <a:t>started or </a:t>
            </a:r>
            <a:r>
              <a:rPr lang="en-US" dirty="0"/>
              <a:t>completed. It does not consume time.</a:t>
            </a:r>
          </a:p>
          <a:p>
            <a:r>
              <a:rPr lang="en-US" b="1" dirty="0"/>
              <a:t>Burst Activity: </a:t>
            </a:r>
            <a:r>
              <a:rPr lang="en-US" dirty="0"/>
              <a:t>an activity that has more than one activity immediately following </a:t>
            </a:r>
            <a:r>
              <a:rPr lang="en-US" dirty="0" smtClean="0"/>
              <a:t>it (more </a:t>
            </a:r>
            <a:r>
              <a:rPr lang="en-US" dirty="0"/>
              <a:t>than one dependency arrow flowing from it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Two </a:t>
            </a:r>
            <a:r>
              <a:rPr lang="en-US" dirty="0"/>
              <a:t>methods </a:t>
            </a:r>
            <a:r>
              <a:rPr lang="en-US" dirty="0" smtClean="0"/>
              <a:t>commonly used </a:t>
            </a:r>
            <a:r>
              <a:rPr lang="en-US" dirty="0"/>
              <a:t>to develop project </a:t>
            </a:r>
            <a:r>
              <a:rPr lang="en-US" dirty="0" smtClean="0"/>
              <a:t>networks are activity-on-node </a:t>
            </a:r>
            <a:r>
              <a:rPr lang="en-US" dirty="0"/>
              <a:t>(AON) and activity-on-arrow (AOA). </a:t>
            </a:r>
            <a:r>
              <a:rPr lang="en-US" dirty="0" smtClean="0"/>
              <a:t>The </a:t>
            </a:r>
            <a:r>
              <a:rPr lang="en-US" dirty="0"/>
              <a:t>availability of </a:t>
            </a:r>
            <a:r>
              <a:rPr lang="en-US" dirty="0" smtClean="0"/>
              <a:t>advanced computer </a:t>
            </a:r>
            <a:r>
              <a:rPr lang="en-US" dirty="0"/>
              <a:t>graphics improved the clarity and visual appeal of the </a:t>
            </a:r>
            <a:r>
              <a:rPr lang="en-US" dirty="0" smtClean="0"/>
              <a:t>AON method.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6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rules for developing project networks are listed in this slide.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Project</a:t>
            </a:r>
            <a:r>
              <a:rPr lang="en-US" sz="3200" b="1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SIX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2014 McGraw-Hill Education. All Rights Reserved. </a:t>
            </a:r>
            <a:endParaRPr 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~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~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4678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>
                <a:cs typeface="Arial" panose="020B0604020202020204" pitchFamily="34" charset="0"/>
              </a:rPr>
              <a:t>© </a:t>
            </a:r>
            <a:r>
              <a:rPr lang="en-US" dirty="0" smtClean="0"/>
              <a:t>2014 McGraw-Hill Education. All Rights Reserved. </a:t>
            </a:r>
            <a:endParaRPr lang="en-US" i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~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0061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1267BB8-DA1F-42C4-AFF1-524DB1A38E3F}" type="slidenum">
              <a:rPr lang="en-US"/>
              <a:pPr/>
              <a:t>10</a:t>
            </a:fld>
            <a:endParaRPr lang="en-US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Fundamentals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417342"/>
            <a:ext cx="83915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144838"/>
            <a:ext cx="7947831" cy="530164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4C852E4-60AA-43AC-9708-652FD24E4C69}" type="slidenum">
              <a:rPr lang="en-US"/>
              <a:pPr/>
              <a:t>11</a:t>
            </a:fld>
            <a:endParaRPr lang="en-US"/>
          </a:p>
        </p:txBody>
      </p:sp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Fundamentals (cont’d)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6675438" y="6172200"/>
            <a:ext cx="201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6.2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C85E4CF-6245-4466-A678-0F3BA8359AF1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Network Information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6.1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264907"/>
            <a:ext cx="8343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7F533AE-01BB-465F-A0C9-E2394596E0DA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8319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 smtClean="0"/>
              <a:t>Automate Warehouse</a:t>
            </a:r>
            <a:r>
              <a:rPr lang="en-US" sz="2800" dirty="0" smtClean="0">
                <a:cs typeface="Arial" panose="020B0604020202020204" pitchFamily="34" charset="0"/>
              </a:rPr>
              <a:t>—Partial </a:t>
            </a:r>
            <a:r>
              <a:rPr lang="en-US" sz="2800" dirty="0"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43934"/>
            <a:ext cx="42672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DD9C43-E2C5-485B-8A24-320496CE0F2E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8319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 smtClean="0"/>
              <a:t>Automated Warehouse</a:t>
            </a:r>
            <a:r>
              <a:rPr lang="en-US" sz="2800" dirty="0" smtClean="0">
                <a:cs typeface="Arial" panose="020B0604020202020204" pitchFamily="34" charset="0"/>
              </a:rPr>
              <a:t>—Complete </a:t>
            </a:r>
            <a:r>
              <a:rPr lang="en-US" sz="2800" dirty="0"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714500"/>
            <a:ext cx="8039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EEEA232-BEDA-4D4B-AD14-8142A78A17E2}" type="slidenum">
              <a:rPr lang="en-US"/>
              <a:pPr/>
              <a:t>15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Network Computation Process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15300" cy="4876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Forward Pass</a:t>
            </a:r>
            <a:r>
              <a:rPr lang="en-US" dirty="0">
                <a:cs typeface="Arial" panose="020B0604020202020204" pitchFamily="34" charset="0"/>
              </a:rPr>
              <a:t>—Earliest Times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soon can the activity start? (early start—ES)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soon can the activity finish? (early finish—EF)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soon can the project finish? (expected time—ET)</a:t>
            </a:r>
          </a:p>
          <a:p>
            <a:pPr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Backward </a:t>
            </a:r>
            <a:r>
              <a:rPr lang="en-US" dirty="0"/>
              <a:t>Pass</a:t>
            </a:r>
            <a:r>
              <a:rPr lang="en-US" dirty="0">
                <a:cs typeface="Arial" panose="020B0604020202020204" pitchFamily="34" charset="0"/>
              </a:rPr>
              <a:t>—Latest Times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late can the activity start? (late start—LS)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late can the activity finish? (late finish—LF)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Which activities represent the critical path?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long can activity be delayed? (slack or float—SL)</a:t>
            </a:r>
          </a:p>
          <a:p>
            <a:pPr lvl="1">
              <a:spcBef>
                <a:spcPct val="30000"/>
              </a:spcBef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962C5D5-57CA-4B71-AA71-484CF01F1273}" type="slidenum">
              <a:rPr lang="en-US"/>
              <a:pPr/>
              <a:t>16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Network Information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6.2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98" y="1256236"/>
            <a:ext cx="81819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A21E80E-BF70-4C52-A3D6-FAC321D8D8A2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Network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94406"/>
            <a:ext cx="84963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34D0121-9F1B-4FAD-B13D-45D7206FAEDA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6700"/>
            <a:ext cx="8153400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Network Forward Pass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57270"/>
            <a:ext cx="8534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ECAFBE9-01A5-459D-BED1-F23C988943DA}" type="slidenum">
              <a:rPr lang="en-US"/>
              <a:pPr/>
              <a:t>19</a:t>
            </a:fld>
            <a:endParaRPr lang="en-US"/>
          </a:p>
        </p:txBody>
      </p:sp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Forward Pass Computation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8077200" cy="47704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Add activity times along each path in the network (ES + Duration = EF).</a:t>
            </a:r>
          </a:p>
          <a:p>
            <a:pPr>
              <a:spcBef>
                <a:spcPct val="50000"/>
              </a:spcBef>
            </a:pPr>
            <a:r>
              <a:rPr lang="en-US"/>
              <a:t>Carry the early finish (EF) to the next activity where it becomes its early start (ES) </a:t>
            </a:r>
            <a:r>
              <a:rPr lang="en-US" b="1" i="1"/>
              <a:t>unless…</a:t>
            </a:r>
          </a:p>
          <a:p>
            <a:pPr>
              <a:spcBef>
                <a:spcPct val="50000"/>
              </a:spcBef>
            </a:pPr>
            <a:r>
              <a:rPr lang="en-US"/>
              <a:t>The next succeeding activity is a merge activity, in which case the largest EF of all preceding activities is selected.</a:t>
            </a:r>
          </a:p>
        </p:txBody>
      </p:sp>
    </p:spTree>
    <p:extLst>
      <p:ext uri="{BB962C8B-B14F-4D97-AF65-F5344CB8AC3E}">
        <p14:creationId xmlns:p14="http://schemas.microsoft.com/office/powerpoint/2010/main" val="2698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D6C21AD-B730-4D86-B9BC-3C731C0552A8}" type="slidenum">
              <a:rPr lang="en-US"/>
              <a:pPr/>
              <a:t>2</a:t>
            </a:fld>
            <a:endParaRPr lang="en-US"/>
          </a:p>
        </p:txBody>
      </p:sp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38287"/>
            <a:ext cx="8572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34464"/>
            <a:ext cx="8077200" cy="51089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1C0262C-C3A4-4087-BC49-74453D8D87E4}" type="slidenum">
              <a:rPr lang="en-US"/>
              <a:pPr/>
              <a:t>20</a:t>
            </a:fld>
            <a:endParaRPr lang="en-US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Network Backward Pass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6.7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944101F-C26E-442A-9E7C-0AF8FBCC00A3}" type="slidenum">
              <a:rPr lang="en-US"/>
              <a:pPr/>
              <a:t>21</a:t>
            </a:fld>
            <a:endParaRPr lang="en-US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Backward Pass Computation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70477" cy="487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Subtract activity times along each path in the network (LF - Duration = LS).</a:t>
            </a:r>
          </a:p>
          <a:p>
            <a:pPr>
              <a:spcBef>
                <a:spcPct val="50000"/>
              </a:spcBef>
            </a:pPr>
            <a:r>
              <a:rPr lang="en-US" dirty="0"/>
              <a:t>Carry the late start (LS) to the next activity where it becomes its late finish (LF) </a:t>
            </a:r>
            <a:r>
              <a:rPr lang="en-US" b="1" i="1" dirty="0"/>
              <a:t>unless</a:t>
            </a:r>
          </a:p>
          <a:p>
            <a:pPr>
              <a:spcBef>
                <a:spcPct val="50000"/>
              </a:spcBef>
            </a:pPr>
            <a:r>
              <a:rPr lang="en-US" dirty="0"/>
              <a:t>The next succeeding activity is a burst activity, in which case the smallest LF of all preceding activities is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57AE7F5-1AA7-496B-9DA0-50F4BDBDC14A}" type="slidenum">
              <a:rPr lang="en-US"/>
              <a:pPr/>
              <a:t>22</a:t>
            </a:fld>
            <a:endParaRPr lang="en-US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Determining Free Slack (or Float)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Free Slack (or Float)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Is the amount of time an activity can be delayed after the start of a longer parallel activity or activities.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Is how long an activity can exceed its early finish date without affecting early start dates of any successor(s).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Allows flexibility in scheduling scarce resources</a:t>
            </a:r>
            <a:r>
              <a:rPr lang="en-US" dirty="0" smtClean="0"/>
              <a:t>.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Total Slack (TS) = LS- ES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/>
              <a:t>Sensitivity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The likelihood the original critical path(s) will change once the project is initiated.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The critical path is the network path(s) that has (have) the least slack in common.</a:t>
            </a:r>
          </a:p>
        </p:txBody>
      </p:sp>
    </p:spTree>
    <p:extLst>
      <p:ext uri="{BB962C8B-B14F-4D97-AF65-F5344CB8AC3E}">
        <p14:creationId xmlns:p14="http://schemas.microsoft.com/office/powerpoint/2010/main" val="18447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3" y="1199018"/>
            <a:ext cx="8156574" cy="512283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5FB2072-D80F-4C2D-BA24-74DE2613897D}" type="slidenum">
              <a:rPr lang="en-US"/>
              <a:pPr/>
              <a:t>23</a:t>
            </a:fld>
            <a:endParaRPr lang="en-US"/>
          </a:p>
        </p:txBody>
      </p:sp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651272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200" dirty="0" smtClean="0"/>
              <a:t>Forward and Backward Passes Completed with Slack Times</a:t>
            </a:r>
            <a:endParaRPr lang="en-US" sz="2200" dirty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6.8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028A4A0-8BC8-4D8B-9271-BB6FBC1A06D7}" type="slidenum">
              <a:rPr lang="en-US"/>
              <a:pPr/>
              <a:t>24</a:t>
            </a:fld>
            <a:endParaRPr lang="en-US"/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Practical Considerations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4587875" cy="487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Network Logic Errors</a:t>
            </a:r>
          </a:p>
          <a:p>
            <a:pPr>
              <a:spcBef>
                <a:spcPct val="50000"/>
              </a:spcBef>
            </a:pPr>
            <a:r>
              <a:rPr lang="en-US"/>
              <a:t>Activity Numbering</a:t>
            </a:r>
          </a:p>
          <a:p>
            <a:pPr>
              <a:spcBef>
                <a:spcPct val="50000"/>
              </a:spcBef>
            </a:pPr>
            <a:r>
              <a:rPr lang="en-US"/>
              <a:t>Use of Computers to Develop Networks</a:t>
            </a:r>
          </a:p>
          <a:p>
            <a:pPr>
              <a:spcBef>
                <a:spcPct val="50000"/>
              </a:spcBef>
            </a:pPr>
            <a:r>
              <a:rPr lang="en-US"/>
              <a:t>Calendar Dates</a:t>
            </a:r>
          </a:p>
          <a:p>
            <a:pPr>
              <a:spcBef>
                <a:spcPct val="50000"/>
              </a:spcBef>
            </a:pPr>
            <a:r>
              <a:rPr lang="en-US"/>
              <a:t>Multiple Starts and Multiple Projects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95237" name="Picture 5" descr="BS0159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2954338"/>
            <a:ext cx="3211512" cy="312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5942B44-7E54-446B-A08F-B3A4820670DF}" type="slidenum">
              <a:rPr lang="en-US"/>
              <a:pPr/>
              <a:t>25</a:t>
            </a:fld>
            <a:endParaRPr lang="en-US"/>
          </a:p>
        </p:txBody>
      </p:sp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Network Logic </a:t>
            </a:r>
            <a:r>
              <a:rPr lang="en-US" sz="2800" dirty="0" smtClean="0"/>
              <a:t>Errors: Illogical Loop</a:t>
            </a:r>
            <a:endParaRPr lang="en-US" sz="2800" dirty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6.9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033587"/>
            <a:ext cx="3495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A511377-C3F6-4755-8937-56BDE866C986}" type="slidenum">
              <a:rPr lang="en-US"/>
              <a:pPr/>
              <a:t>26</a:t>
            </a:fld>
            <a:endParaRPr lang="en-US"/>
          </a:p>
        </p:txBody>
      </p:sp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68383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Automated Warehouse Order Picking System Network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6.10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7662" y="2014537"/>
            <a:ext cx="8448675" cy="2828925"/>
            <a:chOff x="347662" y="2014537"/>
            <a:chExt cx="8448675" cy="28289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662" y="2014537"/>
              <a:ext cx="8448675" cy="282892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6499963" y="3429000"/>
              <a:ext cx="530352" cy="0"/>
            </a:xfrm>
            <a:prstGeom prst="straightConnector1">
              <a:avLst/>
            </a:prstGeom>
            <a:solidFill>
              <a:srgbClr val="FF0000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Freeform 9"/>
            <p:cNvSpPr/>
            <p:nvPr/>
          </p:nvSpPr>
          <p:spPr bwMode="auto">
            <a:xfrm>
              <a:off x="6514215" y="3813545"/>
              <a:ext cx="1356678" cy="574158"/>
            </a:xfrm>
            <a:custGeom>
              <a:avLst/>
              <a:gdLst>
                <a:gd name="connsiteX0" fmla="*/ 0 w 1446027"/>
                <a:gd name="connsiteY0" fmla="*/ 574158 h 574158"/>
                <a:gd name="connsiteX1" fmla="*/ 1446027 w 1446027"/>
                <a:gd name="connsiteY1" fmla="*/ 574158 h 574158"/>
                <a:gd name="connsiteX2" fmla="*/ 1446027 w 1446027"/>
                <a:gd name="connsiteY2" fmla="*/ 0 h 57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027" h="574158">
                  <a:moveTo>
                    <a:pt x="0" y="574158"/>
                  </a:moveTo>
                  <a:lnTo>
                    <a:pt x="1446027" y="574158"/>
                  </a:lnTo>
                  <a:lnTo>
                    <a:pt x="1446027" y="0"/>
                  </a:lnTo>
                </a:path>
              </a:pathLst>
            </a:cu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7744932" y="2943239"/>
              <a:ext cx="237744" cy="0"/>
            </a:xfrm>
            <a:prstGeom prst="straightConnector1">
              <a:avLst/>
            </a:prstGeom>
            <a:solidFill>
              <a:srgbClr val="FF0000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263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5C75169-05EB-47FF-8288-C067EE257BFA}" type="slidenum">
              <a:rPr lang="en-US"/>
              <a:pPr/>
              <a:t>27</a:t>
            </a:fld>
            <a:endParaRPr lang="en-US"/>
          </a:p>
        </p:txBody>
      </p:sp>
      <p:sp>
        <p:nvSpPr>
          <p:cNvPr id="962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68383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Automated Order Warehouse Picking System Bar Chart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7" y="1689916"/>
            <a:ext cx="8595266" cy="17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63EBA27-675F-4FF2-A607-AD43B24E254C}" type="slidenum">
              <a:rPr lang="en-US"/>
              <a:pPr/>
              <a:t>28</a:t>
            </a:fld>
            <a:endParaRPr lang="en-US"/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/>
              <a:t>Extended Network Techniques </a:t>
            </a:r>
            <a:br>
              <a:rPr lang="en-US"/>
            </a:br>
            <a:r>
              <a:rPr lang="en-US"/>
              <a:t>to Come Close to Reality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74838"/>
            <a:ext cx="7878763" cy="4221162"/>
          </a:xfrm>
        </p:spPr>
        <p:txBody>
          <a:bodyPr/>
          <a:lstStyle/>
          <a:p>
            <a:r>
              <a:rPr lang="en-US"/>
              <a:t>Laddering</a:t>
            </a:r>
          </a:p>
          <a:p>
            <a:pPr lvl="1"/>
            <a:r>
              <a:rPr lang="en-US"/>
              <a:t>Activities are broken into segments so the following activity can begin sooner and not delay the work.</a:t>
            </a:r>
          </a:p>
          <a:p>
            <a:r>
              <a:rPr lang="en-US"/>
              <a:t>Lags</a:t>
            </a:r>
          </a:p>
          <a:p>
            <a:pPr lvl="1"/>
            <a:r>
              <a:rPr lang="en-US"/>
              <a:t>The minimum amount of time a dependent activity must be delayed to begin or end.</a:t>
            </a:r>
          </a:p>
          <a:p>
            <a:pPr lvl="2"/>
            <a:r>
              <a:rPr lang="en-US"/>
              <a:t>Lengthy activities are broken down to reduce the delay </a:t>
            </a:r>
            <a:br>
              <a:rPr lang="en-US"/>
            </a:br>
            <a:r>
              <a:rPr lang="en-US"/>
              <a:t>in the start of successor activities.</a:t>
            </a:r>
          </a:p>
          <a:p>
            <a:pPr lvl="2"/>
            <a:r>
              <a:rPr lang="en-US"/>
              <a:t>Lags can be used to constrain finish-to-start, start-to-start, finish-to-finish, start-to-finish, or combination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353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9519AD9-40C2-4398-8D06-CB6670C9F923}" type="slidenum">
              <a:rPr lang="en-US"/>
              <a:pPr/>
              <a:t>29</a:t>
            </a:fld>
            <a:endParaRPr lang="en-US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42888"/>
            <a:ext cx="8204200" cy="12319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Example of Laddering Using </a:t>
            </a:r>
            <a:br>
              <a:rPr lang="en-US" sz="2800"/>
            </a:br>
            <a:r>
              <a:rPr lang="en-US" sz="2800"/>
              <a:t>Finish-to-Start Relationship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2021193"/>
            <a:ext cx="8048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5C4F49E-4AF2-45CD-8A4B-74A5554F13AE}" type="slidenum">
              <a:rPr lang="en-US"/>
              <a:pPr/>
              <a:t>3</a:t>
            </a:fld>
            <a:endParaRPr lang="en-US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Developing the Project Plan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Project Network</a:t>
            </a:r>
          </a:p>
          <a:p>
            <a:pPr lvl="1"/>
            <a:r>
              <a:rPr lang="en-US"/>
              <a:t>A flow chart that graphically depicts the sequence, interdependencies, and start and finish times of the project job plan of activities that is the </a:t>
            </a:r>
            <a:r>
              <a:rPr lang="en-US" b="1" i="1"/>
              <a:t>critical path</a:t>
            </a:r>
            <a:r>
              <a:rPr lang="en-US"/>
              <a:t> through the network.</a:t>
            </a:r>
          </a:p>
          <a:p>
            <a:pPr lvl="2">
              <a:spcBef>
                <a:spcPct val="30000"/>
              </a:spcBef>
            </a:pPr>
            <a:r>
              <a:rPr lang="en-US"/>
              <a:t>Provides the basis for scheduling labor and equipment.</a:t>
            </a:r>
          </a:p>
          <a:p>
            <a:pPr lvl="2">
              <a:spcBef>
                <a:spcPct val="30000"/>
              </a:spcBef>
            </a:pPr>
            <a:r>
              <a:rPr lang="en-US"/>
              <a:t>Enhances communication among project participants.</a:t>
            </a:r>
          </a:p>
          <a:p>
            <a:pPr lvl="2">
              <a:spcBef>
                <a:spcPct val="30000"/>
              </a:spcBef>
            </a:pPr>
            <a:r>
              <a:rPr lang="en-US"/>
              <a:t>Provides an estimate of the project’s duration.</a:t>
            </a:r>
          </a:p>
          <a:p>
            <a:pPr lvl="2">
              <a:spcBef>
                <a:spcPct val="30000"/>
              </a:spcBef>
            </a:pPr>
            <a:r>
              <a:rPr lang="en-US"/>
              <a:t>Provides a basis for budgeting cash flow.</a:t>
            </a:r>
          </a:p>
          <a:p>
            <a:pPr lvl="2">
              <a:spcBef>
                <a:spcPct val="30000"/>
              </a:spcBef>
            </a:pPr>
            <a:r>
              <a:rPr lang="en-US"/>
              <a:t>Identifies activities that are critical.</a:t>
            </a:r>
          </a:p>
          <a:p>
            <a:pPr lvl="2">
              <a:spcBef>
                <a:spcPct val="30000"/>
              </a:spcBef>
            </a:pPr>
            <a:r>
              <a:rPr lang="en-US"/>
              <a:t>Highlights activities that are “critical” and can not be delayed.</a:t>
            </a:r>
          </a:p>
          <a:p>
            <a:pPr lvl="2">
              <a:spcBef>
                <a:spcPct val="30000"/>
              </a:spcBef>
            </a:pPr>
            <a:r>
              <a:rPr lang="en-US"/>
              <a:t>Help managers get and stay on plan.</a:t>
            </a:r>
          </a:p>
        </p:txBody>
      </p:sp>
    </p:spTree>
    <p:extLst>
      <p:ext uri="{BB962C8B-B14F-4D97-AF65-F5344CB8AC3E}">
        <p14:creationId xmlns:p14="http://schemas.microsoft.com/office/powerpoint/2010/main" val="26603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0B3B467-72CE-439A-8A45-0CB3115A26CF}" type="slidenum">
              <a:rPr lang="en-US"/>
              <a:pPr/>
              <a:t>30</a:t>
            </a:fld>
            <a:endParaRPr lang="en-US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Use of Lags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315200" y="2422525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315200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6.14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2286000" y="1325563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Finish-to-Start Relationship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286000" y="2697488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/>
              <a:t>Start-to-Start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23" y="1691659"/>
            <a:ext cx="5724525" cy="73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31" y="3063244"/>
            <a:ext cx="5486338" cy="33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/>
      <p:bldP spid="983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1396334"/>
            <a:ext cx="5267325" cy="486727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569239A-EC26-4E5E-8E11-3CA38A6FD49B}" type="slidenum">
              <a:rPr lang="en-US"/>
              <a:pPr/>
              <a:t>31</a:t>
            </a:fld>
            <a:endParaRPr lang="en-US"/>
          </a:p>
        </p:txBody>
      </p:sp>
      <p:sp>
        <p:nvSpPr>
          <p:cNvPr id="117763" name="AutoShape 3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Use of Lags Cont’d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315200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6.15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3749675" y="1782763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/>
              <a:t>Use of Lags to Reduce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Project Duration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070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11513"/>
            <a:ext cx="8191500" cy="593407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128C3FF-F164-4655-83A6-2DC810EB92A4}" type="slidenum">
              <a:rPr lang="en-US"/>
              <a:pPr/>
              <a:t>32</a:t>
            </a:fld>
            <a:endParaRPr lang="en-US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xfrm>
            <a:off x="5303838" y="4526268"/>
            <a:ext cx="3340100" cy="9588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000"/>
              <a:t>New Product Development Process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407275" y="5531776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6.16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539CC22-30CB-4292-B49E-56471810FCAA}" type="slidenum">
              <a:rPr lang="en-US"/>
              <a:pPr/>
              <a:t>33</a:t>
            </a:fld>
            <a:endParaRPr lang="en-US"/>
          </a:p>
        </p:txBody>
      </p:sp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Use of Lags (cont’d)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315200" y="2453940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6.17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315200" y="413543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6.18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7315200" y="5953125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6.19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4756150" y="1904665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Finish-to-Finish </a:t>
            </a:r>
            <a:br>
              <a:rPr lang="en-US" sz="1800" b="1"/>
            </a:br>
            <a:r>
              <a:rPr lang="en-US" sz="1800" b="1"/>
              <a:t>Relationship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4756150" y="3703638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Start-to-Finish </a:t>
            </a:r>
            <a:br>
              <a:rPr lang="en-US" sz="1800" b="1"/>
            </a:br>
            <a:r>
              <a:rPr lang="en-US" sz="1800" b="1"/>
              <a:t>Relationship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4756150" y="5440363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Combination</a:t>
            </a:r>
            <a:br>
              <a:rPr lang="en-US" sz="1800" b="1"/>
            </a:br>
            <a:r>
              <a:rPr lang="en-US" sz="1800" b="1"/>
              <a:t>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35" y="1264927"/>
            <a:ext cx="2924175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35" y="3154683"/>
            <a:ext cx="2895600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35" y="5236008"/>
            <a:ext cx="29718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1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0" grpId="0"/>
      <p:bldP spid="106501" grpId="0"/>
      <p:bldP spid="106505" grpId="0"/>
      <p:bldP spid="106506" grpId="0"/>
      <p:bldP spid="1065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182973"/>
            <a:ext cx="7905750" cy="517207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316BF3-702F-4941-AEFF-A3978B28CBBD}" type="slidenum">
              <a:rPr lang="en-US"/>
              <a:pPr/>
              <a:t>34</a:t>
            </a:fld>
            <a:endParaRPr lang="en-US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Network Using Lags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6.20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053EBB7-7DA9-49E4-9F93-32E1C35B6D08}" type="slidenum">
              <a:rPr lang="en-US"/>
              <a:pPr/>
              <a:t>35</a:t>
            </a:fld>
            <a:endParaRPr lang="en-US"/>
          </a:p>
        </p:txBody>
      </p:sp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Hammock Activities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Hammock Activity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Spans </a:t>
            </a:r>
            <a:r>
              <a:rPr lang="en-US" dirty="0"/>
              <a:t>over a segment of a project.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Has a duration that is determined after </a:t>
            </a:r>
            <a:r>
              <a:rPr lang="en-US" dirty="0"/>
              <a:t>the network plan is drawn.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Is </a:t>
            </a:r>
            <a:r>
              <a:rPr lang="en-US" dirty="0"/>
              <a:t>used to aggregate </a:t>
            </a:r>
            <a:r>
              <a:rPr lang="en-US" dirty="0" smtClean="0"/>
              <a:t>sections </a:t>
            </a:r>
            <a:r>
              <a:rPr lang="en-US" dirty="0"/>
              <a:t>of the project to facilitate getting </a:t>
            </a:r>
            <a:r>
              <a:rPr lang="en-US" dirty="0" smtClean="0"/>
              <a:t>the </a:t>
            </a:r>
            <a:r>
              <a:rPr lang="en-US" dirty="0"/>
              <a:t>right amount of detail for specific sections </a:t>
            </a:r>
            <a:r>
              <a:rPr lang="en-US" dirty="0" smtClean="0"/>
              <a:t>of </a:t>
            </a:r>
            <a:r>
              <a:rPr lang="en-US" dirty="0"/>
              <a:t>a project</a:t>
            </a:r>
            <a:r>
              <a:rPr lang="en-US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Is </a:t>
            </a:r>
            <a:r>
              <a:rPr lang="en-US" dirty="0"/>
              <a:t>very useful in assigning and controlling </a:t>
            </a:r>
            <a:r>
              <a:rPr lang="en-US" dirty="0" smtClean="0"/>
              <a:t>indirect project </a:t>
            </a:r>
            <a:r>
              <a:rPr lang="en-US" dirty="0"/>
              <a:t>costs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32C8AF-AE68-43AE-B706-BB1A7B5B8F26}" type="slidenum">
              <a:rPr lang="en-US"/>
              <a:pPr/>
              <a:t>36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Hammock Activity Example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6.21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325903"/>
            <a:ext cx="7820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61DCA49-D36E-4E5D-828C-29AEE573D7CC}" type="slidenum">
              <a:rPr lang="en-US"/>
              <a:pPr/>
              <a:t>37</a:t>
            </a:fld>
            <a:endParaRPr lang="en-US"/>
          </a:p>
        </p:txBody>
      </p:sp>
      <p:sp>
        <p:nvSpPr>
          <p:cNvPr id="118788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457200" y="1508125"/>
            <a:ext cx="4206875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Activity-on-arrow (AOA)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Activity-on-node (AON)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Burst 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Concurrent engineering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Critical path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Early and late </a:t>
            </a:r>
            <a:r>
              <a:rPr lang="en-US" sz="2400" b="1" dirty="0" smtClean="0"/>
              <a:t>times</a:t>
            </a:r>
          </a:p>
          <a:p>
            <a:pPr>
              <a:spcBef>
                <a:spcPct val="20000"/>
              </a:spcBef>
            </a:pPr>
            <a:r>
              <a:rPr lang="en-US" sz="2400" b="1" dirty="0" smtClean="0"/>
              <a:t>Free slack</a:t>
            </a:r>
            <a:endParaRPr lang="en-US" sz="2400" b="1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755194" y="1508125"/>
            <a:ext cx="310861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Gantt chart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Hammock 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Lag relationship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Merge 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Parallel 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Sensitivity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Total slack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8952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32C8AF-AE68-43AE-B706-BB1A7B5B8F26}" type="slidenum">
              <a:rPr lang="en-US"/>
              <a:pPr/>
              <a:t>38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4896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Greendale </a:t>
            </a:r>
            <a:r>
              <a:rPr lang="en-US" sz="2800" dirty="0" smtClean="0"/>
              <a:t>Stadium Case</a:t>
            </a:r>
            <a:endParaRPr lang="en-US" sz="2800" dirty="0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 smtClean="0">
                <a:solidFill>
                  <a:srgbClr val="006666"/>
                </a:solidFill>
              </a:rPr>
              <a:t>TABLE 6.3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132139"/>
            <a:ext cx="67246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D4A542F-E481-4BF5-A56C-ECBBA47CAB7C}" type="slidenum">
              <a:rPr lang="en-US"/>
              <a:pPr/>
              <a:t>4</a:t>
            </a:fld>
            <a:endParaRPr lang="en-US"/>
          </a:p>
        </p:txBody>
      </p:sp>
      <p:sp>
        <p:nvSpPr>
          <p:cNvPr id="81924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FFFCC"/>
                </a:solidFill>
                <a:effectLst/>
              </a:rPr>
              <a:t>WBS/Work Packages to Network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160112"/>
            <a:ext cx="60674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215239F-199E-4644-BC04-794058D8694C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22325"/>
          </a:xfrm>
          <a:ln/>
        </p:spPr>
        <p:txBody>
          <a:bodyPr/>
          <a:lstStyle/>
          <a:p>
            <a:r>
              <a:rPr lang="en-US"/>
              <a:t>WBS/Work Package to Network (cont’d)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858000" y="61722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6.1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3" y="1221073"/>
            <a:ext cx="6773192" cy="49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2579B00-7B8C-44F8-9085-11D498FDF0A8}" type="slidenum">
              <a:rPr lang="en-US"/>
              <a:pPr/>
              <a:t>6</a:t>
            </a:fld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rot="-1800000">
            <a:off x="6757988" y="3173413"/>
            <a:ext cx="927100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Constructing a Project Network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5318125" cy="47704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Terminology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Activity:</a:t>
            </a:r>
            <a:r>
              <a:rPr lang="en-US" dirty="0"/>
              <a:t> an element of the project that requires time.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Merge Activity:</a:t>
            </a:r>
            <a:r>
              <a:rPr lang="en-US" dirty="0"/>
              <a:t> an activity that has two or more preceding activities on which it depends.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Parallel (Concurrent) Activities:</a:t>
            </a:r>
            <a:r>
              <a:rPr lang="en-US" dirty="0"/>
              <a:t> Activities that can occur independently and, if desired, </a:t>
            </a:r>
            <a:r>
              <a:rPr lang="en-US" dirty="0" smtClean="0"/>
              <a:t>not </a:t>
            </a:r>
            <a:r>
              <a:rPr lang="en-US" dirty="0"/>
              <a:t>at the same time.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126163" y="2022475"/>
            <a:ext cx="639762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772400" y="4527550"/>
            <a:ext cx="639763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7772400" y="3143250"/>
            <a:ext cx="639763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D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765925" y="2562225"/>
            <a:ext cx="1006475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6675438" y="3611563"/>
            <a:ext cx="109696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126163" y="3143250"/>
            <a:ext cx="639762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068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1" grpId="0" animBg="1"/>
      <p:bldP spid="83971" grpId="0" build="p" autoUpdateAnimBg="0"/>
      <p:bldP spid="83972" grpId="0" animBg="1"/>
      <p:bldP spid="83973" grpId="0" animBg="1"/>
      <p:bldP spid="83975" grpId="0" animBg="1"/>
      <p:bldP spid="83976" grpId="0" animBg="1"/>
      <p:bldP spid="83980" grpId="0" animBg="1"/>
      <p:bldP spid="839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5ABBFD-E8B5-424B-AB67-489BDCA5C7DE}" type="slidenum">
              <a:rPr lang="en-US"/>
              <a:pPr/>
              <a:t>7</a:t>
            </a:fld>
            <a:endParaRPr lang="en-US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Constructing a Project Network (cont’d)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61325" cy="487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Terminology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Path:</a:t>
            </a:r>
            <a:r>
              <a:rPr lang="en-US" dirty="0"/>
              <a:t> a sequence of connected, dependent activities.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Critical path:</a:t>
            </a:r>
            <a:r>
              <a:rPr lang="en-US" dirty="0"/>
              <a:t> the longest path through the activity network that allows for the completion of all project-related activities; the shortest expected time in which the entire project can be completed. Delays on the critical path will delay completion of the entire project.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rot="-1800000">
            <a:off x="4870450" y="5389563"/>
            <a:ext cx="927100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501900" y="5383213"/>
            <a:ext cx="639763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238625" y="5383213"/>
            <a:ext cx="639763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884863" y="5383213"/>
            <a:ext cx="639762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D</a:t>
            </a: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rot="-1032830">
            <a:off x="3802063" y="4438650"/>
            <a:ext cx="1930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rot="-1800000">
            <a:off x="3221038" y="5389563"/>
            <a:ext cx="927100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58788" y="6292850"/>
            <a:ext cx="566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(Assumes that minimum of A + B &gt; minimum of C in length of times to complete activities.)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051175" y="4449763"/>
            <a:ext cx="639763" cy="547687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44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DB55893-69B5-4200-A05E-C3DC80AADE47}" type="slidenum">
              <a:rPr lang="en-US"/>
              <a:pPr/>
              <a:t>8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Constructing a Project Network (cont’d)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61325" cy="48768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b="1" dirty="0"/>
              <a:t>Event:</a:t>
            </a:r>
            <a:r>
              <a:rPr lang="en-US" dirty="0"/>
              <a:t> a point in time when an activity is started </a:t>
            </a:r>
            <a:br>
              <a:rPr lang="en-US" dirty="0"/>
            </a:br>
            <a:r>
              <a:rPr lang="en-US" dirty="0"/>
              <a:t>or completed. It does not consume time.</a:t>
            </a:r>
          </a:p>
          <a:p>
            <a:pPr lvl="1"/>
            <a:r>
              <a:rPr lang="en-US" b="1" dirty="0"/>
              <a:t>Burst Activity:</a:t>
            </a:r>
            <a:r>
              <a:rPr lang="en-US" dirty="0"/>
              <a:t> an activity that has more than one activity immediately following it (more than one dependency arrow flowing from it).</a:t>
            </a:r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Activity-on-Node (AON)</a:t>
            </a:r>
          </a:p>
          <a:p>
            <a:pPr lvl="2"/>
            <a:r>
              <a:rPr lang="en-US" dirty="0"/>
              <a:t>Uses a node to depict an activity.</a:t>
            </a:r>
          </a:p>
          <a:p>
            <a:pPr lvl="1"/>
            <a:r>
              <a:rPr lang="en-US" dirty="0"/>
              <a:t>Activity-on-Arrow (AOA)</a:t>
            </a:r>
          </a:p>
          <a:p>
            <a:pPr lvl="2"/>
            <a:r>
              <a:rPr lang="en-US" dirty="0"/>
              <a:t>Uses an arrow to depict an activity.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 rot="1800000" flipH="1">
            <a:off x="6757988" y="4567238"/>
            <a:ext cx="927100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 flipH="1">
            <a:off x="7772400" y="3429000"/>
            <a:ext cx="639763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 flipH="1">
            <a:off x="7772400" y="5678488"/>
            <a:ext cx="639763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D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 flipH="1">
            <a:off x="6126163" y="4548188"/>
            <a:ext cx="639762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 flipH="1">
            <a:off x="7772400" y="4537075"/>
            <a:ext cx="639763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H="1">
            <a:off x="6765925" y="3967163"/>
            <a:ext cx="1006475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 flipV="1">
            <a:off x="6765925" y="5097463"/>
            <a:ext cx="1006475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986CE9C-FB6C-4026-8225-D32DB3308BE8}" type="slidenum">
              <a:rPr lang="en-US"/>
              <a:pPr/>
              <a:t>9</a:t>
            </a:fld>
            <a:endParaRPr lang="en-US"/>
          </a:p>
        </p:txBody>
      </p:sp>
      <p:sp>
        <p:nvSpPr>
          <p:cNvPr id="87051" name="AutoShape 11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/>
              <a:t>Basic Rules to Follow in Developing </a:t>
            </a:r>
            <a:br>
              <a:rPr lang="en-US"/>
            </a:br>
            <a:r>
              <a:rPr lang="en-US"/>
              <a:t>Project Networks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1874838"/>
            <a:ext cx="7788275" cy="4221162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400"/>
              <a:t>Networks typically flow from left to right.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An activity cannot begin until all preceding connected activities are complete.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Arrows indicate precedence and flow </a:t>
            </a:r>
            <a:br>
              <a:rPr lang="en-US" sz="2400"/>
            </a:br>
            <a:r>
              <a:rPr lang="en-US" sz="2400"/>
              <a:t>and can cross over each other.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Each activity must have a unique identify number that is greater than any of its predecessor activities.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Looping is not allowed.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Conditional statements are not allowed.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Use common start and stop nodes.</a:t>
            </a:r>
          </a:p>
        </p:txBody>
      </p:sp>
    </p:spTree>
    <p:extLst>
      <p:ext uri="{BB962C8B-B14F-4D97-AF65-F5344CB8AC3E}">
        <p14:creationId xmlns:p14="http://schemas.microsoft.com/office/powerpoint/2010/main" val="4108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3544</Words>
  <Application>Microsoft Office PowerPoint</Application>
  <PresentationFormat>On-screen Show (4:3)</PresentationFormat>
  <Paragraphs>348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Tahoma</vt:lpstr>
      <vt:lpstr>Times New Roman</vt:lpstr>
      <vt:lpstr>Project Management 6e. - Gray and Larson</vt:lpstr>
      <vt:lpstr>PowerPoint Presentation</vt:lpstr>
      <vt:lpstr>Where We Are Now</vt:lpstr>
      <vt:lpstr>Developing the Project Plan</vt:lpstr>
      <vt:lpstr>WBS/Work Packages to Network</vt:lpstr>
      <vt:lpstr>WBS/Work Package to Network (cont’d)</vt:lpstr>
      <vt:lpstr>Constructing a Project Network</vt:lpstr>
      <vt:lpstr>Constructing a Project Network (cont’d)</vt:lpstr>
      <vt:lpstr>Constructing a Project Network (cont’d)</vt:lpstr>
      <vt:lpstr>Basic Rules to Follow in Developing  Project Networks</vt:lpstr>
      <vt:lpstr>Activity-on-Node Fundamentals</vt:lpstr>
      <vt:lpstr>Activity-on-Node Fundamentals (cont’d)</vt:lpstr>
      <vt:lpstr>Network Information</vt:lpstr>
      <vt:lpstr>Automate Warehouse—Partial Network</vt:lpstr>
      <vt:lpstr>Automated Warehouse—Complete Network</vt:lpstr>
      <vt:lpstr>Network Computation Process</vt:lpstr>
      <vt:lpstr>Network Information</vt:lpstr>
      <vt:lpstr>Activity-on-Node Network</vt:lpstr>
      <vt:lpstr>Activity-on-Node Network Forward Pass</vt:lpstr>
      <vt:lpstr>Forward Pass Computation</vt:lpstr>
      <vt:lpstr>Activity-on-Node Network Backward Pass</vt:lpstr>
      <vt:lpstr>Backward Pass Computation</vt:lpstr>
      <vt:lpstr>Determining Free Slack (or Float)</vt:lpstr>
      <vt:lpstr>Forward and Backward Passes Completed with Slack Times</vt:lpstr>
      <vt:lpstr>Practical Considerations</vt:lpstr>
      <vt:lpstr>Network Logic Errors: Illogical Loop</vt:lpstr>
      <vt:lpstr>Automated Warehouse Order Picking System Network</vt:lpstr>
      <vt:lpstr>Automated Order Warehouse Picking System Bar Chart</vt:lpstr>
      <vt:lpstr>Extended Network Techniques  to Come Close to Reality</vt:lpstr>
      <vt:lpstr>Example of Laddering Using  Finish-to-Start Relationship</vt:lpstr>
      <vt:lpstr>Use of Lags</vt:lpstr>
      <vt:lpstr>Use of Lags Cont’d</vt:lpstr>
      <vt:lpstr>New Product Development Process</vt:lpstr>
      <vt:lpstr>Use of Lags (cont’d)</vt:lpstr>
      <vt:lpstr>Network Using Lags</vt:lpstr>
      <vt:lpstr>Hammock Activities</vt:lpstr>
      <vt:lpstr>Hammock Activity Example</vt:lpstr>
      <vt:lpstr>Key Terms</vt:lpstr>
      <vt:lpstr>Greendale Stadium Case</vt:lpstr>
    </vt:vector>
  </TitlesOfParts>
  <Manager>Wanda Zeman</Manager>
  <Company>The 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6</dc:subject>
  <dc:creator>Charlie Cook;ccook@uwa.edu</dc:creator>
  <cp:lastModifiedBy>Rodina</cp:lastModifiedBy>
  <cp:revision>63</cp:revision>
  <cp:lastPrinted>1601-01-01T00:00:00Z</cp:lastPrinted>
  <dcterms:created xsi:type="dcterms:W3CDTF">1901-01-01T06:00:00Z</dcterms:created>
  <dcterms:modified xsi:type="dcterms:W3CDTF">2016-10-06T05:01:04Z</dcterms:modified>
</cp:coreProperties>
</file>