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43"/>
  </p:notesMasterIdLst>
  <p:handoutMasterIdLst>
    <p:handoutMasterId r:id="rId44"/>
  </p:handout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8"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algn="l" rtl="0" fontAlgn="base">
      <a:spcBef>
        <a:spcPct val="0"/>
      </a:spcBef>
      <a:spcAft>
        <a:spcPct val="0"/>
      </a:spcAft>
      <a:defRPr sz="1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6666"/>
    <a:srgbClr val="336699"/>
    <a:srgbClr val="003366"/>
    <a:srgbClr val="FFFFCC"/>
    <a:srgbClr val="4D4D4D"/>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29307" autoAdjust="0"/>
    <p:restoredTop sz="96984" autoAdjust="0"/>
  </p:normalViewPr>
  <p:slideViewPr>
    <p:cSldViewPr showGuides="1">
      <p:cViewPr varScale="1">
        <p:scale>
          <a:sx n="88" d="100"/>
          <a:sy n="88" d="100"/>
        </p:scale>
        <p:origin x="90" y="1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01" d="100"/>
          <a:sy n="101" d="100"/>
        </p:scale>
        <p:origin x="558"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EF125A-8B8B-4A3E-854A-C01551D973C7}" type="datetimeFigureOut">
              <a:rPr lang="en-US" smtClean="0"/>
              <a:t>10/16/2013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F3517-B987-4D07-9CD4-70CD1AF09C2B}" type="slidenum">
              <a:rPr lang="en-US" smtClean="0"/>
              <a:t>‹#›</a:t>
            </a:fld>
            <a:endParaRPr lang="en-US" dirty="0"/>
          </a:p>
        </p:txBody>
      </p:sp>
    </p:spTree>
    <p:extLst>
      <p:ext uri="{BB962C8B-B14F-4D97-AF65-F5344CB8AC3E}">
        <p14:creationId xmlns:p14="http://schemas.microsoft.com/office/powerpoint/2010/main" val="5220623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
          <p:cNvSpPr>
            <a:spLocks noGrp="1" noChangeArrowheads="1"/>
          </p:cNvSpPr>
          <p:nvPr>
            <p:ph type="hdr" sz="quarter"/>
          </p:nvPr>
        </p:nvSpPr>
        <p:spPr bwMode="auto">
          <a:xfrm>
            <a:off x="1948505"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b="1">
                <a:effectLst/>
                <a:latin typeface="Times New Roman" panose="02020603050405020304" pitchFamily="18" charset="0"/>
              </a:defRPr>
            </a:lvl1pPr>
          </a:lstStyle>
          <a:p>
            <a:r>
              <a:rPr lang="en-US" dirty="0" smtClean="0"/>
              <a:t>Project Management 6e.</a:t>
            </a:r>
            <a:endParaRPr lang="en-US" dirty="0"/>
          </a:p>
        </p:txBody>
      </p:sp>
      <p:sp>
        <p:nvSpPr>
          <p:cNvPr id="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r>
              <a:rPr lang="en-US" dirty="0" smtClean="0"/>
              <a:t>8-</a:t>
            </a:r>
            <a:fld id="{0021D51A-B140-41D8-B455-79292309F0E0}" type="slidenum">
              <a:rPr lang="en-US" smtClean="0"/>
              <a:pPr/>
              <a:t>‹#›</a:t>
            </a:fld>
            <a:endParaRPr lang="en-US" dirty="0"/>
          </a:p>
        </p:txBody>
      </p:sp>
    </p:spTree>
    <p:extLst>
      <p:ext uri="{BB962C8B-B14F-4D97-AF65-F5344CB8AC3E}">
        <p14:creationId xmlns:p14="http://schemas.microsoft.com/office/powerpoint/2010/main" val="305158916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algn="ctr"/>
            <a:r>
              <a:rPr lang="en-US" b="1" dirty="0" smtClean="0"/>
              <a:t>Chapter 8</a:t>
            </a:r>
            <a:br>
              <a:rPr lang="en-US" b="1" dirty="0" smtClean="0"/>
            </a:br>
            <a:r>
              <a:rPr lang="en-US" b="1" dirty="0" smtClean="0"/>
              <a:t>Scheduling Resources and Costs</a:t>
            </a:r>
            <a:endParaRPr lang="en-US" b="1"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061985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dirty="0"/>
              <a:t>Scheduling time-constrained projects focuses on </a:t>
            </a:r>
            <a:r>
              <a:rPr lang="en-US" dirty="0" smtClean="0"/>
              <a:t>optimizing resource utilization </a:t>
            </a:r>
            <a:r>
              <a:rPr lang="en-US" dirty="0"/>
              <a:t>by using leveling techniques </a:t>
            </a:r>
            <a:r>
              <a:rPr lang="en-US" dirty="0" smtClean="0"/>
              <a:t>that use the delay inherent in the positive slack of noncritical activities to </a:t>
            </a:r>
            <a:r>
              <a:rPr lang="en-US" dirty="0"/>
              <a:t>reduce peak </a:t>
            </a:r>
            <a:r>
              <a:rPr lang="en-US" dirty="0" smtClean="0"/>
              <a:t>resource demands such that additional resources are available to critical activities.</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10</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42811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b="1" dirty="0"/>
              <a:t> Figure </a:t>
            </a:r>
            <a:r>
              <a:rPr lang="en-US" b="1" dirty="0" smtClean="0"/>
              <a:t>8.3 </a:t>
            </a:r>
            <a:r>
              <a:rPr lang="en-US" dirty="0" smtClean="0"/>
              <a:t>provides an example of linear charting of leveling technique procedures for </a:t>
            </a:r>
            <a:r>
              <a:rPr lang="en-US" dirty="0"/>
              <a:t>a time-constrained </a:t>
            </a:r>
            <a:r>
              <a:rPr lang="en-US" dirty="0" smtClean="0"/>
              <a:t>project that optimizes the monthly utilization of backhoe equipment by the staff of a botanical </a:t>
            </a:r>
            <a:r>
              <a:rPr lang="en-US" dirty="0" smtClean="0"/>
              <a:t>garden over a thirty-day time period.</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11</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039785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dirty="0" smtClean="0"/>
              <a:t>Resource demand leveling techniques for time-constrained projects have the advantages of reducing peak demands, resources over </a:t>
            </a:r>
            <a:r>
              <a:rPr lang="en-US" dirty="0"/>
              <a:t>the life of the project are </a:t>
            </a:r>
            <a:r>
              <a:rPr lang="en-US" dirty="0" smtClean="0"/>
              <a:t>reduced and fluctuation </a:t>
            </a:r>
            <a:r>
              <a:rPr lang="en-US" dirty="0"/>
              <a:t>in resource demand is minimized</a:t>
            </a:r>
            <a:r>
              <a:rPr lang="en-US" dirty="0" smtClean="0"/>
              <a:t>. Disadvantages of leveling are loss </a:t>
            </a:r>
            <a:r>
              <a:rPr lang="en-US" dirty="0"/>
              <a:t>of flexibility that occurs from reducing </a:t>
            </a:r>
            <a:r>
              <a:rPr lang="en-US" dirty="0" smtClean="0"/>
              <a:t>slack and increased </a:t>
            </a:r>
            <a:r>
              <a:rPr lang="en-US" dirty="0"/>
              <a:t>criticality of all </a:t>
            </a:r>
            <a:r>
              <a:rPr lang="en-US" dirty="0" smtClean="0"/>
              <a:t>activities as their dependencies increase.</a:t>
            </a:r>
            <a:endParaRPr lang="en-US" dirty="0"/>
          </a:p>
          <a:p>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12</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1763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dirty="0" smtClean="0"/>
              <a:t>Resource-constrained projects have resources that are </a:t>
            </a:r>
            <a:r>
              <a:rPr lang="en-US" dirty="0"/>
              <a:t>limited in quantity or availability</a:t>
            </a:r>
            <a:r>
              <a:rPr lang="en-US" dirty="0" smtClean="0"/>
              <a:t>. Activities </a:t>
            </a:r>
            <a:r>
              <a:rPr lang="en-US" dirty="0"/>
              <a:t>are scheduled using </a:t>
            </a:r>
            <a:r>
              <a:rPr lang="en-US" dirty="0" smtClean="0"/>
              <a:t>the parallel method of applying heuristics (</a:t>
            </a:r>
            <a:r>
              <a:rPr lang="en-US" dirty="0"/>
              <a:t>rules-of-thumb) </a:t>
            </a:r>
            <a:r>
              <a:rPr lang="en-US" dirty="0" smtClean="0"/>
              <a:t>with the goals of achieving minimum slack, smallest </a:t>
            </a:r>
            <a:r>
              <a:rPr lang="en-US" dirty="0"/>
              <a:t>(least) </a:t>
            </a:r>
            <a:r>
              <a:rPr lang="en-US" dirty="0" smtClean="0"/>
              <a:t>duration, and the lowest </a:t>
            </a:r>
            <a:r>
              <a:rPr lang="en-US" dirty="0"/>
              <a:t>activity identification </a:t>
            </a:r>
            <a:r>
              <a:rPr lang="en-US" dirty="0" smtClean="0"/>
              <a:t>number in an </a:t>
            </a:r>
            <a:r>
              <a:rPr lang="en-US" dirty="0"/>
              <a:t>iterative process starting at the first time period </a:t>
            </a:r>
            <a:r>
              <a:rPr lang="en-US" dirty="0" smtClean="0"/>
              <a:t>of </a:t>
            </a:r>
            <a:r>
              <a:rPr lang="en-US" dirty="0"/>
              <a:t>the project and scheduling period-by-period the start of any activities using the three priority rules</a:t>
            </a:r>
            <a:r>
              <a:rPr lang="en-US" dirty="0" smtClean="0"/>
              <a:t>.</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13</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456486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b="1" dirty="0"/>
              <a:t>Figures </a:t>
            </a:r>
            <a:r>
              <a:rPr lang="en-US" b="1" dirty="0" smtClean="0"/>
              <a:t>8.4 </a:t>
            </a:r>
            <a:r>
              <a:rPr lang="en-US" dirty="0" smtClean="0"/>
              <a:t>begins as series of boxed figures </a:t>
            </a:r>
            <a:r>
              <a:rPr lang="en-US" dirty="0"/>
              <a:t>that demonstrates the scenario of scheduling </a:t>
            </a:r>
            <a:r>
              <a:rPr lang="en-US" dirty="0" smtClean="0"/>
              <a:t> (using late start and early finish times) limited resources </a:t>
            </a:r>
            <a:r>
              <a:rPr lang="en-US" dirty="0"/>
              <a:t>in </a:t>
            </a:r>
            <a:r>
              <a:rPr lang="en-US" dirty="0" smtClean="0"/>
              <a:t>real projects </a:t>
            </a:r>
            <a:r>
              <a:rPr lang="en-US" dirty="0"/>
              <a:t>and the resulting increase in the risk of being late</a:t>
            </a:r>
            <a:r>
              <a:rPr lang="en-US" dirty="0" smtClean="0"/>
              <a:t>.</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14</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62547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dirty="0" smtClean="0"/>
              <a:t>In </a:t>
            </a:r>
            <a:r>
              <a:rPr lang="en-US" b="1" dirty="0" smtClean="0"/>
              <a:t>Figure 8.4</a:t>
            </a:r>
            <a:r>
              <a:rPr lang="en-US" dirty="0" smtClean="0"/>
              <a:t>, the </a:t>
            </a:r>
            <a:r>
              <a:rPr lang="en-US" dirty="0"/>
              <a:t>shaded areas in the </a:t>
            </a:r>
            <a:r>
              <a:rPr lang="en-US" dirty="0" smtClean="0"/>
              <a:t>early start resource </a:t>
            </a:r>
            <a:r>
              <a:rPr lang="en-US" dirty="0"/>
              <a:t>loading chart represent the “</a:t>
            </a:r>
            <a:r>
              <a:rPr lang="en-US" dirty="0" smtClean="0"/>
              <a:t>scheduling interval</a:t>
            </a:r>
            <a:r>
              <a:rPr lang="en-US" dirty="0"/>
              <a:t>” of the time-constrained schedule (ES through LF). </a:t>
            </a:r>
            <a:r>
              <a:rPr lang="en-US" dirty="0" smtClean="0"/>
              <a:t>For this schedule, the resource can be scheduled at any </a:t>
            </a:r>
            <a:r>
              <a:rPr lang="en-US" dirty="0"/>
              <a:t>place within the interval and not delay the project. Scheduling </a:t>
            </a:r>
            <a:r>
              <a:rPr lang="en-US" dirty="0" smtClean="0"/>
              <a:t>the activity </a:t>
            </a:r>
            <a:r>
              <a:rPr lang="en-US" dirty="0"/>
              <a:t>beyond the LF </a:t>
            </a:r>
            <a:r>
              <a:rPr lang="en-US" dirty="0" smtClean="0"/>
              <a:t>time will </a:t>
            </a:r>
            <a:r>
              <a:rPr lang="en-US" dirty="0"/>
              <a:t>delay the project</a:t>
            </a:r>
            <a:r>
              <a:rPr lang="en-US" dirty="0" smtClean="0"/>
              <a:t>.</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15</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4223477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dirty="0"/>
              <a:t>In </a:t>
            </a:r>
            <a:r>
              <a:rPr lang="en-US" b="1" dirty="0"/>
              <a:t>Figure 8.4</a:t>
            </a:r>
            <a:r>
              <a:rPr lang="en-US" dirty="0"/>
              <a:t>, the shaded areas in the resource loading chart represent the “scheduling interval” of the time-constrained schedule (ES through LF). For this schedule, the resource can be scheduled at any place within the interval and not delay the project. Scheduling the activity beyond the LF will delay the project. </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16</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574909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dirty="0" smtClean="0"/>
              <a:t>Using </a:t>
            </a:r>
            <a:r>
              <a:rPr lang="en-US" dirty="0"/>
              <a:t>the parallel scheduling method, the network in </a:t>
            </a:r>
            <a:r>
              <a:rPr lang="en-US" b="1" dirty="0"/>
              <a:t>Figure </a:t>
            </a:r>
            <a:r>
              <a:rPr lang="en-US" b="1" dirty="0" smtClean="0"/>
              <a:t>8.5 </a:t>
            </a:r>
            <a:r>
              <a:rPr lang="en-US" dirty="0" smtClean="0"/>
              <a:t>has been </a:t>
            </a:r>
            <a:r>
              <a:rPr lang="en-US" dirty="0"/>
              <a:t>revised to </a:t>
            </a:r>
            <a:r>
              <a:rPr lang="en-US" dirty="0" smtClean="0"/>
              <a:t>reflect new </a:t>
            </a:r>
            <a:r>
              <a:rPr lang="en-US" dirty="0"/>
              <a:t>start, finish, and slack </a:t>
            </a:r>
            <a:r>
              <a:rPr lang="en-US" dirty="0" smtClean="0"/>
              <a:t>times in a resource-constrained schedule for period 5-6. </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17</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901648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dirty="0" smtClean="0"/>
              <a:t>The network in </a:t>
            </a:r>
            <a:r>
              <a:rPr lang="en-US" b="1" dirty="0" smtClean="0"/>
              <a:t>Figure 8.5 </a:t>
            </a:r>
            <a:r>
              <a:rPr lang="en-US" dirty="0" smtClean="0"/>
              <a:t>reflects the new schedule ending date of 14 time units, rather than the previously time-constrained project duration of 12 time units in </a:t>
            </a:r>
            <a:r>
              <a:rPr lang="en-US" b="1" dirty="0" smtClean="0"/>
              <a:t>Figure 8.4</a:t>
            </a:r>
            <a:r>
              <a:rPr lang="en-US" dirty="0" smtClean="0"/>
              <a:t>. The </a:t>
            </a:r>
            <a:r>
              <a:rPr lang="en-US" dirty="0"/>
              <a:t>network has </a:t>
            </a:r>
            <a:r>
              <a:rPr lang="en-US" dirty="0" smtClean="0"/>
              <a:t>also been </a:t>
            </a:r>
            <a:r>
              <a:rPr lang="en-US" dirty="0"/>
              <a:t>revised to reflect new start, finish, and slack times for each activity. Note that activity 6 is still critical and has a slack of 0 time units because no resources are available (they are being used on activities 2 and 5). Slack has been reduced significantly for many activities resulting in an increase in the number of critical activities</a:t>
            </a:r>
            <a:r>
              <a:rPr lang="en-US" dirty="0" smtClean="0"/>
              <a:t>.</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18</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778612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US" dirty="0" smtClean="0"/>
              <a:t>In </a:t>
            </a:r>
            <a:r>
              <a:rPr lang="en-US" b="1" dirty="0" smtClean="0"/>
              <a:t>Figure </a:t>
            </a:r>
            <a:r>
              <a:rPr lang="en-US" b="1" dirty="0" smtClean="0"/>
              <a:t>8.5 (cont’d)</a:t>
            </a:r>
            <a:r>
              <a:rPr lang="en-US" dirty="0" smtClean="0"/>
              <a:t>, </a:t>
            </a:r>
            <a:r>
              <a:rPr lang="en-US" dirty="0" smtClean="0"/>
              <a:t>the </a:t>
            </a:r>
            <a:r>
              <a:rPr lang="en-US" dirty="0"/>
              <a:t>number of </a:t>
            </a:r>
            <a:r>
              <a:rPr lang="en-US" dirty="0" smtClean="0"/>
              <a:t>critical activities (boxes 1</a:t>
            </a:r>
            <a:r>
              <a:rPr lang="en-US" dirty="0"/>
              <a:t>, 2, 3, 5, 6, 7) has increased from four to </a:t>
            </a:r>
            <a:r>
              <a:rPr lang="en-US" dirty="0" smtClean="0"/>
              <a:t>six as slack has been reduced throughout the project network.</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19</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06601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en-US" dirty="0" smtClean="0"/>
              <a:t>In Chapter Eight, we learn that project managers must pay attention to the usage </a:t>
            </a:r>
            <a:r>
              <a:rPr lang="en-US" dirty="0"/>
              <a:t>and availability of resources </a:t>
            </a:r>
            <a:r>
              <a:rPr lang="en-US" dirty="0" smtClean="0"/>
              <a:t>to avoid resource bottlenecks and the associated costs of crashing project activities when </a:t>
            </a:r>
            <a:r>
              <a:rPr lang="en-US" dirty="0"/>
              <a:t>developing a project schedule</a:t>
            </a:r>
            <a:r>
              <a:rPr lang="en-US" dirty="0" smtClean="0"/>
              <a:t>. </a:t>
            </a:r>
            <a:r>
              <a:rPr lang="en-US" dirty="0"/>
              <a:t>Project managers </a:t>
            </a:r>
            <a:r>
              <a:rPr lang="en-US" dirty="0" smtClean="0"/>
              <a:t>must understand that the results </a:t>
            </a:r>
            <a:r>
              <a:rPr lang="en-US" dirty="0"/>
              <a:t>of resource </a:t>
            </a:r>
            <a:r>
              <a:rPr lang="en-US" dirty="0" smtClean="0"/>
              <a:t>scheduling can be </a:t>
            </a:r>
            <a:r>
              <a:rPr lang="en-US" dirty="0"/>
              <a:t>significantly different from the results of the standard </a:t>
            </a:r>
            <a:r>
              <a:rPr lang="en-US" dirty="0" smtClean="0"/>
              <a:t>CPM </a:t>
            </a:r>
            <a:r>
              <a:rPr lang="en-US" dirty="0"/>
              <a:t>method. The project resource schedule </a:t>
            </a:r>
            <a:r>
              <a:rPr lang="en-US" dirty="0" smtClean="0"/>
              <a:t>provides a reliable baseline both measuring </a:t>
            </a:r>
            <a:r>
              <a:rPr lang="en-US" dirty="0"/>
              <a:t>time differences between plan and </a:t>
            </a:r>
            <a:r>
              <a:rPr lang="en-US" dirty="0" smtClean="0"/>
              <a:t>actual and for </a:t>
            </a:r>
            <a:r>
              <a:rPr lang="en-US" dirty="0"/>
              <a:t>developing </a:t>
            </a:r>
            <a:r>
              <a:rPr lang="en-US" dirty="0" smtClean="0"/>
              <a:t>a </a:t>
            </a:r>
            <a:r>
              <a:rPr lang="en-US" dirty="0"/>
              <a:t>time-phased project </a:t>
            </a:r>
            <a:r>
              <a:rPr lang="en-US" dirty="0" smtClean="0"/>
              <a:t>cost budget </a:t>
            </a:r>
            <a:r>
              <a:rPr lang="en-US" dirty="0"/>
              <a:t>baseline.</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024321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dirty="0"/>
              <a:t>EMR is the name given to the development of a handheld electronic </a:t>
            </a:r>
            <a:r>
              <a:rPr lang="en-US" dirty="0" smtClean="0"/>
              <a:t>medical reference </a:t>
            </a:r>
            <a:r>
              <a:rPr lang="en-US" dirty="0"/>
              <a:t>guide to be used by emergency medical technicians and paramedics. </a:t>
            </a:r>
            <a:r>
              <a:rPr lang="en-US" dirty="0" smtClean="0"/>
              <a:t>A resource constraint on the project schedule is that there </a:t>
            </a:r>
            <a:r>
              <a:rPr lang="en-US" dirty="0"/>
              <a:t>are only eight design engineers who can be assigned to the project due to a shortage of design engineers and commitments to other projects.</a:t>
            </a:r>
          </a:p>
          <a:p>
            <a:r>
              <a:rPr lang="en-US" dirty="0" smtClean="0"/>
              <a:t>MS Project </a:t>
            </a:r>
            <a:r>
              <a:rPr lang="en-US" dirty="0"/>
              <a:t>management software </a:t>
            </a:r>
            <a:r>
              <a:rPr lang="en-US" dirty="0" smtClean="0"/>
              <a:t>will be used to demonstrate software capable </a:t>
            </a:r>
            <a:r>
              <a:rPr lang="en-US" dirty="0"/>
              <a:t>of assessing and </a:t>
            </a:r>
            <a:r>
              <a:rPr lang="en-US" dirty="0" smtClean="0"/>
              <a:t>resolving complicated </a:t>
            </a:r>
            <a:r>
              <a:rPr lang="en-US" dirty="0"/>
              <a:t>resource-constrained schedules using </a:t>
            </a:r>
            <a:r>
              <a:rPr lang="en-US" dirty="0" smtClean="0"/>
              <a:t>heuristics.</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20</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345645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b="1" dirty="0"/>
              <a:t>Figure 8.6 </a:t>
            </a:r>
            <a:r>
              <a:rPr lang="en-US" dirty="0" smtClean="0"/>
              <a:t>depicts a </a:t>
            </a:r>
            <a:r>
              <a:rPr lang="en-US" dirty="0"/>
              <a:t>time-limited network for the design phase of the EMR </a:t>
            </a:r>
            <a:r>
              <a:rPr lang="en-US" dirty="0" smtClean="0"/>
              <a:t>project based on the assumption that only </a:t>
            </a:r>
            <a:r>
              <a:rPr lang="en-US" dirty="0"/>
              <a:t>design </a:t>
            </a:r>
            <a:r>
              <a:rPr lang="en-US" dirty="0" smtClean="0"/>
              <a:t>engineers are </a:t>
            </a:r>
            <a:r>
              <a:rPr lang="en-US" dirty="0"/>
              <a:t>required for the tasks and that the design engineers are interchangeable. The number of engineers required to perform each task is noted in the </a:t>
            </a:r>
            <a:r>
              <a:rPr lang="en-US" dirty="0" smtClean="0"/>
              <a:t>network activity nodes, where </a:t>
            </a:r>
            <a:r>
              <a:rPr lang="en-US" dirty="0"/>
              <a:t>500 percent means five design engineers are needed for </a:t>
            </a:r>
            <a:r>
              <a:rPr lang="en-US" dirty="0" smtClean="0"/>
              <a:t>the activity</a:t>
            </a:r>
            <a:r>
              <a:rPr lang="en-US" dirty="0"/>
              <a:t>. For example, activity 5, feature specs, requires four design </a:t>
            </a:r>
            <a:r>
              <a:rPr lang="en-US" dirty="0" smtClean="0"/>
              <a:t>engineers (</a:t>
            </a:r>
            <a:r>
              <a:rPr lang="en-US" dirty="0"/>
              <a:t>400 percent).</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21</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407628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dirty="0"/>
              <a:t>The time-limited (constrained</a:t>
            </a:r>
            <a:r>
              <a:rPr lang="en-US" dirty="0" smtClean="0"/>
              <a:t>) bar </a:t>
            </a:r>
            <a:r>
              <a:rPr lang="en-US" dirty="0"/>
              <a:t>chart for the </a:t>
            </a:r>
            <a:r>
              <a:rPr lang="en-US" dirty="0" smtClean="0"/>
              <a:t>EMR project </a:t>
            </a:r>
            <a:r>
              <a:rPr lang="en-US" dirty="0"/>
              <a:t>is shown in </a:t>
            </a:r>
            <a:r>
              <a:rPr lang="en-US" b="1" dirty="0"/>
              <a:t>Figure 8.7</a:t>
            </a:r>
            <a:r>
              <a:rPr lang="en-US" dirty="0"/>
              <a:t>. This bar chart incorporates </a:t>
            </a:r>
            <a:r>
              <a:rPr lang="en-US" dirty="0" smtClean="0"/>
              <a:t>the same </a:t>
            </a:r>
            <a:r>
              <a:rPr lang="en-US" dirty="0"/>
              <a:t>information used to develop the project network, but presents the project </a:t>
            </a:r>
            <a:r>
              <a:rPr lang="en-US" dirty="0" smtClean="0"/>
              <a:t>in the </a:t>
            </a:r>
            <a:r>
              <a:rPr lang="en-US" dirty="0"/>
              <a:t>form of a bar chart along a time line.</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22</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4097797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US" b="1" dirty="0"/>
              <a:t>Figure </a:t>
            </a:r>
            <a:r>
              <a:rPr lang="en-US" b="1" dirty="0" smtClean="0"/>
              <a:t>8.8A </a:t>
            </a:r>
            <a:r>
              <a:rPr lang="en-US" dirty="0" smtClean="0"/>
              <a:t>presents a </a:t>
            </a:r>
            <a:r>
              <a:rPr lang="en-US" dirty="0"/>
              <a:t>resource usage chart </a:t>
            </a:r>
            <a:r>
              <a:rPr lang="en-US" dirty="0" smtClean="0"/>
              <a:t>for </a:t>
            </a:r>
            <a:r>
              <a:rPr lang="en-US" dirty="0"/>
              <a:t>a </a:t>
            </a:r>
            <a:r>
              <a:rPr lang="en-US" dirty="0" smtClean="0"/>
              <a:t>time segment </a:t>
            </a:r>
            <a:r>
              <a:rPr lang="en-US" dirty="0"/>
              <a:t>of the </a:t>
            </a:r>
            <a:r>
              <a:rPr lang="en-US" dirty="0" smtClean="0"/>
              <a:t>EMR project—January </a:t>
            </a:r>
            <a:r>
              <a:rPr lang="en-US" dirty="0"/>
              <a:t>15 to January 23. </a:t>
            </a:r>
            <a:r>
              <a:rPr lang="en-US" dirty="0" smtClean="0"/>
              <a:t>The </a:t>
            </a:r>
            <a:r>
              <a:rPr lang="en-US" dirty="0"/>
              <a:t>time-limited </a:t>
            </a:r>
            <a:r>
              <a:rPr lang="en-US" dirty="0" smtClean="0"/>
              <a:t>project will require </a:t>
            </a:r>
            <a:r>
              <a:rPr lang="en-US" dirty="0"/>
              <a:t>21 design engineers on January 18 and 19 (168 hrs/8 hrs per engineer </a:t>
            </a:r>
            <a:r>
              <a:rPr lang="en-US" dirty="0" smtClean="0"/>
              <a:t>= 21 engineers</a:t>
            </a:r>
            <a:r>
              <a:rPr lang="en-US" dirty="0"/>
              <a:t>). This </a:t>
            </a:r>
            <a:r>
              <a:rPr lang="en-US" dirty="0" smtClean="0"/>
              <a:t>segment represents </a:t>
            </a:r>
            <a:r>
              <a:rPr lang="en-US" dirty="0"/>
              <a:t>the peak requirement for design engineers </a:t>
            </a:r>
            <a:r>
              <a:rPr lang="en-US" dirty="0" smtClean="0"/>
              <a:t>for the </a:t>
            </a:r>
            <a:r>
              <a:rPr lang="en-US" dirty="0"/>
              <a:t>project. However, due to the shortage of design engineers and commitments </a:t>
            </a:r>
            <a:r>
              <a:rPr lang="en-US" dirty="0" smtClean="0"/>
              <a:t>to other </a:t>
            </a:r>
            <a:r>
              <a:rPr lang="en-US" dirty="0"/>
              <a:t>projects, only eight engineers can be assigned to the project.</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23</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660567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b="1" dirty="0"/>
              <a:t>Figure </a:t>
            </a:r>
            <a:r>
              <a:rPr lang="en-US" b="1" dirty="0" smtClean="0"/>
              <a:t>8.8B </a:t>
            </a:r>
            <a:r>
              <a:rPr lang="en-US" dirty="0" smtClean="0"/>
              <a:t>shows a bar chart illustrating the resource loading problems created by the overallocation of the constrained resource of design engineers during the January 15-23 time period.</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24</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453724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b="1" dirty="0" smtClean="0"/>
              <a:t>Figure 8.9 </a:t>
            </a:r>
            <a:r>
              <a:rPr lang="en-US" dirty="0" smtClean="0"/>
              <a:t>contains </a:t>
            </a:r>
            <a:r>
              <a:rPr lang="en-US" dirty="0"/>
              <a:t>the revised, resource-limited network </a:t>
            </a:r>
            <a:r>
              <a:rPr lang="en-US" dirty="0" smtClean="0"/>
              <a:t>chart that represents a </a:t>
            </a:r>
            <a:r>
              <a:rPr lang="en-US" dirty="0"/>
              <a:t>new schedule </a:t>
            </a:r>
            <a:r>
              <a:rPr lang="en-US" dirty="0" smtClean="0"/>
              <a:t>for the </a:t>
            </a:r>
            <a:r>
              <a:rPr lang="en-US" dirty="0"/>
              <a:t>EMR project. </a:t>
            </a:r>
            <a:r>
              <a:rPr lang="en-US" dirty="0" smtClean="0"/>
              <a:t>The revised resource-limited </a:t>
            </a:r>
            <a:r>
              <a:rPr lang="en-US" dirty="0"/>
              <a:t>project network indicates </a:t>
            </a:r>
            <a:r>
              <a:rPr lang="en-US" dirty="0" smtClean="0"/>
              <a:t>that </a:t>
            </a:r>
            <a:r>
              <a:rPr lang="en-US" dirty="0"/>
              <a:t>project duration has </a:t>
            </a:r>
            <a:r>
              <a:rPr lang="en-US" dirty="0" smtClean="0"/>
              <a:t>been extended </a:t>
            </a:r>
            <a:r>
              <a:rPr lang="en-US" dirty="0"/>
              <a:t>to 2/26, or 57 workdays (versus 45 </a:t>
            </a:r>
            <a:r>
              <a:rPr lang="en-US" dirty="0" smtClean="0"/>
              <a:t>days for time-limited network). </a:t>
            </a:r>
            <a:r>
              <a:rPr lang="en-US" dirty="0"/>
              <a:t>The </a:t>
            </a:r>
            <a:r>
              <a:rPr lang="en-US" dirty="0" smtClean="0"/>
              <a:t>critical path has become activities 2</a:t>
            </a:r>
            <a:r>
              <a:rPr lang="en-US" dirty="0"/>
              <a:t>, 3, 9, 13.</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25</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9928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b="1" dirty="0"/>
              <a:t>Figure 8.10 </a:t>
            </a:r>
            <a:r>
              <a:rPr lang="en-US" dirty="0"/>
              <a:t>presents the </a:t>
            </a:r>
            <a:r>
              <a:rPr lang="en-US" dirty="0" smtClean="0"/>
              <a:t>EMR </a:t>
            </a:r>
            <a:r>
              <a:rPr lang="en-US" dirty="0" smtClean="0"/>
              <a:t>project </a:t>
            </a:r>
            <a:r>
              <a:rPr lang="en-US" dirty="0" smtClean="0"/>
              <a:t>as a horizontally horizontally-aligned bar </a:t>
            </a:r>
            <a:r>
              <a:rPr lang="en-US" dirty="0"/>
              <a:t>chart </a:t>
            </a:r>
            <a:r>
              <a:rPr lang="en-US" dirty="0" smtClean="0"/>
              <a:t>that maps the </a:t>
            </a:r>
            <a:r>
              <a:rPr lang="en-US" dirty="0"/>
              <a:t>results of leveling the </a:t>
            </a:r>
            <a:r>
              <a:rPr lang="en-US" dirty="0" smtClean="0"/>
              <a:t>project schedule </a:t>
            </a:r>
            <a:r>
              <a:rPr lang="en-US" dirty="0"/>
              <a:t>to </a:t>
            </a:r>
            <a:r>
              <a:rPr lang="en-US" dirty="0" smtClean="0"/>
              <a:t>reflect </a:t>
            </a:r>
            <a:r>
              <a:rPr lang="en-US" dirty="0"/>
              <a:t>the availability of only eight design engineers. The </a:t>
            </a:r>
            <a:r>
              <a:rPr lang="en-US" dirty="0" smtClean="0"/>
              <a:t>application of </a:t>
            </a:r>
            <a:r>
              <a:rPr lang="en-US" dirty="0"/>
              <a:t>the heuristics can be seen in the scheduling of the internal, external, </a:t>
            </a:r>
            <a:r>
              <a:rPr lang="en-US" dirty="0" smtClean="0"/>
              <a:t>feature, and </a:t>
            </a:r>
            <a:r>
              <a:rPr lang="en-US" dirty="0"/>
              <a:t>specification </a:t>
            </a:r>
            <a:r>
              <a:rPr lang="en-US" dirty="0" smtClean="0"/>
              <a:t>activities based on reduced slack, shortened duration, and criticality considerations.</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26</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4178419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dirty="0"/>
              <a:t>Like leveling schedules, the limited resource schedule usually reduces slack</a:t>
            </a:r>
            <a:r>
              <a:rPr lang="en-US" dirty="0" smtClean="0"/>
              <a:t>, reduces </a:t>
            </a:r>
            <a:r>
              <a:rPr lang="en-US" dirty="0"/>
              <a:t>flexibility by using slack to ensure delay is minimized, and increases </a:t>
            </a:r>
            <a:r>
              <a:rPr lang="en-US" dirty="0" smtClean="0"/>
              <a:t>the number </a:t>
            </a:r>
            <a:r>
              <a:rPr lang="en-US" dirty="0"/>
              <a:t>of critical and near-critical activities. Scheduling complexity is </a:t>
            </a:r>
            <a:r>
              <a:rPr lang="en-US" dirty="0" smtClean="0"/>
              <a:t>increased because </a:t>
            </a:r>
            <a:r>
              <a:rPr lang="en-US" dirty="0"/>
              <a:t>resource constraints are added to technical constraints; start times </a:t>
            </a:r>
            <a:r>
              <a:rPr lang="en-US" dirty="0" smtClean="0"/>
              <a:t>may now </a:t>
            </a:r>
            <a:r>
              <a:rPr lang="en-US" dirty="0"/>
              <a:t>have two constraints while parallel activities can become </a:t>
            </a:r>
            <a:r>
              <a:rPr lang="en-US" dirty="0" smtClean="0"/>
              <a:t>sequential and time-based activities </a:t>
            </a:r>
            <a:r>
              <a:rPr lang="en-US" dirty="0"/>
              <a:t>with slack </a:t>
            </a:r>
            <a:r>
              <a:rPr lang="en-US" dirty="0" smtClean="0"/>
              <a:t>can </a:t>
            </a:r>
            <a:r>
              <a:rPr lang="en-US" dirty="0"/>
              <a:t>change from critical </a:t>
            </a:r>
            <a:r>
              <a:rPr lang="en-US" dirty="0" smtClean="0"/>
              <a:t>to noncritical</a:t>
            </a:r>
            <a:r>
              <a:rPr lang="en-US" dirty="0"/>
              <a:t>..</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27</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121195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685830" y="4343400"/>
            <a:ext cx="5486400" cy="4114800"/>
          </a:xfrm>
        </p:spPr>
        <p:txBody>
          <a:bodyPr/>
          <a:lstStyle/>
          <a:p>
            <a:r>
              <a:rPr lang="en-US" dirty="0" smtClean="0"/>
              <a:t>Splitting is a </a:t>
            </a:r>
            <a:r>
              <a:rPr lang="en-US" dirty="0"/>
              <a:t>scheduling technique </a:t>
            </a:r>
            <a:r>
              <a:rPr lang="en-US" dirty="0" smtClean="0"/>
              <a:t>used </a:t>
            </a:r>
            <a:r>
              <a:rPr lang="en-US" dirty="0"/>
              <a:t>to get a better project schedule and/or </a:t>
            </a:r>
            <a:r>
              <a:rPr lang="en-US" dirty="0" smtClean="0"/>
              <a:t>to increase </a:t>
            </a:r>
            <a:r>
              <a:rPr lang="en-US" dirty="0"/>
              <a:t>resource </a:t>
            </a:r>
            <a:r>
              <a:rPr lang="en-US" dirty="0" smtClean="0"/>
              <a:t>utilization when:</a:t>
            </a:r>
          </a:p>
          <a:p>
            <a:pPr marL="395288" lvl="1" indent="-168275">
              <a:buFont typeface="Arial" panose="020B0604020202020204" pitchFamily="34" charset="0"/>
              <a:buChar char="•"/>
            </a:pPr>
            <a:r>
              <a:rPr lang="en-US" dirty="0" smtClean="0"/>
              <a:t>A resource at work can be interrupted </a:t>
            </a:r>
            <a:r>
              <a:rPr lang="en-US" dirty="0"/>
              <a:t>on an activity </a:t>
            </a:r>
            <a:r>
              <a:rPr lang="en-US" dirty="0" smtClean="0"/>
              <a:t>to use that </a:t>
            </a:r>
            <a:r>
              <a:rPr lang="en-US" dirty="0"/>
              <a:t>resource on another activity, then </a:t>
            </a:r>
            <a:r>
              <a:rPr lang="en-US" dirty="0" smtClean="0"/>
              <a:t>return </a:t>
            </a:r>
            <a:r>
              <a:rPr lang="en-US" dirty="0"/>
              <a:t>the </a:t>
            </a:r>
            <a:r>
              <a:rPr lang="en-US" dirty="0" smtClean="0"/>
              <a:t>resource </a:t>
            </a:r>
            <a:r>
              <a:rPr lang="en-US" dirty="0"/>
              <a:t>to </a:t>
            </a:r>
            <a:r>
              <a:rPr lang="en-US" dirty="0" smtClean="0"/>
              <a:t>the original activity to finish </a:t>
            </a:r>
            <a:r>
              <a:rPr lang="en-US" dirty="0"/>
              <a:t>the interrupted work</a:t>
            </a:r>
            <a:r>
              <a:rPr lang="en-US" dirty="0" smtClean="0"/>
              <a:t>. </a:t>
            </a:r>
          </a:p>
          <a:p>
            <a:pPr marL="395288" lvl="1" indent="-168275">
              <a:buFont typeface="Arial" panose="020B0604020202020204" pitchFamily="34" charset="0"/>
              <a:buChar char="•"/>
            </a:pPr>
            <a:r>
              <a:rPr lang="en-US" dirty="0" smtClean="0"/>
              <a:t>When </a:t>
            </a:r>
            <a:r>
              <a:rPr lang="en-US" dirty="0"/>
              <a:t>startup and shutdown </a:t>
            </a:r>
            <a:r>
              <a:rPr lang="en-US" dirty="0" smtClean="0"/>
              <a:t>interruption costs for splitting resources are </a:t>
            </a:r>
            <a:r>
              <a:rPr lang="en-US" dirty="0"/>
              <a:t>low.</a:t>
            </a:r>
          </a:p>
          <a:p>
            <a:pPr marL="395288" lvl="1" indent="-168275">
              <a:buFont typeface="Arial" panose="020B0604020202020204" pitchFamily="34" charset="0"/>
              <a:buChar char="•"/>
            </a:pPr>
            <a:r>
              <a:rPr lang="en-US" dirty="0" smtClean="0"/>
              <a:t>Interruption is not likely to cause the project to fail to </a:t>
            </a:r>
            <a:r>
              <a:rPr lang="en-US" dirty="0"/>
              <a:t>meet schedule</a:t>
            </a:r>
            <a:r>
              <a:rPr lang="en-US" dirty="0" smtClean="0"/>
              <a:t>.</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28</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727343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en-US" b="1" dirty="0"/>
              <a:t>Figure 8.11 </a:t>
            </a:r>
            <a:r>
              <a:rPr lang="en-US" dirty="0" smtClean="0"/>
              <a:t>depicts, in bar chart form, the effects/costs of splitting an original </a:t>
            </a:r>
            <a:r>
              <a:rPr lang="en-US" dirty="0"/>
              <a:t>activity </a:t>
            </a:r>
            <a:r>
              <a:rPr lang="en-US" dirty="0" smtClean="0"/>
              <a:t>into </a:t>
            </a:r>
            <a:r>
              <a:rPr lang="en-US" dirty="0"/>
              <a:t>three separate activities: A, B, and C. The </a:t>
            </a:r>
            <a:r>
              <a:rPr lang="en-US" dirty="0" smtClean="0"/>
              <a:t>shutdown and </a:t>
            </a:r>
            <a:r>
              <a:rPr lang="en-US" dirty="0"/>
              <a:t>start-up times </a:t>
            </a:r>
            <a:r>
              <a:rPr lang="en-US" dirty="0" smtClean="0"/>
              <a:t>associated with spitting work on both activities A and B have lengthen </a:t>
            </a:r>
            <a:r>
              <a:rPr lang="en-US" dirty="0"/>
              <a:t>the </a:t>
            </a:r>
            <a:r>
              <a:rPr lang="en-US" dirty="0" smtClean="0"/>
              <a:t>overall duration time </a:t>
            </a:r>
            <a:r>
              <a:rPr lang="en-US" dirty="0"/>
              <a:t>for the original activity.</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29</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065358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dirty="0"/>
              <a:t>Project network times are not a schedule </a:t>
            </a:r>
            <a:r>
              <a:rPr lang="en-US" dirty="0" smtClean="0"/>
              <a:t>until available and adequate resources </a:t>
            </a:r>
            <a:r>
              <a:rPr lang="en-US" dirty="0"/>
              <a:t>have been assigned</a:t>
            </a:r>
            <a:r>
              <a:rPr lang="en-US" dirty="0" smtClean="0"/>
              <a:t>. Given the implicit assumption of scarcity of organizational resources, adding </a:t>
            </a:r>
            <a:r>
              <a:rPr lang="en-US" dirty="0"/>
              <a:t>new projects requires making realistic judgments </a:t>
            </a:r>
            <a:r>
              <a:rPr lang="en-US" dirty="0" smtClean="0"/>
              <a:t>about present </a:t>
            </a:r>
            <a:r>
              <a:rPr lang="en-US" dirty="0"/>
              <a:t>resource availability and </a:t>
            </a:r>
            <a:r>
              <a:rPr lang="en-US" dirty="0" smtClean="0"/>
              <a:t>current project </a:t>
            </a:r>
            <a:r>
              <a:rPr lang="en-US" dirty="0"/>
              <a:t>durations</a:t>
            </a:r>
            <a:r>
              <a:rPr lang="en-US" dirty="0" smtClean="0"/>
              <a:t>. Project cost </a:t>
            </a:r>
            <a:r>
              <a:rPr lang="en-US" dirty="0"/>
              <a:t>estimates are not a budget </a:t>
            </a:r>
            <a:r>
              <a:rPr lang="en-US" dirty="0" smtClean="0"/>
              <a:t>until </a:t>
            </a:r>
            <a:r>
              <a:rPr lang="en-US" dirty="0"/>
              <a:t>they have been </a:t>
            </a:r>
            <a:r>
              <a:rPr lang="en-US" dirty="0" smtClean="0"/>
              <a:t>time-phased to create the project’s resource cost baseline.</a:t>
            </a:r>
            <a:endParaRPr lang="en-US" dirty="0"/>
          </a:p>
          <a:p>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2177365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n-US" dirty="0" smtClean="0"/>
              <a:t>For projects with where resources </a:t>
            </a:r>
            <a:r>
              <a:rPr lang="en-US" dirty="0"/>
              <a:t>are </a:t>
            </a:r>
            <a:r>
              <a:rPr lang="en-US" dirty="0" smtClean="0"/>
              <a:t>limited </a:t>
            </a:r>
            <a:r>
              <a:rPr lang="en-US" dirty="0"/>
              <a:t>and activity </a:t>
            </a:r>
            <a:r>
              <a:rPr lang="en-US" dirty="0" smtClean="0"/>
              <a:t>time estimates </a:t>
            </a:r>
            <a:r>
              <a:rPr lang="en-US" dirty="0"/>
              <a:t>are accurate, the resource-constrained schedule will materialize as </a:t>
            </a:r>
            <a:r>
              <a:rPr lang="en-US" dirty="0" smtClean="0"/>
              <a:t>the project </a:t>
            </a:r>
            <a:r>
              <a:rPr lang="en-US" dirty="0"/>
              <a:t>is implemented—not the time-constrained schedule! Therefore, failure </a:t>
            </a:r>
            <a:r>
              <a:rPr lang="en-US" dirty="0" smtClean="0"/>
              <a:t>to schedule </a:t>
            </a:r>
            <a:r>
              <a:rPr lang="en-US" dirty="0"/>
              <a:t>limited resources can lead to serious problems for a project manager. </a:t>
            </a:r>
            <a:r>
              <a:rPr lang="en-US" dirty="0" smtClean="0"/>
              <a:t>The benefit </a:t>
            </a:r>
            <a:r>
              <a:rPr lang="en-US" dirty="0"/>
              <a:t>of creating this schedule before the project begins </a:t>
            </a:r>
            <a:r>
              <a:rPr lang="en-US" dirty="0" smtClean="0"/>
              <a:t>is that it leaves </a:t>
            </a:r>
            <a:r>
              <a:rPr lang="en-US" dirty="0"/>
              <a:t>time for </a:t>
            </a:r>
            <a:r>
              <a:rPr lang="en-US" dirty="0" smtClean="0"/>
              <a:t>considering reasonable alternatives.</a:t>
            </a:r>
          </a:p>
          <a:p>
            <a:r>
              <a:rPr lang="en-US" dirty="0"/>
              <a:t>Resource schedules </a:t>
            </a:r>
            <a:r>
              <a:rPr lang="en-US" dirty="0" smtClean="0"/>
              <a:t>help in preparing time-phased work </a:t>
            </a:r>
            <a:r>
              <a:rPr lang="en-US" dirty="0"/>
              <a:t>package budgets with </a:t>
            </a:r>
            <a:r>
              <a:rPr lang="en-US" dirty="0" smtClean="0"/>
              <a:t>dates and are a </a:t>
            </a:r>
            <a:r>
              <a:rPr lang="en-US" dirty="0"/>
              <a:t>quick </a:t>
            </a:r>
            <a:r>
              <a:rPr lang="en-US" dirty="0" smtClean="0"/>
              <a:t>means for </a:t>
            </a:r>
            <a:r>
              <a:rPr lang="en-US" dirty="0"/>
              <a:t>a project manager to gauge the impact of unforeseen events such as turnover</a:t>
            </a:r>
            <a:r>
              <a:rPr lang="en-US" dirty="0" smtClean="0"/>
              <a:t>, equipment </a:t>
            </a:r>
            <a:r>
              <a:rPr lang="en-US" dirty="0"/>
              <a:t>breakdowns, or transfer of project personnel. Resource schedules </a:t>
            </a:r>
            <a:r>
              <a:rPr lang="en-US" dirty="0" smtClean="0"/>
              <a:t>also allow </a:t>
            </a:r>
            <a:r>
              <a:rPr lang="en-US" dirty="0"/>
              <a:t>project managers to assess </a:t>
            </a:r>
            <a:r>
              <a:rPr lang="en-US" dirty="0" smtClean="0"/>
              <a:t>the flexibility </a:t>
            </a:r>
            <a:r>
              <a:rPr lang="en-US" dirty="0"/>
              <a:t>they have </a:t>
            </a:r>
            <a:r>
              <a:rPr lang="en-US" dirty="0" smtClean="0"/>
              <a:t>in the sharing of certain </a:t>
            </a:r>
            <a:r>
              <a:rPr lang="en-US" dirty="0"/>
              <a:t>resources.</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30</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481686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dirty="0"/>
              <a:t>Multiproject </a:t>
            </a:r>
            <a:r>
              <a:rPr lang="en-US" dirty="0" smtClean="0"/>
              <a:t>scheduling problems are sourced in several areas:</a:t>
            </a:r>
          </a:p>
          <a:p>
            <a:pPr marL="395288" lvl="1" indent="-168275">
              <a:buFont typeface="Arial" panose="020B0604020202020204" pitchFamily="34" charset="0"/>
              <a:buChar char="•"/>
            </a:pPr>
            <a:r>
              <a:rPr lang="en-US" dirty="0" smtClean="0"/>
              <a:t>Overall </a:t>
            </a:r>
            <a:r>
              <a:rPr lang="en-US" dirty="0"/>
              <a:t>project </a:t>
            </a:r>
            <a:r>
              <a:rPr lang="en-US" dirty="0" smtClean="0"/>
              <a:t>slippage that occurs when delay </a:t>
            </a:r>
            <a:r>
              <a:rPr lang="en-US" dirty="0"/>
              <a:t>on one project create delays for other </a:t>
            </a:r>
            <a:r>
              <a:rPr lang="en-US" dirty="0" smtClean="0"/>
              <a:t>projects.</a:t>
            </a:r>
            <a:endParaRPr lang="en-US" dirty="0"/>
          </a:p>
          <a:p>
            <a:pPr marL="395288" lvl="1" indent="-168275">
              <a:buFont typeface="Arial" panose="020B0604020202020204" pitchFamily="34" charset="0"/>
              <a:buChar char="•"/>
            </a:pPr>
            <a:r>
              <a:rPr lang="en-US" dirty="0"/>
              <a:t>Inefficient resource </a:t>
            </a:r>
            <a:r>
              <a:rPr lang="en-US" dirty="0" smtClean="0"/>
              <a:t>application due to inefficiencies induced by peaks </a:t>
            </a:r>
            <a:r>
              <a:rPr lang="en-US" dirty="0"/>
              <a:t>and valleys of resource </a:t>
            </a:r>
            <a:r>
              <a:rPr lang="en-US" dirty="0" smtClean="0"/>
              <a:t>demands.</a:t>
            </a:r>
            <a:endParaRPr lang="en-US" dirty="0"/>
          </a:p>
          <a:p>
            <a:pPr marL="395288" lvl="1" indent="-168275">
              <a:buFont typeface="Arial" panose="020B0604020202020204" pitchFamily="34" charset="0"/>
              <a:buChar char="•"/>
            </a:pPr>
            <a:r>
              <a:rPr lang="en-US" dirty="0"/>
              <a:t>Resource </a:t>
            </a:r>
            <a:r>
              <a:rPr lang="en-US" dirty="0" smtClean="0"/>
              <a:t>bottlenecks due to shortages </a:t>
            </a:r>
            <a:r>
              <a:rPr lang="en-US" dirty="0"/>
              <a:t>of critical resources required for multiple projects cause delays and schedule extensions.</a:t>
            </a:r>
          </a:p>
          <a:p>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31</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635437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dirty="0"/>
              <a:t>Managing </a:t>
            </a:r>
            <a:r>
              <a:rPr lang="en-US" dirty="0" smtClean="0"/>
              <a:t>multiproject scheduling requires:</a:t>
            </a:r>
            <a:endParaRPr lang="en-US" dirty="0"/>
          </a:p>
          <a:p>
            <a:pPr marL="395288" lvl="1" indent="-168275">
              <a:buFont typeface="Arial" panose="020B0604020202020204" pitchFamily="34" charset="0"/>
              <a:buChar char="•"/>
            </a:pPr>
            <a:r>
              <a:rPr lang="en-US" dirty="0" smtClean="0"/>
              <a:t>Creation of </a:t>
            </a:r>
            <a:r>
              <a:rPr lang="en-US" dirty="0"/>
              <a:t>project offices or departments to oversee the scheduling of resources across projects.</a:t>
            </a:r>
          </a:p>
          <a:p>
            <a:pPr marL="395288" lvl="1" indent="-168275">
              <a:buFont typeface="Arial" panose="020B0604020202020204" pitchFamily="34" charset="0"/>
              <a:buChar char="•"/>
            </a:pPr>
            <a:r>
              <a:rPr lang="en-US" dirty="0"/>
              <a:t>Use </a:t>
            </a:r>
            <a:r>
              <a:rPr lang="en-US" dirty="0" smtClean="0"/>
              <a:t>of a </a:t>
            </a:r>
            <a:r>
              <a:rPr lang="en-US" dirty="0"/>
              <a:t>project priority queuing system: first come, first served for resources.</a:t>
            </a:r>
          </a:p>
          <a:p>
            <a:pPr marL="395288" lvl="1" indent="-168275">
              <a:buFont typeface="Arial" panose="020B0604020202020204" pitchFamily="34" charset="0"/>
              <a:buChar char="•"/>
            </a:pPr>
            <a:r>
              <a:rPr lang="en-US" dirty="0" smtClean="0"/>
              <a:t>Centralization of project management efforts that treat </a:t>
            </a:r>
            <a:r>
              <a:rPr lang="en-US" dirty="0"/>
              <a:t>all projects as a part of a “megaproject.”</a:t>
            </a:r>
          </a:p>
          <a:p>
            <a:pPr marL="395288" lvl="1" indent="-168275">
              <a:buFont typeface="Arial" panose="020B0604020202020204" pitchFamily="34" charset="0"/>
              <a:buChar char="•"/>
            </a:pPr>
            <a:r>
              <a:rPr lang="en-US" dirty="0" smtClean="0"/>
              <a:t>Outsourcing of </a:t>
            </a:r>
            <a:r>
              <a:rPr lang="en-US" dirty="0"/>
              <a:t>projects to reduce the number </a:t>
            </a:r>
            <a:r>
              <a:rPr lang="en-US" dirty="0" smtClean="0"/>
              <a:t> of </a:t>
            </a:r>
            <a:r>
              <a:rPr lang="en-US" dirty="0"/>
              <a:t>projects handled internally.</a:t>
            </a:r>
          </a:p>
          <a:p>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32</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256660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time-phased budget baseline is needed to </a:t>
            </a:r>
            <a:r>
              <a:rPr lang="en-US" dirty="0"/>
              <a:t>determine if the project is on, ahead, or behind schedule and over or under its budgeted </a:t>
            </a:r>
            <a:r>
              <a:rPr lang="en-US" dirty="0" smtClean="0"/>
              <a:t>costs and to </a:t>
            </a:r>
            <a:r>
              <a:rPr lang="en-US" dirty="0"/>
              <a:t>know how much work has been accomplished for the allocated money spent—the project cost baseline (planned value, PV)</a:t>
            </a:r>
          </a:p>
          <a:p>
            <a:r>
              <a:rPr lang="en-US" dirty="0" smtClean="0"/>
              <a:t>Project managers create </a:t>
            </a:r>
            <a:r>
              <a:rPr lang="en-US" dirty="0"/>
              <a:t>a </a:t>
            </a:r>
            <a:r>
              <a:rPr lang="en-US" dirty="0" smtClean="0"/>
              <a:t>time-phased budget by assigning each </a:t>
            </a:r>
            <a:r>
              <a:rPr lang="en-US" dirty="0"/>
              <a:t>work package to one responsible person or department and deliverable</a:t>
            </a:r>
            <a:r>
              <a:rPr lang="en-US" dirty="0" smtClean="0"/>
              <a:t>. They can then compare the  </a:t>
            </a:r>
            <a:r>
              <a:rPr lang="en-US" dirty="0"/>
              <a:t>planned schedule and </a:t>
            </a:r>
            <a:r>
              <a:rPr lang="en-US" dirty="0" smtClean="0"/>
              <a:t>its costs </a:t>
            </a:r>
            <a:r>
              <a:rPr lang="en-US" dirty="0"/>
              <a:t>using an integrative system called earned value.</a:t>
            </a:r>
          </a:p>
          <a:p>
            <a:endParaRPr lang="en-US" dirty="0"/>
          </a:p>
        </p:txBody>
      </p:sp>
      <p:sp>
        <p:nvSpPr>
          <p:cNvPr id="5" name="Slide Number Placeholder 4"/>
          <p:cNvSpPr>
            <a:spLocks noGrp="1"/>
          </p:cNvSpPr>
          <p:nvPr>
            <p:ph type="sldNum" sz="quarter" idx="10"/>
          </p:nvPr>
        </p:nvSpPr>
        <p:spPr/>
        <p:txBody>
          <a:bodyPr/>
          <a:lstStyle/>
          <a:p>
            <a:r>
              <a:rPr lang="en-US" dirty="0" smtClean="0"/>
              <a:t>8-</a:t>
            </a:r>
            <a:fld id="{0021D51A-B140-41D8-B455-79292309F0E0}" type="slidenum">
              <a:rPr lang="en-US" smtClean="0"/>
              <a:pPr/>
              <a:t>33</a:t>
            </a:fld>
            <a:endParaRPr lang="en-US" dirty="0"/>
          </a:p>
        </p:txBody>
      </p:sp>
      <p:sp>
        <p:nvSpPr>
          <p:cNvPr id="6" name="Header Placeholder 5"/>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225370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b="1" dirty="0"/>
              <a:t>Figure 8.12 </a:t>
            </a:r>
            <a:r>
              <a:rPr lang="en-US" dirty="0" smtClean="0"/>
              <a:t>presents a direct labor budget roll-up </a:t>
            </a:r>
            <a:r>
              <a:rPr lang="en-US" dirty="0"/>
              <a:t>example of the PC Prototype Project arranged </a:t>
            </a:r>
            <a:r>
              <a:rPr lang="en-US" dirty="0" smtClean="0"/>
              <a:t>in a matrix format by WBS deliverable and the OBS organization </a:t>
            </a:r>
            <a:r>
              <a:rPr lang="en-US" dirty="0"/>
              <a:t>unit responsible. </a:t>
            </a:r>
            <a:r>
              <a:rPr lang="en-US" dirty="0" smtClean="0"/>
              <a:t>At </a:t>
            </a:r>
            <a:r>
              <a:rPr lang="en-US" dirty="0"/>
              <a:t>each intersection point of the </a:t>
            </a:r>
            <a:r>
              <a:rPr lang="en-US" dirty="0" smtClean="0"/>
              <a:t>WBS/OBS </a:t>
            </a:r>
            <a:r>
              <a:rPr lang="en-US" dirty="0"/>
              <a:t>matrix, </a:t>
            </a:r>
            <a:r>
              <a:rPr lang="en-US" dirty="0" smtClean="0"/>
              <a:t>work </a:t>
            </a:r>
            <a:r>
              <a:rPr lang="en-US" dirty="0"/>
              <a:t>package budgets and the total </a:t>
            </a:r>
            <a:r>
              <a:rPr lang="en-US" dirty="0" smtClean="0"/>
              <a:t>cost (a </a:t>
            </a:r>
            <a:r>
              <a:rPr lang="en-US" dirty="0"/>
              <a:t>cost or control </a:t>
            </a:r>
            <a:r>
              <a:rPr lang="en-US" dirty="0" smtClean="0"/>
              <a:t>account) is shown. </a:t>
            </a:r>
            <a:r>
              <a:rPr lang="en-US" dirty="0"/>
              <a:t>For example, at the </a:t>
            </a:r>
            <a:r>
              <a:rPr lang="en-US" dirty="0" smtClean="0"/>
              <a:t>intersection of </a:t>
            </a:r>
            <a:r>
              <a:rPr lang="en-US" dirty="0"/>
              <a:t>the Read/write head deliverable and the Production </a:t>
            </a:r>
            <a:r>
              <a:rPr lang="en-US" dirty="0" smtClean="0"/>
              <a:t>department, there </a:t>
            </a:r>
            <a:r>
              <a:rPr lang="en-US" dirty="0"/>
              <a:t>are three work packages with a total budget of $200,000. The sum of all </a:t>
            </a:r>
            <a:r>
              <a:rPr lang="en-US" dirty="0" smtClean="0"/>
              <a:t>cost accounts </a:t>
            </a:r>
            <a:r>
              <a:rPr lang="en-US" dirty="0"/>
              <a:t>in a column </a:t>
            </a:r>
            <a:r>
              <a:rPr lang="en-US" dirty="0" smtClean="0"/>
              <a:t>represents </a:t>
            </a:r>
            <a:r>
              <a:rPr lang="en-US" dirty="0"/>
              <a:t>the total costs for the deliverable</a:t>
            </a:r>
            <a:r>
              <a:rPr lang="en-US" dirty="0" smtClean="0"/>
              <a:t>. Conversely, the </a:t>
            </a:r>
            <a:r>
              <a:rPr lang="en-US" dirty="0"/>
              <a:t>sum of the cost accounts in a row </a:t>
            </a:r>
            <a:r>
              <a:rPr lang="en-US" dirty="0" smtClean="0"/>
              <a:t>represents </a:t>
            </a:r>
            <a:r>
              <a:rPr lang="en-US" dirty="0"/>
              <a:t>the costs or </a:t>
            </a:r>
            <a:r>
              <a:rPr lang="en-US" dirty="0" smtClean="0"/>
              <a:t>budget for </a:t>
            </a:r>
            <a:r>
              <a:rPr lang="en-US" dirty="0"/>
              <a:t>the organizational unit responsible to accomplish the work. </a:t>
            </a:r>
            <a:r>
              <a:rPr lang="en-US" dirty="0" smtClean="0"/>
              <a:t>Managers can continue to </a:t>
            </a:r>
            <a:r>
              <a:rPr lang="en-US" dirty="0"/>
              <a:t>“roll up” costs on the WBS/OBS to total project costs. This WBS provides </a:t>
            </a:r>
            <a:r>
              <a:rPr lang="en-US" dirty="0" smtClean="0"/>
              <a:t>the information needed to </a:t>
            </a:r>
            <a:r>
              <a:rPr lang="en-US" dirty="0"/>
              <a:t>time phase work packages and assign them to </a:t>
            </a:r>
            <a:r>
              <a:rPr lang="en-US" dirty="0" smtClean="0"/>
              <a:t>their respective </a:t>
            </a:r>
            <a:r>
              <a:rPr lang="en-US" dirty="0"/>
              <a:t>scheduled activities over the life of the project.</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34</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483866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b="1" dirty="0"/>
              <a:t>Figure </a:t>
            </a:r>
            <a:r>
              <a:rPr lang="en-US" b="1" dirty="0" smtClean="0"/>
              <a:t>8.13 </a:t>
            </a:r>
            <a:r>
              <a:rPr lang="en-US" dirty="0" smtClean="0"/>
              <a:t>illustrates </a:t>
            </a:r>
            <a:r>
              <a:rPr lang="en-US" dirty="0"/>
              <a:t>the process of time-phasing work </a:t>
            </a:r>
            <a:r>
              <a:rPr lang="en-US" dirty="0" smtClean="0"/>
              <a:t>packages in a filled-out form that details the time-phased budget for labor costs for a project deliverable named </a:t>
            </a:r>
            <a:r>
              <a:rPr lang="en-US" i="1" dirty="0" smtClean="0"/>
              <a:t>circuit board</a:t>
            </a:r>
            <a:r>
              <a:rPr lang="en-US" dirty="0" smtClean="0"/>
              <a:t>. Time-phasing of a </a:t>
            </a:r>
            <a:r>
              <a:rPr lang="en-US" dirty="0"/>
              <a:t>work </a:t>
            </a:r>
            <a:r>
              <a:rPr lang="en-US" dirty="0" smtClean="0"/>
              <a:t>package </a:t>
            </a:r>
            <a:r>
              <a:rPr lang="en-US" dirty="0"/>
              <a:t>is critical for the final step </a:t>
            </a:r>
            <a:r>
              <a:rPr lang="en-US" dirty="0" smtClean="0"/>
              <a:t>of creating a budget baseline.</a:t>
            </a:r>
          </a:p>
          <a:p>
            <a:r>
              <a:rPr lang="en-US" dirty="0" smtClean="0"/>
              <a:t>In this example the </a:t>
            </a:r>
            <a:r>
              <a:rPr lang="en-US" dirty="0"/>
              <a:t>work package has a duration </a:t>
            </a:r>
            <a:r>
              <a:rPr lang="en-US" dirty="0" smtClean="0"/>
              <a:t>of three </a:t>
            </a:r>
            <a:r>
              <a:rPr lang="en-US" dirty="0"/>
              <a:t>weeks. Assuming labor, materials, and equipment are tracked separately, </a:t>
            </a:r>
            <a:r>
              <a:rPr lang="en-US" dirty="0" smtClean="0"/>
              <a:t>the work </a:t>
            </a:r>
            <a:r>
              <a:rPr lang="en-US" dirty="0"/>
              <a:t>package costs for labor are distributed over the three weeks as they </a:t>
            </a:r>
            <a:r>
              <a:rPr lang="en-US" dirty="0" smtClean="0"/>
              <a:t>are expected </a:t>
            </a:r>
            <a:r>
              <a:rPr lang="en-US" dirty="0"/>
              <a:t>to occur—$40,000, $30,000, and $50,000 for each week, respectively. </a:t>
            </a:r>
            <a:r>
              <a:rPr lang="en-US" dirty="0" smtClean="0"/>
              <a:t>When the </a:t>
            </a:r>
            <a:r>
              <a:rPr lang="en-US" dirty="0"/>
              <a:t>three-week work package is placed in the network schedule, the costs are </a:t>
            </a:r>
            <a:r>
              <a:rPr lang="en-US" dirty="0" smtClean="0"/>
              <a:t>distributed to </a:t>
            </a:r>
            <a:r>
              <a:rPr lang="en-US" dirty="0"/>
              <a:t>the time-phased budget for the same three scheduled weeks.</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35</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81697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dirty="0" smtClean="0"/>
              <a:t>In </a:t>
            </a:r>
            <a:r>
              <a:rPr lang="en-US" b="1" dirty="0" smtClean="0"/>
              <a:t>Figure 8.14, </a:t>
            </a:r>
            <a:r>
              <a:rPr lang="en-US" dirty="0"/>
              <a:t>a filled-out form </a:t>
            </a:r>
            <a:r>
              <a:rPr lang="en-US" dirty="0" smtClean="0"/>
              <a:t>details </a:t>
            </a:r>
            <a:r>
              <a:rPr lang="en-US" dirty="0"/>
              <a:t>the time-phased budget for labor costs for a project deliverable named </a:t>
            </a:r>
            <a:r>
              <a:rPr lang="en-US" i="1" dirty="0" smtClean="0"/>
              <a:t>circuit board </a:t>
            </a:r>
            <a:r>
              <a:rPr lang="en-US" dirty="0" smtClean="0"/>
              <a:t>that includes </a:t>
            </a:r>
            <a:r>
              <a:rPr lang="en-US" dirty="0"/>
              <a:t>two </a:t>
            </a:r>
            <a:r>
              <a:rPr lang="en-US" dirty="0" smtClean="0"/>
              <a:t>work packages (WPs). </a:t>
            </a:r>
            <a:r>
              <a:rPr lang="en-US" dirty="0"/>
              <a:t>The first, WP-1.1.3.2.4.1 (Code), is </a:t>
            </a:r>
            <a:r>
              <a:rPr lang="en-US" dirty="0" smtClean="0"/>
              <a:t>distributed over </a:t>
            </a:r>
            <a:r>
              <a:rPr lang="en-US" dirty="0"/>
              <a:t>the first three weeks. The second, WP-1.1.3.2.4.2 (Integration), </a:t>
            </a:r>
            <a:r>
              <a:rPr lang="en-US" dirty="0" smtClean="0"/>
              <a:t>is sequenced </a:t>
            </a:r>
            <a:r>
              <a:rPr lang="en-US" dirty="0"/>
              <a:t>over weeks 3 and 4. The activity duration is four weeks. When the </a:t>
            </a:r>
            <a:r>
              <a:rPr lang="en-US" dirty="0" smtClean="0"/>
              <a:t>activity is </a:t>
            </a:r>
            <a:r>
              <a:rPr lang="en-US" dirty="0"/>
              <a:t>placed in the schedule, the costs are distributed starting with the </a:t>
            </a:r>
            <a:r>
              <a:rPr lang="en-US" dirty="0" smtClean="0"/>
              <a:t>schedule start</a:t>
            </a:r>
            <a:r>
              <a:rPr lang="en-US" dirty="0"/>
              <a:t>—$20,000, $15,000, $75,000, and $70,000, respectively.</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36</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4287657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b="1" dirty="0"/>
              <a:t>Figure 8.15 </a:t>
            </a:r>
            <a:r>
              <a:rPr lang="en-US" dirty="0"/>
              <a:t>shows the </a:t>
            </a:r>
            <a:r>
              <a:rPr lang="en-US" dirty="0" smtClean="0"/>
              <a:t>boxed-format Patient </a:t>
            </a:r>
            <a:r>
              <a:rPr lang="en-US" dirty="0"/>
              <a:t>Entry Project network </a:t>
            </a:r>
            <a:r>
              <a:rPr lang="en-US" dirty="0" smtClean="0"/>
              <a:t>schedule which </a:t>
            </a:r>
            <a:r>
              <a:rPr lang="en-US" dirty="0"/>
              <a:t>is used </a:t>
            </a:r>
            <a:r>
              <a:rPr lang="en-US" dirty="0" smtClean="0"/>
              <a:t>to place </a:t>
            </a:r>
            <a:r>
              <a:rPr lang="en-US" dirty="0"/>
              <a:t>the </a:t>
            </a:r>
            <a:r>
              <a:rPr lang="en-US" dirty="0" smtClean="0"/>
              <a:t>budgets for time-phased </a:t>
            </a:r>
            <a:r>
              <a:rPr lang="en-US" dirty="0"/>
              <a:t>work </a:t>
            </a:r>
            <a:r>
              <a:rPr lang="en-US" dirty="0" smtClean="0"/>
              <a:t>packages </a:t>
            </a:r>
            <a:r>
              <a:rPr lang="en-US" dirty="0"/>
              <a:t>in the </a:t>
            </a:r>
            <a:r>
              <a:rPr lang="en-US" dirty="0" smtClean="0"/>
              <a:t>project baseline</a:t>
            </a:r>
            <a:r>
              <a:rPr lang="en-US" dirty="0"/>
              <a:t>.</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37</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686901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b="1" dirty="0"/>
              <a:t>Figure 8.16 </a:t>
            </a:r>
            <a:r>
              <a:rPr lang="en-US" dirty="0" smtClean="0"/>
              <a:t>presents a </a:t>
            </a:r>
            <a:r>
              <a:rPr lang="en-US" dirty="0" smtClean="0"/>
              <a:t>row and column chart </a:t>
            </a:r>
            <a:r>
              <a:rPr lang="en-US" dirty="0" smtClean="0"/>
              <a:t>of the </a:t>
            </a:r>
            <a:r>
              <a:rPr lang="en-US" dirty="0" smtClean="0"/>
              <a:t>time-phased </a:t>
            </a:r>
            <a:r>
              <a:rPr lang="en-US" dirty="0"/>
              <a:t>budget for the Patient Entry Project and the </a:t>
            </a:r>
            <a:r>
              <a:rPr lang="en-US" dirty="0" smtClean="0"/>
              <a:t>cumulative graph </a:t>
            </a:r>
            <a:r>
              <a:rPr lang="en-US" dirty="0"/>
              <a:t>of the </a:t>
            </a:r>
            <a:r>
              <a:rPr lang="en-US" dirty="0" smtClean="0"/>
              <a:t>project’s </a:t>
            </a:r>
            <a:r>
              <a:rPr lang="en-US" dirty="0"/>
              <a:t>budget baseline. </a:t>
            </a:r>
            <a:r>
              <a:rPr lang="en-US" dirty="0" smtClean="0"/>
              <a:t>This </a:t>
            </a:r>
            <a:r>
              <a:rPr lang="en-US" dirty="0"/>
              <a:t>figure </a:t>
            </a:r>
            <a:r>
              <a:rPr lang="en-US" dirty="0" smtClean="0"/>
              <a:t>shows how </a:t>
            </a:r>
            <a:r>
              <a:rPr lang="en-US" dirty="0"/>
              <a:t>the </a:t>
            </a:r>
            <a:r>
              <a:rPr lang="en-US" dirty="0" smtClean="0"/>
              <a:t>time-phased work </a:t>
            </a:r>
            <a:r>
              <a:rPr lang="en-US" dirty="0"/>
              <a:t>package costs were placed into the network and how the </a:t>
            </a:r>
            <a:r>
              <a:rPr lang="en-US" dirty="0" smtClean="0"/>
              <a:t>cumulative project </a:t>
            </a:r>
            <a:r>
              <a:rPr lang="en-US" dirty="0"/>
              <a:t>budget graph for a project is developed. </a:t>
            </a:r>
            <a:r>
              <a:rPr lang="en-US" dirty="0" smtClean="0"/>
              <a:t>Costs </a:t>
            </a:r>
            <a:r>
              <a:rPr lang="en-US" dirty="0"/>
              <a:t>do not have to </a:t>
            </a:r>
            <a:r>
              <a:rPr lang="en-US" dirty="0" smtClean="0"/>
              <a:t>be distributed </a:t>
            </a:r>
            <a:r>
              <a:rPr lang="en-US" dirty="0"/>
              <a:t>linearly, but the costs should be placed as you expect them to occur.</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38</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4826236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dirty="0" smtClean="0"/>
              <a:t>Once a project budget </a:t>
            </a:r>
            <a:r>
              <a:rPr lang="en-US" dirty="0"/>
              <a:t>baseline established, </a:t>
            </a:r>
            <a:r>
              <a:rPr lang="en-US" dirty="0" smtClean="0"/>
              <a:t>project managers are </a:t>
            </a:r>
            <a:r>
              <a:rPr lang="en-US" dirty="0"/>
              <a:t>able to generate cash flow statements </a:t>
            </a:r>
            <a:r>
              <a:rPr lang="en-US" dirty="0" smtClean="0"/>
              <a:t>for a project </a:t>
            </a:r>
            <a:r>
              <a:rPr lang="en-US" dirty="0"/>
              <a:t>like the </a:t>
            </a:r>
            <a:r>
              <a:rPr lang="en-US" dirty="0" smtClean="0"/>
              <a:t>CEBOO example </a:t>
            </a:r>
            <a:r>
              <a:rPr lang="en-US" dirty="0"/>
              <a:t>presented </a:t>
            </a:r>
            <a:r>
              <a:rPr lang="en-US" dirty="0" smtClean="0"/>
              <a:t>in column and row format in </a:t>
            </a:r>
            <a:r>
              <a:rPr lang="en-US" b="1" dirty="0"/>
              <a:t>Figure 8.17</a:t>
            </a:r>
            <a:r>
              <a:rPr lang="en-US" dirty="0"/>
              <a:t>. Such statements prepare </a:t>
            </a:r>
            <a:r>
              <a:rPr lang="en-US" dirty="0" smtClean="0"/>
              <a:t>the firm </a:t>
            </a:r>
            <a:r>
              <a:rPr lang="en-US" dirty="0"/>
              <a:t>to cover costs over the lifespan of the project.</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39</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33084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b="1" dirty="0"/>
              <a:t>Figure </a:t>
            </a:r>
            <a:r>
              <a:rPr lang="en-US" b="1" dirty="0" smtClean="0"/>
              <a:t>8.1</a:t>
            </a:r>
            <a:r>
              <a:rPr lang="en-US" dirty="0" smtClean="0"/>
              <a:t> depicts the constant need for managers to consider the effects of risks at each stage of the of the project planning process.</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4</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9910014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dirty="0" smtClean="0"/>
              <a:t>With </a:t>
            </a:r>
            <a:r>
              <a:rPr lang="en-US" dirty="0"/>
              <a:t>resource </a:t>
            </a:r>
            <a:r>
              <a:rPr lang="en-US" dirty="0" smtClean="0"/>
              <a:t>assignments finalized, managers are </a:t>
            </a:r>
            <a:r>
              <a:rPr lang="en-US" dirty="0"/>
              <a:t>able to generate resource usage schedules for </a:t>
            </a:r>
            <a:r>
              <a:rPr lang="en-US" dirty="0" smtClean="0"/>
              <a:t>their project as seen in the column and row format of the CEBOO project example in </a:t>
            </a:r>
            <a:r>
              <a:rPr lang="en-US" b="1" dirty="0" smtClean="0"/>
              <a:t>Figure 8.18</a:t>
            </a:r>
            <a:r>
              <a:rPr lang="en-US" dirty="0" smtClean="0"/>
              <a:t>. </a:t>
            </a:r>
            <a:r>
              <a:rPr lang="en-US" dirty="0"/>
              <a:t>These schedules map out the full deployment of personnel </a:t>
            </a:r>
            <a:r>
              <a:rPr lang="en-US" dirty="0" smtClean="0"/>
              <a:t>and equipment </a:t>
            </a:r>
            <a:r>
              <a:rPr lang="en-US" dirty="0"/>
              <a:t>and can be used to generate individual work schedules.</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40</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522324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Heuristic is </a:t>
            </a:r>
            <a:r>
              <a:rPr lang="en-US" dirty="0" smtClean="0"/>
              <a:t>a </a:t>
            </a:r>
            <a:r>
              <a:rPr lang="en-US" dirty="0"/>
              <a:t>rule of thumb used to make decisions.</a:t>
            </a:r>
          </a:p>
          <a:p>
            <a:pPr marL="171450" indent="-171450">
              <a:buFont typeface="Arial" panose="020B0604020202020204" pitchFamily="34" charset="0"/>
              <a:buChar char="•"/>
            </a:pPr>
            <a:r>
              <a:rPr lang="en-US" dirty="0"/>
              <a:t>Leveling is </a:t>
            </a:r>
            <a:r>
              <a:rPr lang="en-US" dirty="0" smtClean="0"/>
              <a:t>the process of examining </a:t>
            </a:r>
            <a:r>
              <a:rPr lang="en-US" dirty="0"/>
              <a:t>a project for </a:t>
            </a:r>
            <a:r>
              <a:rPr lang="en-US" dirty="0" smtClean="0"/>
              <a:t>an unbalanced </a:t>
            </a:r>
            <a:r>
              <a:rPr lang="en-US" dirty="0"/>
              <a:t>use of resources, and for resolving </a:t>
            </a:r>
            <a:r>
              <a:rPr lang="en-US" dirty="0" smtClean="0"/>
              <a:t>resource over-allocations</a:t>
            </a:r>
            <a:endParaRPr lang="en-US" dirty="0"/>
          </a:p>
          <a:p>
            <a:pPr marL="171450" indent="-171450">
              <a:buFont typeface="Arial" panose="020B0604020202020204" pitchFamily="34" charset="0"/>
              <a:buChar char="•"/>
            </a:pPr>
            <a:r>
              <a:rPr lang="en-US" dirty="0"/>
              <a:t>Planned value (PV) </a:t>
            </a:r>
            <a:r>
              <a:rPr lang="en-US" dirty="0" smtClean="0"/>
              <a:t>is the </a:t>
            </a:r>
            <a:r>
              <a:rPr lang="en-US" dirty="0"/>
              <a:t>planned time-phased </a:t>
            </a:r>
            <a:r>
              <a:rPr lang="en-US" dirty="0" smtClean="0"/>
              <a:t>baseline of </a:t>
            </a:r>
            <a:r>
              <a:rPr lang="en-US" dirty="0"/>
              <a:t>the value of the work scheduled. Previously this </a:t>
            </a:r>
            <a:r>
              <a:rPr lang="en-US" dirty="0" smtClean="0"/>
              <a:t>was called </a:t>
            </a:r>
            <a:r>
              <a:rPr lang="en-US" dirty="0"/>
              <a:t>budgeted cost of work scheduled (BCWS).</a:t>
            </a:r>
          </a:p>
          <a:p>
            <a:pPr marL="171450" indent="-171450">
              <a:buFont typeface="Arial" panose="020B0604020202020204" pitchFamily="34" charset="0"/>
              <a:buChar char="•"/>
            </a:pPr>
            <a:r>
              <a:rPr lang="en-US" dirty="0"/>
              <a:t>Resource-constrained </a:t>
            </a:r>
            <a:r>
              <a:rPr lang="en-US" dirty="0" smtClean="0"/>
              <a:t>projects are projects in which it is assumed that resources are </a:t>
            </a:r>
            <a:r>
              <a:rPr lang="en-US" dirty="0"/>
              <a:t>limited (fixed) and therefore time is variable.</a:t>
            </a:r>
          </a:p>
          <a:p>
            <a:pPr marL="171450" indent="-171450">
              <a:buFont typeface="Arial" panose="020B0604020202020204" pitchFamily="34" charset="0"/>
              <a:buChar char="•"/>
            </a:pPr>
            <a:r>
              <a:rPr lang="en-US" dirty="0"/>
              <a:t>Resource </a:t>
            </a:r>
            <a:r>
              <a:rPr lang="en-US" dirty="0" smtClean="0"/>
              <a:t>smoothing involves trying to </a:t>
            </a:r>
            <a:r>
              <a:rPr lang="en-US" dirty="0"/>
              <a:t>reduce the peak of the resource usage </a:t>
            </a:r>
            <a:r>
              <a:rPr lang="en-US" dirty="0" smtClean="0"/>
              <a:t>to improve </a:t>
            </a:r>
            <a:r>
              <a:rPr lang="en-US" dirty="0"/>
              <a:t>the </a:t>
            </a:r>
            <a:r>
              <a:rPr lang="en-US" dirty="0" smtClean="0"/>
              <a:t>overall utilization of the </a:t>
            </a:r>
            <a:r>
              <a:rPr lang="en-US" dirty="0"/>
              <a:t>resource.</a:t>
            </a:r>
          </a:p>
          <a:p>
            <a:pPr marL="171450" indent="-171450">
              <a:buFont typeface="Arial" panose="020B0604020202020204" pitchFamily="34" charset="0"/>
              <a:buChar char="•"/>
            </a:pPr>
            <a:r>
              <a:rPr lang="en-US" dirty="0"/>
              <a:t>Splitting </a:t>
            </a:r>
            <a:r>
              <a:rPr lang="en-US" dirty="0" smtClean="0"/>
              <a:t>is a scheduling </a:t>
            </a:r>
            <a:r>
              <a:rPr lang="en-US" dirty="0"/>
              <a:t>technique in which work is </a:t>
            </a:r>
            <a:r>
              <a:rPr lang="en-US" dirty="0" smtClean="0"/>
              <a:t>interrupted on </a:t>
            </a:r>
            <a:r>
              <a:rPr lang="en-US" dirty="0"/>
              <a:t>one activity and the resource is assigned </a:t>
            </a:r>
            <a:r>
              <a:rPr lang="en-US" dirty="0" smtClean="0"/>
              <a:t>to another </a:t>
            </a:r>
            <a:r>
              <a:rPr lang="en-US" dirty="0"/>
              <a:t>activity for a period of time, then reassigned </a:t>
            </a:r>
            <a:r>
              <a:rPr lang="en-US" dirty="0" smtClean="0"/>
              <a:t>to work </a:t>
            </a:r>
            <a:r>
              <a:rPr lang="en-US" dirty="0"/>
              <a:t>on the original </a:t>
            </a:r>
            <a:r>
              <a:rPr lang="en-US" dirty="0" smtClean="0"/>
              <a:t>activity </a:t>
            </a:r>
          </a:p>
          <a:p>
            <a:pPr marL="171450" indent="-171450">
              <a:buFont typeface="Arial" panose="020B0604020202020204" pitchFamily="34" charset="0"/>
              <a:buChar char="•"/>
            </a:pPr>
            <a:r>
              <a:rPr lang="en-US" dirty="0" smtClean="0"/>
              <a:t>Time-constrained </a:t>
            </a:r>
            <a:r>
              <a:rPr lang="en-US" dirty="0"/>
              <a:t>projects </a:t>
            </a:r>
            <a:r>
              <a:rPr lang="en-US" dirty="0" smtClean="0"/>
              <a:t>assume time </a:t>
            </a:r>
            <a:r>
              <a:rPr lang="en-US" dirty="0"/>
              <a:t>is fixed and, if resources are needed, they </a:t>
            </a:r>
            <a:r>
              <a:rPr lang="en-US" dirty="0" smtClean="0"/>
              <a:t>will be </a:t>
            </a:r>
            <a:r>
              <a:rPr lang="en-US" dirty="0"/>
              <a:t>added.</a:t>
            </a:r>
          </a:p>
          <a:p>
            <a:pPr marL="171450" indent="-171450">
              <a:buFont typeface="Arial" panose="020B0604020202020204" pitchFamily="34" charset="0"/>
              <a:buChar char="•"/>
            </a:pPr>
            <a:r>
              <a:rPr lang="en-US" dirty="0"/>
              <a:t>Time-phased budget </a:t>
            </a:r>
            <a:r>
              <a:rPr lang="en-US" dirty="0" smtClean="0"/>
              <a:t>baseline breaks panned </a:t>
            </a:r>
            <a:r>
              <a:rPr lang="en-US" dirty="0"/>
              <a:t>costs </a:t>
            </a:r>
            <a:r>
              <a:rPr lang="en-US" dirty="0" smtClean="0"/>
              <a:t>down </a:t>
            </a:r>
            <a:r>
              <a:rPr lang="en-US" dirty="0"/>
              <a:t>by distinct time periods </a:t>
            </a:r>
            <a:r>
              <a:rPr lang="en-US" dirty="0" smtClean="0"/>
              <a:t>for a </a:t>
            </a:r>
            <a:r>
              <a:rPr lang="en-US" dirty="0"/>
              <a:t>work </a:t>
            </a:r>
            <a:r>
              <a:rPr lang="en-US" dirty="0" smtClean="0"/>
              <a:t>package to allow </a:t>
            </a:r>
            <a:r>
              <a:rPr lang="en-US" dirty="0"/>
              <a:t>better cost control by measuring the actual rate </a:t>
            </a:r>
            <a:r>
              <a:rPr lang="en-US" dirty="0" smtClean="0"/>
              <a:t>of expenditure </a:t>
            </a:r>
            <a:r>
              <a:rPr lang="en-US" dirty="0"/>
              <a:t>versus the planned expenditure rate </a:t>
            </a:r>
            <a:r>
              <a:rPr lang="en-US" dirty="0" smtClean="0"/>
              <a:t>over small </a:t>
            </a:r>
            <a:r>
              <a:rPr lang="en-US" dirty="0"/>
              <a:t>pieces of the project.</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41</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31508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dirty="0" smtClean="0"/>
              <a:t>Project managers use resource smoothing </a:t>
            </a:r>
            <a:r>
              <a:rPr lang="en-US" dirty="0"/>
              <a:t>(or </a:t>
            </a:r>
            <a:r>
              <a:rPr lang="en-US" dirty="0" smtClean="0"/>
              <a:t>leveling) to </a:t>
            </a:r>
            <a:r>
              <a:rPr lang="en-US" dirty="0"/>
              <a:t>even out varying demands </a:t>
            </a:r>
            <a:br>
              <a:rPr lang="en-US" dirty="0"/>
            </a:br>
            <a:r>
              <a:rPr lang="en-US" dirty="0"/>
              <a:t>on resources by using slack (delaying noncritical activities) to manage resource utilization when </a:t>
            </a:r>
            <a:r>
              <a:rPr lang="en-US" dirty="0" smtClean="0"/>
              <a:t>adequate resources </a:t>
            </a:r>
            <a:r>
              <a:rPr lang="en-US" dirty="0"/>
              <a:t>are </a:t>
            </a:r>
            <a:r>
              <a:rPr lang="en-US" dirty="0" smtClean="0"/>
              <a:t>available </a:t>
            </a:r>
            <a:r>
              <a:rPr lang="en-US" dirty="0"/>
              <a:t>over the life of the project.</a:t>
            </a:r>
          </a:p>
          <a:p>
            <a:r>
              <a:rPr lang="en-US" dirty="0" smtClean="0"/>
              <a:t>Resource-constrained scheduling is used by project managers to increase the duration </a:t>
            </a:r>
            <a:r>
              <a:rPr lang="en-US" dirty="0"/>
              <a:t>of a project </a:t>
            </a:r>
            <a:r>
              <a:rPr lang="en-US" dirty="0" smtClean="0"/>
              <a:t>by </a:t>
            </a:r>
            <a:r>
              <a:rPr lang="en-US" dirty="0"/>
              <a:t>delaying the late start of some of its activities if </a:t>
            </a:r>
            <a:r>
              <a:rPr lang="en-US" dirty="0" smtClean="0"/>
              <a:t>available resources </a:t>
            </a:r>
            <a:r>
              <a:rPr lang="en-US" dirty="0"/>
              <a:t>are not adequate to meet peak demands.</a:t>
            </a:r>
          </a:p>
          <a:p>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5</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427523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pPr marL="0" lvl="1"/>
            <a:r>
              <a:rPr lang="en-US" dirty="0" smtClean="0"/>
              <a:t>Project constraints </a:t>
            </a:r>
            <a:r>
              <a:rPr lang="en-US" dirty="0"/>
              <a:t>related to </a:t>
            </a:r>
            <a:r>
              <a:rPr lang="en-US" dirty="0" smtClean="0"/>
              <a:t>people</a:t>
            </a:r>
            <a:r>
              <a:rPr lang="en-US" dirty="0"/>
              <a:t>, materials, </a:t>
            </a:r>
            <a:r>
              <a:rPr lang="en-US" dirty="0" smtClean="0"/>
              <a:t>equipment resources typically fall into three categories:</a:t>
            </a:r>
          </a:p>
          <a:p>
            <a:pPr marL="395288" lvl="1" indent="-168275">
              <a:buFont typeface="Arial" panose="020B0604020202020204" pitchFamily="34" charset="0"/>
              <a:buChar char="•"/>
            </a:pPr>
            <a:r>
              <a:rPr lang="en-US" dirty="0"/>
              <a:t>Technical or </a:t>
            </a:r>
            <a:r>
              <a:rPr lang="en-US" dirty="0" smtClean="0"/>
              <a:t>logic constraints related </a:t>
            </a:r>
            <a:r>
              <a:rPr lang="en-US" dirty="0"/>
              <a:t>to the networked sequence </a:t>
            </a:r>
            <a:br>
              <a:rPr lang="en-US" dirty="0"/>
            </a:br>
            <a:r>
              <a:rPr lang="en-US" dirty="0"/>
              <a:t>in which project activities must occur.</a:t>
            </a:r>
          </a:p>
          <a:p>
            <a:pPr marL="395288" lvl="1" indent="-168275">
              <a:buFont typeface="Arial" panose="020B0604020202020204" pitchFamily="34" charset="0"/>
              <a:buChar char="•"/>
            </a:pPr>
            <a:r>
              <a:rPr lang="en-US" dirty="0"/>
              <a:t>Physical </a:t>
            </a:r>
            <a:r>
              <a:rPr lang="en-US" dirty="0" smtClean="0"/>
              <a:t>constraints caused by activities </a:t>
            </a:r>
            <a:r>
              <a:rPr lang="en-US" dirty="0"/>
              <a:t>that cannot occur in parallel or are affected by contractual or environmental conditions.</a:t>
            </a:r>
          </a:p>
          <a:p>
            <a:pPr marL="395288" lvl="1" indent="-168275">
              <a:buFont typeface="Arial" panose="020B0604020202020204" pitchFamily="34" charset="0"/>
              <a:buChar char="•"/>
            </a:pPr>
            <a:r>
              <a:rPr lang="en-US" dirty="0"/>
              <a:t>Resource </a:t>
            </a:r>
            <a:r>
              <a:rPr lang="en-US" dirty="0" smtClean="0"/>
              <a:t>constraints due to the </a:t>
            </a:r>
            <a:r>
              <a:rPr lang="en-US" dirty="0"/>
              <a:t>absence, shortage, or unique interrelationship and </a:t>
            </a:r>
            <a:r>
              <a:rPr lang="en-US" dirty="0" smtClean="0"/>
              <a:t>the interaction </a:t>
            </a:r>
            <a:r>
              <a:rPr lang="en-US" dirty="0"/>
              <a:t>characteristics of resources that require a particular sequencing of project </a:t>
            </a:r>
            <a:r>
              <a:rPr lang="en-US" dirty="0" smtClean="0"/>
              <a:t>activities</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6</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460034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r>
              <a:rPr lang="en-US" b="1" dirty="0" smtClean="0"/>
              <a:t>Figure 8.2 </a:t>
            </a:r>
            <a:r>
              <a:rPr lang="en-US" dirty="0" smtClean="0"/>
              <a:t>depicts the technical, resource and dependency sequencing constraints associated with three different projects.</a:t>
            </a:r>
            <a:r>
              <a:rPr lang="en-US" dirty="0"/>
              <a:t> </a:t>
            </a:r>
            <a:r>
              <a:rPr lang="en-US" dirty="0" smtClean="0"/>
              <a:t>Interrelationships </a:t>
            </a:r>
            <a:r>
              <a:rPr lang="en-US" dirty="0"/>
              <a:t>and interactions among time and resource </a:t>
            </a:r>
            <a:r>
              <a:rPr lang="en-US" dirty="0" smtClean="0"/>
              <a:t>constraints can be complex </a:t>
            </a:r>
            <a:r>
              <a:rPr lang="en-US" dirty="0"/>
              <a:t>for even small project networks. Project managers must be careful to schedule resources to </a:t>
            </a:r>
            <a:r>
              <a:rPr lang="en-US" dirty="0" smtClean="0"/>
              <a:t>ensure availability </a:t>
            </a:r>
            <a:r>
              <a:rPr lang="en-US" dirty="0"/>
              <a:t>in the right quantities and at the right time.</a:t>
            </a:r>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7</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41878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dirty="0" smtClean="0"/>
              <a:t>Project </a:t>
            </a:r>
            <a:r>
              <a:rPr lang="en-US" dirty="0"/>
              <a:t>managers can use a </a:t>
            </a:r>
            <a:r>
              <a:rPr lang="en-US" dirty="0" smtClean="0"/>
              <a:t>priority </a:t>
            </a:r>
            <a:r>
              <a:rPr lang="en-US" dirty="0"/>
              <a:t>matrix </a:t>
            </a:r>
            <a:r>
              <a:rPr lang="en-US" dirty="0" smtClean="0"/>
              <a:t>to determine </a:t>
            </a:r>
            <a:r>
              <a:rPr lang="en-US" dirty="0"/>
              <a:t>if </a:t>
            </a:r>
            <a:r>
              <a:rPr lang="en-US" dirty="0" smtClean="0"/>
              <a:t> the </a:t>
            </a:r>
            <a:r>
              <a:rPr lang="en-US" dirty="0"/>
              <a:t>project is time or resource constrained.</a:t>
            </a:r>
          </a:p>
          <a:p>
            <a:r>
              <a:rPr lang="en-US" dirty="0" smtClean="0"/>
              <a:t>For a time-constrained project, completion is required by </a:t>
            </a:r>
            <a:r>
              <a:rPr lang="en-US" dirty="0"/>
              <a:t>an imposed date</a:t>
            </a:r>
            <a:r>
              <a:rPr lang="en-US" dirty="0" smtClean="0"/>
              <a:t>. When time </a:t>
            </a:r>
            <a:r>
              <a:rPr lang="en-US" dirty="0"/>
              <a:t>is fixed, </a:t>
            </a:r>
            <a:r>
              <a:rPr lang="en-US" dirty="0" smtClean="0"/>
              <a:t>available resources must be flexible enough </a:t>
            </a:r>
            <a:r>
              <a:rPr lang="en-US" dirty="0"/>
              <a:t>to ensure project meets schedule.</a:t>
            </a:r>
          </a:p>
          <a:p>
            <a:r>
              <a:rPr lang="en-US" dirty="0" smtClean="0"/>
              <a:t>For a resource-constrained project in which a fixed </a:t>
            </a:r>
            <a:r>
              <a:rPr lang="en-US" dirty="0"/>
              <a:t>level of </a:t>
            </a:r>
            <a:r>
              <a:rPr lang="en-US" dirty="0" smtClean="0"/>
              <a:t>available resources </a:t>
            </a:r>
            <a:r>
              <a:rPr lang="en-US" dirty="0"/>
              <a:t>cannot be </a:t>
            </a:r>
            <a:r>
              <a:rPr lang="en-US" dirty="0" smtClean="0"/>
              <a:t>exceeded, anticipating delays in the time to project completion is required due to the inadequacy or unavailability of </a:t>
            </a:r>
            <a:r>
              <a:rPr lang="en-US" dirty="0"/>
              <a:t>resources </a:t>
            </a:r>
            <a:r>
              <a:rPr lang="en-US" dirty="0" smtClean="0"/>
              <a:t>that will likely delay </a:t>
            </a:r>
            <a:r>
              <a:rPr lang="en-US" dirty="0"/>
              <a:t>the project.</a:t>
            </a:r>
          </a:p>
          <a:p>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8</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3000919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dirty="0" smtClean="0"/>
              <a:t>Assumptions about constraints on resources and estimates of risk associated with activities </a:t>
            </a:r>
            <a:r>
              <a:rPr lang="en-US" dirty="0"/>
              <a:t>impose limits on how </a:t>
            </a:r>
            <a:r>
              <a:rPr lang="en-US" dirty="0" smtClean="0"/>
              <a:t>project managers deal with </a:t>
            </a:r>
            <a:r>
              <a:rPr lang="en-US" dirty="0"/>
              <a:t>the </a:t>
            </a:r>
            <a:r>
              <a:rPr lang="en-US" dirty="0" smtClean="0"/>
              <a:t>splitting </a:t>
            </a:r>
            <a:r>
              <a:rPr lang="en-US" dirty="0"/>
              <a:t>activities and changing the level of resources </a:t>
            </a:r>
            <a:r>
              <a:rPr lang="en-US" dirty="0" smtClean="0"/>
              <a:t>once projects have begun.</a:t>
            </a:r>
            <a:endParaRPr lang="en-US" dirty="0"/>
          </a:p>
        </p:txBody>
      </p:sp>
      <p:sp>
        <p:nvSpPr>
          <p:cNvPr id="2" name="Slide Number Placeholder 1"/>
          <p:cNvSpPr>
            <a:spLocks noGrp="1"/>
          </p:cNvSpPr>
          <p:nvPr>
            <p:ph type="sldNum" sz="quarter" idx="10"/>
          </p:nvPr>
        </p:nvSpPr>
        <p:spPr/>
        <p:txBody>
          <a:bodyPr/>
          <a:lstStyle/>
          <a:p>
            <a:r>
              <a:rPr lang="en-US" dirty="0" smtClean="0"/>
              <a:t>8-</a:t>
            </a:r>
            <a:fld id="{0021D51A-B140-41D8-B455-79292309F0E0}" type="slidenum">
              <a:rPr lang="en-US" smtClean="0"/>
              <a:pPr/>
              <a:t>9</a:t>
            </a:fld>
            <a:endParaRPr lang="en-US" dirty="0"/>
          </a:p>
        </p:txBody>
      </p:sp>
      <p:sp>
        <p:nvSpPr>
          <p:cNvPr id="3" name="Header Placeholder 2"/>
          <p:cNvSpPr>
            <a:spLocks noGrp="1"/>
          </p:cNvSpPr>
          <p:nvPr>
            <p:ph type="hdr" sz="quarter" idx="11"/>
          </p:nvPr>
        </p:nvSpPr>
        <p:spPr/>
        <p:txBody>
          <a:bodyPr/>
          <a:lstStyle/>
          <a:p>
            <a:r>
              <a:rPr lang="en-US" dirty="0" smtClean="0"/>
              <a:t>Project Management 6e.</a:t>
            </a:r>
            <a:endParaRPr lang="en-US" dirty="0"/>
          </a:p>
        </p:txBody>
      </p:sp>
    </p:spTree>
    <p:extLst>
      <p:ext uri="{BB962C8B-B14F-4D97-AF65-F5344CB8AC3E}">
        <p14:creationId xmlns:p14="http://schemas.microsoft.com/office/powerpoint/2010/main" val="1561065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4063" name="Text Box 31"/>
          <p:cNvSpPr txBox="1">
            <a:spLocks noChangeArrowheads="1"/>
          </p:cNvSpPr>
          <p:nvPr userDrawn="1"/>
        </p:nvSpPr>
        <p:spPr bwMode="auto">
          <a:xfrm>
            <a:off x="5549900" y="2727325"/>
            <a:ext cx="3470275" cy="17543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sz="3600" b="1" dirty="0" smtClean="0">
                <a:solidFill>
                  <a:srgbClr val="002060"/>
                </a:solidFill>
                <a:effectLst>
                  <a:outerShdw blurRad="38100" dist="38100" dir="2700000" algn="tl">
                    <a:srgbClr val="000000">
                      <a:alpha val="43137"/>
                    </a:srgbClr>
                  </a:outerShdw>
                </a:effectLst>
              </a:rPr>
              <a:t>Scheduling Resources </a:t>
            </a:r>
            <a:br>
              <a:rPr lang="en-US" sz="3600" b="1" dirty="0" smtClean="0">
                <a:solidFill>
                  <a:srgbClr val="002060"/>
                </a:solidFill>
                <a:effectLst>
                  <a:outerShdw blurRad="38100" dist="38100" dir="2700000" algn="tl">
                    <a:srgbClr val="000000">
                      <a:alpha val="43137"/>
                    </a:srgbClr>
                  </a:outerShdw>
                </a:effectLst>
              </a:rPr>
            </a:br>
            <a:r>
              <a:rPr lang="en-US" sz="3600" b="1" dirty="0" smtClean="0">
                <a:solidFill>
                  <a:srgbClr val="002060"/>
                </a:solidFill>
                <a:effectLst>
                  <a:outerShdw blurRad="38100" dist="38100" dir="2700000" algn="tl">
                    <a:srgbClr val="000000">
                      <a:alpha val="43137"/>
                    </a:srgbClr>
                  </a:outerShdw>
                </a:effectLst>
              </a:rPr>
              <a:t>and Costs</a:t>
            </a:r>
            <a:endParaRPr lang="en-US" sz="3600" b="1" dirty="0">
              <a:solidFill>
                <a:srgbClr val="002060"/>
              </a:solidFill>
              <a:effectLst>
                <a:outerShdw blurRad="38100" dist="38100" dir="2700000" algn="tl">
                  <a:srgbClr val="000000">
                    <a:alpha val="43137"/>
                  </a:srgbClr>
                </a:outerShdw>
              </a:effectLst>
            </a:endParaRPr>
          </a:p>
        </p:txBody>
      </p:sp>
      <p:sp>
        <p:nvSpPr>
          <p:cNvPr id="44066" name="Text Box 34"/>
          <p:cNvSpPr txBox="1">
            <a:spLocks noChangeArrowheads="1"/>
          </p:cNvSpPr>
          <p:nvPr userDrawn="1"/>
        </p:nvSpPr>
        <p:spPr bwMode="auto">
          <a:xfrm>
            <a:off x="5531177" y="1781298"/>
            <a:ext cx="2925763"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b="1" dirty="0">
                <a:solidFill>
                  <a:schemeClr val="accent3">
                    <a:lumMod val="75000"/>
                  </a:schemeClr>
                </a:solidFill>
              </a:rPr>
              <a:t>CHAPTER </a:t>
            </a:r>
            <a:r>
              <a:rPr lang="en-US" sz="1800" b="1" dirty="0" smtClean="0">
                <a:solidFill>
                  <a:schemeClr val="accent3">
                    <a:lumMod val="75000"/>
                  </a:schemeClr>
                </a:solidFill>
              </a:rPr>
              <a:t>EIGHT</a:t>
            </a:r>
            <a:endParaRPr lang="en-US" sz="1800" b="1" dirty="0">
              <a:solidFill>
                <a:schemeClr val="accent3">
                  <a:lumMod val="75000"/>
                </a:schemeClr>
              </a:solidFill>
            </a:endParaRPr>
          </a:p>
        </p:txBody>
      </p:sp>
      <p:sp>
        <p:nvSpPr>
          <p:cNvPr id="6" name="Rectangle 32"/>
          <p:cNvSpPr>
            <a:spLocks noChangeArrowheads="1"/>
          </p:cNvSpPr>
          <p:nvPr userDrawn="1"/>
        </p:nvSpPr>
        <p:spPr bwMode="auto">
          <a:xfrm>
            <a:off x="5915025" y="6172200"/>
            <a:ext cx="2803525"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DDDDDD"/>
                  </a:outerShdw>
                </a:effectLst>
              </a14:hiddenEffects>
            </a:ext>
          </a:extLst>
        </p:spPr>
        <p:txBody>
          <a:bodyPr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50000"/>
              </a:spcBef>
              <a:defRPr/>
            </a:pPr>
            <a:r>
              <a:rPr lang="en-US" sz="900" b="1" i="1" dirty="0" smtClean="0">
                <a:solidFill>
                  <a:schemeClr val="bg1"/>
                </a:solidFill>
                <a:effectLst>
                  <a:outerShdw blurRad="38100" dist="38100" dir="2700000" algn="tl">
                    <a:srgbClr val="000000">
                      <a:alpha val="43137"/>
                    </a:srgbClr>
                  </a:outerShdw>
                </a:effectLst>
              </a:rPr>
              <a:t>PowerPoint Presentation by Charlie Cook</a:t>
            </a:r>
          </a:p>
        </p:txBody>
      </p:sp>
      <p:sp>
        <p:nvSpPr>
          <p:cNvPr id="7" name="Rectangle 33"/>
          <p:cNvSpPr>
            <a:spLocks noChangeArrowheads="1"/>
          </p:cNvSpPr>
          <p:nvPr userDrawn="1"/>
        </p:nvSpPr>
        <p:spPr bwMode="auto">
          <a:xfrm>
            <a:off x="6072188" y="5802313"/>
            <a:ext cx="24876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1593903" algn="ctr" rotWithShape="0">
                    <a:schemeClr val="tx1"/>
                  </a:outerShdw>
                </a:effectLst>
              </a14:hiddenEffects>
            </a:ext>
          </a:extLst>
        </p:spPr>
        <p:txBody>
          <a:bodyPr wrap="none" anchor="b">
            <a:spAutoFit/>
          </a:bodyPr>
          <a:lstStyle>
            <a:lvl1pPr algn="ctr">
              <a:defRPr sz="1000">
                <a:solidFill>
                  <a:schemeClr val="tx1"/>
                </a:solidFill>
                <a:latin typeface="Arial" panose="020B0604020202020204" pitchFamily="34" charset="0"/>
              </a:defRPr>
            </a:lvl1pPr>
            <a:lvl2pPr marL="742950" indent="-285750" algn="ctr">
              <a:defRPr sz="1000">
                <a:solidFill>
                  <a:schemeClr val="tx1"/>
                </a:solidFill>
                <a:latin typeface="Arial" panose="020B0604020202020204" pitchFamily="34" charset="0"/>
              </a:defRPr>
            </a:lvl2pPr>
            <a:lvl3pPr marL="1143000" indent="-228600" algn="ctr">
              <a:defRPr sz="1000">
                <a:solidFill>
                  <a:schemeClr val="tx1"/>
                </a:solidFill>
                <a:latin typeface="Arial" panose="020B0604020202020204" pitchFamily="34" charset="0"/>
              </a:defRPr>
            </a:lvl3pPr>
            <a:lvl4pPr marL="1600200" indent="-228600" algn="ctr">
              <a:defRPr sz="1000">
                <a:solidFill>
                  <a:schemeClr val="tx1"/>
                </a:solidFill>
                <a:latin typeface="Arial" panose="020B0604020202020204" pitchFamily="34" charset="0"/>
              </a:defRPr>
            </a:lvl4pPr>
            <a:lvl5pPr marL="2057400" indent="-228600" algn="ctr">
              <a:defRPr sz="1000">
                <a:solidFill>
                  <a:schemeClr val="tx1"/>
                </a:solidFill>
                <a:latin typeface="Arial" panose="020B0604020202020204" pitchFamily="34" charset="0"/>
              </a:defRPr>
            </a:lvl5pPr>
            <a:lvl6pPr marL="2514600" indent="-228600" algn="ctr" eaLnBrk="0" fontAlgn="base" hangingPunct="0">
              <a:spcBef>
                <a:spcPct val="0"/>
              </a:spcBef>
              <a:spcAft>
                <a:spcPct val="0"/>
              </a:spcAft>
              <a:defRPr sz="1000">
                <a:solidFill>
                  <a:schemeClr val="tx1"/>
                </a:solidFill>
                <a:latin typeface="Arial" panose="020B0604020202020204" pitchFamily="34" charset="0"/>
              </a:defRPr>
            </a:lvl6pPr>
            <a:lvl7pPr marL="2971800" indent="-228600" algn="ctr" eaLnBrk="0" fontAlgn="base" hangingPunct="0">
              <a:spcBef>
                <a:spcPct val="0"/>
              </a:spcBef>
              <a:spcAft>
                <a:spcPct val="0"/>
              </a:spcAft>
              <a:defRPr sz="1000">
                <a:solidFill>
                  <a:schemeClr val="tx1"/>
                </a:solidFill>
                <a:latin typeface="Arial" panose="020B0604020202020204" pitchFamily="34" charset="0"/>
              </a:defRPr>
            </a:lvl7pPr>
            <a:lvl8pPr marL="3429000" indent="-228600" algn="ctr" eaLnBrk="0" fontAlgn="base" hangingPunct="0">
              <a:spcBef>
                <a:spcPct val="0"/>
              </a:spcBef>
              <a:spcAft>
                <a:spcPct val="0"/>
              </a:spcAft>
              <a:defRPr sz="1000">
                <a:solidFill>
                  <a:schemeClr val="tx1"/>
                </a:solidFill>
                <a:latin typeface="Arial" panose="020B0604020202020204" pitchFamily="34" charset="0"/>
              </a:defRPr>
            </a:lvl8pPr>
            <a:lvl9pPr marL="3886200" indent="-228600" algn="ctr"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defRPr/>
            </a:pPr>
            <a:r>
              <a:rPr lang="en-US" sz="900" b="1" i="1" dirty="0" smtClean="0">
                <a:solidFill>
                  <a:schemeClr val="bg1"/>
                </a:solidFill>
                <a:effectLst>
                  <a:outerShdw blurRad="38100" dist="38100" dir="2700000" algn="tl">
                    <a:srgbClr val="000000">
                      <a:alpha val="43137"/>
                    </a:srgbClr>
                  </a:outerShdw>
                </a:effectLst>
              </a:rPr>
              <a:t>Copyright </a:t>
            </a:r>
            <a:r>
              <a:rPr lang="en-US" sz="900" b="1" i="1" dirty="0" smtClean="0">
                <a:solidFill>
                  <a:schemeClr val="bg1"/>
                </a:solidFill>
                <a:effectLst>
                  <a:outerShdw blurRad="38100" dist="38100" dir="2700000" algn="tl">
                    <a:srgbClr val="000000">
                      <a:alpha val="43137"/>
                    </a:srgbClr>
                  </a:outerShdw>
                </a:effectLst>
                <a:cs typeface="Arial" panose="020B0604020202020204" pitchFamily="34" charset="0"/>
              </a:rPr>
              <a:t>© </a:t>
            </a:r>
            <a:r>
              <a:rPr lang="en-US" sz="900" b="1" i="1" dirty="0" smtClean="0">
                <a:solidFill>
                  <a:schemeClr val="bg1"/>
                </a:solidFill>
                <a:effectLst>
                  <a:outerShdw blurRad="38100" dist="38100" dir="2700000" algn="tl">
                    <a:srgbClr val="000000">
                      <a:alpha val="43137"/>
                    </a:srgbClr>
                  </a:outerShdw>
                </a:effectLst>
              </a:rPr>
              <a:t>2014 McGraw-Hill Education. </a:t>
            </a:r>
            <a:br>
              <a:rPr lang="en-US" sz="900" b="1" i="1" dirty="0" smtClean="0">
                <a:solidFill>
                  <a:schemeClr val="bg1"/>
                </a:solidFill>
                <a:effectLst>
                  <a:outerShdw blurRad="38100" dist="38100" dir="2700000" algn="tl">
                    <a:srgbClr val="000000">
                      <a:alpha val="43137"/>
                    </a:srgbClr>
                  </a:outerShdw>
                </a:effectLst>
              </a:rPr>
            </a:br>
            <a:r>
              <a:rPr lang="en-US" sz="900" b="1" i="1" dirty="0" smtClean="0">
                <a:solidFill>
                  <a:schemeClr val="bg1"/>
                </a:solidFill>
                <a:effectLst>
                  <a:outerShdw blurRad="38100" dist="38100" dir="2700000" algn="tl">
                    <a:srgbClr val="000000">
                      <a:alpha val="43137"/>
                    </a:srgbClr>
                  </a:outerShdw>
                </a:effectLst>
              </a:rPr>
              <a:t>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r>
              <a:rPr lang="en-US" dirty="0" smtClean="0"/>
              <a:t>8</a:t>
            </a:r>
            <a:r>
              <a:rPr lang="en-US" dirty="0" smtClean="0">
                <a:cs typeface="Times New Roman" panose="02020603050405020304" pitchFamily="18" charset="0"/>
              </a:rPr>
              <a:t>–</a:t>
            </a:r>
            <a:fld id="{99A9600D-45E7-4CF0-AB14-5C77CDB2B045}" type="slidenum">
              <a:rPr lang="en-US" smtClean="0"/>
              <a:pPr/>
              <a:t>‹#›</a:t>
            </a:fld>
            <a:endParaRPr lang="en-US" dirty="0"/>
          </a:p>
        </p:txBody>
      </p:sp>
    </p:spTree>
    <p:extLst>
      <p:ext uri="{BB962C8B-B14F-4D97-AF65-F5344CB8AC3E}">
        <p14:creationId xmlns:p14="http://schemas.microsoft.com/office/powerpoint/2010/main" val="5752566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245256"/>
          </a:xfrm>
        </p:spPr>
        <p:txBody>
          <a:bodyPr/>
          <a:lstStyle/>
          <a:p>
            <a:r>
              <a:rPr lang="en-US" smtClean="0"/>
              <a:t>Click to edit Master title style</a:t>
            </a:r>
            <a:endParaRPr lang="en-US"/>
          </a:p>
        </p:txBody>
      </p:sp>
      <p:sp>
        <p:nvSpPr>
          <p:cNvPr id="3" name="Content Placeholder 2"/>
          <p:cNvSpPr>
            <a:spLocks noGrp="1"/>
          </p:cNvSpPr>
          <p:nvPr>
            <p:ph idx="1"/>
          </p:nvPr>
        </p:nvSpPr>
        <p:spPr>
          <a:xfrm>
            <a:off x="533400" y="1691658"/>
            <a:ext cx="8077200" cy="44043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lvl1pPr>
              <a:defRPr/>
            </a:lvl1pPr>
          </a:lstStyle>
          <a:p>
            <a:r>
              <a:rPr lang="en-US" dirty="0" smtClean="0"/>
              <a:t>8</a:t>
            </a:r>
            <a:r>
              <a:rPr lang="en-US" dirty="0" smtClean="0">
                <a:cs typeface="Times New Roman" panose="02020603050405020304" pitchFamily="18" charset="0"/>
              </a:rPr>
              <a:t>–</a:t>
            </a:r>
            <a:fld id="{99A9600D-45E7-4CF0-AB14-5C77CDB2B045}" type="slidenum">
              <a:rPr lang="en-US" smtClean="0"/>
              <a:pPr/>
              <a:t>‹#›</a:t>
            </a:fld>
            <a:endParaRPr lang="en-US" dirty="0"/>
          </a:p>
        </p:txBody>
      </p:sp>
    </p:spTree>
    <p:extLst>
      <p:ext uri="{BB962C8B-B14F-4D97-AF65-F5344CB8AC3E}">
        <p14:creationId xmlns:p14="http://schemas.microsoft.com/office/powerpoint/2010/main" val="4044063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p:txBody>
          <a:bodyPr/>
          <a:lstStyle>
            <a:lvl1pPr>
              <a:defRPr/>
            </a:lvl1pPr>
          </a:lstStyle>
          <a:p>
            <a:r>
              <a:rPr lang="en-US" dirty="0" smtClean="0"/>
              <a:t>8</a:t>
            </a:r>
            <a:r>
              <a:rPr lang="en-US" dirty="0" smtClean="0">
                <a:cs typeface="Times New Roman" panose="02020603050405020304" pitchFamily="18" charset="0"/>
              </a:rPr>
              <a:t>–</a:t>
            </a:r>
            <a:fld id="{14730FF1-74CE-4463-A621-CE9BB931BE24}" type="slidenum">
              <a:rPr lang="en-US" smtClean="0"/>
              <a:pPr/>
              <a:t>‹#›</a:t>
            </a:fld>
            <a:endParaRPr lang="en-US" dirty="0"/>
          </a:p>
        </p:txBody>
      </p:sp>
    </p:spTree>
    <p:extLst>
      <p:ext uri="{BB962C8B-B14F-4D97-AF65-F5344CB8AC3E}">
        <p14:creationId xmlns:p14="http://schemas.microsoft.com/office/powerpoint/2010/main" val="15684434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type="sldNum" sz="quarter" idx="4"/>
          </p:nvPr>
        </p:nvSpPr>
        <p:spPr bwMode="auto">
          <a:xfrm>
            <a:off x="6492875" y="6553200"/>
            <a:ext cx="21177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defRPr i="1">
                <a:effectLst>
                  <a:outerShdw blurRad="38100" dist="38100" dir="2700000" algn="tl">
                    <a:srgbClr val="C0C0C0"/>
                  </a:outerShdw>
                </a:effectLst>
              </a:defRPr>
            </a:lvl1pPr>
          </a:lstStyle>
          <a:p>
            <a:r>
              <a:rPr lang="en-US" dirty="0" smtClean="0"/>
              <a:t>8</a:t>
            </a:r>
            <a:r>
              <a:rPr lang="en-US" dirty="0" smtClean="0">
                <a:cs typeface="Times New Roman" panose="02020603050405020304" pitchFamily="18" charset="0"/>
              </a:rPr>
              <a:t>–</a:t>
            </a:r>
            <a:fld id="{B049FE56-CC7F-4BE2-B4D1-36EE4941209D}" type="slidenum">
              <a:rPr lang="en-US" smtClean="0"/>
              <a:pPr/>
              <a:t>‹#›</a:t>
            </a:fld>
            <a:endParaRPr lang="en-US" dirty="0"/>
          </a:p>
        </p:txBody>
      </p:sp>
      <p:sp>
        <p:nvSpPr>
          <p:cNvPr id="43012" name="Rectangle 4"/>
          <p:cNvSpPr>
            <a:spLocks noGrp="1" noChangeArrowheads="1"/>
          </p:cNvSpPr>
          <p:nvPr>
            <p:ph type="title"/>
          </p:nvPr>
        </p:nvSpPr>
        <p:spPr bwMode="blackWhite">
          <a:xfrm>
            <a:off x="495300" y="263525"/>
            <a:ext cx="8153400" cy="823913"/>
          </a:xfrm>
          <a:prstGeom prst="roundRect">
            <a:avLst>
              <a:gd name="adj" fmla="val 6423"/>
            </a:avLst>
          </a:prstGeom>
          <a:blipFill dpi="0" rotWithShape="1">
            <a:blip r:embed="rId6">
              <a:extLst>
                <a:ext uri="{28A0092B-C50C-407E-A947-70E740481C1C}">
                  <a14:useLocalDpi xmlns:a14="http://schemas.microsoft.com/office/drawing/2010/main" val="0"/>
                </a:ext>
              </a:extLst>
            </a:blip>
            <a:srcRect/>
            <a:stretch>
              <a:fillRect/>
            </a:stretch>
          </a:blipFill>
          <a:ln w="9525">
            <a:solidFill>
              <a:srgbClr val="4D4D4D"/>
            </a:solidFill>
            <a:round/>
            <a:headEnd/>
            <a:tailEnd/>
          </a:ln>
          <a:effectLst>
            <a:outerShdw blurRad="50800" dist="38100" dir="2700000" algn="tl" rotWithShape="0">
              <a:prstClr val="black">
                <a:alpha val="40000"/>
              </a:prstClr>
            </a:outerShdw>
          </a:effectLst>
        </p:spPr>
        <p:txBody>
          <a:bodyPr vert="horz" wrap="square" lIns="91440" tIns="137160" rIns="91440" bIns="137160" numCol="1" anchor="t" anchorCtr="0" compatLnSpc="1">
            <a:prstTxWarp prst="textNoShape">
              <a:avLst/>
            </a:prstTxWarp>
            <a:spAutoFit/>
          </a:bodyPr>
          <a:lstStyle/>
          <a:p>
            <a:pPr lvl="0"/>
            <a:endParaRPr lang="en-US" dirty="0" smtClean="0"/>
          </a:p>
        </p:txBody>
      </p:sp>
      <p:sp>
        <p:nvSpPr>
          <p:cNvPr id="43013" name="Rectangle 5"/>
          <p:cNvSpPr>
            <a:spLocks noGrp="1" noChangeArrowheads="1"/>
          </p:cNvSpPr>
          <p:nvPr>
            <p:ph type="body" idx="1"/>
          </p:nvPr>
        </p:nvSpPr>
        <p:spPr bwMode="auto">
          <a:xfrm>
            <a:off x="533400" y="12192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4" r:id="rId3"/>
    <p:sldLayoutId id="2147483663" r:id="rId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3">
                                            <p:txEl>
                                              <p:pRg st="1" end="1"/>
                                            </p:txEl>
                                          </p:spTgt>
                                        </p:tgtEl>
                                        <p:attrNameLst>
                                          <p:attrName>style.visibility</p:attrName>
                                        </p:attrNameLst>
                                      </p:cBhvr>
                                      <p:to>
                                        <p:strVal val="visible"/>
                                      </p:to>
                                    </p:set>
                                    <p:animEffect transition="in" filter="wipe(left)">
                                      <p:cBhvr>
                                        <p:cTn id="11" dur="500"/>
                                        <p:tgtEl>
                                          <p:spTgt spid="4301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013">
                                            <p:txEl>
                                              <p:pRg st="2" end="2"/>
                                            </p:txEl>
                                          </p:spTgt>
                                        </p:tgtEl>
                                        <p:attrNameLst>
                                          <p:attrName>style.visibility</p:attrName>
                                        </p:attrNameLst>
                                      </p:cBhvr>
                                      <p:to>
                                        <p:strVal val="visible"/>
                                      </p:to>
                                    </p:set>
                                    <p:animEffect transition="in" filter="wipe(left)">
                                      <p:cBhvr>
                                        <p:cTn id="15" dur="500"/>
                                        <p:tgtEl>
                                          <p:spTgt spid="43013">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Effect transition="in" filter="wipe(left)">
                                      <p:cBhvr>
                                        <p:cTn id="19" dur="500"/>
                                        <p:tgtEl>
                                          <p:spTgt spid="43013">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3013">
                                            <p:txEl>
                                              <p:pRg st="4" end="4"/>
                                            </p:txEl>
                                          </p:spTgt>
                                        </p:tgtEl>
                                        <p:attrNameLst>
                                          <p:attrName>style.visibility</p:attrName>
                                        </p:attrNameLst>
                                      </p:cBhvr>
                                      <p:to>
                                        <p:strVal val="visible"/>
                                      </p:to>
                                    </p:set>
                                    <p:animEffect transition="in" filter="wipe(left)">
                                      <p:cBhvr>
                                        <p:cTn id="23" dur="5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uiExpand="1" build="p" autoUpdateAnimBg="0">
        <p:tmplLst>
          <p:tmpl lvl="1">
            <p:tnLst>
              <p:par>
                <p:cTn presetID="22" presetClass="entr" presetSubtype="8" fill="hold" nodeType="click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3013"/>
                        </p:tgtEl>
                        <p:attrNameLst>
                          <p:attrName>style.visibility</p:attrName>
                        </p:attrNameLst>
                      </p:cBhvr>
                      <p:to>
                        <p:strVal val="visible"/>
                      </p:to>
                    </p:set>
                    <p:animEffect transition="in" filter="wipe(left)">
                      <p:cBhvr>
                        <p:cTn dur="500"/>
                        <p:tgtEl>
                          <p:spTgt spid="43013"/>
                        </p:tgtEl>
                      </p:cBhvr>
                    </p:animEffect>
                  </p:childTnLst>
                </p:cTn>
              </p:par>
            </p:tnLst>
          </p:tmpl>
        </p:tmplLst>
      </p:bldP>
    </p:bldLst>
  </p:timing>
  <p:hf hdr="0" ftr="0" dt="0"/>
  <p:txStyles>
    <p:titleStyle>
      <a:lvl1pPr algn="ctr" rtl="0" fontAlgn="base">
        <a:spcBef>
          <a:spcPct val="0"/>
        </a:spcBef>
        <a:spcAft>
          <a:spcPct val="0"/>
        </a:spcAft>
        <a:defRPr sz="3200" kern="1200">
          <a:solidFill>
            <a:srgbClr val="F8F8F8"/>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rgbClr val="F8F8F8"/>
          </a:solidFill>
          <a:effectLst>
            <a:outerShdw blurRad="38100" dist="38100" dir="2700000" algn="tl">
              <a:srgbClr val="000000"/>
            </a:outerShdw>
          </a:effectLst>
          <a:latin typeface="Arial" panose="020B0604020202020204" pitchFamily="34" charset="0"/>
        </a:defRPr>
      </a:lvl9pPr>
    </p:titleStyle>
    <p:bodyStyle>
      <a:lvl1pPr marL="222250" indent="-222250" algn="l" rtl="0" fontAlgn="base">
        <a:spcBef>
          <a:spcPct val="20000"/>
        </a:spcBef>
        <a:spcAft>
          <a:spcPct val="0"/>
        </a:spcAft>
        <a:buChar char="•"/>
        <a:defRPr sz="2800" kern="1200">
          <a:solidFill>
            <a:srgbClr val="336699"/>
          </a:solidFill>
          <a:latin typeface="+mn-lt"/>
          <a:ea typeface="+mn-ea"/>
          <a:cs typeface="+mn-cs"/>
        </a:defRPr>
      </a:lvl1pPr>
      <a:lvl2pPr marL="633413" indent="-296863" algn="l" rtl="0" fontAlgn="base">
        <a:spcBef>
          <a:spcPct val="20000"/>
        </a:spcBef>
        <a:spcAft>
          <a:spcPct val="0"/>
        </a:spcAft>
        <a:buChar char="–"/>
        <a:defRPr sz="2400" kern="1200">
          <a:solidFill>
            <a:srgbClr val="990033"/>
          </a:solidFill>
          <a:latin typeface="+mn-lt"/>
          <a:ea typeface="+mn-ea"/>
          <a:cs typeface="+mn-cs"/>
        </a:defRPr>
      </a:lvl2pPr>
      <a:lvl3pPr marL="971550" indent="-174625" algn="l" rtl="0" fontAlgn="base">
        <a:spcBef>
          <a:spcPct val="20000"/>
        </a:spcBef>
        <a:spcAft>
          <a:spcPct val="0"/>
        </a:spcAft>
        <a:buSzPct val="90000"/>
        <a:buChar char="•"/>
        <a:defRPr sz="2000" kern="1200">
          <a:solidFill>
            <a:srgbClr val="006666"/>
          </a:solidFill>
          <a:latin typeface="Tahoma" panose="020B0604030504040204" pitchFamily="34" charset="0"/>
          <a:ea typeface="+mn-ea"/>
          <a:cs typeface="+mn-cs"/>
        </a:defRPr>
      </a:lvl3pPr>
      <a:lvl4pPr marL="1258888" indent="-173038"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1595438" indent="-160338" algn="l"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A3B50227-129F-40F3-B14E-4C0DBECBE7E9}" type="slidenum">
              <a:rPr lang="en-US"/>
              <a:pPr/>
              <a:t>10</a:t>
            </a:fld>
            <a:endParaRPr lang="en-US" dirty="0"/>
          </a:p>
        </p:txBody>
      </p:sp>
      <p:sp>
        <p:nvSpPr>
          <p:cNvPr id="87042" name="AutoShape 2"/>
          <p:cNvSpPr>
            <a:spLocks noGrp="1" noChangeArrowheads="1"/>
          </p:cNvSpPr>
          <p:nvPr>
            <p:ph type="title"/>
          </p:nvPr>
        </p:nvSpPr>
        <p:spPr>
          <a:ln/>
        </p:spPr>
        <p:txBody>
          <a:bodyPr/>
          <a:lstStyle/>
          <a:p>
            <a:r>
              <a:rPr lang="en-US" dirty="0"/>
              <a:t>Resource Allocation Methods (cont’d)</a:t>
            </a:r>
          </a:p>
        </p:txBody>
      </p:sp>
      <p:sp>
        <p:nvSpPr>
          <p:cNvPr id="87043" name="Rectangle 3"/>
          <p:cNvSpPr>
            <a:spLocks noGrp="1" noChangeArrowheads="1"/>
          </p:cNvSpPr>
          <p:nvPr>
            <p:ph type="body" idx="1"/>
          </p:nvPr>
        </p:nvSpPr>
        <p:spPr>
          <a:xfrm>
            <a:off x="533400" y="1219200"/>
            <a:ext cx="7513638" cy="4876800"/>
          </a:xfrm>
        </p:spPr>
        <p:txBody>
          <a:bodyPr/>
          <a:lstStyle/>
          <a:p>
            <a:pPr>
              <a:spcBef>
                <a:spcPct val="50000"/>
              </a:spcBef>
            </a:pPr>
            <a:r>
              <a:rPr lang="en-US" dirty="0"/>
              <a:t>Time-Constrained Projects</a:t>
            </a:r>
          </a:p>
          <a:p>
            <a:pPr lvl="1">
              <a:spcBef>
                <a:spcPct val="50000"/>
              </a:spcBef>
            </a:pPr>
            <a:r>
              <a:rPr lang="en-US" dirty="0"/>
              <a:t>Must be completed by an imposed date. </a:t>
            </a:r>
          </a:p>
          <a:p>
            <a:pPr lvl="1">
              <a:spcBef>
                <a:spcPct val="50000"/>
              </a:spcBef>
            </a:pPr>
            <a:r>
              <a:rPr lang="en-US" dirty="0"/>
              <a:t>Require use of leveling techniques that focus </a:t>
            </a:r>
            <a:br>
              <a:rPr lang="en-US" dirty="0"/>
            </a:br>
            <a:r>
              <a:rPr lang="en-US" dirty="0"/>
              <a:t>on balancing or smoothing resource demands.</a:t>
            </a:r>
          </a:p>
          <a:p>
            <a:pPr lvl="1">
              <a:spcBef>
                <a:spcPct val="50000"/>
              </a:spcBef>
            </a:pPr>
            <a:r>
              <a:rPr lang="en-US" dirty="0"/>
              <a:t>Use positive slack (delaying noncritical activities) to manage resource utilization over the duration </a:t>
            </a:r>
            <a:br>
              <a:rPr lang="en-US" dirty="0"/>
            </a:br>
            <a:r>
              <a:rPr lang="en-US" dirty="0"/>
              <a:t>of the project.</a:t>
            </a:r>
          </a:p>
          <a:p>
            <a:pPr lvl="2">
              <a:spcBef>
                <a:spcPct val="50000"/>
              </a:spcBef>
            </a:pPr>
            <a:r>
              <a:rPr lang="en-US" dirty="0"/>
              <a:t>Peak resource demands are reduced.</a:t>
            </a:r>
          </a:p>
          <a:p>
            <a:pPr lvl="2">
              <a:spcBef>
                <a:spcPct val="50000"/>
              </a:spcBef>
            </a:pPr>
            <a:r>
              <a:rPr lang="en-US" dirty="0"/>
              <a:t>Resources over the life of the project are reduced.</a:t>
            </a:r>
          </a:p>
          <a:p>
            <a:pPr lvl="2">
              <a:spcBef>
                <a:spcPct val="50000"/>
              </a:spcBef>
            </a:pPr>
            <a:r>
              <a:rPr lang="en-US" dirty="0"/>
              <a:t>Fluctuation in resource demand is minimized.</a:t>
            </a:r>
          </a:p>
        </p:txBody>
      </p:sp>
    </p:spTree>
    <p:extLst>
      <p:ext uri="{BB962C8B-B14F-4D97-AF65-F5344CB8AC3E}">
        <p14:creationId xmlns:p14="http://schemas.microsoft.com/office/powerpoint/2010/main" val="1014570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3A5CF30C-300D-4E19-A8E7-D15EEA752692}" type="slidenum">
              <a:rPr lang="en-US"/>
              <a:pPr/>
              <a:t>11</a:t>
            </a:fld>
            <a:endParaRPr lang="en-US" dirty="0"/>
          </a:p>
        </p:txBody>
      </p:sp>
      <p:sp>
        <p:nvSpPr>
          <p:cNvPr id="69634" name="AutoShape 2"/>
          <p:cNvSpPr>
            <a:spLocks noGrp="1" noChangeArrowheads="1"/>
          </p:cNvSpPr>
          <p:nvPr>
            <p:ph type="title"/>
          </p:nvPr>
        </p:nvSpPr>
        <p:spPr>
          <a:xfrm>
            <a:off x="6583363" y="411163"/>
            <a:ext cx="1965325" cy="109220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Botanical Garden</a:t>
            </a:r>
          </a:p>
        </p:txBody>
      </p:sp>
      <p:sp>
        <p:nvSpPr>
          <p:cNvPr id="69635"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8.3</a:t>
            </a:r>
            <a:endParaRPr lang="en-US" sz="1200" b="1" dirty="0">
              <a:solidFill>
                <a:srgbClr val="006666"/>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98224" y="320074"/>
            <a:ext cx="5887382" cy="6241370"/>
          </a:xfrm>
          <a:prstGeom prst="rect">
            <a:avLst/>
          </a:prstGeom>
        </p:spPr>
      </p:pic>
    </p:spTree>
    <p:extLst>
      <p:ext uri="{BB962C8B-B14F-4D97-AF65-F5344CB8AC3E}">
        <p14:creationId xmlns:p14="http://schemas.microsoft.com/office/powerpoint/2010/main" val="3145335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AFFCD0DF-9625-45A4-AE77-0DD0DD45C008}" type="slidenum">
              <a:rPr lang="en-US"/>
              <a:pPr/>
              <a:t>12</a:t>
            </a:fld>
            <a:endParaRPr lang="en-US" dirty="0"/>
          </a:p>
        </p:txBody>
      </p:sp>
      <p:sp>
        <p:nvSpPr>
          <p:cNvPr id="86018" name="AutoShape 2"/>
          <p:cNvSpPr>
            <a:spLocks noGrp="1" noChangeArrowheads="1"/>
          </p:cNvSpPr>
          <p:nvPr>
            <p:ph type="title"/>
          </p:nvPr>
        </p:nvSpPr>
        <p:spPr>
          <a:ln/>
        </p:spPr>
        <p:txBody>
          <a:bodyPr/>
          <a:lstStyle/>
          <a:p>
            <a:r>
              <a:rPr lang="en-US" dirty="0"/>
              <a:t>Resource Allocation Methods (cont’d)</a:t>
            </a:r>
          </a:p>
        </p:txBody>
      </p:sp>
      <p:sp>
        <p:nvSpPr>
          <p:cNvPr id="86019" name="Rectangle 3"/>
          <p:cNvSpPr>
            <a:spLocks noGrp="1" noChangeArrowheads="1"/>
          </p:cNvSpPr>
          <p:nvPr>
            <p:ph type="body" idx="1"/>
          </p:nvPr>
        </p:nvSpPr>
        <p:spPr>
          <a:xfrm>
            <a:off x="533400" y="1219200"/>
            <a:ext cx="7970838" cy="4876800"/>
          </a:xfrm>
        </p:spPr>
        <p:txBody>
          <a:bodyPr/>
          <a:lstStyle/>
          <a:p>
            <a:pPr>
              <a:spcBef>
                <a:spcPct val="40000"/>
              </a:spcBef>
            </a:pPr>
            <a:r>
              <a:rPr lang="en-US" dirty="0"/>
              <a:t>Resource Demand Leveling Techniques </a:t>
            </a:r>
            <a:br>
              <a:rPr lang="en-US" dirty="0"/>
            </a:br>
            <a:r>
              <a:rPr lang="en-US" dirty="0"/>
              <a:t>for Time-Constrained Projects</a:t>
            </a:r>
          </a:p>
          <a:p>
            <a:pPr lvl="1">
              <a:spcBef>
                <a:spcPct val="40000"/>
              </a:spcBef>
            </a:pPr>
            <a:r>
              <a:rPr lang="en-US" dirty="0"/>
              <a:t>Advantages</a:t>
            </a:r>
          </a:p>
          <a:p>
            <a:pPr marL="914400" lvl="2" indent="-280988">
              <a:spcBef>
                <a:spcPct val="40000"/>
              </a:spcBef>
            </a:pPr>
            <a:r>
              <a:rPr lang="en-US" sz="2400" dirty="0"/>
              <a:t>Peak resource demands are reduced.</a:t>
            </a:r>
          </a:p>
          <a:p>
            <a:pPr marL="914400" lvl="2" indent="-280988">
              <a:spcBef>
                <a:spcPct val="40000"/>
              </a:spcBef>
            </a:pPr>
            <a:r>
              <a:rPr lang="en-US" sz="2400" dirty="0"/>
              <a:t>Resources over the life of the project are reduced.</a:t>
            </a:r>
          </a:p>
          <a:p>
            <a:pPr marL="914400" lvl="2" indent="-280988">
              <a:spcBef>
                <a:spcPct val="40000"/>
              </a:spcBef>
            </a:pPr>
            <a:r>
              <a:rPr lang="en-US" sz="2400" dirty="0"/>
              <a:t>Fluctuation in resource demand is minimized.</a:t>
            </a:r>
          </a:p>
          <a:p>
            <a:pPr lvl="1">
              <a:spcBef>
                <a:spcPct val="40000"/>
              </a:spcBef>
            </a:pPr>
            <a:r>
              <a:rPr lang="en-US" dirty="0"/>
              <a:t>Disadvantages</a:t>
            </a:r>
          </a:p>
          <a:p>
            <a:pPr marL="914400" lvl="2" indent="-280988">
              <a:spcBef>
                <a:spcPct val="40000"/>
              </a:spcBef>
            </a:pPr>
            <a:r>
              <a:rPr lang="en-US" sz="2400" dirty="0"/>
              <a:t>Loss of flexibility that occurs from reducing slack.</a:t>
            </a:r>
          </a:p>
          <a:p>
            <a:pPr marL="914400" lvl="2" indent="-280988">
              <a:spcBef>
                <a:spcPct val="40000"/>
              </a:spcBef>
            </a:pPr>
            <a:r>
              <a:rPr lang="en-US" sz="2400" dirty="0"/>
              <a:t>Increases in the criticality of all activities.</a:t>
            </a:r>
          </a:p>
        </p:txBody>
      </p:sp>
    </p:spTree>
    <p:extLst>
      <p:ext uri="{BB962C8B-B14F-4D97-AF65-F5344CB8AC3E}">
        <p14:creationId xmlns:p14="http://schemas.microsoft.com/office/powerpoint/2010/main" val="1312497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889B7E7F-78B5-425B-8544-6376BCE011D3}" type="slidenum">
              <a:rPr lang="en-US"/>
              <a:pPr/>
              <a:t>13</a:t>
            </a:fld>
            <a:endParaRPr lang="en-US" dirty="0"/>
          </a:p>
        </p:txBody>
      </p:sp>
      <p:sp>
        <p:nvSpPr>
          <p:cNvPr id="88066" name="AutoShape 2"/>
          <p:cNvSpPr>
            <a:spLocks noGrp="1" noChangeArrowheads="1"/>
          </p:cNvSpPr>
          <p:nvPr>
            <p:ph type="title"/>
          </p:nvPr>
        </p:nvSpPr>
        <p:spPr>
          <a:ln/>
        </p:spPr>
        <p:txBody>
          <a:bodyPr/>
          <a:lstStyle/>
          <a:p>
            <a:r>
              <a:rPr lang="en-US" dirty="0"/>
              <a:t>Resource Allocation Methods (cont’d)</a:t>
            </a:r>
          </a:p>
        </p:txBody>
      </p:sp>
      <p:sp>
        <p:nvSpPr>
          <p:cNvPr id="88067" name="Rectangle 3"/>
          <p:cNvSpPr>
            <a:spLocks noGrp="1" noChangeArrowheads="1"/>
          </p:cNvSpPr>
          <p:nvPr>
            <p:ph type="body" idx="1"/>
          </p:nvPr>
        </p:nvSpPr>
        <p:spPr>
          <a:xfrm>
            <a:off x="533400" y="1219200"/>
            <a:ext cx="7878763" cy="4876800"/>
          </a:xfrm>
        </p:spPr>
        <p:txBody>
          <a:bodyPr/>
          <a:lstStyle/>
          <a:p>
            <a:pPr marL="225425" indent="-225425">
              <a:spcBef>
                <a:spcPct val="35000"/>
              </a:spcBef>
            </a:pPr>
            <a:r>
              <a:rPr lang="en-US" dirty="0"/>
              <a:t>Resource-Constrained Projects</a:t>
            </a:r>
          </a:p>
          <a:p>
            <a:pPr marL="623888" lvl="1" indent="-279400">
              <a:spcBef>
                <a:spcPct val="35000"/>
              </a:spcBef>
            </a:pPr>
            <a:r>
              <a:rPr lang="en-US" dirty="0"/>
              <a:t>Resources are limited in quantity or availability.</a:t>
            </a:r>
          </a:p>
          <a:p>
            <a:pPr marL="623888" lvl="1" indent="-279400">
              <a:spcBef>
                <a:spcPct val="35000"/>
              </a:spcBef>
            </a:pPr>
            <a:r>
              <a:rPr lang="en-US" dirty="0"/>
              <a:t>Activities are scheduled using heuristics </a:t>
            </a:r>
            <a:br>
              <a:rPr lang="en-US" dirty="0"/>
            </a:br>
            <a:r>
              <a:rPr lang="en-US" dirty="0"/>
              <a:t>(rules-of-thumb) that focus on:</a:t>
            </a:r>
          </a:p>
          <a:p>
            <a:pPr marL="1258888" lvl="2" indent="-290513">
              <a:spcBef>
                <a:spcPct val="35000"/>
              </a:spcBef>
              <a:buFontTx/>
              <a:buAutoNum type="arabicPeriod"/>
            </a:pPr>
            <a:r>
              <a:rPr lang="en-US" dirty="0"/>
              <a:t>Minimum slack</a:t>
            </a:r>
          </a:p>
          <a:p>
            <a:pPr marL="1258888" lvl="2" indent="-290513">
              <a:spcBef>
                <a:spcPct val="35000"/>
              </a:spcBef>
              <a:buFontTx/>
              <a:buAutoNum type="arabicPeriod"/>
            </a:pPr>
            <a:r>
              <a:rPr lang="en-US" dirty="0"/>
              <a:t>Smallest (least) duration</a:t>
            </a:r>
          </a:p>
          <a:p>
            <a:pPr marL="1258888" lvl="2" indent="-290513">
              <a:spcBef>
                <a:spcPct val="35000"/>
              </a:spcBef>
              <a:buFontTx/>
              <a:buAutoNum type="arabicPeriod"/>
            </a:pPr>
            <a:r>
              <a:rPr lang="en-US" dirty="0"/>
              <a:t>Lowest activity identification number</a:t>
            </a:r>
          </a:p>
          <a:p>
            <a:pPr marL="623888" lvl="1" indent="-279400">
              <a:spcBef>
                <a:spcPct val="35000"/>
              </a:spcBef>
            </a:pPr>
            <a:r>
              <a:rPr lang="en-US" dirty="0"/>
              <a:t>The parallel method is used to apply heuristics</a:t>
            </a:r>
          </a:p>
          <a:p>
            <a:pPr marL="1258888" lvl="2" indent="-290513">
              <a:spcBef>
                <a:spcPct val="35000"/>
              </a:spcBef>
            </a:pPr>
            <a:r>
              <a:rPr lang="en-US" dirty="0"/>
              <a:t>An iterative process starting at the first time period </a:t>
            </a:r>
            <a:br>
              <a:rPr lang="en-US" dirty="0"/>
            </a:br>
            <a:r>
              <a:rPr lang="en-US" dirty="0"/>
              <a:t>of the project and scheduling period-by-period the start of any activities using the three priority rules.</a:t>
            </a:r>
          </a:p>
        </p:txBody>
      </p:sp>
    </p:spTree>
    <p:extLst>
      <p:ext uri="{BB962C8B-B14F-4D97-AF65-F5344CB8AC3E}">
        <p14:creationId xmlns:p14="http://schemas.microsoft.com/office/powerpoint/2010/main" val="3367351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CBB90032-FD25-4342-8348-A1D55F723E4F}" type="slidenum">
              <a:rPr lang="en-US"/>
              <a:pPr/>
              <a:t>14</a:t>
            </a:fld>
            <a:endParaRPr lang="en-US" dirty="0"/>
          </a:p>
        </p:txBody>
      </p:sp>
      <p:sp>
        <p:nvSpPr>
          <p:cNvPr id="70658" name="AutoShape 2"/>
          <p:cNvSpPr>
            <a:spLocks noGrp="1" noChangeArrowheads="1"/>
          </p:cNvSpPr>
          <p:nvPr>
            <p:ph type="title"/>
          </p:nvPr>
        </p:nvSpPr>
        <p:spPr>
          <a:xfrm>
            <a:off x="471488" y="269875"/>
            <a:ext cx="82010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Resource-Constrained Schedule through Period 2</a:t>
            </a:r>
            <a:r>
              <a:rPr lang="en-US" sz="2400" dirty="0">
                <a:cs typeface="Arial" panose="020B0604020202020204" pitchFamily="34" charset="0"/>
              </a:rPr>
              <a:t>–3</a:t>
            </a:r>
          </a:p>
        </p:txBody>
      </p:sp>
      <p:sp>
        <p:nvSpPr>
          <p:cNvPr id="7065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8.4</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23875" y="1262062"/>
            <a:ext cx="8096250" cy="4333875"/>
          </a:xfrm>
          <a:prstGeom prst="rect">
            <a:avLst/>
          </a:prstGeom>
        </p:spPr>
      </p:pic>
    </p:spTree>
    <p:extLst>
      <p:ext uri="{BB962C8B-B14F-4D97-AF65-F5344CB8AC3E}">
        <p14:creationId xmlns:p14="http://schemas.microsoft.com/office/powerpoint/2010/main" val="2256821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AAA70BA8-E9DA-4C83-9E60-D1B04E75F356}" type="slidenum">
              <a:rPr lang="en-US"/>
              <a:pPr/>
              <a:t>15</a:t>
            </a:fld>
            <a:endParaRPr lang="en-US" dirty="0"/>
          </a:p>
        </p:txBody>
      </p:sp>
      <p:sp>
        <p:nvSpPr>
          <p:cNvPr id="97282" name="AutoShape 2"/>
          <p:cNvSpPr>
            <a:spLocks noGrp="1" noChangeArrowheads="1"/>
          </p:cNvSpPr>
          <p:nvPr>
            <p:ph type="title"/>
          </p:nvPr>
        </p:nvSpPr>
        <p:spPr>
          <a:xfrm>
            <a:off x="471488" y="269875"/>
            <a:ext cx="82010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Resource-Constrained Schedule through Period 2</a:t>
            </a:r>
            <a:r>
              <a:rPr lang="en-US" sz="2400" dirty="0">
                <a:cs typeface="Arial" panose="020B0604020202020204" pitchFamily="34" charset="0"/>
              </a:rPr>
              <a:t>–3</a:t>
            </a:r>
          </a:p>
        </p:txBody>
      </p:sp>
      <p:sp>
        <p:nvSpPr>
          <p:cNvPr id="97283" name="Text Box 3"/>
          <p:cNvSpPr txBox="1">
            <a:spLocks noChangeArrowheads="1"/>
          </p:cNvSpPr>
          <p:nvPr/>
        </p:nvSpPr>
        <p:spPr bwMode="auto">
          <a:xfrm>
            <a:off x="6675438" y="6172200"/>
            <a:ext cx="2011362"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8.4 (cont’d)</a:t>
            </a:r>
            <a:endParaRPr lang="en-US" sz="1200" b="1" dirty="0">
              <a:solidFill>
                <a:srgbClr val="006666"/>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333375" y="1547812"/>
            <a:ext cx="8477250" cy="3762375"/>
          </a:xfrm>
          <a:prstGeom prst="rect">
            <a:avLst/>
          </a:prstGeom>
        </p:spPr>
      </p:pic>
      <p:cxnSp>
        <p:nvCxnSpPr>
          <p:cNvPr id="4" name="Straight Connector 3"/>
          <p:cNvCxnSpPr/>
          <p:nvPr/>
        </p:nvCxnSpPr>
        <p:spPr bwMode="auto">
          <a:xfrm>
            <a:off x="7842032" y="2331732"/>
            <a:ext cx="0" cy="2834609"/>
          </a:xfrm>
          <a:prstGeom prst="line">
            <a:avLst/>
          </a:prstGeom>
          <a:solidFill>
            <a:srgbClr val="FF0000"/>
          </a:solidFill>
          <a:ln w="38100" cap="flat" cmpd="sng" algn="ctr">
            <a:solidFill>
              <a:srgbClr val="C0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49400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80633C45-D496-48ED-9196-E7C035447C53}" type="slidenum">
              <a:rPr lang="en-US"/>
              <a:pPr/>
              <a:t>16</a:t>
            </a:fld>
            <a:endParaRPr lang="en-US" dirty="0"/>
          </a:p>
        </p:txBody>
      </p:sp>
      <p:sp>
        <p:nvSpPr>
          <p:cNvPr id="98306" name="AutoShape 2"/>
          <p:cNvSpPr>
            <a:spLocks noGrp="1" noChangeArrowheads="1"/>
          </p:cNvSpPr>
          <p:nvPr>
            <p:ph type="title"/>
          </p:nvPr>
        </p:nvSpPr>
        <p:spPr>
          <a:xfrm>
            <a:off x="471488" y="269875"/>
            <a:ext cx="82010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Resource-Constrained Schedule through Period 2</a:t>
            </a:r>
            <a:r>
              <a:rPr lang="en-US" sz="2400" dirty="0">
                <a:cs typeface="Arial" panose="020B0604020202020204" pitchFamily="34" charset="0"/>
              </a:rPr>
              <a:t>–3</a:t>
            </a:r>
          </a:p>
        </p:txBody>
      </p:sp>
      <p:sp>
        <p:nvSpPr>
          <p:cNvPr id="98307" name="Text Box 3"/>
          <p:cNvSpPr txBox="1">
            <a:spLocks noChangeArrowheads="1"/>
          </p:cNvSpPr>
          <p:nvPr/>
        </p:nvSpPr>
        <p:spPr bwMode="auto">
          <a:xfrm>
            <a:off x="6675438" y="6172200"/>
            <a:ext cx="2011362"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8.4 (cont’d)</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47662" y="1414462"/>
            <a:ext cx="8448675" cy="4029075"/>
          </a:xfrm>
          <a:prstGeom prst="rect">
            <a:avLst/>
          </a:prstGeom>
        </p:spPr>
      </p:pic>
      <p:cxnSp>
        <p:nvCxnSpPr>
          <p:cNvPr id="7" name="Straight Connector 6"/>
          <p:cNvCxnSpPr/>
          <p:nvPr/>
        </p:nvCxnSpPr>
        <p:spPr bwMode="auto">
          <a:xfrm>
            <a:off x="7863804" y="2207635"/>
            <a:ext cx="0" cy="3108926"/>
          </a:xfrm>
          <a:prstGeom prst="line">
            <a:avLst/>
          </a:prstGeom>
          <a:solidFill>
            <a:srgbClr val="FF0000"/>
          </a:solidFill>
          <a:ln w="38100" cap="flat" cmpd="sng" algn="ctr">
            <a:solidFill>
              <a:srgbClr val="C0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68566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DFF20B74-DA06-48C8-8D65-18ED6698F35D}" type="slidenum">
              <a:rPr lang="en-US"/>
              <a:pPr/>
              <a:t>17</a:t>
            </a:fld>
            <a:endParaRPr lang="en-US" dirty="0"/>
          </a:p>
        </p:txBody>
      </p:sp>
      <p:sp>
        <p:nvSpPr>
          <p:cNvPr id="71682" name="AutoShape 2"/>
          <p:cNvSpPr>
            <a:spLocks noGrp="1" noChangeArrowheads="1"/>
          </p:cNvSpPr>
          <p:nvPr>
            <p:ph type="title"/>
          </p:nvPr>
        </p:nvSpPr>
        <p:spPr>
          <a:xfrm>
            <a:off x="496888" y="269875"/>
            <a:ext cx="81502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Resource-Constrained Schedule through Period 5</a:t>
            </a:r>
            <a:r>
              <a:rPr lang="en-US" sz="2400" dirty="0">
                <a:cs typeface="Arial" panose="020B0604020202020204" pitchFamily="34" charset="0"/>
              </a:rPr>
              <a:t>–6</a:t>
            </a:r>
          </a:p>
        </p:txBody>
      </p:sp>
      <p:sp>
        <p:nvSpPr>
          <p:cNvPr id="71683"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8.5</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33375" y="1400175"/>
            <a:ext cx="8477250" cy="4057650"/>
          </a:xfrm>
          <a:prstGeom prst="rect">
            <a:avLst/>
          </a:prstGeom>
        </p:spPr>
      </p:pic>
    </p:spTree>
    <p:extLst>
      <p:ext uri="{BB962C8B-B14F-4D97-AF65-F5344CB8AC3E}">
        <p14:creationId xmlns:p14="http://schemas.microsoft.com/office/powerpoint/2010/main" val="3798286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71730A20-8A83-454E-A5DB-1D3E55E85B61}" type="slidenum">
              <a:rPr lang="en-US"/>
              <a:pPr/>
              <a:t>18</a:t>
            </a:fld>
            <a:endParaRPr lang="en-US" dirty="0"/>
          </a:p>
        </p:txBody>
      </p:sp>
      <p:sp>
        <p:nvSpPr>
          <p:cNvPr id="99330" name="AutoShape 2"/>
          <p:cNvSpPr>
            <a:spLocks noGrp="1" noChangeArrowheads="1"/>
          </p:cNvSpPr>
          <p:nvPr>
            <p:ph type="title"/>
          </p:nvPr>
        </p:nvSpPr>
        <p:spPr>
          <a:xfrm>
            <a:off x="496888" y="269875"/>
            <a:ext cx="81502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Resource-Constrained Schedule through Period 5</a:t>
            </a:r>
            <a:r>
              <a:rPr lang="en-US" sz="2400" dirty="0">
                <a:cs typeface="Arial" panose="020B0604020202020204" pitchFamily="34" charset="0"/>
              </a:rPr>
              <a:t>–6</a:t>
            </a:r>
          </a:p>
        </p:txBody>
      </p:sp>
      <p:sp>
        <p:nvSpPr>
          <p:cNvPr id="99331" name="Text Box 3"/>
          <p:cNvSpPr txBox="1">
            <a:spLocks noChangeArrowheads="1"/>
          </p:cNvSpPr>
          <p:nvPr/>
        </p:nvSpPr>
        <p:spPr bwMode="auto">
          <a:xfrm>
            <a:off x="6218238" y="6172200"/>
            <a:ext cx="2468562"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8.5 (cont’d)</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47662" y="1423987"/>
            <a:ext cx="8448675" cy="4010025"/>
          </a:xfrm>
          <a:prstGeom prst="rect">
            <a:avLst/>
          </a:prstGeom>
        </p:spPr>
      </p:pic>
      <p:cxnSp>
        <p:nvCxnSpPr>
          <p:cNvPr id="7" name="Straight Connector 6"/>
          <p:cNvCxnSpPr/>
          <p:nvPr/>
        </p:nvCxnSpPr>
        <p:spPr bwMode="auto">
          <a:xfrm>
            <a:off x="8664983" y="2207635"/>
            <a:ext cx="0" cy="3108926"/>
          </a:xfrm>
          <a:prstGeom prst="line">
            <a:avLst/>
          </a:prstGeom>
          <a:solidFill>
            <a:srgbClr val="FF0000"/>
          </a:solidFill>
          <a:ln w="38100" cap="flat" cmpd="sng" algn="ctr">
            <a:solidFill>
              <a:srgbClr val="C0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ight Arrow 2"/>
          <p:cNvSpPr/>
          <p:nvPr/>
        </p:nvSpPr>
        <p:spPr bwMode="auto">
          <a:xfrm>
            <a:off x="7977015" y="2412285"/>
            <a:ext cx="548634" cy="274317"/>
          </a:xfrm>
          <a:prstGeom prst="rightArrow">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6499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5191106E-896D-4F11-964F-12828D79587B}" type="slidenum">
              <a:rPr lang="en-US"/>
              <a:pPr/>
              <a:t>19</a:t>
            </a:fld>
            <a:endParaRPr lang="en-US" dirty="0"/>
          </a:p>
        </p:txBody>
      </p:sp>
      <p:sp>
        <p:nvSpPr>
          <p:cNvPr id="100354" name="AutoShape 2"/>
          <p:cNvSpPr>
            <a:spLocks noGrp="1" noChangeArrowheads="1"/>
          </p:cNvSpPr>
          <p:nvPr>
            <p:ph type="title"/>
          </p:nvPr>
        </p:nvSpPr>
        <p:spPr>
          <a:xfrm>
            <a:off x="496888" y="269875"/>
            <a:ext cx="815022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Resource-Constrained Schedule through Period 5</a:t>
            </a:r>
            <a:r>
              <a:rPr lang="en-US" sz="2400" dirty="0">
                <a:cs typeface="Arial" panose="020B0604020202020204" pitchFamily="34" charset="0"/>
              </a:rPr>
              <a:t>–6</a:t>
            </a:r>
          </a:p>
        </p:txBody>
      </p:sp>
      <p:sp>
        <p:nvSpPr>
          <p:cNvPr id="100355" name="Text Box 3"/>
          <p:cNvSpPr txBox="1">
            <a:spLocks noChangeArrowheads="1"/>
          </p:cNvSpPr>
          <p:nvPr/>
        </p:nvSpPr>
        <p:spPr bwMode="auto">
          <a:xfrm>
            <a:off x="6218238" y="6172200"/>
            <a:ext cx="2468562"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8.5 (cont’d)</a:t>
            </a:r>
            <a:endParaRPr lang="en-US" sz="1200" b="1" dirty="0">
              <a:solidFill>
                <a:srgbClr val="006666"/>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652462" y="1304925"/>
            <a:ext cx="7839075" cy="4248150"/>
          </a:xfrm>
          <a:prstGeom prst="rect">
            <a:avLst/>
          </a:prstGeom>
        </p:spPr>
      </p:pic>
    </p:spTree>
    <p:extLst>
      <p:ext uri="{BB962C8B-B14F-4D97-AF65-F5344CB8AC3E}">
        <p14:creationId xmlns:p14="http://schemas.microsoft.com/office/powerpoint/2010/main" val="505745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856326C5-311A-453E-9071-013367B35ADD}" type="slidenum">
              <a:rPr lang="en-US"/>
              <a:pPr/>
              <a:t>2</a:t>
            </a:fld>
            <a:endParaRPr lang="en-US" dirty="0"/>
          </a:p>
        </p:txBody>
      </p:sp>
      <p:sp>
        <p:nvSpPr>
          <p:cNvPr id="138242"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Where We Are Now</a:t>
            </a:r>
          </a:p>
        </p:txBody>
      </p:sp>
      <p:pic>
        <p:nvPicPr>
          <p:cNvPr id="2" name="Picture 1"/>
          <p:cNvPicPr>
            <a:picLocks noChangeAspect="1"/>
          </p:cNvPicPr>
          <p:nvPr/>
        </p:nvPicPr>
        <p:blipFill>
          <a:blip r:embed="rId3"/>
          <a:stretch>
            <a:fillRect/>
          </a:stretch>
        </p:blipFill>
        <p:spPr>
          <a:xfrm>
            <a:off x="285750" y="1562100"/>
            <a:ext cx="8572500" cy="3733800"/>
          </a:xfrm>
          <a:prstGeom prst="rect">
            <a:avLst/>
          </a:prstGeom>
        </p:spPr>
      </p:pic>
    </p:spTree>
    <p:extLst>
      <p:ext uri="{BB962C8B-B14F-4D97-AF65-F5344CB8AC3E}">
        <p14:creationId xmlns:p14="http://schemas.microsoft.com/office/powerpoint/2010/main" val="267727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BA1C8F1F-DC19-4DC0-B4A9-9C0D4E19E540}" type="slidenum">
              <a:rPr lang="en-US"/>
              <a:pPr/>
              <a:t>20</a:t>
            </a:fld>
            <a:endParaRPr lang="en-US" dirty="0"/>
          </a:p>
        </p:txBody>
      </p:sp>
      <p:sp>
        <p:nvSpPr>
          <p:cNvPr id="89090" name="AutoShape 2"/>
          <p:cNvSpPr>
            <a:spLocks noGrp="1" noChangeArrowheads="1"/>
          </p:cNvSpPr>
          <p:nvPr>
            <p:ph type="title"/>
          </p:nvPr>
        </p:nvSpPr>
        <p:spPr>
          <a:xfrm>
            <a:off x="468313" y="236538"/>
            <a:ext cx="8207375" cy="1365250"/>
          </a:xfrm>
          <a:ln/>
        </p:spPr>
        <p:txBody>
          <a:bodyPr/>
          <a:lstStyle/>
          <a:p>
            <a:r>
              <a:rPr lang="en-US" dirty="0"/>
              <a:t>Computer Demonstration of Resource-Constrained Scheduling</a:t>
            </a:r>
          </a:p>
        </p:txBody>
      </p:sp>
      <p:sp>
        <p:nvSpPr>
          <p:cNvPr id="89091" name="Rectangle 3"/>
          <p:cNvSpPr>
            <a:spLocks noGrp="1" noChangeArrowheads="1"/>
          </p:cNvSpPr>
          <p:nvPr>
            <p:ph type="body" idx="1"/>
          </p:nvPr>
        </p:nvSpPr>
        <p:spPr>
          <a:xfrm>
            <a:off x="533400" y="1782763"/>
            <a:ext cx="8077200" cy="4313237"/>
          </a:xfrm>
        </p:spPr>
        <p:txBody>
          <a:bodyPr/>
          <a:lstStyle/>
          <a:p>
            <a:r>
              <a:rPr lang="en-US" dirty="0"/>
              <a:t>EMR Project</a:t>
            </a:r>
          </a:p>
          <a:p>
            <a:pPr lvl="1"/>
            <a:r>
              <a:rPr lang="en-US" dirty="0"/>
              <a:t>The development of a handheld electronic medical reference guide to be used by emergency medical technicians and paramedics.</a:t>
            </a:r>
          </a:p>
          <a:p>
            <a:r>
              <a:rPr lang="en-US" dirty="0"/>
              <a:t>Problem</a:t>
            </a:r>
          </a:p>
          <a:p>
            <a:pPr lvl="1"/>
            <a:r>
              <a:rPr lang="en-US" dirty="0"/>
              <a:t>There are only eight design engineers who can be assigned to the project due to a shortage of design engineers and commitments to other projects.</a:t>
            </a:r>
          </a:p>
        </p:txBody>
      </p:sp>
    </p:spTree>
    <p:extLst>
      <p:ext uri="{BB962C8B-B14F-4D97-AF65-F5344CB8AC3E}">
        <p14:creationId xmlns:p14="http://schemas.microsoft.com/office/powerpoint/2010/main" val="158894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09560" y="442912"/>
            <a:ext cx="7620000" cy="5972175"/>
          </a:xfrm>
          <a:prstGeom prst="rect">
            <a:avLst/>
          </a:prstGeom>
        </p:spPr>
      </p:pic>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CAFE952B-6B3F-4890-90C5-DEA8057F8570}" type="slidenum">
              <a:rPr lang="en-US"/>
              <a:pPr/>
              <a:t>21</a:t>
            </a:fld>
            <a:endParaRPr lang="en-US" dirty="0"/>
          </a:p>
        </p:txBody>
      </p:sp>
      <p:sp>
        <p:nvSpPr>
          <p:cNvPr id="72706" name="AutoShape 2"/>
          <p:cNvSpPr>
            <a:spLocks noGrp="1" noChangeArrowheads="1"/>
          </p:cNvSpPr>
          <p:nvPr>
            <p:ph type="title"/>
          </p:nvPr>
        </p:nvSpPr>
        <p:spPr>
          <a:xfrm>
            <a:off x="6583363" y="1143000"/>
            <a:ext cx="2103437" cy="13668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1600" dirty="0"/>
              <a:t>EMR Project: Network View Schedule before Resources Leveled</a:t>
            </a:r>
          </a:p>
        </p:txBody>
      </p:sp>
      <p:sp>
        <p:nvSpPr>
          <p:cNvPr id="7270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8.6</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4139375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94B7BFFE-4348-4190-A312-F9BC9726FC81}" type="slidenum">
              <a:rPr lang="en-US"/>
              <a:pPr/>
              <a:t>22</a:t>
            </a:fld>
            <a:endParaRPr lang="en-US" dirty="0"/>
          </a:p>
        </p:txBody>
      </p:sp>
      <p:sp>
        <p:nvSpPr>
          <p:cNvPr id="73730" name="AutoShape 2"/>
          <p:cNvSpPr>
            <a:spLocks noGrp="1" noChangeArrowheads="1"/>
          </p:cNvSpPr>
          <p:nvPr>
            <p:ph type="title"/>
          </p:nvPr>
        </p:nvSpPr>
        <p:spPr>
          <a:xfrm>
            <a:off x="493713" y="269875"/>
            <a:ext cx="8156575" cy="688975"/>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EMR Project before Resources Added</a:t>
            </a:r>
          </a:p>
        </p:txBody>
      </p:sp>
      <p:sp>
        <p:nvSpPr>
          <p:cNvPr id="7373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8.7</a:t>
            </a:r>
            <a:endParaRPr lang="en-US" sz="1200" b="1" dirty="0">
              <a:solidFill>
                <a:srgbClr val="006666"/>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6250" y="1600220"/>
            <a:ext cx="8191500" cy="2857500"/>
          </a:xfrm>
          <a:prstGeom prst="rect">
            <a:avLst/>
          </a:prstGeom>
        </p:spPr>
      </p:pic>
    </p:spTree>
    <p:extLst>
      <p:ext uri="{BB962C8B-B14F-4D97-AF65-F5344CB8AC3E}">
        <p14:creationId xmlns:p14="http://schemas.microsoft.com/office/powerpoint/2010/main" val="2743631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A6F091D5-0896-48F8-BFF7-959DD20E7221}" type="slidenum">
              <a:rPr lang="en-US"/>
              <a:pPr/>
              <a:t>23</a:t>
            </a:fld>
            <a:endParaRPr lang="en-US" dirty="0"/>
          </a:p>
        </p:txBody>
      </p:sp>
      <p:sp>
        <p:nvSpPr>
          <p:cNvPr id="74754" name="AutoShape 2"/>
          <p:cNvSpPr>
            <a:spLocks noGrp="1" noChangeArrowheads="1"/>
          </p:cNvSpPr>
          <p:nvPr>
            <p:ph type="title"/>
          </p:nvPr>
        </p:nvSpPr>
        <p:spPr>
          <a:xfrm>
            <a:off x="471488" y="250825"/>
            <a:ext cx="8201025" cy="109220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EMR Project</a:t>
            </a:r>
            <a:r>
              <a:rPr lang="en-US" sz="2400" dirty="0">
                <a:cs typeface="Arial" panose="020B0604020202020204" pitchFamily="34" charset="0"/>
              </a:rPr>
              <a:t>—Time Constrained Resource Usage View, January 15–23</a:t>
            </a:r>
          </a:p>
        </p:txBody>
      </p:sp>
      <p:sp>
        <p:nvSpPr>
          <p:cNvPr id="74755"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8.8A</a:t>
            </a:r>
            <a:endParaRPr lang="en-US" sz="1200" b="1" dirty="0">
              <a:solidFill>
                <a:srgbClr val="006666"/>
              </a:solidFill>
              <a:cs typeface="Arial" panose="020B0604020202020204" pitchFamily="34" charset="0"/>
            </a:endParaRPr>
          </a:p>
        </p:txBody>
      </p:sp>
      <p:pic>
        <p:nvPicPr>
          <p:cNvPr id="74757" name="Picture 5" descr="0808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827213"/>
            <a:ext cx="8393113" cy="319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761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ox(in)">
                                      <p:cBhvr>
                                        <p:cTn id="7" dur="10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FA36F605-5E97-47CB-B6A1-5CBBA4A82513}" type="slidenum">
              <a:rPr lang="en-US"/>
              <a:pPr/>
              <a:t>24</a:t>
            </a:fld>
            <a:endParaRPr lang="en-US" dirty="0"/>
          </a:p>
        </p:txBody>
      </p:sp>
      <p:sp>
        <p:nvSpPr>
          <p:cNvPr id="90114" name="AutoShape 2"/>
          <p:cNvSpPr>
            <a:spLocks noGrp="1" noChangeArrowheads="1"/>
          </p:cNvSpPr>
          <p:nvPr>
            <p:ph type="title"/>
          </p:nvPr>
        </p:nvSpPr>
        <p:spPr>
          <a:xfrm>
            <a:off x="490538" y="269875"/>
            <a:ext cx="8161337" cy="68738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cs typeface="Arial" panose="020B0604020202020204" pitchFamily="34" charset="0"/>
              </a:rPr>
              <a:t>Resource Loading Chart for </a:t>
            </a:r>
            <a:r>
              <a:rPr lang="en-US" sz="2400" dirty="0"/>
              <a:t>EMR Project</a:t>
            </a:r>
            <a:r>
              <a:rPr lang="en-US" sz="2400" dirty="0">
                <a:cs typeface="Arial" panose="020B0604020202020204" pitchFamily="34" charset="0"/>
              </a:rPr>
              <a:t>, January 15–23</a:t>
            </a:r>
          </a:p>
        </p:txBody>
      </p:sp>
      <p:sp>
        <p:nvSpPr>
          <p:cNvPr id="90115"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8.8B</a:t>
            </a:r>
            <a:endParaRPr lang="en-US" sz="1200" b="1" dirty="0">
              <a:solidFill>
                <a:srgbClr val="006666"/>
              </a:solidFill>
              <a:cs typeface="Arial" panose="020B0604020202020204" pitchFamily="34" charset="0"/>
            </a:endParaRPr>
          </a:p>
        </p:txBody>
      </p:sp>
      <p:pic>
        <p:nvPicPr>
          <p:cNvPr id="4" name="Picture 3"/>
          <p:cNvPicPr>
            <a:picLocks noChangeAspect="1"/>
          </p:cNvPicPr>
          <p:nvPr/>
        </p:nvPicPr>
        <p:blipFill>
          <a:blip r:embed="rId3"/>
          <a:stretch>
            <a:fillRect/>
          </a:stretch>
        </p:blipFill>
        <p:spPr>
          <a:xfrm>
            <a:off x="619125" y="1243939"/>
            <a:ext cx="7905750" cy="4562475"/>
          </a:xfrm>
          <a:prstGeom prst="rect">
            <a:avLst/>
          </a:prstGeom>
        </p:spPr>
      </p:pic>
    </p:spTree>
    <p:extLst>
      <p:ext uri="{BB962C8B-B14F-4D97-AF65-F5344CB8AC3E}">
        <p14:creationId xmlns:p14="http://schemas.microsoft.com/office/powerpoint/2010/main" val="1908240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7245" y="457200"/>
            <a:ext cx="7620000" cy="5943600"/>
          </a:xfrm>
          <a:prstGeom prst="rect">
            <a:avLst/>
          </a:prstGeom>
        </p:spPr>
      </p:pic>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82B36205-C441-4F8A-B4A8-D2740FA9FE6C}" type="slidenum">
              <a:rPr lang="en-US"/>
              <a:pPr/>
              <a:t>25</a:t>
            </a:fld>
            <a:endParaRPr lang="en-US" dirty="0"/>
          </a:p>
        </p:txBody>
      </p:sp>
      <p:sp>
        <p:nvSpPr>
          <p:cNvPr id="75778" name="AutoShape 2"/>
          <p:cNvSpPr>
            <a:spLocks noGrp="1" noChangeArrowheads="1"/>
          </p:cNvSpPr>
          <p:nvPr>
            <p:ph type="title"/>
          </p:nvPr>
        </p:nvSpPr>
        <p:spPr>
          <a:xfrm>
            <a:off x="6675097" y="527050"/>
            <a:ext cx="2059328" cy="180498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1800" dirty="0"/>
              <a:t>EMR Project Network View Schedule </a:t>
            </a:r>
            <a:br>
              <a:rPr lang="en-US" sz="1800" dirty="0"/>
            </a:br>
            <a:r>
              <a:rPr lang="en-US" sz="1800" dirty="0"/>
              <a:t>after Resources Leveled</a:t>
            </a:r>
          </a:p>
        </p:txBody>
      </p:sp>
      <p:sp>
        <p:nvSpPr>
          <p:cNvPr id="75779"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8.9</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2137313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67C20642-FC73-4973-8C19-A6D0D2346342}" type="slidenum">
              <a:rPr lang="en-US"/>
              <a:pPr/>
              <a:t>26</a:t>
            </a:fld>
            <a:endParaRPr lang="en-US" dirty="0"/>
          </a:p>
        </p:txBody>
      </p:sp>
      <p:sp>
        <p:nvSpPr>
          <p:cNvPr id="76802"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EMR Project Resources Leveled</a:t>
            </a:r>
          </a:p>
        </p:txBody>
      </p:sp>
      <p:sp>
        <p:nvSpPr>
          <p:cNvPr id="76803"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8.10</a:t>
            </a:r>
            <a:endParaRPr lang="en-US" sz="1200" b="1" dirty="0">
              <a:solidFill>
                <a:srgbClr val="006666"/>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95300" y="2019300"/>
            <a:ext cx="8153400" cy="2819400"/>
          </a:xfrm>
          <a:prstGeom prst="rect">
            <a:avLst/>
          </a:prstGeom>
        </p:spPr>
      </p:pic>
    </p:spTree>
    <p:extLst>
      <p:ext uri="{BB962C8B-B14F-4D97-AF65-F5344CB8AC3E}">
        <p14:creationId xmlns:p14="http://schemas.microsoft.com/office/powerpoint/2010/main" val="3830685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005D9EFA-5D60-4BC6-894F-C5F68ECF6072}" type="slidenum">
              <a:rPr lang="en-US"/>
              <a:pPr/>
              <a:t>27</a:t>
            </a:fld>
            <a:endParaRPr lang="en-US" dirty="0"/>
          </a:p>
        </p:txBody>
      </p:sp>
      <p:sp>
        <p:nvSpPr>
          <p:cNvPr id="91138" name="AutoShape 2"/>
          <p:cNvSpPr>
            <a:spLocks noGrp="1" noChangeArrowheads="1"/>
          </p:cNvSpPr>
          <p:nvPr>
            <p:ph type="title"/>
          </p:nvPr>
        </p:nvSpPr>
        <p:spPr>
          <a:xfrm>
            <a:off x="476250" y="238125"/>
            <a:ext cx="8193088" cy="1362075"/>
          </a:xfrm>
          <a:ln/>
        </p:spPr>
        <p:txBody>
          <a:bodyPr/>
          <a:lstStyle/>
          <a:p>
            <a:r>
              <a:rPr lang="en-US" dirty="0"/>
              <a:t>The Impacts of Resource-Constrained Scheduling</a:t>
            </a:r>
          </a:p>
        </p:txBody>
      </p:sp>
      <p:sp>
        <p:nvSpPr>
          <p:cNvPr id="91139" name="Rectangle 3"/>
          <p:cNvSpPr>
            <a:spLocks noGrp="1" noChangeArrowheads="1"/>
          </p:cNvSpPr>
          <p:nvPr>
            <p:ph type="body" idx="1"/>
          </p:nvPr>
        </p:nvSpPr>
        <p:spPr>
          <a:xfrm>
            <a:off x="533400" y="1782763"/>
            <a:ext cx="7331075" cy="4313237"/>
          </a:xfrm>
        </p:spPr>
        <p:txBody>
          <a:bodyPr/>
          <a:lstStyle/>
          <a:p>
            <a:r>
              <a:rPr lang="en-US" dirty="0"/>
              <a:t>Reduces delay but reduces flexibility.</a:t>
            </a:r>
          </a:p>
          <a:p>
            <a:r>
              <a:rPr lang="en-US" dirty="0"/>
              <a:t>Increases criticality of events.</a:t>
            </a:r>
          </a:p>
          <a:p>
            <a:r>
              <a:rPr lang="en-US" dirty="0"/>
              <a:t>Increases scheduling complexity.</a:t>
            </a:r>
          </a:p>
          <a:p>
            <a:r>
              <a:rPr lang="en-US" dirty="0"/>
              <a:t>May make the traditional critical path </a:t>
            </a:r>
            <a:br>
              <a:rPr lang="en-US" dirty="0"/>
            </a:br>
            <a:r>
              <a:rPr lang="en-US" dirty="0"/>
              <a:t>no longer meaningful.</a:t>
            </a:r>
          </a:p>
          <a:p>
            <a:r>
              <a:rPr lang="en-US" dirty="0"/>
              <a:t>Can break sequence of events.</a:t>
            </a:r>
          </a:p>
          <a:p>
            <a:r>
              <a:rPr lang="en-US" dirty="0"/>
              <a:t>May cause parallel activities to become sequential and critical activities with slack to become noncritical.</a:t>
            </a:r>
          </a:p>
        </p:txBody>
      </p:sp>
    </p:spTree>
    <p:extLst>
      <p:ext uri="{BB962C8B-B14F-4D97-AF65-F5344CB8AC3E}">
        <p14:creationId xmlns:p14="http://schemas.microsoft.com/office/powerpoint/2010/main" val="2568043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left)">
                                      <p:cBhvr>
                                        <p:cTn id="7" dur="500"/>
                                        <p:tgtEl>
                                          <p:spTgt spid="9113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animEffect transition="in" filter="wipe(left)">
                                      <p:cBhvr>
                                        <p:cTn id="11" dur="500"/>
                                        <p:tgtEl>
                                          <p:spTgt spid="91139">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animEffect transition="in" filter="wipe(left)">
                                      <p:cBhvr>
                                        <p:cTn id="15" dur="500"/>
                                        <p:tgtEl>
                                          <p:spTgt spid="91139">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animEffect transition="in" filter="wipe(left)">
                                      <p:cBhvr>
                                        <p:cTn id="19" dur="500"/>
                                        <p:tgtEl>
                                          <p:spTgt spid="91139">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animEffect transition="in" filter="wipe(left)">
                                      <p:cBhvr>
                                        <p:cTn id="23" dur="500"/>
                                        <p:tgtEl>
                                          <p:spTgt spid="91139">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animEffect transition="in" filter="wipe(left)">
                                      <p:cBhvr>
                                        <p:cTn id="27"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AED5A64B-3A1D-4D94-A7ED-33C054FEF5A2}" type="slidenum">
              <a:rPr lang="en-US"/>
              <a:pPr/>
              <a:t>28</a:t>
            </a:fld>
            <a:endParaRPr lang="en-US" dirty="0"/>
          </a:p>
        </p:txBody>
      </p:sp>
      <p:sp>
        <p:nvSpPr>
          <p:cNvPr id="92162" name="AutoShape 2"/>
          <p:cNvSpPr>
            <a:spLocks noGrp="1" noChangeArrowheads="1"/>
          </p:cNvSpPr>
          <p:nvPr>
            <p:ph type="title"/>
          </p:nvPr>
        </p:nvSpPr>
        <p:spPr>
          <a:ln/>
        </p:spPr>
        <p:txBody>
          <a:bodyPr/>
          <a:lstStyle/>
          <a:p>
            <a:r>
              <a:rPr lang="en-US" dirty="0"/>
              <a:t>Splitting</a:t>
            </a:r>
          </a:p>
        </p:txBody>
      </p:sp>
      <p:sp>
        <p:nvSpPr>
          <p:cNvPr id="92163" name="Rectangle 3"/>
          <p:cNvSpPr>
            <a:spLocks noGrp="1" noChangeArrowheads="1"/>
          </p:cNvSpPr>
          <p:nvPr>
            <p:ph type="body" idx="1"/>
          </p:nvPr>
        </p:nvSpPr>
        <p:spPr>
          <a:xfrm>
            <a:off x="533400" y="1219200"/>
            <a:ext cx="7696200" cy="4876800"/>
          </a:xfrm>
        </p:spPr>
        <p:txBody>
          <a:bodyPr/>
          <a:lstStyle/>
          <a:p>
            <a:pPr>
              <a:spcBef>
                <a:spcPct val="50000"/>
              </a:spcBef>
            </a:pPr>
            <a:r>
              <a:rPr lang="en-US" dirty="0"/>
              <a:t>Splitting</a:t>
            </a:r>
          </a:p>
          <a:p>
            <a:pPr marL="573088" lvl="1" indent="-236538">
              <a:spcBef>
                <a:spcPct val="50000"/>
              </a:spcBef>
            </a:pPr>
            <a:r>
              <a:rPr lang="en-US" dirty="0"/>
              <a:t>A scheduling technique </a:t>
            </a:r>
            <a:r>
              <a:rPr lang="en-US" dirty="0" smtClean="0"/>
              <a:t>for creating </a:t>
            </a:r>
            <a:r>
              <a:rPr lang="en-US" dirty="0"/>
              <a:t>a better project schedule and/or increase resource utilization.</a:t>
            </a:r>
          </a:p>
          <a:p>
            <a:pPr marL="914400" lvl="2" indent="-227013">
              <a:spcBef>
                <a:spcPct val="50000"/>
              </a:spcBef>
            </a:pPr>
            <a:r>
              <a:rPr lang="en-US" dirty="0"/>
              <a:t>Involves interrupting work on an activity to employ the resource on another activity, then returning the resource to finish the interrupted work.</a:t>
            </a:r>
          </a:p>
          <a:p>
            <a:pPr marL="914400" lvl="2" indent="-227013">
              <a:spcBef>
                <a:spcPct val="50000"/>
              </a:spcBef>
            </a:pPr>
            <a:r>
              <a:rPr lang="en-US" dirty="0"/>
              <a:t>Is feasible when startup and shutdown costs are low.</a:t>
            </a:r>
          </a:p>
          <a:p>
            <a:pPr marL="914400" lvl="2" indent="-227013">
              <a:spcBef>
                <a:spcPct val="50000"/>
              </a:spcBef>
            </a:pPr>
            <a:r>
              <a:rPr lang="en-US" dirty="0"/>
              <a:t>Is considered the major reason why projects fail to meet schedule.</a:t>
            </a:r>
          </a:p>
        </p:txBody>
      </p:sp>
    </p:spTree>
    <p:extLst>
      <p:ext uri="{BB962C8B-B14F-4D97-AF65-F5344CB8AC3E}">
        <p14:creationId xmlns:p14="http://schemas.microsoft.com/office/powerpoint/2010/main" val="31527396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3500" y="1196309"/>
            <a:ext cx="6477000" cy="5067300"/>
          </a:xfrm>
          <a:prstGeom prst="rect">
            <a:avLst/>
          </a:prstGeom>
        </p:spPr>
      </p:pic>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BC93A78A-156D-44A1-9A48-7B8895A58BCA}" type="slidenum">
              <a:rPr lang="en-US"/>
              <a:pPr/>
              <a:t>29</a:t>
            </a:fld>
            <a:endParaRPr lang="en-US" dirty="0"/>
          </a:p>
        </p:txBody>
      </p:sp>
      <p:sp>
        <p:nvSpPr>
          <p:cNvPr id="77826"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Splitting Activities</a:t>
            </a:r>
          </a:p>
        </p:txBody>
      </p:sp>
      <p:sp>
        <p:nvSpPr>
          <p:cNvPr id="7782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8.11</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3249393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8" name="AutoShape 1040"/>
          <p:cNvSpPr>
            <a:spLocks noGrp="1" noChangeArrowheads="1"/>
          </p:cNvSpPr>
          <p:nvPr>
            <p:ph type="title"/>
          </p:nvPr>
        </p:nvSpPr>
        <p:spPr>
          <a:xfrm>
            <a:off x="495300" y="263525"/>
            <a:ext cx="8153400" cy="1310700"/>
          </a:xfrm>
          <a:ln/>
        </p:spPr>
        <p:txBody>
          <a:bodyPr/>
          <a:lstStyle/>
          <a:p>
            <a:r>
              <a:rPr lang="en-US" dirty="0"/>
              <a:t>Overview of the Resource </a:t>
            </a:r>
            <a:r>
              <a:rPr lang="en-US" dirty="0" smtClean="0"/>
              <a:t/>
            </a:r>
            <a:br>
              <a:rPr lang="en-US" dirty="0" smtClean="0"/>
            </a:br>
            <a:r>
              <a:rPr lang="en-US" dirty="0" smtClean="0"/>
              <a:t>Scheduling </a:t>
            </a:r>
            <a:r>
              <a:rPr lang="en-US" dirty="0"/>
              <a:t>Problem</a:t>
            </a:r>
          </a:p>
        </p:txBody>
      </p:sp>
      <p:sp>
        <p:nvSpPr>
          <p:cNvPr id="28689" name="Rectangle 1041"/>
          <p:cNvSpPr>
            <a:spLocks noGrp="1" noChangeArrowheads="1"/>
          </p:cNvSpPr>
          <p:nvPr>
            <p:ph idx="1"/>
          </p:nvPr>
        </p:nvSpPr>
        <p:spPr>
          <a:xfrm>
            <a:off x="899156" y="1691658"/>
            <a:ext cx="7330404" cy="4404341"/>
          </a:xfrm>
        </p:spPr>
        <p:txBody>
          <a:bodyPr/>
          <a:lstStyle/>
          <a:p>
            <a:pPr>
              <a:spcBef>
                <a:spcPct val="35000"/>
              </a:spcBef>
            </a:pPr>
            <a:r>
              <a:rPr lang="en-US" dirty="0"/>
              <a:t>Resources and Priorities</a:t>
            </a:r>
          </a:p>
          <a:p>
            <a:pPr lvl="1">
              <a:spcBef>
                <a:spcPct val="35000"/>
              </a:spcBef>
            </a:pPr>
            <a:r>
              <a:rPr lang="en-US" dirty="0"/>
              <a:t>Project network times are not a schedule </a:t>
            </a:r>
            <a:br>
              <a:rPr lang="en-US" dirty="0"/>
            </a:br>
            <a:r>
              <a:rPr lang="en-US" dirty="0"/>
              <a:t>until resources have been assigned.</a:t>
            </a:r>
          </a:p>
          <a:p>
            <a:pPr lvl="2">
              <a:spcBef>
                <a:spcPct val="35000"/>
              </a:spcBef>
            </a:pPr>
            <a:r>
              <a:rPr lang="en-US" dirty="0"/>
              <a:t>The implicit assumption is that resources will be available in the required amounts when needed.</a:t>
            </a:r>
          </a:p>
          <a:p>
            <a:pPr lvl="2">
              <a:spcBef>
                <a:spcPct val="35000"/>
              </a:spcBef>
            </a:pPr>
            <a:r>
              <a:rPr lang="en-US" dirty="0"/>
              <a:t>Adding new projects requires making realistic judgments of resource availability and project durations.</a:t>
            </a:r>
          </a:p>
          <a:p>
            <a:pPr lvl="1">
              <a:spcBef>
                <a:spcPct val="35000"/>
              </a:spcBef>
            </a:pPr>
            <a:r>
              <a:rPr lang="en-US" dirty="0"/>
              <a:t>Cost estimates are not a budget </a:t>
            </a:r>
            <a:br>
              <a:rPr lang="en-US" dirty="0"/>
            </a:br>
            <a:r>
              <a:rPr lang="en-US" dirty="0"/>
              <a:t>until they have been time-phased.</a:t>
            </a:r>
          </a:p>
        </p:txBody>
      </p:sp>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A7C8AE5D-2689-4BA2-80A6-AEA69F51E072}" type="slidenum">
              <a:rPr lang="en-US"/>
              <a:pPr/>
              <a:t>3</a:t>
            </a:fld>
            <a:endParaRPr lang="en-US" dirty="0"/>
          </a:p>
        </p:txBody>
      </p:sp>
    </p:spTree>
    <p:extLst>
      <p:ext uri="{BB962C8B-B14F-4D97-AF65-F5344CB8AC3E}">
        <p14:creationId xmlns:p14="http://schemas.microsoft.com/office/powerpoint/2010/main" val="3852241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79790164-6EF7-4E71-A321-30EAEDE78C74}" type="slidenum">
              <a:rPr lang="en-US"/>
              <a:pPr/>
              <a:t>30</a:t>
            </a:fld>
            <a:endParaRPr lang="en-US" dirty="0"/>
          </a:p>
        </p:txBody>
      </p:sp>
      <p:sp>
        <p:nvSpPr>
          <p:cNvPr id="176130" name="AutoShape 2"/>
          <p:cNvSpPr>
            <a:spLocks noGrp="1" noChangeArrowheads="1"/>
          </p:cNvSpPr>
          <p:nvPr>
            <p:ph type="title"/>
          </p:nvPr>
        </p:nvSpPr>
        <p:spPr>
          <a:ln/>
        </p:spPr>
        <p:txBody>
          <a:bodyPr/>
          <a:lstStyle/>
          <a:p>
            <a:r>
              <a:rPr lang="en-US" dirty="0"/>
              <a:t>Benefits of Scheduling Resources</a:t>
            </a:r>
          </a:p>
        </p:txBody>
      </p:sp>
      <p:sp>
        <p:nvSpPr>
          <p:cNvPr id="176131" name="Rectangle 3"/>
          <p:cNvSpPr>
            <a:spLocks noGrp="1" noChangeArrowheads="1"/>
          </p:cNvSpPr>
          <p:nvPr>
            <p:ph type="body" idx="1"/>
          </p:nvPr>
        </p:nvSpPr>
        <p:spPr>
          <a:xfrm>
            <a:off x="533400" y="1219200"/>
            <a:ext cx="7056438" cy="4876800"/>
          </a:xfrm>
        </p:spPr>
        <p:txBody>
          <a:bodyPr/>
          <a:lstStyle/>
          <a:p>
            <a:pPr>
              <a:spcBef>
                <a:spcPct val="40000"/>
              </a:spcBef>
            </a:pPr>
            <a:r>
              <a:rPr lang="en-US" dirty="0"/>
              <a:t>Leaves time for consideration </a:t>
            </a:r>
            <a:br>
              <a:rPr lang="en-US" dirty="0"/>
            </a:br>
            <a:r>
              <a:rPr lang="en-US" dirty="0"/>
              <a:t>of reasonable alternatives:</a:t>
            </a:r>
          </a:p>
          <a:p>
            <a:pPr lvl="1">
              <a:spcBef>
                <a:spcPct val="40000"/>
              </a:spcBef>
            </a:pPr>
            <a:r>
              <a:rPr lang="en-US" dirty="0"/>
              <a:t>Cost-time tradeoffs</a:t>
            </a:r>
          </a:p>
          <a:p>
            <a:pPr lvl="1">
              <a:spcBef>
                <a:spcPct val="40000"/>
              </a:spcBef>
            </a:pPr>
            <a:r>
              <a:rPr lang="en-US" dirty="0"/>
              <a:t>Changes in priorities</a:t>
            </a:r>
          </a:p>
          <a:p>
            <a:pPr>
              <a:spcBef>
                <a:spcPct val="40000"/>
              </a:spcBef>
            </a:pPr>
            <a:r>
              <a:rPr lang="en-US" dirty="0"/>
              <a:t>Provides information for time-phased work package budgets to assess:</a:t>
            </a:r>
          </a:p>
          <a:p>
            <a:pPr lvl="1">
              <a:spcBef>
                <a:spcPct val="40000"/>
              </a:spcBef>
            </a:pPr>
            <a:r>
              <a:rPr lang="en-US" dirty="0"/>
              <a:t>Impact of unforeseen events</a:t>
            </a:r>
          </a:p>
          <a:p>
            <a:pPr lvl="1">
              <a:spcBef>
                <a:spcPct val="40000"/>
              </a:spcBef>
            </a:pPr>
            <a:r>
              <a:rPr lang="en-US" dirty="0"/>
              <a:t>Amount of flexibility in available resources</a:t>
            </a:r>
          </a:p>
        </p:txBody>
      </p:sp>
    </p:spTree>
    <p:extLst>
      <p:ext uri="{BB962C8B-B14F-4D97-AF65-F5344CB8AC3E}">
        <p14:creationId xmlns:p14="http://schemas.microsoft.com/office/powerpoint/2010/main" val="4399883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E3FAB4A8-8752-4A04-9C94-29868E10F6E3}" type="slidenum">
              <a:rPr lang="en-US"/>
              <a:pPr/>
              <a:t>31</a:t>
            </a:fld>
            <a:endParaRPr lang="en-US" dirty="0"/>
          </a:p>
        </p:txBody>
      </p:sp>
      <p:sp>
        <p:nvSpPr>
          <p:cNvPr id="94210" name="AutoShape 2"/>
          <p:cNvSpPr>
            <a:spLocks noGrp="1" noChangeArrowheads="1"/>
          </p:cNvSpPr>
          <p:nvPr>
            <p:ph type="title"/>
          </p:nvPr>
        </p:nvSpPr>
        <p:spPr>
          <a:ln/>
        </p:spPr>
        <p:txBody>
          <a:bodyPr/>
          <a:lstStyle/>
          <a:p>
            <a:r>
              <a:rPr lang="en-US" dirty="0"/>
              <a:t>Multiproject Resource Schedules</a:t>
            </a:r>
          </a:p>
        </p:txBody>
      </p:sp>
      <p:sp>
        <p:nvSpPr>
          <p:cNvPr id="94211" name="Rectangle 3"/>
          <p:cNvSpPr>
            <a:spLocks noGrp="1" noChangeArrowheads="1"/>
          </p:cNvSpPr>
          <p:nvPr>
            <p:ph type="body" idx="1"/>
          </p:nvPr>
        </p:nvSpPr>
        <p:spPr/>
        <p:txBody>
          <a:bodyPr/>
          <a:lstStyle/>
          <a:p>
            <a:pPr marL="231775" indent="-231775">
              <a:spcBef>
                <a:spcPct val="50000"/>
              </a:spcBef>
            </a:pPr>
            <a:r>
              <a:rPr lang="en-US" dirty="0"/>
              <a:t>Multiproject Scheduling Problems</a:t>
            </a:r>
          </a:p>
          <a:p>
            <a:pPr marL="1033463" lvl="1" indent="-457200">
              <a:spcBef>
                <a:spcPct val="50000"/>
              </a:spcBef>
              <a:buFontTx/>
              <a:buAutoNum type="arabicPeriod"/>
            </a:pPr>
            <a:r>
              <a:rPr lang="en-US" dirty="0"/>
              <a:t>Overall project slippage</a:t>
            </a:r>
          </a:p>
          <a:p>
            <a:pPr marL="1376363" lvl="2" indent="-228600">
              <a:spcBef>
                <a:spcPct val="50000"/>
              </a:spcBef>
            </a:pPr>
            <a:r>
              <a:rPr lang="en-US" dirty="0"/>
              <a:t>Delay on one project create delays for other </a:t>
            </a:r>
            <a:r>
              <a:rPr lang="en-US" dirty="0" smtClean="0"/>
              <a:t>projects.</a:t>
            </a:r>
            <a:endParaRPr lang="en-US" dirty="0"/>
          </a:p>
          <a:p>
            <a:pPr marL="1033463" lvl="1" indent="-457200">
              <a:spcBef>
                <a:spcPct val="50000"/>
              </a:spcBef>
              <a:buFontTx/>
              <a:buAutoNum type="arabicPeriod"/>
            </a:pPr>
            <a:r>
              <a:rPr lang="en-US" dirty="0"/>
              <a:t>Inefficient resource application</a:t>
            </a:r>
          </a:p>
          <a:p>
            <a:pPr marL="1376363" lvl="2" indent="-228600">
              <a:spcBef>
                <a:spcPct val="50000"/>
              </a:spcBef>
            </a:pPr>
            <a:r>
              <a:rPr lang="en-US" dirty="0"/>
              <a:t>The peaks and valleys of resource demands create scheduling problems and delays for projects.</a:t>
            </a:r>
          </a:p>
          <a:p>
            <a:pPr marL="1033463" lvl="1" indent="-457200">
              <a:spcBef>
                <a:spcPct val="50000"/>
              </a:spcBef>
              <a:buFontTx/>
              <a:buAutoNum type="arabicPeriod"/>
            </a:pPr>
            <a:r>
              <a:rPr lang="en-US" dirty="0"/>
              <a:t>Resource bottlenecks</a:t>
            </a:r>
          </a:p>
          <a:p>
            <a:pPr marL="1376363" lvl="2" indent="-228600">
              <a:spcBef>
                <a:spcPct val="50000"/>
              </a:spcBef>
            </a:pPr>
            <a:r>
              <a:rPr lang="en-US" dirty="0"/>
              <a:t>Shortages of critical resources required for multiple projects cause delays and schedule extensions.</a:t>
            </a:r>
          </a:p>
        </p:txBody>
      </p:sp>
    </p:spTree>
    <p:extLst>
      <p:ext uri="{BB962C8B-B14F-4D97-AF65-F5344CB8AC3E}">
        <p14:creationId xmlns:p14="http://schemas.microsoft.com/office/powerpoint/2010/main" val="4223927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5A309646-DE35-4727-A56E-3249A9139BEB}" type="slidenum">
              <a:rPr lang="en-US"/>
              <a:pPr/>
              <a:t>32</a:t>
            </a:fld>
            <a:endParaRPr lang="en-US" dirty="0"/>
          </a:p>
        </p:txBody>
      </p:sp>
      <p:sp>
        <p:nvSpPr>
          <p:cNvPr id="95234" name="AutoShape 2"/>
          <p:cNvSpPr>
            <a:spLocks noGrp="1" noChangeArrowheads="1"/>
          </p:cNvSpPr>
          <p:nvPr>
            <p:ph type="title"/>
          </p:nvPr>
        </p:nvSpPr>
        <p:spPr>
          <a:ln/>
        </p:spPr>
        <p:txBody>
          <a:bodyPr/>
          <a:lstStyle/>
          <a:p>
            <a:r>
              <a:rPr lang="en-US" dirty="0"/>
              <a:t>Multiproject Resource Schedules (cont’d)</a:t>
            </a:r>
          </a:p>
        </p:txBody>
      </p:sp>
      <p:sp>
        <p:nvSpPr>
          <p:cNvPr id="95235" name="Rectangle 3"/>
          <p:cNvSpPr>
            <a:spLocks noGrp="1" noChangeArrowheads="1"/>
          </p:cNvSpPr>
          <p:nvPr>
            <p:ph type="body" idx="1"/>
          </p:nvPr>
        </p:nvSpPr>
        <p:spPr>
          <a:xfrm>
            <a:off x="533400" y="1219200"/>
            <a:ext cx="7513638" cy="4876800"/>
          </a:xfrm>
        </p:spPr>
        <p:txBody>
          <a:bodyPr/>
          <a:lstStyle/>
          <a:p>
            <a:pPr defTabSz="227013">
              <a:spcBef>
                <a:spcPct val="50000"/>
              </a:spcBef>
            </a:pPr>
            <a:r>
              <a:rPr lang="en-US" dirty="0"/>
              <a:t>Managing Multiproject Scheduling:</a:t>
            </a:r>
          </a:p>
          <a:p>
            <a:pPr lvl="1">
              <a:spcBef>
                <a:spcPct val="50000"/>
              </a:spcBef>
            </a:pPr>
            <a:r>
              <a:rPr lang="en-US" dirty="0"/>
              <a:t>Create project offices or departments to oversee the scheduling of resources across projects.</a:t>
            </a:r>
          </a:p>
          <a:p>
            <a:pPr lvl="1">
              <a:spcBef>
                <a:spcPct val="50000"/>
              </a:spcBef>
            </a:pPr>
            <a:r>
              <a:rPr lang="en-US" dirty="0"/>
              <a:t>Use a project priority queuing system</a:t>
            </a:r>
            <a:r>
              <a:rPr lang="en-US" dirty="0">
                <a:cs typeface="Arial" panose="020B0604020202020204" pitchFamily="34" charset="0"/>
              </a:rPr>
              <a:t>: first come, first served for resources.</a:t>
            </a:r>
          </a:p>
          <a:p>
            <a:pPr lvl="1">
              <a:spcBef>
                <a:spcPct val="50000"/>
              </a:spcBef>
            </a:pPr>
            <a:r>
              <a:rPr lang="en-US" dirty="0">
                <a:cs typeface="Arial" panose="020B0604020202020204" pitchFamily="34" charset="0"/>
              </a:rPr>
              <a:t>Centralize project management: treat all projects as a part of a “megaproject.”</a:t>
            </a:r>
          </a:p>
          <a:p>
            <a:pPr lvl="1">
              <a:spcBef>
                <a:spcPct val="50000"/>
              </a:spcBef>
            </a:pPr>
            <a:r>
              <a:rPr lang="en-US" dirty="0">
                <a:cs typeface="Arial" panose="020B0604020202020204" pitchFamily="34" charset="0"/>
              </a:rPr>
              <a:t>Outsource projects to reduce the number </a:t>
            </a:r>
            <a:br>
              <a:rPr lang="en-US" dirty="0">
                <a:cs typeface="Arial" panose="020B0604020202020204" pitchFamily="34" charset="0"/>
              </a:rPr>
            </a:br>
            <a:r>
              <a:rPr lang="en-US" dirty="0">
                <a:cs typeface="Arial" panose="020B0604020202020204" pitchFamily="34" charset="0"/>
              </a:rPr>
              <a:t>of projects handled internally.</a:t>
            </a:r>
          </a:p>
        </p:txBody>
      </p:sp>
    </p:spTree>
    <p:extLst>
      <p:ext uri="{BB962C8B-B14F-4D97-AF65-F5344CB8AC3E}">
        <p14:creationId xmlns:p14="http://schemas.microsoft.com/office/powerpoint/2010/main" val="3637747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3525"/>
            <a:ext cx="8153400" cy="1310700"/>
          </a:xfrm>
        </p:spPr>
        <p:txBody>
          <a:bodyPr/>
          <a:lstStyle/>
          <a:p>
            <a:r>
              <a:rPr lang="en-US" dirty="0"/>
              <a:t>Using the Resource Schedule to Develop </a:t>
            </a:r>
            <a:br>
              <a:rPr lang="en-US" dirty="0"/>
            </a:br>
            <a:r>
              <a:rPr lang="en-US" dirty="0" smtClean="0"/>
              <a:t>a </a:t>
            </a:r>
            <a:r>
              <a:rPr lang="en-US" dirty="0"/>
              <a:t>Project Cost Baseline</a:t>
            </a:r>
          </a:p>
        </p:txBody>
      </p:sp>
      <p:sp>
        <p:nvSpPr>
          <p:cNvPr id="3" name="Content Placeholder 2"/>
          <p:cNvSpPr>
            <a:spLocks noGrp="1"/>
          </p:cNvSpPr>
          <p:nvPr>
            <p:ph idx="1"/>
          </p:nvPr>
        </p:nvSpPr>
        <p:spPr/>
        <p:txBody>
          <a:bodyPr/>
          <a:lstStyle/>
          <a:p>
            <a:r>
              <a:rPr lang="en-US" sz="2400" dirty="0"/>
              <a:t>Why a Time-Phased Budget Baseline Is </a:t>
            </a:r>
            <a:r>
              <a:rPr lang="en-US" sz="2400" dirty="0" smtClean="0"/>
              <a:t>Needed</a:t>
            </a:r>
          </a:p>
          <a:p>
            <a:pPr lvl="1"/>
            <a:r>
              <a:rPr lang="en-US" sz="2000" dirty="0" smtClean="0"/>
              <a:t>To determine if the </a:t>
            </a:r>
            <a:r>
              <a:rPr lang="en-US" sz="2000" dirty="0"/>
              <a:t>project is </a:t>
            </a:r>
            <a:r>
              <a:rPr lang="en-US" sz="2000" dirty="0" smtClean="0"/>
              <a:t>on, ahead, or behind </a:t>
            </a:r>
            <a:r>
              <a:rPr lang="en-US" sz="2000" dirty="0"/>
              <a:t>schedule and over </a:t>
            </a:r>
            <a:r>
              <a:rPr lang="en-US" sz="2000" dirty="0" smtClean="0"/>
              <a:t>or under its budgeted costs?</a:t>
            </a:r>
            <a:endParaRPr lang="en-US" sz="2000" dirty="0"/>
          </a:p>
          <a:p>
            <a:pPr lvl="1"/>
            <a:r>
              <a:rPr lang="en-US" sz="2000" dirty="0" smtClean="0"/>
              <a:t>To know how much work has been accomplished for the allocated money spent—the project cost baseline (planned value, PV)</a:t>
            </a:r>
            <a:endParaRPr lang="en-US" sz="2000" dirty="0"/>
          </a:p>
          <a:p>
            <a:r>
              <a:rPr lang="en-US" sz="2400" dirty="0" smtClean="0"/>
              <a:t>Creating </a:t>
            </a:r>
            <a:r>
              <a:rPr lang="en-US" sz="2400" dirty="0"/>
              <a:t>a Time-Phased </a:t>
            </a:r>
            <a:r>
              <a:rPr lang="en-US" sz="2400" dirty="0" smtClean="0"/>
              <a:t>Budget</a:t>
            </a:r>
          </a:p>
          <a:p>
            <a:pPr lvl="1"/>
            <a:r>
              <a:rPr lang="en-US" sz="2000" dirty="0" smtClean="0"/>
              <a:t>Assign each work package to </a:t>
            </a:r>
            <a:r>
              <a:rPr lang="en-US" sz="2000" dirty="0"/>
              <a:t>one responsible person or department and deliverable</a:t>
            </a:r>
            <a:r>
              <a:rPr lang="en-US" sz="2000" dirty="0" smtClean="0"/>
              <a:t>.</a:t>
            </a:r>
          </a:p>
          <a:p>
            <a:pPr lvl="1"/>
            <a:r>
              <a:rPr lang="en-US" sz="2000" dirty="0" smtClean="0"/>
              <a:t>Compare </a:t>
            </a:r>
            <a:r>
              <a:rPr lang="en-US" sz="2000" dirty="0"/>
              <a:t>planned schedule and costs using an </a:t>
            </a:r>
            <a:r>
              <a:rPr lang="en-US" sz="2000" dirty="0" smtClean="0"/>
              <a:t>integrative system </a:t>
            </a:r>
            <a:r>
              <a:rPr lang="en-US" sz="2000" dirty="0"/>
              <a:t>called earned </a:t>
            </a:r>
            <a:r>
              <a:rPr lang="en-US" sz="2000" dirty="0" smtClean="0"/>
              <a:t>value.</a:t>
            </a:r>
          </a:p>
          <a:p>
            <a:pPr lvl="1"/>
            <a:endParaRPr lang="en-US" sz="2000" dirty="0"/>
          </a:p>
        </p:txBody>
      </p:sp>
      <p:sp>
        <p:nvSpPr>
          <p:cNvPr id="4" name="Slide Number Placeholder 3"/>
          <p:cNvSpPr>
            <a:spLocks noGrp="1"/>
          </p:cNvSpPr>
          <p:nvPr>
            <p:ph type="sldNum" sz="quarter" idx="11"/>
          </p:nvPr>
        </p:nvSpPr>
        <p:spPr/>
        <p:txBody>
          <a:bodyPr/>
          <a:lstStyle/>
          <a:p>
            <a:r>
              <a:rPr lang="en-US" dirty="0" smtClean="0"/>
              <a:t>8</a:t>
            </a:r>
            <a:r>
              <a:rPr lang="en-US" dirty="0" smtClean="0">
                <a:cs typeface="Times New Roman" panose="02020603050405020304" pitchFamily="18" charset="0"/>
              </a:rPr>
              <a:t>–</a:t>
            </a:r>
            <a:fld id="{99A9600D-45E7-4CF0-AB14-5C77CDB2B045}" type="slidenum">
              <a:rPr lang="en-US" smtClean="0"/>
              <a:pPr/>
              <a:t>33</a:t>
            </a:fld>
            <a:endParaRPr lang="en-US" dirty="0"/>
          </a:p>
        </p:txBody>
      </p:sp>
    </p:spTree>
    <p:extLst>
      <p:ext uri="{BB962C8B-B14F-4D97-AF65-F5344CB8AC3E}">
        <p14:creationId xmlns:p14="http://schemas.microsoft.com/office/powerpoint/2010/main" val="459751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71512" y="250407"/>
            <a:ext cx="7800975" cy="6257925"/>
          </a:xfrm>
          <a:prstGeom prst="rect">
            <a:avLst/>
          </a:prstGeom>
        </p:spPr>
      </p:pic>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58B54549-6F45-4044-93F8-883C1D6582B2}" type="slidenum">
              <a:rPr lang="en-US"/>
              <a:pPr/>
              <a:t>34</a:t>
            </a:fld>
            <a:endParaRPr lang="en-US" dirty="0"/>
          </a:p>
        </p:txBody>
      </p:sp>
      <p:sp>
        <p:nvSpPr>
          <p:cNvPr id="143363" name="AutoShape 3"/>
          <p:cNvSpPr>
            <a:spLocks noGrp="1" noChangeArrowheads="1"/>
          </p:cNvSpPr>
          <p:nvPr>
            <p:ph type="title"/>
          </p:nvPr>
        </p:nvSpPr>
        <p:spPr>
          <a:xfrm>
            <a:off x="477838" y="250825"/>
            <a:ext cx="3197225" cy="109220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Direct Labor Budget Rollup ($000)</a:t>
            </a:r>
          </a:p>
        </p:txBody>
      </p:sp>
      <p:sp>
        <p:nvSpPr>
          <p:cNvPr id="143364" name="Text Box 4"/>
          <p:cNvSpPr txBox="1">
            <a:spLocks noChangeArrowheads="1"/>
          </p:cNvSpPr>
          <p:nvPr/>
        </p:nvSpPr>
        <p:spPr bwMode="auto">
          <a:xfrm>
            <a:off x="457200"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dirty="0">
                <a:solidFill>
                  <a:srgbClr val="006666"/>
                </a:solidFill>
              </a:rPr>
              <a:t>FIGURE 8.12</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831673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9C6651AD-41DD-4D7A-B614-B92D35EB25BA}" type="slidenum">
              <a:rPr lang="en-US"/>
              <a:pPr/>
              <a:t>35</a:t>
            </a:fld>
            <a:endParaRPr lang="en-US" dirty="0"/>
          </a:p>
        </p:txBody>
      </p:sp>
      <p:sp>
        <p:nvSpPr>
          <p:cNvPr id="145410" name="AutoShape 2"/>
          <p:cNvSpPr>
            <a:spLocks noGrp="1" noChangeArrowheads="1"/>
          </p:cNvSpPr>
          <p:nvPr>
            <p:ph type="title"/>
          </p:nvPr>
        </p:nvSpPr>
        <p:spPr>
          <a:xfrm>
            <a:off x="496888" y="269875"/>
            <a:ext cx="8150225" cy="68738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Time-Phased Work Package Budget (Labor Cost Only)</a:t>
            </a:r>
          </a:p>
        </p:txBody>
      </p:sp>
      <p:sp>
        <p:nvSpPr>
          <p:cNvPr id="14541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8.13</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65806" y="1312128"/>
            <a:ext cx="8412388" cy="4233744"/>
          </a:xfrm>
          <a:prstGeom prst="rect">
            <a:avLst/>
          </a:prstGeom>
        </p:spPr>
      </p:pic>
    </p:spTree>
    <p:extLst>
      <p:ext uri="{BB962C8B-B14F-4D97-AF65-F5344CB8AC3E}">
        <p14:creationId xmlns:p14="http://schemas.microsoft.com/office/powerpoint/2010/main" val="98183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2516AEFD-C621-40DC-9B88-713FE04D03C4}" type="slidenum">
              <a:rPr lang="en-US"/>
              <a:pPr/>
              <a:t>36</a:t>
            </a:fld>
            <a:endParaRPr lang="en-US" dirty="0"/>
          </a:p>
        </p:txBody>
      </p:sp>
      <p:sp>
        <p:nvSpPr>
          <p:cNvPr id="147458" name="AutoShape 2"/>
          <p:cNvSpPr>
            <a:spLocks noGrp="1" noChangeArrowheads="1"/>
          </p:cNvSpPr>
          <p:nvPr>
            <p:ph type="title"/>
          </p:nvPr>
        </p:nvSpPr>
        <p:spPr>
          <a:xfrm>
            <a:off x="496888" y="269875"/>
            <a:ext cx="8150225" cy="68738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Two Time-Phased Work Packages (Labor Cost Only)</a:t>
            </a:r>
          </a:p>
        </p:txBody>
      </p:sp>
      <p:sp>
        <p:nvSpPr>
          <p:cNvPr id="147459" name="Text Box 3"/>
          <p:cNvSpPr txBox="1">
            <a:spLocks noChangeArrowheads="1"/>
          </p:cNvSpPr>
          <p:nvPr/>
        </p:nvSpPr>
        <p:spPr bwMode="auto">
          <a:xfrm>
            <a:off x="7407275" y="6262688"/>
            <a:ext cx="1279525" cy="2746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8.14</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81037" y="1146781"/>
            <a:ext cx="7781925" cy="4933950"/>
          </a:xfrm>
          <a:prstGeom prst="rect">
            <a:avLst/>
          </a:prstGeom>
        </p:spPr>
      </p:pic>
    </p:spTree>
    <p:extLst>
      <p:ext uri="{BB962C8B-B14F-4D97-AF65-F5344CB8AC3E}">
        <p14:creationId xmlns:p14="http://schemas.microsoft.com/office/powerpoint/2010/main" val="2531353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852E7936-D746-4F90-B442-BBC000C8FDFF}" type="slidenum">
              <a:rPr lang="en-US"/>
              <a:pPr/>
              <a:t>37</a:t>
            </a:fld>
            <a:endParaRPr lang="en-US" dirty="0"/>
          </a:p>
        </p:txBody>
      </p:sp>
      <p:sp>
        <p:nvSpPr>
          <p:cNvPr id="149506" name="AutoShape 2"/>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Patient Entry Project Network</a:t>
            </a:r>
          </a:p>
        </p:txBody>
      </p:sp>
      <p:sp>
        <p:nvSpPr>
          <p:cNvPr id="149507"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8.15</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52412" y="1190595"/>
            <a:ext cx="8639175" cy="4981575"/>
          </a:xfrm>
          <a:prstGeom prst="rect">
            <a:avLst/>
          </a:prstGeom>
        </p:spPr>
      </p:pic>
    </p:spTree>
    <p:extLst>
      <p:ext uri="{BB962C8B-B14F-4D97-AF65-F5344CB8AC3E}">
        <p14:creationId xmlns:p14="http://schemas.microsoft.com/office/powerpoint/2010/main" val="3720524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49845" y="1025671"/>
            <a:ext cx="6646617" cy="5274947"/>
          </a:xfrm>
          <a:prstGeom prst="rect">
            <a:avLst/>
          </a:prstGeom>
        </p:spPr>
      </p:pic>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A80D24FA-0791-48B2-8E72-B269F947D5F0}" type="slidenum">
              <a:rPr lang="en-US"/>
              <a:pPr/>
              <a:t>38</a:t>
            </a:fld>
            <a:endParaRPr lang="en-US" dirty="0"/>
          </a:p>
        </p:txBody>
      </p:sp>
      <p:sp>
        <p:nvSpPr>
          <p:cNvPr id="151554" name="AutoShape 2"/>
          <p:cNvSpPr>
            <a:spLocks noGrp="1" noChangeArrowheads="1"/>
          </p:cNvSpPr>
          <p:nvPr>
            <p:ph type="title"/>
          </p:nvPr>
        </p:nvSpPr>
        <p:spPr>
          <a:xfrm>
            <a:off x="496888" y="269875"/>
            <a:ext cx="8150225" cy="68738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Patient Entry Time-Phased Work Packages Assigned</a:t>
            </a:r>
          </a:p>
        </p:txBody>
      </p:sp>
      <p:sp>
        <p:nvSpPr>
          <p:cNvPr id="151555" name="Text Box 3"/>
          <p:cNvSpPr txBox="1">
            <a:spLocks noChangeArrowheads="1"/>
          </p:cNvSpPr>
          <p:nvPr/>
        </p:nvSpPr>
        <p:spPr bwMode="auto">
          <a:xfrm>
            <a:off x="7407275" y="6262688"/>
            <a:ext cx="1279525" cy="2746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8.16</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1784875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C8EDA374-D9DB-48E2-A77D-FCB56F13C47E}" type="slidenum">
              <a:rPr lang="en-US"/>
              <a:pPr/>
              <a:t>39</a:t>
            </a:fld>
            <a:endParaRPr lang="en-US" dirty="0"/>
          </a:p>
        </p:txBody>
      </p:sp>
      <p:sp>
        <p:nvSpPr>
          <p:cNvPr id="153602" name="AutoShape 2"/>
          <p:cNvSpPr>
            <a:spLocks noGrp="1" noChangeArrowheads="1"/>
          </p:cNvSpPr>
          <p:nvPr>
            <p:ph type="title"/>
          </p:nvPr>
        </p:nvSpPr>
        <p:spPr>
          <a:xfrm>
            <a:off x="496888" y="269875"/>
            <a:ext cx="8150225" cy="68738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CEBOO Project Monthly Cash Flow Statement</a:t>
            </a:r>
          </a:p>
        </p:txBody>
      </p:sp>
      <p:sp>
        <p:nvSpPr>
          <p:cNvPr id="153603" name="Text Box 3"/>
          <p:cNvSpPr txBox="1">
            <a:spLocks noChangeArrowheads="1"/>
          </p:cNvSpPr>
          <p:nvPr/>
        </p:nvSpPr>
        <p:spPr bwMode="auto">
          <a:xfrm>
            <a:off x="7407275" y="6262688"/>
            <a:ext cx="1279525" cy="2746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8.17</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390892" y="1048657"/>
            <a:ext cx="6403245" cy="5235803"/>
          </a:xfrm>
          <a:prstGeom prst="rect">
            <a:avLst/>
          </a:prstGeom>
        </p:spPr>
      </p:pic>
    </p:spTree>
    <p:extLst>
      <p:ext uri="{BB962C8B-B14F-4D97-AF65-F5344CB8AC3E}">
        <p14:creationId xmlns:p14="http://schemas.microsoft.com/office/powerpoint/2010/main" val="540211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C22C1782-176E-4098-AD37-893935EE4563}" type="slidenum">
              <a:rPr lang="en-US"/>
              <a:pPr/>
              <a:t>4</a:t>
            </a:fld>
            <a:endParaRPr lang="en-US" dirty="0"/>
          </a:p>
        </p:txBody>
      </p:sp>
      <p:sp>
        <p:nvSpPr>
          <p:cNvPr id="68610" name="AutoShape 2"/>
          <p:cNvSpPr>
            <a:spLocks noGrp="1" noChangeArrowheads="1"/>
          </p:cNvSpPr>
          <p:nvPr>
            <p:ph type="title"/>
          </p:nvPr>
        </p:nvSpPr>
        <p:spPr>
          <a:xfrm>
            <a:off x="493713" y="266700"/>
            <a:ext cx="8156575" cy="755650"/>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Project Planning Process</a:t>
            </a:r>
          </a:p>
        </p:txBody>
      </p:sp>
      <p:sp>
        <p:nvSpPr>
          <p:cNvPr id="68611" name="Text Box 3"/>
          <p:cNvSpPr txBox="1">
            <a:spLocks noChangeArrowheads="1"/>
          </p:cNvSpPr>
          <p:nvPr/>
        </p:nvSpPr>
        <p:spPr bwMode="auto">
          <a:xfrm>
            <a:off x="7407275" y="617220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a:t>
            </a:r>
            <a:endParaRPr lang="en-US" sz="1200" b="1" dirty="0">
              <a:solidFill>
                <a:srgbClr val="006666"/>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76250" y="1680206"/>
            <a:ext cx="8191500" cy="2114550"/>
          </a:xfrm>
          <a:prstGeom prst="rect">
            <a:avLst/>
          </a:prstGeom>
        </p:spPr>
      </p:pic>
    </p:spTree>
    <p:extLst>
      <p:ext uri="{BB962C8B-B14F-4D97-AF65-F5344CB8AC3E}">
        <p14:creationId xmlns:p14="http://schemas.microsoft.com/office/powerpoint/2010/main" val="1204900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ABED0BAF-5201-4F0D-AABF-EE7ADAE2D0ED}" type="slidenum">
              <a:rPr lang="en-US"/>
              <a:pPr/>
              <a:t>40</a:t>
            </a:fld>
            <a:endParaRPr lang="en-US" dirty="0"/>
          </a:p>
        </p:txBody>
      </p:sp>
      <p:sp>
        <p:nvSpPr>
          <p:cNvPr id="155650" name="AutoShape 2"/>
          <p:cNvSpPr>
            <a:spLocks noGrp="1" noChangeArrowheads="1"/>
          </p:cNvSpPr>
          <p:nvPr>
            <p:ph type="title"/>
          </p:nvPr>
        </p:nvSpPr>
        <p:spPr>
          <a:xfrm>
            <a:off x="496888" y="269875"/>
            <a:ext cx="8150225" cy="68738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400" dirty="0"/>
              <a:t>CEBOO Project Weekly Resource Usage Schedule</a:t>
            </a:r>
          </a:p>
        </p:txBody>
      </p:sp>
      <p:sp>
        <p:nvSpPr>
          <p:cNvPr id="155651" name="Text Box 3"/>
          <p:cNvSpPr txBox="1">
            <a:spLocks noChangeArrowheads="1"/>
          </p:cNvSpPr>
          <p:nvPr/>
        </p:nvSpPr>
        <p:spPr bwMode="auto">
          <a:xfrm>
            <a:off x="7407275" y="6262688"/>
            <a:ext cx="1279525" cy="2746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8.18</a:t>
            </a:r>
            <a:endParaRPr lang="en-US" sz="1200" b="1" dirty="0">
              <a:solidFill>
                <a:srgbClr val="006666"/>
              </a:solidFill>
              <a:cs typeface="Arial" panose="020B0604020202020204" pitchFamily="34" charset="0"/>
            </a:endParaRPr>
          </a:p>
        </p:txBody>
      </p:sp>
      <p:pic>
        <p:nvPicPr>
          <p:cNvPr id="155653" name="Picture 5" descr="08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1143000"/>
            <a:ext cx="6675438"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098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10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7E581D1C-4753-4B01-8E5A-D273B5A54144}" type="slidenum">
              <a:rPr lang="en-US"/>
              <a:pPr/>
              <a:t>41</a:t>
            </a:fld>
            <a:endParaRPr lang="en-US" dirty="0"/>
          </a:p>
        </p:txBody>
      </p:sp>
      <p:sp>
        <p:nvSpPr>
          <p:cNvPr id="101380" name="AutoShape 4"/>
          <p:cNvSpPr>
            <a:spLocks noGrp="1" noChangeArrowheads="1"/>
          </p:cNvSpPr>
          <p:nvPr>
            <p:ph type="title"/>
          </p:nvPr>
        </p:nvSpPr>
        <p:spPr>
          <a:ln/>
        </p:spPr>
        <p:txBody>
          <a:bodyPr/>
          <a:lstStyle/>
          <a:p>
            <a:r>
              <a:rPr lang="en-US" dirty="0"/>
              <a:t>Key Terms</a:t>
            </a:r>
          </a:p>
        </p:txBody>
      </p:sp>
      <p:sp>
        <p:nvSpPr>
          <p:cNvPr id="101381" name="Rectangle 5"/>
          <p:cNvSpPr>
            <a:spLocks noChangeArrowheads="1"/>
          </p:cNvSpPr>
          <p:nvPr/>
        </p:nvSpPr>
        <p:spPr bwMode="auto">
          <a:xfrm>
            <a:off x="2011363" y="1600200"/>
            <a:ext cx="5121275" cy="43396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spcBef>
                <a:spcPct val="50000"/>
              </a:spcBef>
            </a:pPr>
            <a:r>
              <a:rPr lang="en-US" sz="2400" b="1" dirty="0"/>
              <a:t>Heuristic</a:t>
            </a:r>
            <a:endParaRPr lang="en-US" sz="2400" b="1" i="1" dirty="0"/>
          </a:p>
          <a:p>
            <a:pPr>
              <a:spcBef>
                <a:spcPct val="50000"/>
              </a:spcBef>
            </a:pPr>
            <a:r>
              <a:rPr lang="en-US" sz="2400" b="1" dirty="0" smtClean="0"/>
              <a:t>Leveling</a:t>
            </a:r>
          </a:p>
          <a:p>
            <a:pPr>
              <a:spcBef>
                <a:spcPct val="50000"/>
              </a:spcBef>
            </a:pPr>
            <a:r>
              <a:rPr lang="en-US" sz="2400" b="1" dirty="0" smtClean="0"/>
              <a:t>Planned </a:t>
            </a:r>
            <a:r>
              <a:rPr lang="en-US" sz="2400" b="1" dirty="0"/>
              <a:t>value (PV)</a:t>
            </a:r>
          </a:p>
          <a:p>
            <a:pPr>
              <a:spcBef>
                <a:spcPct val="50000"/>
              </a:spcBef>
            </a:pPr>
            <a:r>
              <a:rPr lang="en-US" sz="2400" b="1" dirty="0"/>
              <a:t>Resource-constrained projects</a:t>
            </a:r>
          </a:p>
          <a:p>
            <a:pPr>
              <a:spcBef>
                <a:spcPct val="50000"/>
              </a:spcBef>
            </a:pPr>
            <a:r>
              <a:rPr lang="en-US" sz="2400" b="1" dirty="0" smtClean="0"/>
              <a:t>Resource smoothing</a:t>
            </a:r>
            <a:endParaRPr lang="en-US" sz="2400" b="1" dirty="0"/>
          </a:p>
          <a:p>
            <a:pPr>
              <a:spcBef>
                <a:spcPct val="50000"/>
              </a:spcBef>
            </a:pPr>
            <a:r>
              <a:rPr lang="en-US" sz="2400" b="1" dirty="0"/>
              <a:t>Splitting</a:t>
            </a:r>
            <a:endParaRPr lang="en-US" sz="2400" b="1" i="1" dirty="0"/>
          </a:p>
          <a:p>
            <a:pPr>
              <a:spcBef>
                <a:spcPct val="50000"/>
              </a:spcBef>
            </a:pPr>
            <a:r>
              <a:rPr lang="en-US" sz="2400" b="1" dirty="0"/>
              <a:t>Time-constrained projects</a:t>
            </a:r>
          </a:p>
          <a:p>
            <a:pPr>
              <a:spcBef>
                <a:spcPct val="50000"/>
              </a:spcBef>
            </a:pPr>
            <a:r>
              <a:rPr lang="en-US" sz="2400" b="1" dirty="0"/>
              <a:t>Time-phased budget baseline</a:t>
            </a:r>
            <a:endParaRPr lang="en-US" sz="2400" b="1" i="1" dirty="0"/>
          </a:p>
        </p:txBody>
      </p:sp>
    </p:spTree>
    <p:extLst>
      <p:ext uri="{BB962C8B-B14F-4D97-AF65-F5344CB8AC3E}">
        <p14:creationId xmlns:p14="http://schemas.microsoft.com/office/powerpoint/2010/main" val="520503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wipe(up)">
                                      <p:cBhvr>
                                        <p:cTn id="7" dur="10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00757EF6-335A-4F0C-A0AF-747724566EE1}" type="slidenum">
              <a:rPr lang="en-US"/>
              <a:pPr/>
              <a:t>5</a:t>
            </a:fld>
            <a:endParaRPr lang="en-US" dirty="0"/>
          </a:p>
        </p:txBody>
      </p:sp>
      <p:sp>
        <p:nvSpPr>
          <p:cNvPr id="174082" name="AutoShape 2"/>
          <p:cNvSpPr>
            <a:spLocks noGrp="1" noChangeArrowheads="1"/>
          </p:cNvSpPr>
          <p:nvPr>
            <p:ph type="title"/>
          </p:nvPr>
        </p:nvSpPr>
        <p:spPr>
          <a:ln/>
        </p:spPr>
        <p:txBody>
          <a:bodyPr/>
          <a:lstStyle/>
          <a:p>
            <a:r>
              <a:rPr lang="en-US" dirty="0"/>
              <a:t>The Resource Problem (cont’d)</a:t>
            </a:r>
          </a:p>
        </p:txBody>
      </p:sp>
      <p:sp>
        <p:nvSpPr>
          <p:cNvPr id="174083" name="Rectangle 3"/>
          <p:cNvSpPr>
            <a:spLocks noGrp="1" noChangeArrowheads="1"/>
          </p:cNvSpPr>
          <p:nvPr>
            <p:ph type="body" idx="1"/>
          </p:nvPr>
        </p:nvSpPr>
        <p:spPr/>
        <p:txBody>
          <a:bodyPr/>
          <a:lstStyle/>
          <a:p>
            <a:pPr>
              <a:spcBef>
                <a:spcPct val="40000"/>
              </a:spcBef>
            </a:pPr>
            <a:r>
              <a:rPr lang="en-US" dirty="0"/>
              <a:t>Resource Smoothing (or Leveling)</a:t>
            </a:r>
          </a:p>
          <a:p>
            <a:pPr lvl="1">
              <a:spcBef>
                <a:spcPct val="40000"/>
              </a:spcBef>
            </a:pPr>
            <a:r>
              <a:rPr lang="en-US" dirty="0"/>
              <a:t>Involves attempting to even out varying demands </a:t>
            </a:r>
            <a:br>
              <a:rPr lang="en-US" dirty="0"/>
            </a:br>
            <a:r>
              <a:rPr lang="en-US" dirty="0"/>
              <a:t>on resources by using slack (delaying noncritical activities) to manage resource utilization when resources are adequate over the life of the project.</a:t>
            </a:r>
          </a:p>
          <a:p>
            <a:pPr>
              <a:spcBef>
                <a:spcPct val="40000"/>
              </a:spcBef>
            </a:pPr>
            <a:r>
              <a:rPr lang="en-US" dirty="0"/>
              <a:t>Resource-Constrained Scheduling</a:t>
            </a:r>
          </a:p>
          <a:p>
            <a:pPr lvl="1">
              <a:spcBef>
                <a:spcPct val="40000"/>
              </a:spcBef>
            </a:pPr>
            <a:r>
              <a:rPr lang="en-US" dirty="0"/>
              <a:t>The duration of a project may be increased by delaying the late start of some of its activities if resources are not adequate to meet peak demands.</a:t>
            </a:r>
          </a:p>
        </p:txBody>
      </p:sp>
    </p:spTree>
    <p:extLst>
      <p:ext uri="{BB962C8B-B14F-4D97-AF65-F5344CB8AC3E}">
        <p14:creationId xmlns:p14="http://schemas.microsoft.com/office/powerpoint/2010/main" val="665005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7DD9C1DC-C631-49E0-8FC4-1CB9FF0CB0E1}" type="slidenum">
              <a:rPr lang="en-US"/>
              <a:pPr/>
              <a:t>6</a:t>
            </a:fld>
            <a:endParaRPr lang="en-US" dirty="0"/>
          </a:p>
        </p:txBody>
      </p:sp>
      <p:sp>
        <p:nvSpPr>
          <p:cNvPr id="81922" name="AutoShape 2"/>
          <p:cNvSpPr>
            <a:spLocks noGrp="1" noChangeArrowheads="1"/>
          </p:cNvSpPr>
          <p:nvPr>
            <p:ph type="title"/>
          </p:nvPr>
        </p:nvSpPr>
        <p:spPr>
          <a:ln/>
        </p:spPr>
        <p:txBody>
          <a:bodyPr/>
          <a:lstStyle/>
          <a:p>
            <a:r>
              <a:rPr lang="en-US" dirty="0"/>
              <a:t>Types of Project Constraints</a:t>
            </a:r>
          </a:p>
        </p:txBody>
      </p:sp>
      <p:sp>
        <p:nvSpPr>
          <p:cNvPr id="81923" name="Rectangle 3"/>
          <p:cNvSpPr>
            <a:spLocks noGrp="1" noChangeArrowheads="1"/>
          </p:cNvSpPr>
          <p:nvPr>
            <p:ph type="body" idx="1"/>
          </p:nvPr>
        </p:nvSpPr>
        <p:spPr>
          <a:xfrm>
            <a:off x="533400" y="1235075"/>
            <a:ext cx="8077200" cy="4876800"/>
          </a:xfrm>
        </p:spPr>
        <p:txBody>
          <a:bodyPr/>
          <a:lstStyle/>
          <a:p>
            <a:r>
              <a:rPr lang="en-US" sz="2400" dirty="0"/>
              <a:t>Technical or Logic Constraints</a:t>
            </a:r>
          </a:p>
          <a:p>
            <a:pPr lvl="1"/>
            <a:r>
              <a:rPr lang="en-US" sz="2000" dirty="0"/>
              <a:t>Constraints related to the networked sequence </a:t>
            </a:r>
            <a:br>
              <a:rPr lang="en-US" sz="2000" dirty="0"/>
            </a:br>
            <a:r>
              <a:rPr lang="en-US" sz="2000" dirty="0"/>
              <a:t>in which project activities must occur.</a:t>
            </a:r>
          </a:p>
          <a:p>
            <a:r>
              <a:rPr lang="en-US" sz="2400" dirty="0"/>
              <a:t>Physical Constraints</a:t>
            </a:r>
          </a:p>
          <a:p>
            <a:pPr lvl="1"/>
            <a:r>
              <a:rPr lang="en-US" sz="2000" dirty="0"/>
              <a:t>Activities that cannot occur in parallel or are affected by contractual or environmental conditions.</a:t>
            </a:r>
          </a:p>
          <a:p>
            <a:r>
              <a:rPr lang="en-US" sz="2400" dirty="0"/>
              <a:t>Resource Constraints</a:t>
            </a:r>
          </a:p>
          <a:p>
            <a:pPr lvl="1"/>
            <a:r>
              <a:rPr lang="en-US" sz="2000" dirty="0"/>
              <a:t>The absence, shortage, or unique interrelationship and interaction characteristics of resources that require a particular sequencing of project activities</a:t>
            </a:r>
          </a:p>
          <a:p>
            <a:r>
              <a:rPr lang="en-US" sz="2400" dirty="0"/>
              <a:t>Kinds of Resource Constraints</a:t>
            </a:r>
          </a:p>
          <a:p>
            <a:pPr lvl="1"/>
            <a:r>
              <a:rPr lang="en-US" sz="2000" dirty="0"/>
              <a:t>People, materials, equipment</a:t>
            </a:r>
          </a:p>
        </p:txBody>
      </p:sp>
    </p:spTree>
    <p:extLst>
      <p:ext uri="{BB962C8B-B14F-4D97-AF65-F5344CB8AC3E}">
        <p14:creationId xmlns:p14="http://schemas.microsoft.com/office/powerpoint/2010/main" val="1816432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dirty="0"/>
              <a:t>8</a:t>
            </a:r>
            <a:r>
              <a:rPr lang="en-US" dirty="0">
                <a:cs typeface="Times New Roman" panose="02020603050405020304" pitchFamily="18" charset="0"/>
              </a:rPr>
              <a:t>–</a:t>
            </a:r>
            <a:fld id="{1256256E-5EB9-41D2-A42B-3FE79E0E2D32}" type="slidenum">
              <a:rPr lang="en-US"/>
              <a:pPr/>
              <a:t>7</a:t>
            </a:fld>
            <a:endParaRPr lang="en-US" dirty="0"/>
          </a:p>
        </p:txBody>
      </p:sp>
      <p:sp>
        <p:nvSpPr>
          <p:cNvPr id="141315" name="AutoShape 3"/>
          <p:cNvSpPr>
            <a:spLocks noGrp="1" noChangeArrowheads="1"/>
          </p:cNvSpPr>
          <p:nvPr>
            <p:ph type="title"/>
          </p:nvPr>
        </p:nvSpPr>
        <p:spPr>
          <a:xfrm>
            <a:off x="493713" y="266700"/>
            <a:ext cx="8156575" cy="757238"/>
          </a:xfrm>
          <a:gradFill>
            <a:gsLst>
              <a:gs pos="0">
                <a:srgbClr val="990033">
                  <a:gamma/>
                  <a:shade val="46275"/>
                  <a:invGamma/>
                </a:srgbClr>
              </a:gs>
              <a:gs pos="50000">
                <a:srgbClr val="990033"/>
              </a:gs>
              <a:gs pos="100000">
                <a:srgbClr val="990033">
                  <a:gamma/>
                  <a:shade val="46275"/>
                  <a:invGamma/>
                </a:srgbClr>
              </a:gs>
            </a:gsLst>
            <a:lin ang="5400000"/>
          </a:gradFill>
          <a:ln/>
        </p:spPr>
        <p:txBody>
          <a:bodyPr/>
          <a:lstStyle/>
          <a:p>
            <a:r>
              <a:rPr lang="en-US" sz="2800" dirty="0"/>
              <a:t>Constraint Examples</a:t>
            </a:r>
          </a:p>
        </p:txBody>
      </p:sp>
      <p:pic>
        <p:nvPicPr>
          <p:cNvPr id="2" name="Picture 1"/>
          <p:cNvPicPr>
            <a:picLocks noChangeAspect="1"/>
          </p:cNvPicPr>
          <p:nvPr/>
        </p:nvPicPr>
        <p:blipFill>
          <a:blip r:embed="rId3"/>
          <a:stretch>
            <a:fillRect/>
          </a:stretch>
        </p:blipFill>
        <p:spPr>
          <a:xfrm>
            <a:off x="676275" y="1137251"/>
            <a:ext cx="7791450" cy="5400675"/>
          </a:xfrm>
          <a:prstGeom prst="rect">
            <a:avLst/>
          </a:prstGeom>
        </p:spPr>
      </p:pic>
      <p:sp>
        <p:nvSpPr>
          <p:cNvPr id="141316" name="Text Box 4"/>
          <p:cNvSpPr txBox="1">
            <a:spLocks noChangeArrowheads="1"/>
          </p:cNvSpPr>
          <p:nvPr/>
        </p:nvSpPr>
        <p:spPr bwMode="auto">
          <a:xfrm>
            <a:off x="7407275" y="5257780"/>
            <a:ext cx="1279525" cy="2746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b="1" dirty="0">
                <a:solidFill>
                  <a:srgbClr val="006666"/>
                </a:solidFill>
              </a:rPr>
              <a:t>FIGURE 8.2</a:t>
            </a:r>
            <a:endParaRPr lang="en-US" sz="1200" b="1" dirty="0">
              <a:solidFill>
                <a:srgbClr val="006666"/>
              </a:solidFill>
              <a:cs typeface="Arial" panose="020B0604020202020204" pitchFamily="34" charset="0"/>
            </a:endParaRPr>
          </a:p>
        </p:txBody>
      </p:sp>
    </p:spTree>
    <p:extLst>
      <p:ext uri="{BB962C8B-B14F-4D97-AF65-F5344CB8AC3E}">
        <p14:creationId xmlns:p14="http://schemas.microsoft.com/office/powerpoint/2010/main" val="3599426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F169101B-E158-45A0-8C2C-016B4C966CBC}" type="slidenum">
              <a:rPr lang="en-US"/>
              <a:pPr/>
              <a:t>8</a:t>
            </a:fld>
            <a:endParaRPr lang="en-US" dirty="0"/>
          </a:p>
        </p:txBody>
      </p:sp>
      <p:sp>
        <p:nvSpPr>
          <p:cNvPr id="83970" name="AutoShape 2"/>
          <p:cNvSpPr>
            <a:spLocks noGrp="1" noChangeArrowheads="1"/>
          </p:cNvSpPr>
          <p:nvPr>
            <p:ph type="title"/>
          </p:nvPr>
        </p:nvSpPr>
        <p:spPr>
          <a:ln/>
        </p:spPr>
        <p:txBody>
          <a:bodyPr/>
          <a:lstStyle/>
          <a:p>
            <a:r>
              <a:rPr lang="en-US" dirty="0"/>
              <a:t>Classification of </a:t>
            </a:r>
            <a:r>
              <a:rPr lang="en-US" dirty="0" smtClean="0"/>
              <a:t>a </a:t>
            </a:r>
            <a:r>
              <a:rPr lang="en-US" dirty="0"/>
              <a:t>Scheduling Problem</a:t>
            </a:r>
          </a:p>
        </p:txBody>
      </p:sp>
      <p:sp>
        <p:nvSpPr>
          <p:cNvPr id="83971" name="Rectangle 3"/>
          <p:cNvSpPr>
            <a:spLocks noGrp="1" noChangeArrowheads="1"/>
          </p:cNvSpPr>
          <p:nvPr>
            <p:ph type="body" idx="1"/>
          </p:nvPr>
        </p:nvSpPr>
        <p:spPr>
          <a:xfrm>
            <a:off x="533400" y="1219200"/>
            <a:ext cx="7788275" cy="4876800"/>
          </a:xfrm>
        </p:spPr>
        <p:txBody>
          <a:bodyPr/>
          <a:lstStyle/>
          <a:p>
            <a:r>
              <a:rPr lang="en-US" dirty="0"/>
              <a:t>Classification of Problem</a:t>
            </a:r>
          </a:p>
          <a:p>
            <a:pPr lvl="1"/>
            <a:r>
              <a:rPr lang="en-US" dirty="0"/>
              <a:t>Using a priority matrix will help determine if </a:t>
            </a:r>
            <a:br>
              <a:rPr lang="en-US" dirty="0"/>
            </a:br>
            <a:r>
              <a:rPr lang="en-US" dirty="0"/>
              <a:t>the project is time or resource constrained.</a:t>
            </a:r>
          </a:p>
          <a:p>
            <a:r>
              <a:rPr lang="en-US" dirty="0"/>
              <a:t>Time-Constrained Project</a:t>
            </a:r>
          </a:p>
          <a:p>
            <a:pPr lvl="1"/>
            <a:r>
              <a:rPr lang="en-US" dirty="0"/>
              <a:t>Must be completed by an imposed date.</a:t>
            </a:r>
          </a:p>
          <a:p>
            <a:pPr lvl="2"/>
            <a:r>
              <a:rPr lang="en-US" dirty="0"/>
              <a:t>Time is fixed, resources are flexible: additional resources are required to ensure project meets schedule.</a:t>
            </a:r>
          </a:p>
          <a:p>
            <a:r>
              <a:rPr lang="en-US" dirty="0"/>
              <a:t>Resource-Constrained Project</a:t>
            </a:r>
          </a:p>
          <a:p>
            <a:pPr lvl="1"/>
            <a:r>
              <a:rPr lang="en-US" dirty="0"/>
              <a:t>Is one in which the level of resources available cannot be exceeded.</a:t>
            </a:r>
          </a:p>
          <a:p>
            <a:pPr lvl="2"/>
            <a:r>
              <a:rPr lang="en-US" dirty="0"/>
              <a:t>Resources are fixed, time is flexible: inadequate resources </a:t>
            </a:r>
            <a:br>
              <a:rPr lang="en-US" dirty="0"/>
            </a:br>
            <a:r>
              <a:rPr lang="en-US" dirty="0"/>
              <a:t>will delay the project.</a:t>
            </a:r>
          </a:p>
        </p:txBody>
      </p:sp>
    </p:spTree>
    <p:extLst>
      <p:ext uri="{BB962C8B-B14F-4D97-AF65-F5344CB8AC3E}">
        <p14:creationId xmlns:p14="http://schemas.microsoft.com/office/powerpoint/2010/main" val="3689877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r>
              <a:rPr lang="en-US" dirty="0"/>
              <a:t>8</a:t>
            </a:r>
            <a:r>
              <a:rPr lang="en-US" dirty="0">
                <a:cs typeface="Times New Roman" panose="02020603050405020304" pitchFamily="18" charset="0"/>
              </a:rPr>
              <a:t>–</a:t>
            </a:r>
            <a:fld id="{AE741C1D-B710-4A2B-8179-111ECB9E97A2}" type="slidenum">
              <a:rPr lang="en-US"/>
              <a:pPr/>
              <a:t>9</a:t>
            </a:fld>
            <a:endParaRPr lang="en-US" dirty="0"/>
          </a:p>
        </p:txBody>
      </p:sp>
      <p:sp>
        <p:nvSpPr>
          <p:cNvPr id="84994" name="AutoShape 2"/>
          <p:cNvSpPr>
            <a:spLocks noGrp="1" noChangeArrowheads="1"/>
          </p:cNvSpPr>
          <p:nvPr>
            <p:ph type="title"/>
          </p:nvPr>
        </p:nvSpPr>
        <p:spPr>
          <a:ln/>
        </p:spPr>
        <p:txBody>
          <a:bodyPr/>
          <a:lstStyle/>
          <a:p>
            <a:r>
              <a:rPr lang="en-US" dirty="0"/>
              <a:t>Resource Allocation Methods</a:t>
            </a:r>
          </a:p>
        </p:txBody>
      </p:sp>
      <p:sp>
        <p:nvSpPr>
          <p:cNvPr id="84995" name="Rectangle 3"/>
          <p:cNvSpPr>
            <a:spLocks noGrp="1" noChangeArrowheads="1"/>
          </p:cNvSpPr>
          <p:nvPr>
            <p:ph type="body" idx="1"/>
          </p:nvPr>
        </p:nvSpPr>
        <p:spPr>
          <a:xfrm>
            <a:off x="533400" y="1219200"/>
            <a:ext cx="7239000" cy="4876800"/>
          </a:xfrm>
        </p:spPr>
        <p:txBody>
          <a:bodyPr/>
          <a:lstStyle/>
          <a:p>
            <a:pPr>
              <a:spcBef>
                <a:spcPct val="30000"/>
              </a:spcBef>
            </a:pPr>
            <a:r>
              <a:rPr lang="en-US" dirty="0"/>
              <a:t>Limiting Assumptions</a:t>
            </a:r>
          </a:p>
          <a:p>
            <a:pPr lvl="1">
              <a:spcBef>
                <a:spcPct val="30000"/>
              </a:spcBef>
            </a:pPr>
            <a:r>
              <a:rPr lang="en-US" dirty="0"/>
              <a:t>Splitting activities is not allowed</a:t>
            </a:r>
            <a:r>
              <a:rPr lang="en-US" dirty="0">
                <a:cs typeface="Arial" panose="020B0604020202020204" pitchFamily="34" charset="0"/>
              </a:rPr>
              <a:t>—once an activity is start, it is carried to completion.</a:t>
            </a:r>
          </a:p>
          <a:p>
            <a:pPr lvl="1">
              <a:spcBef>
                <a:spcPct val="30000"/>
              </a:spcBef>
            </a:pPr>
            <a:r>
              <a:rPr lang="en-US" dirty="0"/>
              <a:t>Level of resources used for an activity cannot be changed.</a:t>
            </a:r>
          </a:p>
          <a:p>
            <a:pPr>
              <a:spcBef>
                <a:spcPct val="30000"/>
              </a:spcBef>
            </a:pPr>
            <a:r>
              <a:rPr lang="en-US" dirty="0"/>
              <a:t>Risk Assumptions</a:t>
            </a:r>
          </a:p>
          <a:p>
            <a:pPr lvl="1">
              <a:spcBef>
                <a:spcPct val="30000"/>
              </a:spcBef>
            </a:pPr>
            <a:r>
              <a:rPr lang="en-US" dirty="0"/>
              <a:t>Activities with the most slack pose the least risk.</a:t>
            </a:r>
          </a:p>
          <a:p>
            <a:pPr lvl="1">
              <a:spcBef>
                <a:spcPct val="30000"/>
              </a:spcBef>
            </a:pPr>
            <a:r>
              <a:rPr lang="en-US" dirty="0"/>
              <a:t>Reduction of flexibility does not increase risk.</a:t>
            </a:r>
          </a:p>
          <a:p>
            <a:pPr lvl="1">
              <a:spcBef>
                <a:spcPct val="30000"/>
              </a:spcBef>
            </a:pPr>
            <a:r>
              <a:rPr lang="en-US" dirty="0"/>
              <a:t>The nature of an activity (easy, complex) doesn’t increase risk.</a:t>
            </a:r>
          </a:p>
        </p:txBody>
      </p:sp>
    </p:spTree>
    <p:extLst>
      <p:ext uri="{BB962C8B-B14F-4D97-AF65-F5344CB8AC3E}">
        <p14:creationId xmlns:p14="http://schemas.microsoft.com/office/powerpoint/2010/main" val="3090266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ject Management 6e. - Gray and Larson">
  <a:themeElements>
    <a:clrScheme name="">
      <a:dk1>
        <a:srgbClr val="000000"/>
      </a:dk1>
      <a:lt1>
        <a:srgbClr val="FFFFEF"/>
      </a:lt1>
      <a:dk2>
        <a:srgbClr val="000000"/>
      </a:dk2>
      <a:lt2>
        <a:srgbClr val="808080"/>
      </a:lt2>
      <a:accent1>
        <a:srgbClr val="00CC99"/>
      </a:accent1>
      <a:accent2>
        <a:srgbClr val="3333CC"/>
      </a:accent2>
      <a:accent3>
        <a:srgbClr val="FFFFF6"/>
      </a:accent3>
      <a:accent4>
        <a:srgbClr val="000000"/>
      </a:accent4>
      <a:accent5>
        <a:srgbClr val="AAE2CA"/>
      </a:accent5>
      <a:accent6>
        <a:srgbClr val="2D2DB9"/>
      </a:accent6>
      <a:hlink>
        <a:srgbClr val="CCCCFF"/>
      </a:hlink>
      <a:folHlink>
        <a:srgbClr val="B2B2B2"/>
      </a:folHlink>
    </a:clrScheme>
    <a:fontScheme name="Project Management 5e. - Gray and Lar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000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ject Management 5e. - Gray and Lars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ct Management 5e. - Gray and Lars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ct Management 5e. - Gray and Lars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ct Management 5e. - Gray and Lars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ct Management 5e. - Gray and Lars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ct Management 5e. - Gray and Lars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ct Management 5e. - Gray and Lars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1010</TotalTime>
  <Words>3693</Words>
  <Application>Microsoft Office PowerPoint</Application>
  <PresentationFormat>On-screen Show (4:3)</PresentationFormat>
  <Paragraphs>355</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Tahoma</vt:lpstr>
      <vt:lpstr>Times New Roman</vt:lpstr>
      <vt:lpstr>Project Management 6e. - Gray and Larson</vt:lpstr>
      <vt:lpstr>PowerPoint Presentation</vt:lpstr>
      <vt:lpstr>Where We Are Now</vt:lpstr>
      <vt:lpstr>Overview of the Resource  Scheduling Problem</vt:lpstr>
      <vt:lpstr>Project Planning Process</vt:lpstr>
      <vt:lpstr>The Resource Problem (cont’d)</vt:lpstr>
      <vt:lpstr>Types of Project Constraints</vt:lpstr>
      <vt:lpstr>Constraint Examples</vt:lpstr>
      <vt:lpstr>Classification of a Scheduling Problem</vt:lpstr>
      <vt:lpstr>Resource Allocation Methods</vt:lpstr>
      <vt:lpstr>Resource Allocation Methods (cont’d)</vt:lpstr>
      <vt:lpstr>Botanical Garden</vt:lpstr>
      <vt:lpstr>Resource Allocation Methods (cont’d)</vt:lpstr>
      <vt:lpstr>Resource Allocation Methods (cont’d)</vt:lpstr>
      <vt:lpstr>Resource-Constrained Schedule through Period 2–3</vt:lpstr>
      <vt:lpstr>Resource-Constrained Schedule through Period 2–3</vt:lpstr>
      <vt:lpstr>Resource-Constrained Schedule through Period 2–3</vt:lpstr>
      <vt:lpstr>Resource-Constrained Schedule through Period 5–6</vt:lpstr>
      <vt:lpstr>Resource-Constrained Schedule through Period 5–6</vt:lpstr>
      <vt:lpstr>Resource-Constrained Schedule through Period 5–6</vt:lpstr>
      <vt:lpstr>Computer Demonstration of Resource-Constrained Scheduling</vt:lpstr>
      <vt:lpstr>EMR Project: Network View Schedule before Resources Leveled</vt:lpstr>
      <vt:lpstr>EMR Project before Resources Added</vt:lpstr>
      <vt:lpstr>EMR Project—Time Constrained Resource Usage View, January 15–23</vt:lpstr>
      <vt:lpstr>Resource Loading Chart for EMR Project, January 15–23</vt:lpstr>
      <vt:lpstr>EMR Project Network View Schedule  after Resources Leveled</vt:lpstr>
      <vt:lpstr>EMR Project Resources Leveled</vt:lpstr>
      <vt:lpstr>The Impacts of Resource-Constrained Scheduling</vt:lpstr>
      <vt:lpstr>Splitting</vt:lpstr>
      <vt:lpstr>Splitting Activities</vt:lpstr>
      <vt:lpstr>Benefits of Scheduling Resources</vt:lpstr>
      <vt:lpstr>Multiproject Resource Schedules</vt:lpstr>
      <vt:lpstr>Multiproject Resource Schedules (cont’d)</vt:lpstr>
      <vt:lpstr>Using the Resource Schedule to Develop  a Project Cost Baseline</vt:lpstr>
      <vt:lpstr>Direct Labor Budget Rollup ($000)</vt:lpstr>
      <vt:lpstr>Time-Phased Work Package Budget (Labor Cost Only)</vt:lpstr>
      <vt:lpstr>Two Time-Phased Work Packages (Labor Cost Only)</vt:lpstr>
      <vt:lpstr>Patient Entry Project Network</vt:lpstr>
      <vt:lpstr>Patient Entry Time-Phased Work Packages Assigned</vt:lpstr>
      <vt:lpstr>CEBOO Project Monthly Cash Flow Statement</vt:lpstr>
      <vt:lpstr>CEBOO Project Weekly Resource Usage Schedule</vt:lpstr>
      <vt:lpstr>Key Terms</vt:lpstr>
    </vt:vector>
  </TitlesOfParts>
  <Manager>Wanda Zeman</Manager>
  <Company>The McGraw-Hill Companies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6e</dc:title>
  <dc:subject>Chapter 8</dc:subject>
  <dc:creator>Charlie Cook - ccook@uwa.edu</dc:creator>
  <cp:lastModifiedBy>Microsoft account</cp:lastModifiedBy>
  <cp:revision>72</cp:revision>
  <cp:lastPrinted>1601-01-01T00:00:00Z</cp:lastPrinted>
  <dcterms:created xsi:type="dcterms:W3CDTF">1901-01-01T06:00:00Z</dcterms:created>
  <dcterms:modified xsi:type="dcterms:W3CDTF">2013-10-16T19:52:59Z</dcterms:modified>
</cp:coreProperties>
</file>