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</p:sldMasterIdLst>
  <p:notesMasterIdLst>
    <p:notesMasterId r:id="rId22"/>
  </p:notesMasterIdLst>
  <p:handoutMasterIdLst>
    <p:handoutMasterId r:id="rId23"/>
  </p:handout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65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EEF"/>
    <a:srgbClr val="F8F8F8"/>
    <a:srgbClr val="006666"/>
    <a:srgbClr val="336699"/>
    <a:srgbClr val="003366"/>
    <a:srgbClr val="FFFFCC"/>
    <a:srgbClr val="4D4D4D"/>
    <a:srgbClr val="CC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408" autoAdjust="0"/>
    <p:restoredTop sz="96973" autoAdjust="0"/>
  </p:normalViewPr>
  <p:slideViewPr>
    <p:cSldViewPr showGuides="1">
      <p:cViewPr varScale="1">
        <p:scale>
          <a:sx n="74" d="100"/>
          <a:sy n="74" d="100"/>
        </p:scale>
        <p:origin x="166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102" d="100"/>
          <a:sy n="102" d="100"/>
        </p:scale>
        <p:origin x="3426" y="72"/>
      </p:cViewPr>
      <p:guideLst>
        <p:guide orient="horz" pos="2880"/>
        <p:guide pos="2160"/>
      </p:guideLst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A0B31-9920-425D-B6FF-3828D5A85EA2}" type="datetimeFigureOut">
              <a:rPr lang="en-US" smtClean="0"/>
              <a:t>11/8/2016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5EACF-DC68-4F26-B412-755599265C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3175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37695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algn="ctr">
              <a:defRPr sz="1400" b="1">
                <a:latin typeface="Times New Roman" panose="02020603050405020304" pitchFamily="18" charset="0"/>
              </a:defRPr>
            </a:lvl1pPr>
          </a:lstStyle>
          <a:p>
            <a:r>
              <a:rPr lang="en-US" dirty="0" smtClean="0"/>
              <a:t>Project Management 6e.</a:t>
            </a:r>
            <a:endParaRPr lang="en-US" dirty="0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r>
              <a:rPr lang="en-US" dirty="0" smtClean="0"/>
              <a:t>9–</a:t>
            </a:r>
            <a:fld id="{0021D51A-B140-41D8-B455-79292309F0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58916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b="1" dirty="0" smtClean="0"/>
              <a:t>Chapter Nine</a:t>
            </a:r>
            <a:br>
              <a:rPr lang="en-US" b="1" dirty="0" smtClean="0"/>
            </a:br>
            <a:r>
              <a:rPr lang="en-US" b="1" dirty="0" smtClean="0"/>
              <a:t>Reducing Project Duration</a:t>
            </a:r>
            <a:endParaRPr lang="en-US" b="1" dirty="0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9–</a:t>
            </a:r>
            <a:fld id="{0021D51A-B140-41D8-B455-79292309F0E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9856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Figure </a:t>
            </a:r>
            <a:r>
              <a:rPr lang="en-US" b="1" dirty="0" smtClean="0"/>
              <a:t>9.3 </a:t>
            </a:r>
            <a:r>
              <a:rPr lang="en-US" dirty="0"/>
              <a:t>presents </a:t>
            </a:r>
            <a:r>
              <a:rPr lang="en-US" dirty="0" smtClean="0"/>
              <a:t>a boxed data chart of normal </a:t>
            </a:r>
            <a:r>
              <a:rPr lang="en-US" dirty="0"/>
              <a:t>and crash times and costs for each </a:t>
            </a:r>
            <a:r>
              <a:rPr lang="en-US" dirty="0" smtClean="0"/>
              <a:t>activity, </a:t>
            </a:r>
            <a:r>
              <a:rPr lang="en-US" dirty="0"/>
              <a:t>the </a:t>
            </a:r>
            <a:r>
              <a:rPr lang="en-US" dirty="0" smtClean="0"/>
              <a:t>computed slope </a:t>
            </a:r>
            <a:r>
              <a:rPr lang="en-US" dirty="0"/>
              <a:t>and time reduction limit, </a:t>
            </a:r>
            <a:r>
              <a:rPr lang="en-US" dirty="0" smtClean="0"/>
              <a:t>and the </a:t>
            </a:r>
            <a:r>
              <a:rPr lang="en-US" dirty="0"/>
              <a:t>total direct </a:t>
            </a:r>
            <a:r>
              <a:rPr lang="en-US" dirty="0" smtClean="0"/>
              <a:t>cost for a hypothetical </a:t>
            </a:r>
            <a:r>
              <a:rPr lang="en-US" dirty="0"/>
              <a:t>project </a:t>
            </a:r>
            <a:r>
              <a:rPr lang="en-US" dirty="0" smtClean="0"/>
              <a:t>network with </a:t>
            </a:r>
            <a:r>
              <a:rPr lang="en-US" dirty="0"/>
              <a:t>a duration of 25 time units. Note the total direct cost for the 25-period </a:t>
            </a:r>
            <a:r>
              <a:rPr lang="en-US" dirty="0" smtClean="0"/>
              <a:t>duration is </a:t>
            </a:r>
            <a:r>
              <a:rPr lang="en-US" dirty="0"/>
              <a:t>$450. This is an anchor point to begin the procedure of shortening the </a:t>
            </a:r>
            <a:r>
              <a:rPr lang="en-US" dirty="0" smtClean="0"/>
              <a:t>critical path(s</a:t>
            </a:r>
            <a:r>
              <a:rPr lang="en-US" dirty="0"/>
              <a:t>) and finding the total direct costs for each specific duration less than 25 </a:t>
            </a:r>
            <a:r>
              <a:rPr lang="en-US" dirty="0" smtClean="0"/>
              <a:t>time units</a:t>
            </a:r>
            <a:r>
              <a:rPr lang="en-US" dirty="0"/>
              <a:t>. The maximum time reduction of an activity is simply the difference between the normal and crash times for an activity.</a:t>
            </a: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9–</a:t>
            </a:r>
            <a:fld id="{0021D51A-B140-41D8-B455-79292309F0E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3315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network </a:t>
            </a:r>
            <a:r>
              <a:rPr lang="en-US" dirty="0" smtClean="0"/>
              <a:t>in </a:t>
            </a:r>
            <a:r>
              <a:rPr lang="en-US" b="1" dirty="0" smtClean="0"/>
              <a:t>Figure 9.3A </a:t>
            </a:r>
            <a:r>
              <a:rPr lang="en-US" dirty="0" smtClean="0"/>
              <a:t>shows </a:t>
            </a:r>
            <a:r>
              <a:rPr lang="en-US" dirty="0"/>
              <a:t>the critical path to be activities A, D, F, G. Because it </a:t>
            </a:r>
            <a:r>
              <a:rPr lang="en-US" dirty="0" smtClean="0"/>
              <a:t>is impossible </a:t>
            </a:r>
            <a:r>
              <a:rPr lang="en-US" dirty="0"/>
              <a:t>to shorten activity G (“x” is used to indicate this), activity A is </a:t>
            </a:r>
            <a:r>
              <a:rPr lang="en-US" dirty="0" smtClean="0"/>
              <a:t>circled because </a:t>
            </a:r>
            <a:r>
              <a:rPr lang="en-US" dirty="0"/>
              <a:t>it is the least-cost candidate; that is, its slope ($20) is less than the </a:t>
            </a:r>
            <a:r>
              <a:rPr lang="en-US" dirty="0" smtClean="0"/>
              <a:t>slopes for </a:t>
            </a:r>
            <a:r>
              <a:rPr lang="en-US" dirty="0"/>
              <a:t>activities D and F ($25 and $30). Reducing activity A one time unit cuts </a:t>
            </a:r>
            <a:r>
              <a:rPr lang="en-US" dirty="0" smtClean="0"/>
              <a:t>the project </a:t>
            </a:r>
            <a:r>
              <a:rPr lang="en-US" dirty="0"/>
              <a:t>duration to 24 time units but increases the total direct costs to $470 ($450 </a:t>
            </a:r>
            <a:r>
              <a:rPr lang="en-US" dirty="0" smtClean="0"/>
              <a:t>+ $</a:t>
            </a:r>
            <a:r>
              <a:rPr lang="en-US" dirty="0"/>
              <a:t>20 </a:t>
            </a:r>
            <a:r>
              <a:rPr lang="en-US" dirty="0" smtClean="0"/>
              <a:t>= </a:t>
            </a:r>
            <a:r>
              <a:rPr lang="en-US" dirty="0"/>
              <a:t>$470). </a:t>
            </a:r>
            <a:r>
              <a:rPr lang="en-US" b="1" dirty="0"/>
              <a:t>Figure 9.3B </a:t>
            </a:r>
            <a:r>
              <a:rPr lang="en-US" dirty="0"/>
              <a:t>reflects these changes. The duration of activity A </a:t>
            </a:r>
            <a:r>
              <a:rPr lang="en-US" dirty="0" smtClean="0"/>
              <a:t>has been </a:t>
            </a:r>
            <a:r>
              <a:rPr lang="en-US" dirty="0"/>
              <a:t>reduced to two time units; the “x” indicates the activity cannot be </a:t>
            </a:r>
            <a:r>
              <a:rPr lang="en-US" dirty="0" smtClean="0"/>
              <a:t>reduced any </a:t>
            </a:r>
            <a:r>
              <a:rPr lang="en-US" dirty="0"/>
              <a:t>further. Activity D is circled because it costs the least ($25) to shorten </a:t>
            </a:r>
            <a:r>
              <a:rPr lang="en-US" dirty="0" smtClean="0"/>
              <a:t>the project </a:t>
            </a:r>
            <a:r>
              <a:rPr lang="en-US" dirty="0"/>
              <a:t>to 23 time units.</a:t>
            </a: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9–</a:t>
            </a:r>
            <a:fld id="{0021D51A-B140-41D8-B455-79292309F0E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1481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b="1" dirty="0" smtClean="0"/>
              <a:t>Figure 9.4a</a:t>
            </a:r>
            <a:r>
              <a:rPr lang="en-US" dirty="0" smtClean="0"/>
              <a:t>, we compare </a:t>
            </a:r>
            <a:r>
              <a:rPr lang="en-US" dirty="0"/>
              <a:t>the cost of activity </a:t>
            </a:r>
            <a:r>
              <a:rPr lang="en-US" dirty="0" smtClean="0"/>
              <a:t>F in our hypothetical network. </a:t>
            </a:r>
            <a:r>
              <a:rPr lang="en-US" dirty="0"/>
              <a:t>The total direct cost for </a:t>
            </a:r>
            <a:r>
              <a:rPr lang="en-US" dirty="0" smtClean="0"/>
              <a:t>a project </a:t>
            </a:r>
            <a:r>
              <a:rPr lang="en-US" dirty="0"/>
              <a:t>duration of 23 time units is </a:t>
            </a:r>
            <a:r>
              <a:rPr lang="en-US" dirty="0" smtClean="0"/>
              <a:t>now $495</a:t>
            </a:r>
            <a:r>
              <a:rPr lang="en-US" dirty="0"/>
              <a:t>. </a:t>
            </a:r>
            <a:r>
              <a:rPr lang="en-US" dirty="0" smtClean="0"/>
              <a:t>The </a:t>
            </a:r>
            <a:r>
              <a:rPr lang="en-US" dirty="0"/>
              <a:t>project network in Figure 9.4A now has two critical paths—A</a:t>
            </a:r>
            <a:r>
              <a:rPr lang="en-US" dirty="0" smtClean="0"/>
              <a:t>, C</a:t>
            </a:r>
            <a:r>
              <a:rPr lang="en-US" dirty="0"/>
              <a:t>, F, G and A, D, F, G. Reducing the project to 22 time units will require that </a:t>
            </a:r>
            <a:r>
              <a:rPr lang="en-US" dirty="0" smtClean="0"/>
              <a:t>activity F </a:t>
            </a:r>
            <a:r>
              <a:rPr lang="en-US" dirty="0"/>
              <a:t>be reduced; thus, it is circled. This change </a:t>
            </a:r>
            <a:r>
              <a:rPr lang="en-US" dirty="0" smtClean="0"/>
              <a:t>in the network is </a:t>
            </a:r>
            <a:r>
              <a:rPr lang="en-US" dirty="0"/>
              <a:t>reflected in </a:t>
            </a:r>
            <a:r>
              <a:rPr lang="en-US" b="1" dirty="0"/>
              <a:t>Figure 9.4B</a:t>
            </a:r>
            <a:r>
              <a:rPr lang="en-US" dirty="0"/>
              <a:t>. </a:t>
            </a:r>
            <a:r>
              <a:rPr lang="en-US" dirty="0" smtClean="0"/>
              <a:t>The total </a:t>
            </a:r>
            <a:r>
              <a:rPr lang="en-US" dirty="0"/>
              <a:t>direct cost for 22 time units is $525. This reduction has created a third </a:t>
            </a:r>
            <a:r>
              <a:rPr lang="en-US" dirty="0" smtClean="0"/>
              <a:t>critical path—A</a:t>
            </a:r>
            <a:r>
              <a:rPr lang="en-US" dirty="0"/>
              <a:t>, B, E, G; </a:t>
            </a:r>
            <a:r>
              <a:rPr lang="en-US" dirty="0" smtClean="0"/>
              <a:t>in which all </a:t>
            </a:r>
            <a:r>
              <a:rPr lang="en-US" dirty="0"/>
              <a:t>activities are critical. The least-cost method for reducing </a:t>
            </a:r>
            <a:r>
              <a:rPr lang="en-US" dirty="0" smtClean="0"/>
              <a:t>the project </a:t>
            </a:r>
            <a:r>
              <a:rPr lang="en-US" dirty="0"/>
              <a:t>duration to 21 time units is the combination of the circled activities C, </a:t>
            </a:r>
            <a:r>
              <a:rPr lang="en-US" dirty="0" smtClean="0"/>
              <a:t>D, and E </a:t>
            </a:r>
            <a:r>
              <a:rPr lang="en-US" dirty="0"/>
              <a:t>which cost $30, $25, $30, respectively, and </a:t>
            </a:r>
            <a:r>
              <a:rPr lang="en-US" dirty="0" smtClean="0"/>
              <a:t>will increase </a:t>
            </a:r>
            <a:r>
              <a:rPr lang="en-US" dirty="0"/>
              <a:t>total direct costs to $610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9–</a:t>
            </a:r>
            <a:fld id="{0021D51A-B140-41D8-B455-79292309F0E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1336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114300"/>
            <a:r>
              <a:rPr lang="en-US" dirty="0" smtClean="0"/>
              <a:t>To construct a project cost-duration graph, project managers must do the following:</a:t>
            </a:r>
          </a:p>
          <a:p>
            <a:pPr marL="395288" lvl="1" indent="-168275" defTabSz="114300">
              <a:buFont typeface="Arial" panose="020B0604020202020204" pitchFamily="34" charset="0"/>
              <a:buChar char="•"/>
            </a:pPr>
            <a:r>
              <a:rPr lang="en-US" dirty="0"/>
              <a:t>Find total direct costs </a:t>
            </a:r>
            <a:r>
              <a:rPr lang="en-US" dirty="0" smtClean="0"/>
              <a:t>for selected </a:t>
            </a:r>
            <a:r>
              <a:rPr lang="en-US" dirty="0"/>
              <a:t>project durations.</a:t>
            </a:r>
          </a:p>
          <a:p>
            <a:pPr marL="395288" lvl="1" indent="-168275" defTabSz="114300">
              <a:buFont typeface="Arial" panose="020B0604020202020204" pitchFamily="34" charset="0"/>
              <a:buChar char="•"/>
            </a:pPr>
            <a:r>
              <a:rPr lang="en-US" dirty="0"/>
              <a:t>Find total indirect costs for </a:t>
            </a:r>
            <a:r>
              <a:rPr lang="en-US" dirty="0" smtClean="0"/>
              <a:t>selected </a:t>
            </a:r>
            <a:r>
              <a:rPr lang="en-US" dirty="0"/>
              <a:t>project durations.</a:t>
            </a:r>
          </a:p>
          <a:p>
            <a:pPr marL="395288" lvl="1" indent="-168275" defTabSz="114300">
              <a:buFont typeface="Arial" panose="020B0604020202020204" pitchFamily="34" charset="0"/>
              <a:buChar char="•"/>
            </a:pPr>
            <a:r>
              <a:rPr lang="en-US" dirty="0"/>
              <a:t>Sum direct and indirect costs for these selected project durations.</a:t>
            </a:r>
          </a:p>
          <a:p>
            <a:pPr marL="395288" lvl="1" indent="-168275" defTabSz="114300">
              <a:buFont typeface="Arial" panose="020B0604020202020204" pitchFamily="34" charset="0"/>
              <a:buChar char="•"/>
            </a:pPr>
            <a:r>
              <a:rPr lang="en-US" dirty="0"/>
              <a:t>Compare additional cost </a:t>
            </a:r>
            <a:r>
              <a:rPr lang="en-US" dirty="0" smtClean="0"/>
              <a:t>alternatives </a:t>
            </a:r>
            <a:r>
              <a:rPr lang="en-US" dirty="0"/>
              <a:t>for benefits.</a:t>
            </a:r>
          </a:p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9–</a:t>
            </a:r>
            <a:fld id="{0021D51A-B140-41D8-B455-79292309F0E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18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results of </a:t>
            </a:r>
            <a:r>
              <a:rPr lang="en-US" dirty="0" smtClean="0"/>
              <a:t>previous </a:t>
            </a:r>
            <a:r>
              <a:rPr lang="en-US" dirty="0"/>
              <a:t>network changes are depicted in </a:t>
            </a:r>
            <a:r>
              <a:rPr lang="en-US" b="1" dirty="0"/>
              <a:t>Figure 9.4C</a:t>
            </a:r>
            <a:r>
              <a:rPr lang="en-US" dirty="0"/>
              <a:t>. Although some activities can still be reduced (those without the “x” next to the activity time), no crashing of </a:t>
            </a:r>
            <a:r>
              <a:rPr lang="en-US" dirty="0" smtClean="0"/>
              <a:t>any </a:t>
            </a:r>
            <a:r>
              <a:rPr lang="en-US" dirty="0"/>
              <a:t>activity or combination of activities will result in a further reduction in the project’s duration.</a:t>
            </a: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9–</a:t>
            </a:r>
            <a:fld id="{0021D51A-B140-41D8-B455-79292309F0E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5185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the total direct costs for the array of specific project durations found, </a:t>
            </a:r>
            <a:r>
              <a:rPr lang="en-US" dirty="0" smtClean="0"/>
              <a:t>the next </a:t>
            </a:r>
            <a:r>
              <a:rPr lang="en-US" dirty="0"/>
              <a:t>step is to collect the indirect costs for these same durations. These costs </a:t>
            </a:r>
            <a:r>
              <a:rPr lang="en-US" dirty="0" smtClean="0"/>
              <a:t>are typically </a:t>
            </a:r>
            <a:r>
              <a:rPr lang="en-US" dirty="0"/>
              <a:t>a rate per day and are easily obtained from the accounting department</a:t>
            </a:r>
            <a:r>
              <a:rPr lang="en-US" dirty="0" smtClean="0"/>
              <a:t>. Figure </a:t>
            </a:r>
            <a:r>
              <a:rPr lang="en-US" dirty="0"/>
              <a:t>9.5 presents the total direct costs, total indirect costs, and total project </a:t>
            </a:r>
            <a:r>
              <a:rPr lang="en-US" dirty="0" smtClean="0"/>
              <a:t>costs for each project duration time unit in a row and column data grid.</a:t>
            </a:r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9–</a:t>
            </a:r>
            <a:fld id="{0021D51A-B140-41D8-B455-79292309F0E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026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Total </a:t>
            </a:r>
            <a:r>
              <a:rPr lang="en-US" dirty="0"/>
              <a:t>direct costs, total indirect costs, and total project </a:t>
            </a:r>
            <a:r>
              <a:rPr lang="en-US" dirty="0" smtClean="0"/>
              <a:t>costs for the project’s 20-25 duration time units are plotted on a graph in </a:t>
            </a:r>
            <a:r>
              <a:rPr lang="en-US" b="1" dirty="0"/>
              <a:t>Figure 9.6</a:t>
            </a:r>
            <a:r>
              <a:rPr lang="en-US" dirty="0"/>
              <a:t>. This graph shows that the </a:t>
            </a:r>
            <a:r>
              <a:rPr lang="en-US" dirty="0" smtClean="0"/>
              <a:t>optimum cost-time </a:t>
            </a:r>
            <a:r>
              <a:rPr lang="en-US" dirty="0"/>
              <a:t>duration </a:t>
            </a:r>
            <a:r>
              <a:rPr lang="en-US" dirty="0" smtClean="0"/>
              <a:t>occurs at </a:t>
            </a:r>
            <a:r>
              <a:rPr lang="en-US" dirty="0"/>
              <a:t>22 time units and </a:t>
            </a:r>
            <a:r>
              <a:rPr lang="en-US" dirty="0" smtClean="0"/>
              <a:t>a cost of $775</a:t>
            </a:r>
            <a:r>
              <a:rPr lang="en-US" dirty="0"/>
              <a:t>. Assuming the project will </a:t>
            </a:r>
            <a:r>
              <a:rPr lang="en-US" dirty="0" smtClean="0"/>
              <a:t>actually materialize </a:t>
            </a:r>
            <a:r>
              <a:rPr lang="en-US" dirty="0"/>
              <a:t>as planned, any movement away from this time duration will </a:t>
            </a:r>
            <a:r>
              <a:rPr lang="en-US" dirty="0" smtClean="0"/>
              <a:t>increase project </a:t>
            </a:r>
            <a:r>
              <a:rPr lang="en-US" dirty="0"/>
              <a:t>costs. </a:t>
            </a:r>
            <a:r>
              <a:rPr lang="en-US" dirty="0" smtClean="0"/>
              <a:t>The movement </a:t>
            </a:r>
            <a:r>
              <a:rPr lang="en-US" dirty="0"/>
              <a:t>from 25 to 22 time units occurs because, in this range</a:t>
            </a:r>
            <a:r>
              <a:rPr lang="en-US" dirty="0" smtClean="0"/>
              <a:t>, the </a:t>
            </a:r>
            <a:r>
              <a:rPr lang="en-US" dirty="0"/>
              <a:t>absolute slopes of the indirect costs are greater than the direct cost slopes.</a:t>
            </a: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9–</a:t>
            </a:r>
            <a:fld id="{0021D51A-B140-41D8-B455-79292309F0E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1629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practical matters that project managers must consider in any proposed alternative or change in a network:</a:t>
            </a:r>
          </a:p>
          <a:p>
            <a:pPr marL="395288" lvl="1" indent="-168275">
              <a:buFont typeface="Arial" panose="020B0604020202020204" pitchFamily="34" charset="0"/>
              <a:buChar char="•"/>
            </a:pPr>
            <a:r>
              <a:rPr lang="en-US" dirty="0" smtClean="0"/>
              <a:t>Using the project cost–duration graph helps in keeping </a:t>
            </a:r>
            <a:r>
              <a:rPr lang="en-US" dirty="0"/>
              <a:t>the importance of indirect costs in the </a:t>
            </a:r>
            <a:r>
              <a:rPr lang="en-US" dirty="0" smtClean="0"/>
              <a:t>forefront of project decision </a:t>
            </a:r>
            <a:r>
              <a:rPr lang="en-US" dirty="0"/>
              <a:t>making.</a:t>
            </a:r>
          </a:p>
          <a:p>
            <a:pPr marL="395288" lvl="1" indent="-168275">
              <a:buFont typeface="Arial" panose="020B0604020202020204" pitchFamily="34" charset="0"/>
              <a:buChar char="•"/>
            </a:pPr>
            <a:r>
              <a:rPr lang="en-US" dirty="0" smtClean="0"/>
              <a:t>How to realistically </a:t>
            </a:r>
            <a:r>
              <a:rPr lang="en-US" dirty="0"/>
              <a:t>communicate the </a:t>
            </a:r>
            <a:r>
              <a:rPr lang="en-US" dirty="0" smtClean="0"/>
              <a:t>rough estimations of the accuracy of </a:t>
            </a:r>
            <a:r>
              <a:rPr lang="en-US" dirty="0"/>
              <a:t>crash times and costs </a:t>
            </a:r>
            <a:r>
              <a:rPr lang="en-US" dirty="0" smtClean="0"/>
              <a:t>when </a:t>
            </a:r>
            <a:r>
              <a:rPr lang="en-US" dirty="0"/>
              <a:t>compared </a:t>
            </a:r>
            <a:r>
              <a:rPr lang="en-US" dirty="0" smtClean="0"/>
              <a:t>with normal </a:t>
            </a:r>
            <a:r>
              <a:rPr lang="en-US" dirty="0"/>
              <a:t>time and </a:t>
            </a:r>
            <a:r>
              <a:rPr lang="en-US" dirty="0" smtClean="0"/>
              <a:t>cost.</a:t>
            </a:r>
          </a:p>
          <a:p>
            <a:pPr marL="395288" lvl="1" indent="-168275">
              <a:buFont typeface="Arial" panose="020B0604020202020204" pitchFamily="34" charset="0"/>
              <a:buChar char="•"/>
            </a:pPr>
            <a:r>
              <a:rPr lang="en-US" dirty="0" smtClean="0"/>
              <a:t>The necessity for reasonable, quick comparisons </a:t>
            </a:r>
            <a:r>
              <a:rPr lang="en-US" dirty="0"/>
              <a:t>using </a:t>
            </a:r>
            <a:r>
              <a:rPr lang="en-US" dirty="0" smtClean="0"/>
              <a:t>assumptions of linearity in the relationship of compressed activity times and costs</a:t>
            </a:r>
          </a:p>
          <a:p>
            <a:pPr marL="395288" lvl="1" indent="-168275">
              <a:buFont typeface="Arial" panose="020B0604020202020204" pitchFamily="34" charset="0"/>
              <a:buChar char="•"/>
            </a:pPr>
            <a:r>
              <a:rPr lang="en-US" dirty="0" smtClean="0"/>
              <a:t>Revisiting the choice </a:t>
            </a:r>
            <a:r>
              <a:rPr lang="en-US" dirty="0"/>
              <a:t>of </a:t>
            </a:r>
            <a:r>
              <a:rPr lang="en-US" dirty="0" smtClean="0"/>
              <a:t>activities </a:t>
            </a:r>
            <a:r>
              <a:rPr lang="en-US" dirty="0"/>
              <a:t>to </a:t>
            </a:r>
            <a:r>
              <a:rPr lang="en-US" dirty="0" smtClean="0"/>
              <a:t>crash based on inherent risks, timing of activities, and overallocation of resources</a:t>
            </a:r>
            <a:endParaRPr lang="en-US" dirty="0"/>
          </a:p>
          <a:p>
            <a:pPr marL="395288" lvl="1" indent="-168275">
              <a:buFont typeface="Arial" panose="020B0604020202020204" pitchFamily="34" charset="0"/>
              <a:buChar char="•"/>
            </a:pPr>
            <a:r>
              <a:rPr lang="en-US" dirty="0" smtClean="0"/>
              <a:t>The risks associated with seeking to reduce project times and the risks of increasing the sensitivity of the project network by such actions.</a:t>
            </a:r>
            <a:endParaRPr lang="en-US" dirty="0"/>
          </a:p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9–</a:t>
            </a:r>
            <a:fld id="{0021D51A-B140-41D8-B455-79292309F0E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0412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project cost is the paramount issue, project managers can take the following actions to cut project costs: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Reduce project </a:t>
            </a:r>
            <a:r>
              <a:rPr lang="en-US" dirty="0" smtClean="0"/>
              <a:t>scope to deliver less than originally planned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Have owner take on more </a:t>
            </a:r>
            <a:r>
              <a:rPr lang="en-US" dirty="0" smtClean="0"/>
              <a:t>responsibility for project activities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Outsourcing </a:t>
            </a:r>
            <a:r>
              <a:rPr lang="en-US" dirty="0"/>
              <a:t>project activities or even the entire project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Brainstorming </a:t>
            </a:r>
            <a:r>
              <a:rPr lang="en-US" dirty="0" smtClean="0"/>
              <a:t>to develop ideas for cost </a:t>
            </a:r>
            <a:r>
              <a:rPr lang="en-US" dirty="0"/>
              <a:t>savings options</a:t>
            </a:r>
          </a:p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9–</a:t>
            </a:r>
            <a:fld id="{0021D51A-B140-41D8-B455-79292309F0E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2561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Crashing is the shortening </a:t>
            </a:r>
            <a:r>
              <a:rPr lang="en-US" dirty="0"/>
              <a:t>an activity or project</a:t>
            </a:r>
            <a:r>
              <a:rPr lang="en-US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Crash point is </a:t>
            </a:r>
            <a:r>
              <a:rPr lang="en-US" dirty="0" smtClean="0"/>
              <a:t>the </a:t>
            </a:r>
            <a:r>
              <a:rPr lang="en-US" dirty="0"/>
              <a:t>most a project activity time can </a:t>
            </a:r>
            <a:r>
              <a:rPr lang="en-US" dirty="0" smtClean="0"/>
              <a:t>realistically be </a:t>
            </a:r>
            <a:r>
              <a:rPr lang="en-US" dirty="0"/>
              <a:t>compressed with the resources available to </a:t>
            </a:r>
            <a:r>
              <a:rPr lang="en-US" dirty="0" smtClean="0"/>
              <a:t>the organization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Crash time is </a:t>
            </a:r>
            <a:r>
              <a:rPr lang="en-US" dirty="0" smtClean="0"/>
              <a:t>the </a:t>
            </a:r>
            <a:r>
              <a:rPr lang="en-US" dirty="0"/>
              <a:t>shortest time an activity can be </a:t>
            </a:r>
            <a:r>
              <a:rPr lang="en-US" dirty="0" smtClean="0"/>
              <a:t>completed (</a:t>
            </a:r>
            <a:r>
              <a:rPr lang="en-US" dirty="0"/>
              <a:t>assuming a reasonable level of resources).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Direct costs are </a:t>
            </a:r>
            <a:r>
              <a:rPr lang="en-US" dirty="0" smtClean="0"/>
              <a:t>costs </a:t>
            </a:r>
            <a:r>
              <a:rPr lang="en-US" dirty="0"/>
              <a:t>that are clearly charged to </a:t>
            </a:r>
            <a:r>
              <a:rPr lang="en-US" dirty="0" smtClean="0"/>
              <a:t>a specific </a:t>
            </a:r>
            <a:r>
              <a:rPr lang="en-US" dirty="0"/>
              <a:t>work package—usually labor, materials, </a:t>
            </a:r>
            <a:r>
              <a:rPr lang="en-US" dirty="0" smtClean="0"/>
              <a:t>or equipment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Fast-tracking </a:t>
            </a:r>
            <a:r>
              <a:rPr lang="en-US" dirty="0" smtClean="0"/>
              <a:t>accelerates </a:t>
            </a:r>
            <a:r>
              <a:rPr lang="en-US" dirty="0"/>
              <a:t>project completion </a:t>
            </a:r>
            <a:r>
              <a:rPr lang="en-US" dirty="0" smtClean="0"/>
              <a:t>typically by </a:t>
            </a:r>
            <a:r>
              <a:rPr lang="en-US" dirty="0"/>
              <a:t>rearranging the network schedule and using </a:t>
            </a:r>
            <a:r>
              <a:rPr lang="en-US" dirty="0" smtClean="0"/>
              <a:t>start-to-start lags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Indirect </a:t>
            </a:r>
            <a:r>
              <a:rPr lang="en-US" dirty="0" smtClean="0"/>
              <a:t>costs are costs </a:t>
            </a:r>
            <a:r>
              <a:rPr lang="en-US" dirty="0"/>
              <a:t>that cannot be traced to a </a:t>
            </a:r>
            <a:r>
              <a:rPr lang="en-US" dirty="0" smtClean="0"/>
              <a:t>particular project </a:t>
            </a:r>
            <a:r>
              <a:rPr lang="en-US" dirty="0"/>
              <a:t>or work package.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Outsourcing involves contracting </a:t>
            </a:r>
            <a:r>
              <a:rPr lang="en-US" dirty="0"/>
              <a:t>for the use of external </a:t>
            </a:r>
            <a:r>
              <a:rPr lang="en-US" dirty="0" smtClean="0"/>
              <a:t>sources (</a:t>
            </a:r>
            <a:r>
              <a:rPr lang="en-US" dirty="0"/>
              <a:t>skills) to assist in implementing a project</a:t>
            </a:r>
            <a:r>
              <a:rPr lang="en-US" dirty="0" smtClean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Project </a:t>
            </a:r>
            <a:r>
              <a:rPr lang="en-US" dirty="0"/>
              <a:t>cost–duration graph </a:t>
            </a:r>
            <a:r>
              <a:rPr lang="en-US" dirty="0" smtClean="0"/>
              <a:t>plots project </a:t>
            </a:r>
            <a:r>
              <a:rPr lang="en-US" dirty="0"/>
              <a:t>cost against time; it includes direct, indirect</a:t>
            </a:r>
            <a:r>
              <a:rPr lang="en-US" dirty="0" smtClean="0"/>
              <a:t>, and </a:t>
            </a:r>
            <a:r>
              <a:rPr lang="en-US" dirty="0"/>
              <a:t>total cost for a project over a relevant </a:t>
            </a:r>
            <a:r>
              <a:rPr lang="en-US" dirty="0" smtClean="0"/>
              <a:t>range of </a:t>
            </a:r>
            <a:r>
              <a:rPr lang="en-US" dirty="0"/>
              <a:t>time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9–</a:t>
            </a:r>
            <a:fld id="{0021D51A-B140-41D8-B455-79292309F0E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40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need for reducing the project duration occurs for many reasons such as </a:t>
            </a:r>
            <a:r>
              <a:rPr lang="en-US" dirty="0" smtClean="0"/>
              <a:t>imposed duration </a:t>
            </a:r>
            <a:r>
              <a:rPr lang="en-US" dirty="0"/>
              <a:t>dates, time-to-market considerations, incentive contracts, key </a:t>
            </a:r>
            <a:r>
              <a:rPr lang="en-US" dirty="0" smtClean="0"/>
              <a:t>resource needs</a:t>
            </a:r>
            <a:r>
              <a:rPr lang="en-US" dirty="0"/>
              <a:t>, high overhead costs, or simply unforeseen delays. These </a:t>
            </a:r>
            <a:r>
              <a:rPr lang="en-US" dirty="0" smtClean="0"/>
              <a:t>situations are </a:t>
            </a:r>
            <a:r>
              <a:rPr lang="en-US" dirty="0"/>
              <a:t>very common in practice and are known as cost-time trade-off decisions. </a:t>
            </a:r>
            <a:r>
              <a:rPr lang="en-US" dirty="0" smtClean="0"/>
              <a:t>This chapter presents a logical</a:t>
            </a:r>
            <a:r>
              <a:rPr lang="en-US" dirty="0"/>
              <a:t>, formal process for assessing the implications </a:t>
            </a:r>
            <a:r>
              <a:rPr lang="en-US" dirty="0" smtClean="0"/>
              <a:t>and risks of situations where </a:t>
            </a:r>
            <a:r>
              <a:rPr lang="en-US" dirty="0"/>
              <a:t>shortening </a:t>
            </a:r>
            <a:r>
              <a:rPr lang="en-US" dirty="0" smtClean="0"/>
              <a:t>of activity durations can dramatically affect the sensitivity of an </a:t>
            </a:r>
            <a:r>
              <a:rPr lang="en-US" dirty="0"/>
              <a:t>entire network. Time spent </a:t>
            </a:r>
            <a:r>
              <a:rPr lang="en-US" dirty="0" smtClean="0"/>
              <a:t>up front </a:t>
            </a:r>
            <a:r>
              <a:rPr lang="en-US" dirty="0"/>
              <a:t>considering alternatives and developing </a:t>
            </a:r>
            <a:r>
              <a:rPr lang="en-US" dirty="0" smtClean="0"/>
              <a:t>contingency plans </a:t>
            </a:r>
            <a:r>
              <a:rPr lang="en-US" dirty="0"/>
              <a:t>will lead to </a:t>
            </a:r>
            <a:r>
              <a:rPr lang="en-US" dirty="0" smtClean="0"/>
              <a:t>time savings </a:t>
            </a:r>
            <a:r>
              <a:rPr lang="en-US" dirty="0"/>
              <a:t>in the end.</a:t>
            </a: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9–</a:t>
            </a:r>
            <a:fld id="{0021D51A-B140-41D8-B455-79292309F0E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9929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C9.1 presents a priority </a:t>
            </a:r>
            <a:r>
              <a:rPr lang="en-US" dirty="0"/>
              <a:t>matrix for </a:t>
            </a:r>
            <a:r>
              <a:rPr lang="en-US" dirty="0" smtClean="0"/>
              <a:t>use in project </a:t>
            </a:r>
            <a:r>
              <a:rPr lang="en-US" dirty="0"/>
              <a:t>decision </a:t>
            </a:r>
            <a:r>
              <a:rPr lang="en-US" dirty="0" smtClean="0"/>
              <a:t>making in the Whitbread Project.</a:t>
            </a:r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9–</a:t>
            </a:r>
            <a:fld id="{0021D51A-B140-41D8-B455-79292309F0E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985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project managers, time spent on the completion of a project has a money cost. Tradeoffs intended to reduce </a:t>
            </a:r>
            <a:r>
              <a:rPr lang="en-US" dirty="0"/>
              <a:t>the time of a critical activity usually </a:t>
            </a:r>
            <a:r>
              <a:rPr lang="en-US" dirty="0" smtClean="0"/>
              <a:t>incur </a:t>
            </a:r>
            <a:r>
              <a:rPr lang="en-US" dirty="0"/>
              <a:t>additional direct costs</a:t>
            </a:r>
            <a:r>
              <a:rPr lang="en-US" dirty="0" smtClean="0"/>
              <a:t>. Cost-time </a:t>
            </a:r>
            <a:r>
              <a:rPr lang="en-US" dirty="0"/>
              <a:t>solutions focus on reducing (crashing) activities on the critical path to shorten overall duration of the project.</a:t>
            </a:r>
          </a:p>
          <a:p>
            <a:r>
              <a:rPr lang="en-US" dirty="0" smtClean="0"/>
              <a:t>There are good reasons </a:t>
            </a:r>
            <a:r>
              <a:rPr lang="en-US" dirty="0"/>
              <a:t>for </a:t>
            </a:r>
            <a:r>
              <a:rPr lang="en-US" dirty="0" smtClean="0"/>
              <a:t>imposing specific project </a:t>
            </a:r>
            <a:r>
              <a:rPr lang="en-US" dirty="0"/>
              <a:t>duration dates: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Time-to-market </a:t>
            </a:r>
            <a:r>
              <a:rPr lang="en-US" dirty="0" smtClean="0"/>
              <a:t>pressures to turn products into sales 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Unforeseen </a:t>
            </a:r>
            <a:r>
              <a:rPr lang="en-US" dirty="0" smtClean="0"/>
              <a:t>delays during the run of the project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Incentive contracts (bonuses for early completion)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Imposed deadlines and contract commitments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Overhead and public goodwill costs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Pressures </a:t>
            </a:r>
            <a:r>
              <a:rPr lang="en-US" dirty="0"/>
              <a:t>to move resources to other projects</a:t>
            </a: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9–</a:t>
            </a:r>
            <a:fld id="{0021D51A-B140-41D8-B455-79292309F0E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890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227013"/>
            <a:r>
              <a:rPr lang="en-US" dirty="0"/>
              <a:t>Managers have several effective methods for crashing specific project </a:t>
            </a:r>
            <a:r>
              <a:rPr lang="en-US" dirty="0" smtClean="0"/>
              <a:t>activities when </a:t>
            </a:r>
            <a:r>
              <a:rPr lang="en-US" dirty="0"/>
              <a:t>resources are </a:t>
            </a:r>
            <a:r>
              <a:rPr lang="en-US" dirty="0" smtClean="0"/>
              <a:t>NOT constrained:</a:t>
            </a:r>
          </a:p>
          <a:p>
            <a:pPr marL="628650" lvl="1" indent="-171450" defTabSz="227013">
              <a:buFont typeface="Arial" panose="020B0604020202020204" pitchFamily="34" charset="0"/>
              <a:buChar char="•"/>
            </a:pPr>
            <a:r>
              <a:rPr lang="en-US" dirty="0" smtClean="0"/>
              <a:t>Adding </a:t>
            </a:r>
            <a:r>
              <a:rPr lang="en-US" dirty="0"/>
              <a:t>resources</a:t>
            </a:r>
          </a:p>
          <a:p>
            <a:pPr marL="628650" lvl="1" indent="-171450" defTabSz="227013">
              <a:spcBef>
                <a:spcPct val="35000"/>
              </a:spcBef>
              <a:buFont typeface="Arial" panose="020B0604020202020204" pitchFamily="34" charset="0"/>
              <a:buChar char="•"/>
            </a:pPr>
            <a:r>
              <a:rPr lang="en-US" dirty="0"/>
              <a:t>Outsourcing project work</a:t>
            </a:r>
          </a:p>
          <a:p>
            <a:pPr marL="628650" lvl="1" indent="-171450" defTabSz="227013">
              <a:spcBef>
                <a:spcPct val="35000"/>
              </a:spcBef>
              <a:buFont typeface="Arial" panose="020B0604020202020204" pitchFamily="34" charset="0"/>
              <a:buChar char="•"/>
            </a:pPr>
            <a:r>
              <a:rPr lang="en-US" dirty="0"/>
              <a:t>Scheduling overtime</a:t>
            </a:r>
          </a:p>
          <a:p>
            <a:pPr marL="628650" lvl="1" indent="-171450" defTabSz="227013">
              <a:spcBef>
                <a:spcPct val="35000"/>
              </a:spcBef>
              <a:buFont typeface="Arial" panose="020B0604020202020204" pitchFamily="34" charset="0"/>
              <a:buChar char="•"/>
            </a:pPr>
            <a:r>
              <a:rPr lang="en-US" dirty="0"/>
              <a:t>Establishing a core project team</a:t>
            </a:r>
          </a:p>
          <a:p>
            <a:pPr marL="628650" lvl="1" indent="-171450" defTabSz="227013">
              <a:spcBef>
                <a:spcPct val="35000"/>
              </a:spcBef>
              <a:buFont typeface="Arial" panose="020B0604020202020204" pitchFamily="34" charset="0"/>
              <a:buChar char="•"/>
            </a:pPr>
            <a:r>
              <a:rPr lang="en-US" dirty="0"/>
              <a:t>Do it twice</a:t>
            </a:r>
            <a:r>
              <a:rPr lang="en-US" dirty="0">
                <a:cs typeface="Arial" panose="020B0604020202020204" pitchFamily="34" charset="0"/>
              </a:rPr>
              <a:t>—fast and then correctly</a:t>
            </a:r>
          </a:p>
          <a:p>
            <a:r>
              <a:rPr lang="en-US" dirty="0" smtClean="0">
                <a:cs typeface="Arial" panose="020B0604020202020204" pitchFamily="34" charset="0"/>
              </a:rPr>
              <a:t>When resources are constrained, managers can use alternative methods to get projects back on track such as:</a:t>
            </a:r>
            <a:endParaRPr lang="en-US" dirty="0"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>
                <a:cs typeface="Arial" panose="020B0604020202020204" pitchFamily="34" charset="0"/>
              </a:rPr>
              <a:t>Fast-tracking by paralleling activities to work concurrently</a:t>
            </a:r>
            <a:endParaRPr lang="en-US" dirty="0"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>
                <a:cs typeface="Arial" panose="020B0604020202020204" pitchFamily="34" charset="0"/>
              </a:rPr>
              <a:t>Critical-chain project management</a:t>
            </a:r>
            <a:endParaRPr lang="en-US" dirty="0"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Reducing project </a:t>
            </a:r>
            <a:r>
              <a:rPr lang="en-US" dirty="0" smtClean="0">
                <a:cs typeface="Arial" panose="020B0604020202020204" pitchFamily="34" charset="0"/>
              </a:rPr>
              <a:t>scope by scaling back the project</a:t>
            </a:r>
            <a:endParaRPr lang="en-US" dirty="0"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Compromise </a:t>
            </a:r>
            <a:r>
              <a:rPr lang="en-US" dirty="0" smtClean="0">
                <a:cs typeface="Arial" panose="020B0604020202020204" pitchFamily="34" charset="0"/>
              </a:rPr>
              <a:t>quality</a:t>
            </a:r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9–</a:t>
            </a:r>
            <a:fld id="{0021D51A-B140-41D8-B455-79292309F0E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09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Managers encounter two types of project costs:</a:t>
            </a:r>
          </a:p>
          <a:p>
            <a:r>
              <a:rPr lang="en-US" dirty="0" smtClean="0"/>
              <a:t>Indirect costs are variable costs that cannot </a:t>
            </a:r>
            <a:r>
              <a:rPr lang="en-US" dirty="0"/>
              <a:t>be </a:t>
            </a:r>
            <a:r>
              <a:rPr lang="en-US" dirty="0" smtClean="0"/>
              <a:t>associated directly with a </a:t>
            </a:r>
            <a:r>
              <a:rPr lang="en-US" dirty="0"/>
              <a:t>particular work package or project </a:t>
            </a:r>
            <a:r>
              <a:rPr lang="en-US" dirty="0" smtClean="0"/>
              <a:t>activity such as general supervision and administration</a:t>
            </a:r>
            <a:r>
              <a:rPr lang="en-US" dirty="0"/>
              <a:t>, </a:t>
            </a:r>
            <a:r>
              <a:rPr lang="en-US" dirty="0" smtClean="0"/>
              <a:t>project consultant fees, </a:t>
            </a:r>
            <a:r>
              <a:rPr lang="en-US" dirty="0"/>
              <a:t>and </a:t>
            </a:r>
            <a:r>
              <a:rPr lang="en-US" dirty="0" smtClean="0"/>
              <a:t>interest on funds borrowed to finance the project. These time-variable costs can be reduced directly by reducing overall project time.</a:t>
            </a:r>
            <a:endParaRPr lang="en-US" dirty="0"/>
          </a:p>
          <a:p>
            <a:r>
              <a:rPr lang="en-US" dirty="0" smtClean="0"/>
              <a:t>Project direct costs are normal </a:t>
            </a:r>
            <a:r>
              <a:rPr lang="en-US" dirty="0"/>
              <a:t>costs that can be assigned directly </a:t>
            </a:r>
            <a:r>
              <a:rPr lang="en-US" dirty="0" smtClean="0"/>
              <a:t>to a </a:t>
            </a:r>
            <a:r>
              <a:rPr lang="en-US" dirty="0"/>
              <a:t>specific work package or project </a:t>
            </a:r>
            <a:r>
              <a:rPr lang="en-US" dirty="0" smtClean="0"/>
              <a:t>activity such as labor</a:t>
            </a:r>
            <a:r>
              <a:rPr lang="en-US" dirty="0"/>
              <a:t>, materials, equipment, and </a:t>
            </a:r>
            <a:r>
              <a:rPr lang="en-US" dirty="0" smtClean="0"/>
              <a:t>subcontractors. Crashing </a:t>
            </a:r>
            <a:r>
              <a:rPr lang="en-US" dirty="0"/>
              <a:t>activities </a:t>
            </a:r>
            <a:r>
              <a:rPr lang="en-US" dirty="0" smtClean="0"/>
              <a:t>can increase these </a:t>
            </a:r>
            <a:r>
              <a:rPr lang="en-US" dirty="0"/>
              <a:t>direct costs.</a:t>
            </a:r>
          </a:p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9–</a:t>
            </a:r>
            <a:fld id="{0021D51A-B140-41D8-B455-79292309F0E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306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114300"/>
            <a:r>
              <a:rPr lang="en-US" dirty="0" smtClean="0"/>
              <a:t>Project managers can reduce direct costs of a project reducing the duration of the project by taking the following steps:</a:t>
            </a:r>
          </a:p>
          <a:p>
            <a:pPr marL="339725" lvl="1" indent="-112713" defTabSz="114300">
              <a:buFont typeface="Arial" panose="020B0604020202020204" pitchFamily="34" charset="0"/>
              <a:buChar char="•"/>
            </a:pPr>
            <a:r>
              <a:rPr lang="en-US" dirty="0" smtClean="0"/>
              <a:t>Gathering </a:t>
            </a:r>
            <a:r>
              <a:rPr lang="en-US" dirty="0"/>
              <a:t>information about direct and indirect costs of specific project </a:t>
            </a:r>
            <a:r>
              <a:rPr lang="en-US" dirty="0" smtClean="0"/>
              <a:t>durations.</a:t>
            </a:r>
          </a:p>
          <a:p>
            <a:pPr marL="339725" lvl="1" indent="-112713" defTabSz="114300">
              <a:buFont typeface="Arial" panose="020B0604020202020204" pitchFamily="34" charset="0"/>
              <a:buChar char="•"/>
            </a:pPr>
            <a:r>
              <a:rPr lang="en-US" dirty="0" smtClean="0"/>
              <a:t>Searching </a:t>
            </a:r>
            <a:r>
              <a:rPr lang="en-US" dirty="0"/>
              <a:t>critical activities for lowest direct-cost activities to shorten project </a:t>
            </a:r>
            <a:r>
              <a:rPr lang="en-US" dirty="0" smtClean="0"/>
              <a:t>duration.</a:t>
            </a:r>
          </a:p>
          <a:p>
            <a:pPr marL="339725" lvl="1" indent="-112713" defTabSz="114300">
              <a:buFont typeface="Arial" panose="020B0604020202020204" pitchFamily="34" charset="0"/>
              <a:buChar char="•"/>
            </a:pPr>
            <a:r>
              <a:rPr lang="en-US" dirty="0" smtClean="0"/>
              <a:t>Computing </a:t>
            </a:r>
            <a:r>
              <a:rPr lang="en-US" dirty="0"/>
              <a:t>total costs for specific durations and </a:t>
            </a:r>
            <a:r>
              <a:rPr lang="en-US" dirty="0" smtClean="0"/>
              <a:t>making comparisons to the </a:t>
            </a:r>
            <a:r>
              <a:rPr lang="en-US" dirty="0"/>
              <a:t>benefits of reducing project time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9–</a:t>
            </a:r>
            <a:fld id="{0021D51A-B140-41D8-B455-79292309F0E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871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general nature of project costs is illustrated </a:t>
            </a:r>
            <a:r>
              <a:rPr lang="en-US" dirty="0" smtClean="0"/>
              <a:t>as a Project Cost–Duration line graph in </a:t>
            </a:r>
            <a:r>
              <a:rPr lang="en-US" b="1" dirty="0"/>
              <a:t>Figure </a:t>
            </a:r>
            <a:r>
              <a:rPr lang="en-US" b="1" dirty="0" smtClean="0"/>
              <a:t>9.1</a:t>
            </a:r>
            <a:r>
              <a:rPr lang="en-US" dirty="0" smtClean="0"/>
              <a:t>. </a:t>
            </a:r>
            <a:r>
              <a:rPr lang="en-US" dirty="0"/>
              <a:t>The </a:t>
            </a:r>
            <a:r>
              <a:rPr lang="en-US" dirty="0" smtClean="0"/>
              <a:t>uppermost line represents the total for indirect and direct costs </a:t>
            </a:r>
            <a:r>
              <a:rPr lang="en-US" dirty="0"/>
              <a:t>for each </a:t>
            </a:r>
            <a:r>
              <a:rPr lang="en-US" dirty="0" smtClean="0"/>
              <a:t>duration. The rising lowermost line represents indirect </a:t>
            </a:r>
            <a:r>
              <a:rPr lang="en-US" dirty="0"/>
              <a:t>costs </a:t>
            </a:r>
            <a:r>
              <a:rPr lang="en-US" dirty="0" smtClean="0"/>
              <a:t>that continue to grow for </a:t>
            </a:r>
            <a:r>
              <a:rPr lang="en-US" dirty="0"/>
              <a:t>the life of the project. </a:t>
            </a:r>
            <a:r>
              <a:rPr lang="en-US" dirty="0" smtClean="0"/>
              <a:t>Reducing project duration with reduce direct costs. The falling middlemost line represents the decline of direct costs over project’s duration. Direct </a:t>
            </a:r>
            <a:r>
              <a:rPr lang="en-US" dirty="0"/>
              <a:t>costs on the graph grow at </a:t>
            </a:r>
            <a:r>
              <a:rPr lang="en-US" dirty="0" smtClean="0"/>
              <a:t>an increasing </a:t>
            </a:r>
            <a:r>
              <a:rPr lang="en-US" dirty="0"/>
              <a:t>rate as the project duration is reduced from its original planned duration</a:t>
            </a:r>
            <a:r>
              <a:rPr lang="en-US" dirty="0" smtClean="0"/>
              <a:t>. The optimum cost-time for the project occurs at the low point for total costs in the tenth period of the project’s duration. </a:t>
            </a:r>
          </a:p>
          <a:p>
            <a:r>
              <a:rPr lang="en-US" dirty="0" smtClean="0"/>
              <a:t>With </a:t>
            </a:r>
            <a:r>
              <a:rPr lang="en-US" dirty="0"/>
              <a:t>the information from a graph such as this for a project, managers can </a:t>
            </a:r>
            <a:r>
              <a:rPr lang="en-US" dirty="0" smtClean="0"/>
              <a:t>quickly judge </a:t>
            </a:r>
            <a:r>
              <a:rPr lang="en-US" dirty="0"/>
              <a:t>any alternative such as meeting a time-to-market deadline.</a:t>
            </a: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9–</a:t>
            </a:r>
            <a:fld id="{0021D51A-B140-41D8-B455-79292309F0E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731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114300"/>
            <a:r>
              <a:rPr lang="en-US" dirty="0" smtClean="0"/>
              <a:t>Managers use the project-cost duration graph to determine which activities can be time-shorten (crashed) with the smallest </a:t>
            </a:r>
            <a:r>
              <a:rPr lang="en-US" dirty="0"/>
              <a:t>increase in </a:t>
            </a:r>
            <a:r>
              <a:rPr lang="en-US" dirty="0" smtClean="0"/>
              <a:t>resource cost </a:t>
            </a:r>
            <a:r>
              <a:rPr lang="en-US" dirty="0"/>
              <a:t>per unit of time</a:t>
            </a:r>
            <a:r>
              <a:rPr lang="en-US" dirty="0" smtClean="0"/>
              <a:t>. The managers assume the following conditions are present:</a:t>
            </a:r>
            <a:endParaRPr lang="en-US" dirty="0"/>
          </a:p>
          <a:p>
            <a:pPr marL="282575" lvl="1" indent="-169863" defTabSz="114300">
              <a:buFont typeface="Arial" panose="020B0604020202020204" pitchFamily="34" charset="0"/>
              <a:buChar char="•"/>
            </a:pPr>
            <a:r>
              <a:rPr lang="en-US" dirty="0" smtClean="0"/>
              <a:t>The cost increase-time </a:t>
            </a:r>
            <a:r>
              <a:rPr lang="en-US" dirty="0"/>
              <a:t>relationship is linear.</a:t>
            </a:r>
          </a:p>
          <a:p>
            <a:pPr marL="282575" lvl="1" indent="-169863" defTabSz="114300">
              <a:buFont typeface="Arial" panose="020B0604020202020204" pitchFamily="34" charset="0"/>
              <a:buChar char="•"/>
            </a:pPr>
            <a:r>
              <a:rPr lang="en-US" dirty="0"/>
              <a:t>Normal time assumes low-cost, efficient </a:t>
            </a:r>
            <a:r>
              <a:rPr lang="en-US" dirty="0" smtClean="0"/>
              <a:t> methods </a:t>
            </a:r>
            <a:r>
              <a:rPr lang="en-US" dirty="0"/>
              <a:t>to complete the activity.</a:t>
            </a:r>
          </a:p>
          <a:p>
            <a:pPr marL="282575" lvl="1" indent="-169863" defTabSz="114300">
              <a:buFont typeface="Arial" panose="020B0604020202020204" pitchFamily="34" charset="0"/>
              <a:buChar char="•"/>
            </a:pPr>
            <a:r>
              <a:rPr lang="en-US" dirty="0"/>
              <a:t>Crash time represents a limit—the greatest time reduction possible under realistic conditions.</a:t>
            </a:r>
          </a:p>
          <a:p>
            <a:pPr marL="282575" lvl="1" indent="-169863" defTabSz="114300">
              <a:buFont typeface="Arial" panose="020B0604020202020204" pitchFamily="34" charset="0"/>
              <a:buChar char="•"/>
            </a:pPr>
            <a:r>
              <a:rPr lang="en-US" dirty="0" smtClean="0"/>
              <a:t>The slope </a:t>
            </a:r>
            <a:r>
              <a:rPr lang="en-US" dirty="0"/>
              <a:t>represents a constant cost </a:t>
            </a:r>
            <a:r>
              <a:rPr lang="en-US" i="1" dirty="0"/>
              <a:t>per unit of time</a:t>
            </a:r>
            <a:r>
              <a:rPr lang="en-US" dirty="0"/>
              <a:t>.</a:t>
            </a:r>
          </a:p>
          <a:p>
            <a:pPr marL="282575" lvl="1" indent="-169863" defTabSz="114300">
              <a:buFont typeface="Arial" panose="020B0604020202020204" pitchFamily="34" charset="0"/>
              <a:buChar char="•"/>
            </a:pPr>
            <a:r>
              <a:rPr lang="en-US" dirty="0"/>
              <a:t>All accelerations must occur within the </a:t>
            </a:r>
            <a:r>
              <a:rPr lang="en-US" dirty="0" smtClean="0"/>
              <a:t>normal and </a:t>
            </a:r>
            <a:r>
              <a:rPr lang="en-US" dirty="0"/>
              <a:t>crash times.</a:t>
            </a:r>
          </a:p>
          <a:p>
            <a:pPr marL="282575" lvl="1" indent="-169863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9–</a:t>
            </a:r>
            <a:fld id="{0021D51A-B140-41D8-B455-79292309F0E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764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Figure </a:t>
            </a:r>
            <a:r>
              <a:rPr lang="en-US" b="1" dirty="0" smtClean="0"/>
              <a:t>9.2 </a:t>
            </a:r>
            <a:r>
              <a:rPr lang="en-US" dirty="0" smtClean="0"/>
              <a:t>depicts </a:t>
            </a:r>
            <a:r>
              <a:rPr lang="en-US" dirty="0"/>
              <a:t>a hypothetical </a:t>
            </a:r>
            <a:r>
              <a:rPr lang="en-US" dirty="0" smtClean="0"/>
              <a:t>activity cost–duration </a:t>
            </a:r>
            <a:r>
              <a:rPr lang="en-US" dirty="0"/>
              <a:t>graph for an activity. The normal time for the activity is 10 time units, and the corresponding cost </a:t>
            </a:r>
            <a:r>
              <a:rPr lang="en-US" dirty="0" smtClean="0"/>
              <a:t>is $</a:t>
            </a:r>
            <a:r>
              <a:rPr lang="en-US" dirty="0"/>
              <a:t>400. The crash time for the activity is five time units and $800. The </a:t>
            </a:r>
            <a:r>
              <a:rPr lang="en-US" dirty="0" smtClean="0"/>
              <a:t>intersection of </a:t>
            </a:r>
            <a:r>
              <a:rPr lang="en-US" dirty="0"/>
              <a:t>the normal time and cost represents the original low-cost, early-start schedule</a:t>
            </a:r>
            <a:r>
              <a:rPr lang="en-US" dirty="0" smtClean="0"/>
              <a:t>. The </a:t>
            </a:r>
            <a:r>
              <a:rPr lang="en-US" dirty="0"/>
              <a:t>crash point represents the maximum time an activity can be compressed. </a:t>
            </a:r>
            <a:r>
              <a:rPr lang="en-US" dirty="0" smtClean="0"/>
              <a:t>The heavy </a:t>
            </a:r>
            <a:r>
              <a:rPr lang="en-US" dirty="0"/>
              <a:t>line </a:t>
            </a:r>
            <a:r>
              <a:rPr lang="en-US" dirty="0" smtClean="0"/>
              <a:t> connecting </a:t>
            </a:r>
            <a:r>
              <a:rPr lang="en-US" dirty="0"/>
              <a:t>the normal and crash points represents the slope, </a:t>
            </a:r>
            <a:r>
              <a:rPr lang="en-US" dirty="0" smtClean="0"/>
              <a:t>which assumes </a:t>
            </a:r>
            <a:r>
              <a:rPr lang="en-US" dirty="0"/>
              <a:t>the cost of reducing the time of the activity is constant per unit of time</a:t>
            </a:r>
            <a:r>
              <a:rPr lang="en-US" dirty="0" smtClean="0"/>
              <a:t>.</a:t>
            </a:r>
          </a:p>
          <a:p>
            <a:r>
              <a:rPr lang="en-US" dirty="0"/>
              <a:t>Knowing the slope of activities allows managers to compare which critical </a:t>
            </a:r>
            <a:r>
              <a:rPr lang="en-US" dirty="0" smtClean="0"/>
              <a:t>activities to </a:t>
            </a:r>
            <a:r>
              <a:rPr lang="en-US" dirty="0"/>
              <a:t>shorten. The less steep the cost slope of an activity, the less it costs to shorten </a:t>
            </a:r>
            <a:r>
              <a:rPr lang="en-US" dirty="0" smtClean="0"/>
              <a:t>one time </a:t>
            </a:r>
            <a:r>
              <a:rPr lang="en-US" dirty="0"/>
              <a:t>period; a steeper slope means it will cost more to shorten one time unit. In Figure 9.2 the rise is the y axis (cost) and the run is the x axis (duration). </a:t>
            </a:r>
            <a:r>
              <a:rPr lang="en-US" dirty="0" smtClean="0"/>
              <a:t>The slope </a:t>
            </a:r>
            <a:r>
              <a:rPr lang="en-US" dirty="0"/>
              <a:t>of the cost line is $80 for each time unit the activity is reduced; the limit </a:t>
            </a:r>
            <a:r>
              <a:rPr lang="en-US" dirty="0" smtClean="0"/>
              <a:t>reduction of </a:t>
            </a:r>
            <a:r>
              <a:rPr lang="en-US" dirty="0"/>
              <a:t>the activity time is five time units. Comparison of the slopes of </a:t>
            </a:r>
            <a:r>
              <a:rPr lang="en-US" dirty="0" smtClean="0"/>
              <a:t>all critical </a:t>
            </a:r>
            <a:r>
              <a:rPr lang="en-US" dirty="0"/>
              <a:t>activities allows us to determine which activity(ies) to shorten to </a:t>
            </a:r>
            <a:r>
              <a:rPr lang="en-US" dirty="0" smtClean="0"/>
              <a:t>minimize total </a:t>
            </a:r>
            <a:r>
              <a:rPr lang="en-US" dirty="0"/>
              <a:t>direct cost. Given the preliminary project schedule (or one in progress) </a:t>
            </a:r>
            <a:r>
              <a:rPr lang="en-US" dirty="0" smtClean="0"/>
              <a:t>with all </a:t>
            </a:r>
            <a:r>
              <a:rPr lang="en-US" dirty="0"/>
              <a:t>activities set to their early-start times, the process of searching critical </a:t>
            </a:r>
            <a:r>
              <a:rPr lang="en-US" dirty="0" smtClean="0"/>
              <a:t>activities as </a:t>
            </a:r>
            <a:r>
              <a:rPr lang="en-US" dirty="0"/>
              <a:t>candidates </a:t>
            </a:r>
            <a:r>
              <a:rPr lang="en-US" dirty="0" smtClean="0"/>
              <a:t>for reduction </a:t>
            </a:r>
            <a:r>
              <a:rPr lang="en-US" dirty="0"/>
              <a:t>can begin. The total direct cost for each specific </a:t>
            </a:r>
            <a:r>
              <a:rPr lang="en-US" dirty="0" smtClean="0"/>
              <a:t>compressed project </a:t>
            </a:r>
            <a:r>
              <a:rPr lang="en-US" dirty="0"/>
              <a:t>duration must be found.</a:t>
            </a: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Project Management 6e.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9–</a:t>
            </a:r>
            <a:fld id="{0021D51A-B140-41D8-B455-79292309F0E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738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63" name="Text Box 31"/>
          <p:cNvSpPr txBox="1">
            <a:spLocks noChangeArrowheads="1"/>
          </p:cNvSpPr>
          <p:nvPr userDrawn="1"/>
        </p:nvSpPr>
        <p:spPr bwMode="auto">
          <a:xfrm>
            <a:off x="5549900" y="2727325"/>
            <a:ext cx="3470275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Reducing Project Duration</a:t>
            </a:r>
            <a:endParaRPr lang="en-US" sz="3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066" name="Text Box 34"/>
          <p:cNvSpPr txBox="1">
            <a:spLocks noChangeArrowheads="1"/>
          </p:cNvSpPr>
          <p:nvPr userDrawn="1"/>
        </p:nvSpPr>
        <p:spPr bwMode="auto">
          <a:xfrm>
            <a:off x="5531177" y="1781298"/>
            <a:ext cx="29257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</a:rPr>
              <a:t>CHAPTER 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NINE</a:t>
            </a:r>
            <a:endParaRPr lang="en-US" sz="1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Rectangle 32"/>
          <p:cNvSpPr>
            <a:spLocks noChangeArrowheads="1"/>
          </p:cNvSpPr>
          <p:nvPr userDrawn="1"/>
        </p:nvSpPr>
        <p:spPr bwMode="auto">
          <a:xfrm>
            <a:off x="5915025" y="6172200"/>
            <a:ext cx="2803525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9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PowerPoint Presentation by Charlie Cook</a:t>
            </a:r>
          </a:p>
        </p:txBody>
      </p:sp>
      <p:sp>
        <p:nvSpPr>
          <p:cNvPr id="7" name="Rectangle 33"/>
          <p:cNvSpPr>
            <a:spLocks noChangeArrowheads="1"/>
          </p:cNvSpPr>
          <p:nvPr userDrawn="1"/>
        </p:nvSpPr>
        <p:spPr bwMode="auto">
          <a:xfrm>
            <a:off x="6072188" y="5802313"/>
            <a:ext cx="2487612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9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Copyright </a:t>
            </a:r>
            <a:r>
              <a:rPr lang="en-US" sz="9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© </a:t>
            </a:r>
            <a:r>
              <a:rPr lang="en-US" sz="9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2014 McGraw-Hill Education. </a:t>
            </a:r>
            <a:br>
              <a:rPr lang="en-US" sz="9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9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9</a:t>
            </a:r>
            <a:r>
              <a:rPr lang="en-US" dirty="0" smtClean="0">
                <a:cs typeface="Times New Roman" panose="02020603050405020304" pitchFamily="18" charset="0"/>
              </a:rPr>
              <a:t>–</a:t>
            </a:r>
            <a:fld id="{99A9600D-45E7-4CF0-AB14-5C77CDB2B0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256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9</a:t>
            </a:r>
            <a:r>
              <a:rPr lang="en-US" dirty="0" smtClean="0">
                <a:cs typeface="Times New Roman" panose="02020603050405020304" pitchFamily="18" charset="0"/>
              </a:rPr>
              <a:t>–</a:t>
            </a:r>
            <a:fld id="{14730FF1-74CE-4463-A621-CE9BB931BE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443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219200"/>
            <a:ext cx="3962400" cy="5135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962400" cy="5135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9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26A5DC68-9671-4A86-BE6C-960D48632E8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64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92875" y="6553200"/>
            <a:ext cx="21177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i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 dirty="0" smtClean="0"/>
              <a:t>9</a:t>
            </a:r>
            <a:r>
              <a:rPr lang="en-US" dirty="0" smtClean="0">
                <a:cs typeface="Times New Roman" panose="02020603050405020304" pitchFamily="18" charset="0"/>
              </a:rPr>
              <a:t>–</a:t>
            </a:r>
            <a:fld id="{B049FE56-CC7F-4BE2-B4D1-36EE494120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title"/>
          </p:nvPr>
        </p:nvSpPr>
        <p:spPr bwMode="blackWhite">
          <a:xfrm>
            <a:off x="495300" y="263525"/>
            <a:ext cx="8153400" cy="823913"/>
          </a:xfrm>
          <a:prstGeom prst="roundRect">
            <a:avLst>
              <a:gd name="adj" fmla="val 8130"/>
            </a:avLst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>
            <a:solidFill>
              <a:srgbClr val="4D4D4D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137160" rIns="91440" bIns="13716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smtClean="0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19200"/>
            <a:ext cx="8077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3" r:id="rId3"/>
    <p:sldLayoutId id="2147483664" r:id="rId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 uiExpand="1" build="p" autoUpdateAnimBg="0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0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01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0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01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0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01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0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01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0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0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 kern="1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F8F8F8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9pPr>
    </p:titleStyle>
    <p:bodyStyle>
      <a:lvl1pPr marL="222250" indent="-222250" algn="l" rtl="0" fontAlgn="base">
        <a:spcBef>
          <a:spcPct val="20000"/>
        </a:spcBef>
        <a:spcAft>
          <a:spcPct val="0"/>
        </a:spcAft>
        <a:buChar char="•"/>
        <a:defRPr sz="2800" kern="1200">
          <a:solidFill>
            <a:srgbClr val="336699"/>
          </a:solidFill>
          <a:latin typeface="+mn-lt"/>
          <a:ea typeface="+mn-ea"/>
          <a:cs typeface="+mn-cs"/>
        </a:defRPr>
      </a:lvl1pPr>
      <a:lvl2pPr marL="633413" indent="-296863" algn="l" rtl="0" fontAlgn="base">
        <a:spcBef>
          <a:spcPct val="20000"/>
        </a:spcBef>
        <a:spcAft>
          <a:spcPct val="0"/>
        </a:spcAft>
        <a:buChar char="–"/>
        <a:defRPr sz="2400" kern="1200">
          <a:solidFill>
            <a:srgbClr val="990033"/>
          </a:solidFill>
          <a:latin typeface="+mn-lt"/>
          <a:ea typeface="+mn-ea"/>
          <a:cs typeface="+mn-cs"/>
        </a:defRPr>
      </a:lvl2pPr>
      <a:lvl3pPr marL="971550" indent="-174625" algn="l" rtl="0" fontAlgn="base">
        <a:spcBef>
          <a:spcPct val="20000"/>
        </a:spcBef>
        <a:spcAft>
          <a:spcPct val="0"/>
        </a:spcAft>
        <a:buSzPct val="90000"/>
        <a:buChar char="•"/>
        <a:defRPr sz="2000" kern="1200">
          <a:solidFill>
            <a:srgbClr val="006666"/>
          </a:solidFill>
          <a:latin typeface="Tahoma" panose="020B0604030504040204" pitchFamily="34" charset="0"/>
          <a:ea typeface="+mn-ea"/>
          <a:cs typeface="+mn-cs"/>
        </a:defRPr>
      </a:lvl3pPr>
      <a:lvl4pPr marL="1258888" indent="-173038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1595438" indent="-160338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9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DF01590A-2364-4FB4-A9FB-C6B613EA9BE0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70658" name="AutoShape 2"/>
          <p:cNvSpPr>
            <a:spLocks noGrp="1" noChangeArrowheads="1"/>
          </p:cNvSpPr>
          <p:nvPr>
            <p:ph type="title"/>
          </p:nvPr>
        </p:nvSpPr>
        <p:spPr>
          <a:xfrm>
            <a:off x="481013" y="254000"/>
            <a:ext cx="8181975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 dirty="0"/>
              <a:t>Cost</a:t>
            </a:r>
            <a:r>
              <a:rPr lang="en-US" sz="2800" dirty="0">
                <a:cs typeface="Arial" panose="020B0604020202020204" pitchFamily="34" charset="0"/>
              </a:rPr>
              <a:t>–Duration Trade-off Example</a:t>
            </a: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6666"/>
                </a:solidFill>
              </a:rPr>
              <a:t>FIGURE 9.3</a:t>
            </a:r>
            <a:endParaRPr lang="en-US" sz="1200" b="1" dirty="0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706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1944688"/>
            <a:ext cx="6021387" cy="30384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334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28" y="1234464"/>
            <a:ext cx="5293159" cy="27431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4732" y="3841274"/>
            <a:ext cx="5190252" cy="2513774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9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7D772932-22D4-43F6-B539-DEA726D3A939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92162" name="AutoShape 2"/>
          <p:cNvSpPr>
            <a:spLocks noGrp="1" noChangeArrowheads="1"/>
          </p:cNvSpPr>
          <p:nvPr>
            <p:ph type="title"/>
          </p:nvPr>
        </p:nvSpPr>
        <p:spPr>
          <a:xfrm>
            <a:off x="481013" y="254000"/>
            <a:ext cx="8181975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 dirty="0"/>
              <a:t>Cost</a:t>
            </a:r>
            <a:r>
              <a:rPr lang="en-US" sz="2800" dirty="0">
                <a:cs typeface="Arial" panose="020B0604020202020204" pitchFamily="34" charset="0"/>
              </a:rPr>
              <a:t>–Duration Trade-off Example (cont’d)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6308725" y="6172200"/>
            <a:ext cx="23780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6666"/>
                </a:solidFill>
              </a:rPr>
              <a:t>FIGURE 9.3 (cont’d)</a:t>
            </a:r>
            <a:endParaRPr lang="en-US" sz="1200" b="1" dirty="0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61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9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BD0660EE-CCA8-4019-83BD-8E6312408AC3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71682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 dirty="0"/>
              <a:t>Cost</a:t>
            </a:r>
            <a:r>
              <a:rPr lang="en-US" sz="2800" dirty="0">
                <a:cs typeface="Arial" panose="020B0604020202020204" pitchFamily="34" charset="0"/>
              </a:rPr>
              <a:t>–Duration Trade-off Example (cont’d)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6858000" y="6172200"/>
            <a:ext cx="1828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6666"/>
                </a:solidFill>
              </a:rPr>
              <a:t>FIGURE 9.4</a:t>
            </a:r>
            <a:endParaRPr lang="en-US" sz="1200" b="1" dirty="0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48" y="1388694"/>
            <a:ext cx="4937704" cy="50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12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9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0BBE7449-A761-4F2E-94DA-B73EA30D4E77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87042" name="AutoShape 2"/>
          <p:cNvSpPr>
            <a:spLocks noGrp="1" noChangeArrowheads="1"/>
          </p:cNvSpPr>
          <p:nvPr>
            <p:ph type="title"/>
          </p:nvPr>
        </p:nvSpPr>
        <p:spPr>
          <a:xfrm>
            <a:off x="274638" y="263525"/>
            <a:ext cx="8594725" cy="822325"/>
          </a:xfrm>
          <a:ln/>
        </p:spPr>
        <p:txBody>
          <a:bodyPr lIns="0" rIns="0"/>
          <a:lstStyle/>
          <a:p>
            <a:r>
              <a:rPr lang="en-US" dirty="0"/>
              <a:t>Constructing a Project Cost</a:t>
            </a:r>
            <a:r>
              <a:rPr lang="en-US" dirty="0">
                <a:cs typeface="Arial" panose="020B0604020202020204" pitchFamily="34" charset="0"/>
              </a:rPr>
              <a:t>–Duration Graph</a:t>
            </a:r>
            <a:r>
              <a:rPr lang="en-US" dirty="0"/>
              <a:t> 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31913"/>
            <a:ext cx="6232525" cy="502285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dirty="0"/>
              <a:t>Find total direct costs for </a:t>
            </a:r>
            <a:br>
              <a:rPr lang="en-US" dirty="0"/>
            </a:br>
            <a:r>
              <a:rPr lang="en-US" dirty="0"/>
              <a:t>selected project durations.</a:t>
            </a:r>
          </a:p>
          <a:p>
            <a:pPr>
              <a:spcBef>
                <a:spcPct val="50000"/>
              </a:spcBef>
            </a:pPr>
            <a:r>
              <a:rPr lang="en-US" dirty="0"/>
              <a:t>Find total indirect costs for </a:t>
            </a:r>
            <a:br>
              <a:rPr lang="en-US" dirty="0"/>
            </a:br>
            <a:r>
              <a:rPr lang="en-US" dirty="0"/>
              <a:t>selected project durations.</a:t>
            </a:r>
          </a:p>
          <a:p>
            <a:pPr>
              <a:spcBef>
                <a:spcPct val="50000"/>
              </a:spcBef>
            </a:pPr>
            <a:r>
              <a:rPr lang="en-US" dirty="0"/>
              <a:t>Sum direct and indirect costs for these selected project durations.</a:t>
            </a:r>
          </a:p>
          <a:p>
            <a:pPr>
              <a:spcBef>
                <a:spcPct val="50000"/>
              </a:spcBef>
            </a:pPr>
            <a:r>
              <a:rPr lang="en-US" dirty="0"/>
              <a:t>Compare additional cost </a:t>
            </a:r>
            <a:br>
              <a:rPr lang="en-US" dirty="0"/>
            </a:br>
            <a:r>
              <a:rPr lang="en-US" dirty="0"/>
              <a:t>alternatives for benefits.</a:t>
            </a:r>
          </a:p>
        </p:txBody>
      </p:sp>
      <p:pic>
        <p:nvPicPr>
          <p:cNvPr id="87045" name="Picture 5" descr="PE03726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613" y="1514475"/>
            <a:ext cx="2989262" cy="346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507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9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8A411BFE-E215-416B-8FFE-44A392971B5F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94210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 dirty="0"/>
              <a:t>Cost</a:t>
            </a:r>
            <a:r>
              <a:rPr lang="en-US" sz="2800" dirty="0">
                <a:cs typeface="Arial" panose="020B0604020202020204" pitchFamily="34" charset="0"/>
              </a:rPr>
              <a:t>–Duration Trade-off Example (cont’d)</a:t>
            </a:r>
          </a:p>
        </p:txBody>
      </p: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6858000" y="6172200"/>
            <a:ext cx="1828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6666"/>
                </a:solidFill>
              </a:rPr>
              <a:t>FIGURE 9.4 (cont’d)</a:t>
            </a:r>
            <a:endParaRPr lang="en-US" sz="1200" b="1" dirty="0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187" y="1600220"/>
            <a:ext cx="538162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84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9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2125FC22-E5C0-4D25-83A2-CA5DD40962E8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72706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 dirty="0"/>
              <a:t>Summary Costs by Duration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6666"/>
                </a:solidFill>
              </a:rPr>
              <a:t>FIGURE 9.5</a:t>
            </a:r>
            <a:endParaRPr lang="en-US" sz="1200" b="1" dirty="0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72712" name="Picture 8" descr="09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325" y="1600200"/>
            <a:ext cx="5192713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60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9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B689B59C-2E45-4CFA-86CF-B02134F6096E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73730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 dirty="0"/>
              <a:t>Project Cost</a:t>
            </a:r>
            <a:r>
              <a:rPr lang="en-US" sz="2800" dirty="0">
                <a:cs typeface="Arial" panose="020B0604020202020204" pitchFamily="34" charset="0"/>
              </a:rPr>
              <a:t>–Duration Graph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6666"/>
                </a:solidFill>
              </a:rPr>
              <a:t>FIGURE 9.6</a:t>
            </a:r>
            <a:endParaRPr lang="en-US" sz="1200" b="1" dirty="0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709" y="1322050"/>
            <a:ext cx="5120582" cy="491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0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9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C39F3896-8663-42AE-8ADC-A45A43712735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89090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Practical Considerations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17638"/>
            <a:ext cx="8077200" cy="4937125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dirty="0"/>
              <a:t>Using the Project Cost</a:t>
            </a:r>
            <a:r>
              <a:rPr lang="en-US" dirty="0">
                <a:cs typeface="Arial" panose="020B0604020202020204" pitchFamily="34" charset="0"/>
              </a:rPr>
              <a:t>–Duration Graph</a:t>
            </a:r>
            <a:endParaRPr lang="en-US" dirty="0"/>
          </a:p>
          <a:p>
            <a:pPr>
              <a:spcBef>
                <a:spcPct val="40000"/>
              </a:spcBef>
            </a:pPr>
            <a:r>
              <a:rPr lang="en-US" dirty="0"/>
              <a:t>Crash Times</a:t>
            </a:r>
          </a:p>
          <a:p>
            <a:pPr>
              <a:spcBef>
                <a:spcPct val="40000"/>
              </a:spcBef>
            </a:pPr>
            <a:r>
              <a:rPr lang="en-US" dirty="0"/>
              <a:t>Linearity Assumption</a:t>
            </a:r>
          </a:p>
          <a:p>
            <a:pPr>
              <a:spcBef>
                <a:spcPct val="40000"/>
              </a:spcBef>
            </a:pPr>
            <a:r>
              <a:rPr lang="en-US" dirty="0"/>
              <a:t>Choice of Activities to Crash Revisited</a:t>
            </a:r>
          </a:p>
          <a:p>
            <a:pPr>
              <a:spcBef>
                <a:spcPct val="40000"/>
              </a:spcBef>
            </a:pPr>
            <a:r>
              <a:rPr lang="en-US" dirty="0"/>
              <a:t>Time Reduction Decisions and Sensitivity</a:t>
            </a:r>
          </a:p>
        </p:txBody>
      </p:sp>
    </p:spTree>
    <p:extLst>
      <p:ext uri="{BB962C8B-B14F-4D97-AF65-F5344CB8AC3E}">
        <p14:creationId xmlns:p14="http://schemas.microsoft.com/office/powerpoint/2010/main" val="152735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9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EB23C595-E83D-46CF-A880-72F5717E32D7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90114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What if Cost, Not Time Is the Issue?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/>
              <a:t>Commonly Used Options for Cutting Costs</a:t>
            </a:r>
          </a:p>
          <a:p>
            <a:pPr lvl="1">
              <a:spcBef>
                <a:spcPct val="50000"/>
              </a:spcBef>
            </a:pPr>
            <a:r>
              <a:rPr lang="en-US" dirty="0" smtClean="0"/>
              <a:t>Reducing </a:t>
            </a:r>
            <a:r>
              <a:rPr lang="en-US" dirty="0"/>
              <a:t>project scope</a:t>
            </a:r>
          </a:p>
          <a:p>
            <a:pPr lvl="1">
              <a:spcBef>
                <a:spcPct val="50000"/>
              </a:spcBef>
            </a:pPr>
            <a:r>
              <a:rPr lang="en-US" dirty="0" smtClean="0"/>
              <a:t>Having </a:t>
            </a:r>
            <a:r>
              <a:rPr lang="en-US" dirty="0"/>
              <a:t>owner take on more responsibility</a:t>
            </a:r>
          </a:p>
          <a:p>
            <a:pPr lvl="1">
              <a:spcBef>
                <a:spcPct val="50000"/>
              </a:spcBef>
            </a:pPr>
            <a:r>
              <a:rPr lang="en-US" dirty="0"/>
              <a:t>Outsourcing project activities or even the entire project</a:t>
            </a:r>
          </a:p>
          <a:p>
            <a:pPr lvl="1">
              <a:spcBef>
                <a:spcPct val="50000"/>
              </a:spcBef>
            </a:pPr>
            <a:r>
              <a:rPr lang="en-US" dirty="0"/>
              <a:t>Brainstorming cost savings options</a:t>
            </a:r>
          </a:p>
        </p:txBody>
      </p:sp>
    </p:spTree>
    <p:extLst>
      <p:ext uri="{BB962C8B-B14F-4D97-AF65-F5344CB8AC3E}">
        <p14:creationId xmlns:p14="http://schemas.microsoft.com/office/powerpoint/2010/main" val="216169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9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77753DEE-5DAA-46FB-A9D9-05C0E310B3BD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95236" name="AutoShap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Key Terms</a:t>
            </a:r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2286000" y="1417638"/>
            <a:ext cx="4572000" cy="391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/>
          <a:p>
            <a:pPr>
              <a:spcBef>
                <a:spcPct val="35000"/>
              </a:spcBef>
            </a:pPr>
            <a:r>
              <a:rPr lang="en-US" sz="2400" b="1" dirty="0"/>
              <a:t>Crashing</a:t>
            </a:r>
          </a:p>
          <a:p>
            <a:pPr>
              <a:spcBef>
                <a:spcPct val="35000"/>
              </a:spcBef>
            </a:pPr>
            <a:r>
              <a:rPr lang="en-US" sz="2400" b="1" dirty="0"/>
              <a:t>Crash point</a:t>
            </a:r>
            <a:endParaRPr lang="en-US" sz="2400" b="1" i="1" dirty="0"/>
          </a:p>
          <a:p>
            <a:pPr>
              <a:spcBef>
                <a:spcPct val="35000"/>
              </a:spcBef>
            </a:pPr>
            <a:r>
              <a:rPr lang="en-US" sz="2400" b="1" dirty="0"/>
              <a:t>Crash time</a:t>
            </a:r>
            <a:endParaRPr lang="en-US" sz="2400" b="1" i="1" dirty="0"/>
          </a:p>
          <a:p>
            <a:pPr>
              <a:spcBef>
                <a:spcPct val="35000"/>
              </a:spcBef>
            </a:pPr>
            <a:r>
              <a:rPr lang="en-US" sz="2400" b="1" dirty="0"/>
              <a:t>Direct costs</a:t>
            </a:r>
            <a:endParaRPr lang="en-US" sz="2400" b="1" i="1" dirty="0"/>
          </a:p>
          <a:p>
            <a:pPr>
              <a:spcBef>
                <a:spcPct val="35000"/>
              </a:spcBef>
            </a:pPr>
            <a:r>
              <a:rPr lang="en-US" sz="2400" b="1" dirty="0"/>
              <a:t>Fast-tracking</a:t>
            </a:r>
            <a:endParaRPr lang="en-US" sz="2400" b="1" i="1" dirty="0"/>
          </a:p>
          <a:p>
            <a:pPr>
              <a:spcBef>
                <a:spcPct val="35000"/>
              </a:spcBef>
            </a:pPr>
            <a:r>
              <a:rPr lang="en-US" sz="2400" b="1" dirty="0"/>
              <a:t>Indirect costs</a:t>
            </a:r>
            <a:endParaRPr lang="en-US" sz="2400" b="1" i="1" dirty="0"/>
          </a:p>
          <a:p>
            <a:pPr>
              <a:spcBef>
                <a:spcPct val="35000"/>
              </a:spcBef>
            </a:pPr>
            <a:r>
              <a:rPr lang="en-US" sz="2400" b="1" dirty="0"/>
              <a:t>Outsourcing</a:t>
            </a:r>
            <a:endParaRPr lang="en-US" sz="2400" b="1" i="1" dirty="0"/>
          </a:p>
          <a:p>
            <a:pPr>
              <a:spcBef>
                <a:spcPct val="35000"/>
              </a:spcBef>
            </a:pPr>
            <a:r>
              <a:rPr lang="en-US" sz="2400" b="1" dirty="0"/>
              <a:t>Project cost–duration graph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245830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9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0AF5ECD4-E471-45A0-AA5E-847F990AC323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117762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 dirty="0"/>
              <a:t>Where We Are Now</a:t>
            </a:r>
            <a:endParaRPr lang="en-US" sz="2800" dirty="0"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571625"/>
            <a:ext cx="85344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27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9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B8202BD0-A668-413D-8FA2-2AFED0288612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119810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5650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 dirty="0">
                <a:cs typeface="Arial" panose="020B0604020202020204" pitchFamily="34" charset="0"/>
              </a:rPr>
              <a:t>Project Priority Matrix: Whitbread Project</a:t>
            </a:r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6666"/>
                </a:solidFill>
              </a:rPr>
              <a:t>FIGURE </a:t>
            </a:r>
            <a:r>
              <a:rPr lang="en-US" sz="1200" b="1" dirty="0" smtClean="0">
                <a:solidFill>
                  <a:srgbClr val="006666"/>
                </a:solidFill>
              </a:rPr>
              <a:t>C9.1</a:t>
            </a:r>
            <a:endParaRPr lang="en-US" sz="1200" b="1" dirty="0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119813" name="Picture 5" descr="09c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1647825"/>
            <a:ext cx="6021387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675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9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F580F7CF-5AFE-445B-9B9A-2443FD3F78C7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28688" name="AutoShape 1040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Rationale for Reducing Project Duration</a:t>
            </a:r>
          </a:p>
        </p:txBody>
      </p:sp>
      <p:sp>
        <p:nvSpPr>
          <p:cNvPr id="28689" name="Rectangle 1041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077200" cy="4876800"/>
          </a:xfrm>
        </p:spPr>
        <p:txBody>
          <a:bodyPr/>
          <a:lstStyle/>
          <a:p>
            <a:pPr>
              <a:spcBef>
                <a:spcPct val="25000"/>
              </a:spcBef>
            </a:pPr>
            <a:r>
              <a:rPr lang="en-US" dirty="0"/>
              <a:t>Time Is Money: Cost-Time Tradeoffs</a:t>
            </a:r>
          </a:p>
          <a:p>
            <a:pPr lvl="1">
              <a:spcBef>
                <a:spcPct val="25000"/>
              </a:spcBef>
            </a:pPr>
            <a:r>
              <a:rPr lang="en-US" dirty="0"/>
              <a:t>Reducing the time of a critical activity usually incurs additional direct costs.</a:t>
            </a:r>
          </a:p>
          <a:p>
            <a:pPr lvl="2">
              <a:spcBef>
                <a:spcPct val="25000"/>
              </a:spcBef>
            </a:pPr>
            <a:r>
              <a:rPr lang="en-US" dirty="0"/>
              <a:t>Cost-time solutions focus on reducing (crashing) activities on the critical path to shorten overall duration of the project.</a:t>
            </a:r>
          </a:p>
          <a:p>
            <a:pPr lvl="1">
              <a:spcBef>
                <a:spcPct val="25000"/>
              </a:spcBef>
            </a:pPr>
            <a:r>
              <a:rPr lang="en-US" dirty="0"/>
              <a:t>Reasons for imposed project duration dates:</a:t>
            </a:r>
          </a:p>
          <a:p>
            <a:pPr lvl="2">
              <a:spcBef>
                <a:spcPct val="25000"/>
              </a:spcBef>
            </a:pPr>
            <a:r>
              <a:rPr lang="en-US" dirty="0">
                <a:cs typeface="Tahoma" panose="020B0604030504040204" pitchFamily="34" charset="0"/>
              </a:rPr>
              <a:t>Time-to-market pressures</a:t>
            </a:r>
          </a:p>
          <a:p>
            <a:pPr lvl="2">
              <a:spcBef>
                <a:spcPct val="25000"/>
              </a:spcBef>
            </a:pPr>
            <a:r>
              <a:rPr lang="en-US" dirty="0">
                <a:cs typeface="Tahoma" panose="020B0604030504040204" pitchFamily="34" charset="0"/>
              </a:rPr>
              <a:t>Unforeseen delays</a:t>
            </a:r>
          </a:p>
          <a:p>
            <a:pPr lvl="2">
              <a:spcBef>
                <a:spcPct val="25000"/>
              </a:spcBef>
            </a:pPr>
            <a:r>
              <a:rPr lang="en-US" dirty="0">
                <a:cs typeface="Tahoma" panose="020B0604030504040204" pitchFamily="34" charset="0"/>
              </a:rPr>
              <a:t>Incentive contracts (bonuses for early completion)</a:t>
            </a:r>
          </a:p>
          <a:p>
            <a:pPr lvl="2">
              <a:spcBef>
                <a:spcPct val="25000"/>
              </a:spcBef>
            </a:pPr>
            <a:r>
              <a:rPr lang="en-US" dirty="0">
                <a:cs typeface="Tahoma" panose="020B0604030504040204" pitchFamily="34" charset="0"/>
              </a:rPr>
              <a:t>Imposed deadlines and contract commitments</a:t>
            </a:r>
          </a:p>
          <a:p>
            <a:pPr lvl="2">
              <a:spcBef>
                <a:spcPct val="25000"/>
              </a:spcBef>
            </a:pPr>
            <a:r>
              <a:rPr lang="en-US" dirty="0">
                <a:cs typeface="Tahoma" panose="020B0604030504040204" pitchFamily="34" charset="0"/>
              </a:rPr>
              <a:t>Overhead and public goodwill costs</a:t>
            </a:r>
          </a:p>
          <a:p>
            <a:pPr lvl="2">
              <a:spcBef>
                <a:spcPct val="25000"/>
              </a:spcBef>
            </a:pPr>
            <a:r>
              <a:rPr lang="en-US" dirty="0">
                <a:cs typeface="Tahoma" panose="020B0604030504040204" pitchFamily="34" charset="0"/>
              </a:rPr>
              <a:t>Pressure to move resources to other projects</a:t>
            </a:r>
          </a:p>
        </p:txBody>
      </p:sp>
    </p:spTree>
    <p:extLst>
      <p:ext uri="{BB962C8B-B14F-4D97-AF65-F5344CB8AC3E}">
        <p14:creationId xmlns:p14="http://schemas.microsoft.com/office/powerpoint/2010/main" val="188239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6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86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6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6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6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6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6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6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6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9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9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CFE75DFB-3AA6-4AE0-A061-77F77584853E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81922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lIns="0" rIns="0"/>
          <a:lstStyle/>
          <a:p>
            <a:r>
              <a:rPr lang="en-US" dirty="0"/>
              <a:t>Options for Accelerating Project Completion</a:t>
            </a:r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28750"/>
            <a:ext cx="3962400" cy="4926013"/>
          </a:xfrm>
        </p:spPr>
        <p:txBody>
          <a:bodyPr/>
          <a:lstStyle/>
          <a:p>
            <a:pPr>
              <a:spcBef>
                <a:spcPct val="35000"/>
              </a:spcBef>
            </a:pPr>
            <a:r>
              <a:rPr lang="en-US" dirty="0"/>
              <a:t>Resources </a:t>
            </a:r>
            <a:r>
              <a:rPr lang="en-US" i="1" dirty="0"/>
              <a:t>Not</a:t>
            </a:r>
            <a:r>
              <a:rPr lang="en-US" dirty="0"/>
              <a:t> Constrained</a:t>
            </a:r>
          </a:p>
          <a:p>
            <a:pPr lvl="1">
              <a:spcBef>
                <a:spcPct val="35000"/>
              </a:spcBef>
            </a:pPr>
            <a:r>
              <a:rPr lang="en-US" dirty="0"/>
              <a:t>Adding resources</a:t>
            </a:r>
          </a:p>
          <a:p>
            <a:pPr lvl="1">
              <a:spcBef>
                <a:spcPct val="35000"/>
              </a:spcBef>
            </a:pPr>
            <a:r>
              <a:rPr lang="en-US" dirty="0"/>
              <a:t>Outsourcing project work</a:t>
            </a:r>
          </a:p>
          <a:p>
            <a:pPr lvl="1">
              <a:spcBef>
                <a:spcPct val="35000"/>
              </a:spcBef>
            </a:pPr>
            <a:r>
              <a:rPr lang="en-US" dirty="0"/>
              <a:t>Scheduling overtime</a:t>
            </a:r>
          </a:p>
          <a:p>
            <a:pPr lvl="1">
              <a:spcBef>
                <a:spcPct val="35000"/>
              </a:spcBef>
            </a:pPr>
            <a:r>
              <a:rPr lang="en-US" dirty="0"/>
              <a:t>Establishing a core project team</a:t>
            </a:r>
          </a:p>
          <a:p>
            <a:pPr lvl="1">
              <a:spcBef>
                <a:spcPct val="35000"/>
              </a:spcBef>
            </a:pPr>
            <a:r>
              <a:rPr lang="en-US" dirty="0"/>
              <a:t>Do it twice</a:t>
            </a:r>
            <a:r>
              <a:rPr lang="en-US" dirty="0">
                <a:cs typeface="Arial" panose="020B0604020202020204" pitchFamily="34" charset="0"/>
              </a:rPr>
              <a:t>—fast and then correctly</a:t>
            </a:r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428750"/>
            <a:ext cx="3962400" cy="4926013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dirty="0">
                <a:cs typeface="Arial" panose="020B0604020202020204" pitchFamily="34" charset="0"/>
              </a:rPr>
              <a:t>Resources Constrained</a:t>
            </a:r>
          </a:p>
          <a:p>
            <a:pPr lvl="1">
              <a:spcBef>
                <a:spcPct val="30000"/>
              </a:spcBef>
            </a:pPr>
            <a:r>
              <a:rPr lang="en-US" dirty="0">
                <a:cs typeface="Arial" panose="020B0604020202020204" pitchFamily="34" charset="0"/>
              </a:rPr>
              <a:t>Fast-tracking</a:t>
            </a:r>
          </a:p>
          <a:p>
            <a:pPr lvl="1">
              <a:spcBef>
                <a:spcPct val="30000"/>
              </a:spcBef>
            </a:pPr>
            <a:r>
              <a:rPr lang="en-US" dirty="0">
                <a:cs typeface="Arial" panose="020B0604020202020204" pitchFamily="34" charset="0"/>
              </a:rPr>
              <a:t>Critical-chain</a:t>
            </a:r>
          </a:p>
          <a:p>
            <a:pPr lvl="1">
              <a:spcBef>
                <a:spcPct val="30000"/>
              </a:spcBef>
            </a:pPr>
            <a:r>
              <a:rPr lang="en-US" dirty="0">
                <a:cs typeface="Arial" panose="020B0604020202020204" pitchFamily="34" charset="0"/>
              </a:rPr>
              <a:t>Reducing project scope</a:t>
            </a:r>
          </a:p>
          <a:p>
            <a:pPr lvl="1">
              <a:spcBef>
                <a:spcPct val="30000"/>
              </a:spcBef>
            </a:pPr>
            <a:r>
              <a:rPr lang="en-US" dirty="0">
                <a:cs typeface="Arial" panose="020B0604020202020204" pitchFamily="34" charset="0"/>
              </a:rPr>
              <a:t>Compromise quality</a:t>
            </a:r>
            <a:endParaRPr lang="en-US" dirty="0"/>
          </a:p>
        </p:txBody>
      </p:sp>
      <p:pic>
        <p:nvPicPr>
          <p:cNvPr id="81935" name="Picture 15" descr="j019582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388" y="4719638"/>
            <a:ext cx="1370012" cy="154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78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9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5420A406-B1C2-4194-9B66-CF12FFC8A40A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86018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Explanation of Project Costs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421563" cy="5135563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dirty="0"/>
              <a:t>Project Indirect Costs</a:t>
            </a:r>
          </a:p>
          <a:p>
            <a:pPr lvl="1">
              <a:spcBef>
                <a:spcPct val="30000"/>
              </a:spcBef>
            </a:pPr>
            <a:r>
              <a:rPr lang="en-US" dirty="0"/>
              <a:t>Costs that cannot be associated with any particular work package or project activity.</a:t>
            </a:r>
          </a:p>
          <a:p>
            <a:pPr lvl="2">
              <a:spcBef>
                <a:spcPct val="30000"/>
              </a:spcBef>
            </a:pPr>
            <a:r>
              <a:rPr lang="en-US" dirty="0"/>
              <a:t>Supervision, administration, consultants, and interest</a:t>
            </a:r>
          </a:p>
          <a:p>
            <a:pPr lvl="1">
              <a:spcBef>
                <a:spcPct val="30000"/>
              </a:spcBef>
            </a:pPr>
            <a:r>
              <a:rPr lang="en-US" dirty="0"/>
              <a:t>Costs that vary (increase) with time.</a:t>
            </a:r>
          </a:p>
          <a:p>
            <a:pPr lvl="2">
              <a:spcBef>
                <a:spcPct val="30000"/>
              </a:spcBef>
            </a:pPr>
            <a:r>
              <a:rPr lang="en-US" dirty="0"/>
              <a:t>Reducing project time directly reduces indirect costs.</a:t>
            </a:r>
          </a:p>
          <a:p>
            <a:pPr>
              <a:spcBef>
                <a:spcPct val="30000"/>
              </a:spcBef>
            </a:pPr>
            <a:r>
              <a:rPr lang="en-US" dirty="0"/>
              <a:t>Project Direct Costs</a:t>
            </a:r>
          </a:p>
          <a:p>
            <a:pPr lvl="1">
              <a:spcBef>
                <a:spcPct val="30000"/>
              </a:spcBef>
            </a:pPr>
            <a:r>
              <a:rPr lang="en-US" dirty="0"/>
              <a:t>Normal costs that can be assigned directly to </a:t>
            </a:r>
            <a:br>
              <a:rPr lang="en-US" dirty="0"/>
            </a:br>
            <a:r>
              <a:rPr lang="en-US" dirty="0"/>
              <a:t>a specific work package or project activity.</a:t>
            </a:r>
          </a:p>
          <a:p>
            <a:pPr lvl="2">
              <a:spcBef>
                <a:spcPct val="30000"/>
              </a:spcBef>
            </a:pPr>
            <a:r>
              <a:rPr lang="en-US" dirty="0"/>
              <a:t>Labor, materials, equipment, and subcontractors</a:t>
            </a:r>
          </a:p>
          <a:p>
            <a:pPr lvl="1">
              <a:spcBef>
                <a:spcPct val="30000"/>
              </a:spcBef>
            </a:pPr>
            <a:r>
              <a:rPr lang="en-US" dirty="0"/>
              <a:t>Crashing activities increases direct costs.</a:t>
            </a:r>
          </a:p>
        </p:txBody>
      </p:sp>
    </p:spTree>
    <p:extLst>
      <p:ext uri="{BB962C8B-B14F-4D97-AF65-F5344CB8AC3E}">
        <p14:creationId xmlns:p14="http://schemas.microsoft.com/office/powerpoint/2010/main" val="23121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9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CAD9BC70-EBCA-44B6-A73F-33267065A5C3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83970" name="AutoShape 2"/>
          <p:cNvSpPr>
            <a:spLocks noGrp="1" noChangeArrowheads="1"/>
          </p:cNvSpPr>
          <p:nvPr>
            <p:ph type="title"/>
          </p:nvPr>
        </p:nvSpPr>
        <p:spPr>
          <a:xfrm>
            <a:off x="468313" y="236538"/>
            <a:ext cx="8207375" cy="1365250"/>
          </a:xfrm>
          <a:ln/>
        </p:spPr>
        <p:txBody>
          <a:bodyPr/>
          <a:lstStyle/>
          <a:p>
            <a:r>
              <a:rPr lang="en-US" dirty="0"/>
              <a:t>Reducing Project Duration </a:t>
            </a:r>
            <a:br>
              <a:rPr lang="en-US" dirty="0"/>
            </a:br>
            <a:r>
              <a:rPr lang="en-US" dirty="0"/>
              <a:t>to Reduce Project Cost</a:t>
            </a:r>
          </a:p>
        </p:txBody>
      </p:sp>
      <p:sp>
        <p:nvSpPr>
          <p:cNvPr id="83983" name="Rectangle 15"/>
          <p:cNvSpPr>
            <a:spLocks noChangeArrowheads="1"/>
          </p:cNvSpPr>
          <p:nvPr/>
        </p:nvSpPr>
        <p:spPr bwMode="blackWhite">
          <a:xfrm>
            <a:off x="1906588" y="4948695"/>
            <a:ext cx="5943600" cy="777240"/>
          </a:xfrm>
          <a:prstGeom prst="roundRect">
            <a:avLst>
              <a:gd name="adj" fmla="val 5861"/>
            </a:avLst>
          </a:prstGeom>
          <a:solidFill>
            <a:srgbClr val="00AEEF"/>
          </a:solidFill>
          <a:ln w="12700">
            <a:solidFill>
              <a:schemeClr val="accent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82550" tIns="41275" rIns="82550" bIns="41275" anchor="ctr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90000"/>
              </a:lnSpc>
            </a:pP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Compute total costs for specific durations and compare to benefits of reducing project time.</a:t>
            </a:r>
          </a:p>
        </p:txBody>
      </p:sp>
      <p:sp>
        <p:nvSpPr>
          <p:cNvPr id="83984" name="Rectangle 16"/>
          <p:cNvSpPr>
            <a:spLocks noChangeArrowheads="1"/>
          </p:cNvSpPr>
          <p:nvPr/>
        </p:nvSpPr>
        <p:spPr bwMode="blackWhite">
          <a:xfrm>
            <a:off x="1920875" y="3985082"/>
            <a:ext cx="5943600" cy="777240"/>
          </a:xfrm>
          <a:prstGeom prst="roundRect">
            <a:avLst>
              <a:gd name="adj" fmla="val 7405"/>
            </a:avLst>
          </a:prstGeom>
          <a:solidFill>
            <a:srgbClr val="00AEEF"/>
          </a:solidFill>
          <a:ln w="12700">
            <a:solidFill>
              <a:schemeClr val="accent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82550" tIns="41275" rIns="82550" bIns="41275" anchor="ctr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90000"/>
              </a:lnSpc>
            </a:pP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Search critical activities for lowest direct-cost activities to shorten project duration.</a:t>
            </a:r>
          </a:p>
        </p:txBody>
      </p:sp>
      <p:sp>
        <p:nvSpPr>
          <p:cNvPr id="83985" name="AutoShape 17"/>
          <p:cNvSpPr>
            <a:spLocks noChangeArrowheads="1"/>
          </p:cNvSpPr>
          <p:nvPr/>
        </p:nvSpPr>
        <p:spPr bwMode="blackWhite">
          <a:xfrm>
            <a:off x="1082675" y="1878013"/>
            <a:ext cx="7146925" cy="788987"/>
          </a:xfrm>
          <a:prstGeom prst="roundRect">
            <a:avLst>
              <a:gd name="adj" fmla="val 12528"/>
            </a:avLst>
          </a:prstGeom>
          <a:solidFill>
            <a:srgbClr val="00AEEF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82550" tIns="41275" rIns="82550" bIns="41275" anchor="ctr"/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hangingPunct="0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Identifying direct costs to reduce project time</a:t>
            </a:r>
          </a:p>
        </p:txBody>
      </p:sp>
      <p:sp>
        <p:nvSpPr>
          <p:cNvPr id="83986" name="Rectangle 18"/>
          <p:cNvSpPr>
            <a:spLocks noChangeArrowheads="1"/>
          </p:cNvSpPr>
          <p:nvPr/>
        </p:nvSpPr>
        <p:spPr bwMode="blackWhite">
          <a:xfrm>
            <a:off x="1920875" y="3000832"/>
            <a:ext cx="5943600" cy="777240"/>
          </a:xfrm>
          <a:prstGeom prst="roundRect">
            <a:avLst>
              <a:gd name="adj" fmla="val 5861"/>
            </a:avLst>
          </a:prstGeom>
          <a:solidFill>
            <a:srgbClr val="00AEEF"/>
          </a:solidFill>
          <a:ln w="12700">
            <a:solidFill>
              <a:schemeClr val="accent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82550" tIns="41275" rIns="82550" bIns="41275" anchor="ctr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lnSpc>
                <a:spcPct val="90000"/>
              </a:lnSpc>
            </a:pP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Gather information about direct and indirect costs of specific project durations. </a:t>
            </a:r>
          </a:p>
        </p:txBody>
      </p:sp>
      <p:sp>
        <p:nvSpPr>
          <p:cNvPr id="83988" name="Freeform 20"/>
          <p:cNvSpPr>
            <a:spLocks/>
          </p:cNvSpPr>
          <p:nvPr/>
        </p:nvSpPr>
        <p:spPr bwMode="blackWhite">
          <a:xfrm>
            <a:off x="1276350" y="3213711"/>
            <a:ext cx="644525" cy="1101725"/>
          </a:xfrm>
          <a:custGeom>
            <a:avLst/>
            <a:gdLst>
              <a:gd name="T0" fmla="*/ 0 w 480"/>
              <a:gd name="T1" fmla="*/ 0 h 528"/>
              <a:gd name="T2" fmla="*/ 0 w 480"/>
              <a:gd name="T3" fmla="*/ 528 h 528"/>
              <a:gd name="T4" fmla="*/ 480 w 480"/>
              <a:gd name="T5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528">
                <a:moveTo>
                  <a:pt x="0" y="0"/>
                </a:moveTo>
                <a:lnTo>
                  <a:pt x="0" y="528"/>
                </a:lnTo>
                <a:lnTo>
                  <a:pt x="480" y="528"/>
                </a:lnTo>
              </a:path>
            </a:pathLst>
          </a:custGeom>
          <a:noFill/>
          <a:ln w="76200" cap="flat" cmpd="sng">
            <a:solidFill>
              <a:srgbClr val="00336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790015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3990" name="Freeform 22"/>
          <p:cNvSpPr>
            <a:spLocks/>
          </p:cNvSpPr>
          <p:nvPr/>
        </p:nvSpPr>
        <p:spPr bwMode="blackWhite">
          <a:xfrm>
            <a:off x="1276350" y="4209073"/>
            <a:ext cx="644525" cy="1066800"/>
          </a:xfrm>
          <a:custGeom>
            <a:avLst/>
            <a:gdLst>
              <a:gd name="T0" fmla="*/ 0 w 480"/>
              <a:gd name="T1" fmla="*/ 0 h 528"/>
              <a:gd name="T2" fmla="*/ 0 w 480"/>
              <a:gd name="T3" fmla="*/ 528 h 528"/>
              <a:gd name="T4" fmla="*/ 480 w 480"/>
              <a:gd name="T5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528">
                <a:moveTo>
                  <a:pt x="0" y="0"/>
                </a:moveTo>
                <a:lnTo>
                  <a:pt x="0" y="528"/>
                </a:lnTo>
                <a:lnTo>
                  <a:pt x="480" y="528"/>
                </a:lnTo>
              </a:path>
            </a:pathLst>
          </a:custGeom>
          <a:noFill/>
          <a:ln w="76200" cap="flat" cmpd="sng">
            <a:solidFill>
              <a:srgbClr val="00336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790015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3982" name="Freeform 14"/>
          <p:cNvSpPr>
            <a:spLocks/>
          </p:cNvSpPr>
          <p:nvPr/>
        </p:nvSpPr>
        <p:spPr bwMode="blackWhite">
          <a:xfrm>
            <a:off x="1276350" y="2667000"/>
            <a:ext cx="644525" cy="697523"/>
          </a:xfrm>
          <a:custGeom>
            <a:avLst/>
            <a:gdLst>
              <a:gd name="T0" fmla="*/ 0 w 480"/>
              <a:gd name="T1" fmla="*/ 0 h 528"/>
              <a:gd name="T2" fmla="*/ 0 w 480"/>
              <a:gd name="T3" fmla="*/ 528 h 528"/>
              <a:gd name="T4" fmla="*/ 480 w 480"/>
              <a:gd name="T5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528">
                <a:moveTo>
                  <a:pt x="0" y="0"/>
                </a:moveTo>
                <a:lnTo>
                  <a:pt x="0" y="528"/>
                </a:lnTo>
                <a:lnTo>
                  <a:pt x="480" y="528"/>
                </a:lnTo>
              </a:path>
            </a:pathLst>
          </a:custGeom>
          <a:noFill/>
          <a:ln w="76200" cap="flat" cmpd="sng">
            <a:solidFill>
              <a:srgbClr val="00336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790015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556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3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83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3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83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3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83" grpId="0" animBg="1" autoUpdateAnimBg="0"/>
      <p:bldP spid="83984" grpId="0" animBg="1" autoUpdateAnimBg="0"/>
      <p:bldP spid="83985" grpId="0" animBg="1" autoUpdateAnimBg="0"/>
      <p:bldP spid="83986" grpId="0" animBg="1" autoUpdateAnimBg="0"/>
      <p:bldP spid="83988" grpId="0" animBg="1"/>
      <p:bldP spid="83990" grpId="0" animBg="1"/>
      <p:bldP spid="8398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9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106D7A09-A87F-4FF6-BEF7-F24468342AE1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68610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 dirty="0"/>
              <a:t>Project Cost</a:t>
            </a:r>
            <a:r>
              <a:rPr lang="en-US" sz="2800" dirty="0">
                <a:cs typeface="Arial" panose="020B0604020202020204" pitchFamily="34" charset="0"/>
              </a:rPr>
              <a:t>–Duration Graph</a:t>
            </a: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6666"/>
                </a:solidFill>
              </a:rPr>
              <a:t>FIGURE 9.1</a:t>
            </a:r>
            <a:endParaRPr lang="en-US" sz="1200" b="1" dirty="0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410" y="1234464"/>
            <a:ext cx="5195426" cy="539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54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9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54D87FF7-5902-4DB9-A6EF-635714389BB2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88068" name="AutoShape 4"/>
          <p:cNvSpPr>
            <a:spLocks noGrp="1" noChangeArrowheads="1"/>
          </p:cNvSpPr>
          <p:nvPr>
            <p:ph type="title"/>
          </p:nvPr>
        </p:nvSpPr>
        <p:spPr>
          <a:xfrm>
            <a:off x="274638" y="263525"/>
            <a:ext cx="8594725" cy="823913"/>
          </a:xfrm>
          <a:ln/>
        </p:spPr>
        <p:txBody>
          <a:bodyPr/>
          <a:lstStyle/>
          <a:p>
            <a:r>
              <a:rPr lang="en-US" dirty="0"/>
              <a:t>Constructing a Project Cost</a:t>
            </a:r>
            <a:r>
              <a:rPr lang="en-US" dirty="0">
                <a:cs typeface="Arial" panose="020B0604020202020204" pitchFamily="34" charset="0"/>
              </a:rPr>
              <a:t>–</a:t>
            </a:r>
            <a:r>
              <a:rPr lang="en-US" dirty="0"/>
              <a:t>Duration Graph </a:t>
            </a:r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6873875" cy="5135563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dirty="0"/>
              <a:t>Determining Activities to Shorten</a:t>
            </a:r>
          </a:p>
          <a:p>
            <a:pPr lvl="1">
              <a:spcBef>
                <a:spcPct val="40000"/>
              </a:spcBef>
            </a:pPr>
            <a:r>
              <a:rPr lang="en-US" dirty="0"/>
              <a:t>Shorten the activities with the smallest increase in cost per unit of time.</a:t>
            </a:r>
          </a:p>
          <a:p>
            <a:pPr lvl="1">
              <a:spcBef>
                <a:spcPct val="40000"/>
              </a:spcBef>
            </a:pPr>
            <a:r>
              <a:rPr lang="en-US" dirty="0"/>
              <a:t>Assumptions:</a:t>
            </a:r>
          </a:p>
          <a:p>
            <a:pPr lvl="2">
              <a:spcBef>
                <a:spcPct val="40000"/>
              </a:spcBef>
            </a:pPr>
            <a:r>
              <a:rPr lang="en-US" dirty="0"/>
              <a:t>The cost relationship is linear.</a:t>
            </a:r>
          </a:p>
          <a:p>
            <a:pPr lvl="2">
              <a:spcBef>
                <a:spcPct val="40000"/>
              </a:spcBef>
            </a:pPr>
            <a:r>
              <a:rPr lang="en-US" dirty="0"/>
              <a:t>Normal time assumes low-cost, efficient </a:t>
            </a:r>
            <a:br>
              <a:rPr lang="en-US" dirty="0"/>
            </a:br>
            <a:r>
              <a:rPr lang="en-US" dirty="0"/>
              <a:t>methods to complete the activity.</a:t>
            </a:r>
          </a:p>
          <a:p>
            <a:pPr lvl="2">
              <a:spcBef>
                <a:spcPct val="40000"/>
              </a:spcBef>
            </a:pPr>
            <a:r>
              <a:rPr lang="en-US" dirty="0"/>
              <a:t>Crash time represents a limit</a:t>
            </a:r>
            <a:r>
              <a:rPr lang="en-US" dirty="0">
                <a:cs typeface="Tahoma" panose="020B0604030504040204" pitchFamily="34" charset="0"/>
              </a:rPr>
              <a:t>—the greatest time reduction possible under realistic conditions.</a:t>
            </a:r>
          </a:p>
          <a:p>
            <a:pPr lvl="2">
              <a:spcBef>
                <a:spcPct val="40000"/>
              </a:spcBef>
            </a:pPr>
            <a:r>
              <a:rPr lang="en-US" dirty="0">
                <a:cs typeface="Tahoma" panose="020B0604030504040204" pitchFamily="34" charset="0"/>
              </a:rPr>
              <a:t>Slope represents a constant cost </a:t>
            </a:r>
            <a:r>
              <a:rPr lang="en-US" i="1" dirty="0">
                <a:cs typeface="Tahoma" panose="020B0604030504040204" pitchFamily="34" charset="0"/>
              </a:rPr>
              <a:t>per unit of time</a:t>
            </a:r>
            <a:r>
              <a:rPr lang="en-US" dirty="0">
                <a:cs typeface="Tahoma" panose="020B0604030504040204" pitchFamily="34" charset="0"/>
              </a:rPr>
              <a:t>.</a:t>
            </a:r>
          </a:p>
          <a:p>
            <a:pPr lvl="2">
              <a:spcBef>
                <a:spcPct val="40000"/>
              </a:spcBef>
            </a:pPr>
            <a:r>
              <a:rPr lang="en-US" dirty="0">
                <a:cs typeface="Tahoma" panose="020B0604030504040204" pitchFamily="34" charset="0"/>
              </a:rPr>
              <a:t>All accelerations must occur within the normal </a:t>
            </a:r>
            <a:br>
              <a:rPr lang="en-US" dirty="0">
                <a:cs typeface="Tahoma" panose="020B0604030504040204" pitchFamily="34" charset="0"/>
              </a:rPr>
            </a:br>
            <a:r>
              <a:rPr lang="en-US" dirty="0">
                <a:cs typeface="Tahoma" panose="020B0604030504040204" pitchFamily="34" charset="0"/>
              </a:rPr>
              <a:t>and crash times.</a:t>
            </a:r>
          </a:p>
        </p:txBody>
      </p:sp>
    </p:spTree>
    <p:extLst>
      <p:ext uri="{BB962C8B-B14F-4D97-AF65-F5344CB8AC3E}">
        <p14:creationId xmlns:p14="http://schemas.microsoft.com/office/powerpoint/2010/main" val="393785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9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74398F55-B077-424F-8401-37E73FC852CF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69634" name="AutoShape 2"/>
          <p:cNvSpPr>
            <a:spLocks noGrp="1" noChangeArrowheads="1"/>
          </p:cNvSpPr>
          <p:nvPr>
            <p:ph type="title"/>
          </p:nvPr>
        </p:nvSpPr>
        <p:spPr>
          <a:xfrm>
            <a:off x="493713" y="266700"/>
            <a:ext cx="8156575" cy="757238"/>
          </a:xfrm>
          <a:gradFill>
            <a:gsLst>
              <a:gs pos="0">
                <a:srgbClr val="990033">
                  <a:gamma/>
                  <a:shade val="46275"/>
                  <a:invGamma/>
                </a:srgbClr>
              </a:gs>
              <a:gs pos="50000">
                <a:srgbClr val="990033"/>
              </a:gs>
              <a:gs pos="100000">
                <a:srgbClr val="990033">
                  <a:gamma/>
                  <a:shade val="46275"/>
                  <a:invGamma/>
                </a:srgbClr>
              </a:gs>
            </a:gsLst>
            <a:lin ang="5400000"/>
          </a:gradFill>
          <a:ln/>
        </p:spPr>
        <p:txBody>
          <a:bodyPr/>
          <a:lstStyle/>
          <a:p>
            <a:r>
              <a:rPr lang="en-US" sz="2800" dirty="0"/>
              <a:t>Activity Graph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7407275" y="6172200"/>
            <a:ext cx="1279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 dirty="0">
                <a:solidFill>
                  <a:srgbClr val="006666"/>
                </a:solidFill>
              </a:rPr>
              <a:t>FIGURE 9.2</a:t>
            </a:r>
            <a:endParaRPr lang="en-US" sz="1200" b="1" dirty="0">
              <a:solidFill>
                <a:srgbClr val="006666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012" y="1173448"/>
            <a:ext cx="589597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2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ject Management 6e. - Gray and Larson">
  <a:themeElements>
    <a:clrScheme name="">
      <a:dk1>
        <a:srgbClr val="000000"/>
      </a:dk1>
      <a:lt1>
        <a:srgbClr val="FFFFE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6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roject Management 5e. - Gray and Lars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roject Management 5e. - Gray and Larso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ct Management 5e. - Gray and Larso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Management 5e. - Gray and Larso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Management 5e. - Gray and Larso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Management 5e. - Gray and Lars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Management 5e. - Gray and Lars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Management 5e. - Gray and Lars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819</TotalTime>
  <Words>2542</Words>
  <Application>Microsoft Office PowerPoint</Application>
  <PresentationFormat>On-screen Show (4:3)</PresentationFormat>
  <Paragraphs>220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Tahoma</vt:lpstr>
      <vt:lpstr>Times New Roman</vt:lpstr>
      <vt:lpstr>Project Management 6e. - Gray and Larson</vt:lpstr>
      <vt:lpstr>PowerPoint Presentation</vt:lpstr>
      <vt:lpstr>Where We Are Now</vt:lpstr>
      <vt:lpstr>Rationale for Reducing Project Duration</vt:lpstr>
      <vt:lpstr>Options for Accelerating Project Completion</vt:lpstr>
      <vt:lpstr>Explanation of Project Costs</vt:lpstr>
      <vt:lpstr>Reducing Project Duration  to Reduce Project Cost</vt:lpstr>
      <vt:lpstr>Project Cost–Duration Graph</vt:lpstr>
      <vt:lpstr>Constructing a Project Cost–Duration Graph </vt:lpstr>
      <vt:lpstr>Activity Graph</vt:lpstr>
      <vt:lpstr>Cost–Duration Trade-off Example</vt:lpstr>
      <vt:lpstr>Cost–Duration Trade-off Example (cont’d)</vt:lpstr>
      <vt:lpstr>Cost–Duration Trade-off Example (cont’d)</vt:lpstr>
      <vt:lpstr>Constructing a Project Cost–Duration Graph </vt:lpstr>
      <vt:lpstr>Cost–Duration Trade-off Example (cont’d)</vt:lpstr>
      <vt:lpstr>Summary Costs by Duration</vt:lpstr>
      <vt:lpstr>Project Cost–Duration Graph</vt:lpstr>
      <vt:lpstr>Practical Considerations</vt:lpstr>
      <vt:lpstr>What if Cost, Not Time Is the Issue?</vt:lpstr>
      <vt:lpstr>Key Terms</vt:lpstr>
      <vt:lpstr>Project Priority Matrix: Whitbread Project</vt:lpstr>
    </vt:vector>
  </TitlesOfParts>
  <Manager>Wanda Zeman</Manager>
  <Company>The McGraw-Hill Companies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6e</dc:title>
  <dc:subject>Chapter 9</dc:subject>
  <dc:creator>Charlie Cook - ccook@uwa.edu</dc:creator>
  <cp:lastModifiedBy>Rodina</cp:lastModifiedBy>
  <cp:revision>54</cp:revision>
  <cp:lastPrinted>1601-01-01T00:00:00Z</cp:lastPrinted>
  <dcterms:created xsi:type="dcterms:W3CDTF">1901-01-01T06:00:00Z</dcterms:created>
  <dcterms:modified xsi:type="dcterms:W3CDTF">2016-11-08T07:54:10Z</dcterms:modified>
</cp:coreProperties>
</file>