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8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9307" autoAdjust="0"/>
    <p:restoredTop sz="94660"/>
  </p:normalViewPr>
  <p:slideViewPr>
    <p:cSldViewPr showGuides="1">
      <p:cViewPr varScale="1">
        <p:scale>
          <a:sx n="72" d="100"/>
          <a:sy n="72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60"/>
    </p:cViewPr>
  </p:sorterViewPr>
  <p:notesViewPr>
    <p:cSldViewPr showGuides="1">
      <p:cViewPr varScale="1">
        <p:scale>
          <a:sx n="101" d="100"/>
          <a:sy n="101" d="100"/>
        </p:scale>
        <p:origin x="558" y="90"/>
      </p:cViewPr>
      <p:guideLst>
        <p:guide orient="horz" pos="2851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38DE7-00C8-4E90-8170-90A15959E3B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98CD-F316-4AC5-A660-D79303F9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99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37695" y="-1"/>
            <a:ext cx="2971800" cy="45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13–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/>
              <a:t>Chapter Thirteen</a:t>
            </a:r>
            <a:br>
              <a:rPr lang="en-US" b="1" dirty="0" smtClean="0"/>
            </a:br>
            <a:r>
              <a:rPr lang="en-US" b="1" dirty="0" smtClean="0"/>
              <a:t>Progress and Performance Measurement and Evaluation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time-phase baseline plan corrects for the </a:t>
            </a:r>
            <a:r>
              <a:rPr lang="en-US" dirty="0"/>
              <a:t>failure of </a:t>
            </a:r>
            <a:r>
              <a:rPr lang="en-US" dirty="0" smtClean="0"/>
              <a:t>monitoring </a:t>
            </a:r>
            <a:r>
              <a:rPr lang="en-US" dirty="0"/>
              <a:t>systems to connect a project’s actual performance to its schedule and forecast budget</a:t>
            </a:r>
            <a:r>
              <a:rPr lang="en-US" dirty="0" smtClean="0"/>
              <a:t>. Systems </a:t>
            </a:r>
            <a:r>
              <a:rPr lang="en-US" dirty="0"/>
              <a:t>that measure only cost variances do not identify resource and project cost problems associated with falling behind or progressing ahead of schedule.</a:t>
            </a:r>
          </a:p>
          <a:p>
            <a:r>
              <a:rPr lang="en-US" dirty="0" smtClean="0"/>
              <a:t>An earned value cost/schedule system is an </a:t>
            </a:r>
            <a:r>
              <a:rPr lang="en-US" dirty="0"/>
              <a:t>integrated project management system based on the earned value concept that uses a time-phased budget baseline to compare actual and planned schedule and costs.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71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Table 13.1 </a:t>
            </a:r>
            <a:r>
              <a:rPr lang="en-US" dirty="0" smtClean="0"/>
              <a:t>presents a glossary of the acronyms and equations used by the </a:t>
            </a:r>
            <a:r>
              <a:rPr lang="en-US" dirty="0"/>
              <a:t>earned value cost/schedule </a:t>
            </a:r>
            <a:r>
              <a:rPr lang="en-US" dirty="0" smtClean="0"/>
              <a:t>system for analysis. </a:t>
            </a:r>
            <a:r>
              <a:rPr lang="en-US" dirty="0"/>
              <a:t>In recent years acronyms have been shortened to be more </a:t>
            </a:r>
            <a:r>
              <a:rPr lang="en-US" dirty="0" smtClean="0"/>
              <a:t>phonetically friendly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acronyms found in brackets </a:t>
            </a:r>
            <a:r>
              <a:rPr lang="en-US" dirty="0" smtClean="0"/>
              <a:t>represent the </a:t>
            </a:r>
            <a:r>
              <a:rPr lang="en-US" dirty="0"/>
              <a:t>older acronyms, which are often found in software programs. To the uninitiated</a:t>
            </a:r>
            <a:r>
              <a:rPr lang="en-US" dirty="0" smtClean="0"/>
              <a:t>, the </a:t>
            </a:r>
            <a:r>
              <a:rPr lang="en-US" dirty="0"/>
              <a:t>terms used in practice appear horrendous and intimidating. However</a:t>
            </a:r>
            <a:r>
              <a:rPr lang="en-US" dirty="0" smtClean="0"/>
              <a:t>, once </a:t>
            </a:r>
            <a:r>
              <a:rPr lang="en-US" dirty="0"/>
              <a:t>a few basic terms </a:t>
            </a:r>
            <a:r>
              <a:rPr lang="en-US" dirty="0" smtClean="0"/>
              <a:t>are </a:t>
            </a:r>
            <a:r>
              <a:rPr lang="en-US" dirty="0"/>
              <a:t>understood, the intimidation </a:t>
            </a:r>
            <a:r>
              <a:rPr lang="en-US" dirty="0" smtClean="0"/>
              <a:t>factor decreases considerably.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4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Following these five steps will help ensure </a:t>
            </a:r>
            <a:r>
              <a:rPr lang="en-US" dirty="0"/>
              <a:t>that </a:t>
            </a:r>
            <a:r>
              <a:rPr lang="en-US" dirty="0" smtClean="0"/>
              <a:t>a </a:t>
            </a:r>
            <a:r>
              <a:rPr lang="en-US" dirty="0"/>
              <a:t>cost/schedule system is </a:t>
            </a:r>
            <a:r>
              <a:rPr lang="en-US" dirty="0" smtClean="0"/>
              <a:t>integrated: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Define the work using a WBS.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dirty="0"/>
              <a:t>Scope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dirty="0"/>
              <a:t>Work packages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dirty="0"/>
              <a:t>Deliverables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dirty="0"/>
              <a:t>Organization units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dirty="0"/>
              <a:t>Resources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dirty="0" smtClean="0"/>
              <a:t>Budgets for each work package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Develop work and </a:t>
            </a:r>
            <a:r>
              <a:rPr lang="en-US" dirty="0" smtClean="0"/>
              <a:t>resource </a:t>
            </a:r>
            <a:r>
              <a:rPr lang="en-US" dirty="0"/>
              <a:t>schedules.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dirty="0"/>
              <a:t>Schedule </a:t>
            </a:r>
            <a:r>
              <a:rPr lang="en-US" dirty="0" smtClean="0"/>
              <a:t>resources to </a:t>
            </a:r>
            <a:r>
              <a:rPr lang="en-US" dirty="0"/>
              <a:t>activities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dirty="0"/>
              <a:t>Time-phase work packages into a </a:t>
            </a:r>
            <a:r>
              <a:rPr lang="en-US" dirty="0" smtClean="0"/>
              <a:t>network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Develop a time-phased budget using work packages included in an activity. Accumulate budgets (PV).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At the work package level, collect the actual costs for the work performed (AC). Multiply percent complete times original budget (EV).`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Compute the schedule variance (EV-PV) and the cost variance (EV-AC</a:t>
            </a:r>
            <a:r>
              <a:rPr lang="en-US" dirty="0" smtClean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3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Figure 13.3 </a:t>
            </a:r>
            <a:r>
              <a:rPr lang="en-US" dirty="0"/>
              <a:t>presents a schematic overview of the integrated information system</a:t>
            </a:r>
            <a:r>
              <a:rPr lang="en-US" dirty="0" smtClean="0"/>
              <a:t>, which </a:t>
            </a:r>
            <a:r>
              <a:rPr lang="en-US" dirty="0"/>
              <a:t>includes the techniques and systems presented in earlier chapters. </a:t>
            </a:r>
            <a:r>
              <a:rPr lang="en-US" dirty="0" smtClean="0"/>
              <a:t>Steps </a:t>
            </a:r>
            <a:r>
              <a:rPr lang="en-US" dirty="0"/>
              <a:t>1 and </a:t>
            </a:r>
            <a:r>
              <a:rPr lang="en-US" dirty="0" smtClean="0"/>
              <a:t>2 are </a:t>
            </a:r>
            <a:r>
              <a:rPr lang="en-US" dirty="0"/>
              <a:t>already carefully developed. </a:t>
            </a:r>
            <a:r>
              <a:rPr lang="en-US" dirty="0" smtClean="0"/>
              <a:t>In the overview, control </a:t>
            </a:r>
            <a:r>
              <a:rPr lang="en-US" dirty="0"/>
              <a:t>data can be traced </a:t>
            </a:r>
            <a:r>
              <a:rPr lang="en-US" dirty="0" smtClean="0"/>
              <a:t>backward to </a:t>
            </a:r>
            <a:r>
              <a:rPr lang="en-US" dirty="0"/>
              <a:t>specific deliverables and organization unit responsible.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22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percent complete rule</a:t>
            </a:r>
            <a:r>
              <a:rPr lang="en-US" dirty="0" smtClean="0"/>
              <a:t> </a:t>
            </a:r>
            <a:r>
              <a:rPr lang="en-US" dirty="0"/>
              <a:t>is the heart of any earned value system. The best method for </a:t>
            </a:r>
            <a:r>
              <a:rPr lang="en-US" dirty="0" smtClean="0"/>
              <a:t>assigning costs </a:t>
            </a:r>
            <a:r>
              <a:rPr lang="en-US" dirty="0"/>
              <a:t>to the baseline under this rule is to establish frequent checkpoints over </a:t>
            </a:r>
            <a:r>
              <a:rPr lang="en-US" dirty="0" smtClean="0"/>
              <a:t>the duration </a:t>
            </a:r>
            <a:r>
              <a:rPr lang="en-US" dirty="0"/>
              <a:t>of the work package and assign completion percentages in dollar terms. Units might be lines of code, hours, drawings completed, </a:t>
            </a:r>
            <a:r>
              <a:rPr lang="en-US" dirty="0" smtClean="0"/>
              <a:t>cubic yards </a:t>
            </a:r>
            <a:r>
              <a:rPr lang="en-US" dirty="0"/>
              <a:t>of concrete in place, workdays, prototypes complete, etc.</a:t>
            </a:r>
          </a:p>
          <a:p>
            <a:r>
              <a:rPr lang="en-US" dirty="0" smtClean="0"/>
              <a:t>The general rule </a:t>
            </a:r>
            <a:r>
              <a:rPr lang="en-US" dirty="0"/>
              <a:t>for </a:t>
            </a:r>
            <a:r>
              <a:rPr lang="en-US" dirty="0" smtClean="0"/>
              <a:t>placing costs in baselines is costs </a:t>
            </a:r>
            <a:r>
              <a:rPr lang="en-US" dirty="0"/>
              <a:t>are placed exactly as they are expected to be “earned” in order to track them to their point of origin.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2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purposes </a:t>
            </a:r>
            <a:r>
              <a:rPr lang="en-US" dirty="0"/>
              <a:t>of a </a:t>
            </a:r>
            <a:r>
              <a:rPr lang="en-US" dirty="0" smtClean="0"/>
              <a:t>project Baseline </a:t>
            </a:r>
            <a:r>
              <a:rPr lang="en-US" dirty="0"/>
              <a:t>(PV</a:t>
            </a:r>
            <a:r>
              <a:rPr lang="en-US" dirty="0" smtClean="0"/>
              <a:t>) are that it serves as an </a:t>
            </a:r>
            <a:r>
              <a:rPr lang="en-US" dirty="0"/>
              <a:t>anchor point for measuring </a:t>
            </a:r>
            <a:r>
              <a:rPr lang="en-US" dirty="0" smtClean="0"/>
              <a:t>present performance in the following ways: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planned cost and expected schedule against </a:t>
            </a:r>
            <a:r>
              <a:rPr lang="en-US" dirty="0" smtClean="0"/>
              <a:t>which </a:t>
            </a:r>
            <a:r>
              <a:rPr lang="en-US" dirty="0"/>
              <a:t>actual cost and schedule are measured.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basis for cash flows and awarding progress payments.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summation of time-phased budgets (cost accounts as summed work packages) along a project timeline.</a:t>
            </a:r>
          </a:p>
          <a:p>
            <a:r>
              <a:rPr lang="en-US" dirty="0" smtClean="0"/>
              <a:t>Costs commonly included </a:t>
            </a:r>
            <a:r>
              <a:rPr lang="en-US" dirty="0"/>
              <a:t>in </a:t>
            </a:r>
            <a:r>
              <a:rPr lang="en-US" dirty="0" smtClean="0"/>
              <a:t>baselines are labor, </a:t>
            </a:r>
            <a:r>
              <a:rPr lang="en-US" dirty="0"/>
              <a:t>equipment, materials, project direct overhead costs </a:t>
            </a:r>
            <a:r>
              <a:rPr lang="en-US" dirty="0" smtClean="0"/>
              <a:t>(DOC).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11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Generally the method for measuring accomplishments centers on two </a:t>
            </a:r>
            <a:r>
              <a:rPr lang="en-US" dirty="0" smtClean="0"/>
              <a:t>key computations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1. Comparing earned value with the expected schedule value.</a:t>
            </a:r>
          </a:p>
          <a:p>
            <a:pPr lvl="1"/>
            <a:r>
              <a:rPr lang="en-US" dirty="0"/>
              <a:t>2. Comparing earned value with the actual costs.</a:t>
            </a:r>
          </a:p>
          <a:p>
            <a:r>
              <a:rPr lang="en-US" dirty="0"/>
              <a:t>These comparisons can be made at the project level or down to the cost </a:t>
            </a:r>
            <a:r>
              <a:rPr lang="en-US" dirty="0" smtClean="0"/>
              <a:t>account level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Assessing project </a:t>
            </a:r>
            <a:r>
              <a:rPr lang="en-US" dirty="0"/>
              <a:t>status can be determined for the latest period, all periods to date</a:t>
            </a:r>
            <a:r>
              <a:rPr lang="en-US" dirty="0" smtClean="0"/>
              <a:t>, and </a:t>
            </a:r>
            <a:r>
              <a:rPr lang="en-US" dirty="0"/>
              <a:t>estimated to the end of the project</a:t>
            </a:r>
            <a:r>
              <a:rPr lang="en-US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Assessment requires assembling the following data elements: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budgeted </a:t>
            </a:r>
            <a:r>
              <a:rPr lang="en-US" dirty="0"/>
              <a:t>cost of the work scheduled (PV)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Budgeted cost of the work completed (EV)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Actual cost of the work completed (AC)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When calculating </a:t>
            </a:r>
            <a:r>
              <a:rPr lang="en-US" dirty="0"/>
              <a:t>schedule and cost </a:t>
            </a:r>
            <a:r>
              <a:rPr lang="en-US" dirty="0" smtClean="0"/>
              <a:t>variances to determine the status of a project, a </a:t>
            </a:r>
            <a:r>
              <a:rPr lang="en-US" dirty="0"/>
              <a:t>positive variance indicates a desirable condition, </a:t>
            </a:r>
            <a:r>
              <a:rPr lang="en-US" dirty="0" smtClean="0"/>
              <a:t>while a </a:t>
            </a:r>
            <a:r>
              <a:rPr lang="en-US" dirty="0"/>
              <a:t>negative variance suggests problems or </a:t>
            </a:r>
            <a:r>
              <a:rPr lang="en-US" dirty="0" smtClean="0"/>
              <a:t>changes </a:t>
            </a:r>
            <a:r>
              <a:rPr lang="en-US" dirty="0"/>
              <a:t>that have taken place.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17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the analysis of variance in a project, a cost variance </a:t>
            </a:r>
            <a:r>
              <a:rPr lang="en-US" dirty="0"/>
              <a:t>(CV</a:t>
            </a:r>
            <a:r>
              <a:rPr lang="en-US" dirty="0" smtClean="0"/>
              <a:t>) indicates </a:t>
            </a:r>
            <a:r>
              <a:rPr lang="en-US" dirty="0"/>
              <a:t>if the work accomplished using </a:t>
            </a:r>
            <a:r>
              <a:rPr lang="en-US" dirty="0" smtClean="0"/>
              <a:t>labor and </a:t>
            </a:r>
            <a:r>
              <a:rPr lang="en-US" dirty="0"/>
              <a:t>materials costs more or less than was </a:t>
            </a:r>
            <a:r>
              <a:rPr lang="en-US" dirty="0" smtClean="0"/>
              <a:t>planned </a:t>
            </a:r>
            <a:r>
              <a:rPr lang="en-US" dirty="0"/>
              <a:t>at any point in the project</a:t>
            </a:r>
            <a:r>
              <a:rPr lang="en-US" dirty="0" smtClean="0"/>
              <a:t>. A schedule variance </a:t>
            </a:r>
            <a:r>
              <a:rPr lang="en-US" dirty="0"/>
              <a:t>(SV</a:t>
            </a:r>
            <a:r>
              <a:rPr lang="en-US" dirty="0" smtClean="0"/>
              <a:t>) presents </a:t>
            </a:r>
            <a:r>
              <a:rPr lang="en-US" dirty="0"/>
              <a:t>an overall assessment in dollar terms </a:t>
            </a:r>
            <a:r>
              <a:rPr lang="en-US" dirty="0" smtClean="0"/>
              <a:t>of </a:t>
            </a:r>
            <a:r>
              <a:rPr lang="en-US" dirty="0"/>
              <a:t>the progress of all work packages in the project scheduled to date.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9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sz="1100" b="1" dirty="0"/>
              <a:t>Figure 13.4 </a:t>
            </a:r>
            <a:r>
              <a:rPr lang="en-US" sz="1100" dirty="0"/>
              <a:t>presents a sample cost/schedule graph with variances identified </a:t>
            </a:r>
            <a:r>
              <a:rPr lang="en-US" sz="1100" dirty="0" smtClean="0"/>
              <a:t>for a </a:t>
            </a:r>
            <a:r>
              <a:rPr lang="en-US" sz="1100" dirty="0"/>
              <a:t>project at the current status report date. </a:t>
            </a:r>
            <a:r>
              <a:rPr lang="en-US" sz="1100" dirty="0" smtClean="0"/>
              <a:t>The </a:t>
            </a:r>
            <a:r>
              <a:rPr lang="en-US" sz="1100" dirty="0"/>
              <a:t>graph </a:t>
            </a:r>
            <a:r>
              <a:rPr lang="en-US" sz="1100" dirty="0" smtClean="0"/>
              <a:t>focuses </a:t>
            </a:r>
            <a:r>
              <a:rPr lang="en-US" sz="1100" dirty="0"/>
              <a:t>on </a:t>
            </a:r>
            <a:r>
              <a:rPr lang="en-US" sz="1100" dirty="0" smtClean="0"/>
              <a:t>what remains </a:t>
            </a:r>
            <a:r>
              <a:rPr lang="en-US" sz="1100" dirty="0"/>
              <a:t>to be accomplished and any favorable or unfavorable trends. The “today</a:t>
            </a:r>
            <a:r>
              <a:rPr lang="en-US" sz="1100" dirty="0" smtClean="0"/>
              <a:t>” label </a:t>
            </a:r>
            <a:r>
              <a:rPr lang="en-US" sz="1100" dirty="0"/>
              <a:t>marks the report date (time period 25) of where the project has been </a:t>
            </a:r>
            <a:r>
              <a:rPr lang="en-US" sz="1100" dirty="0" smtClean="0"/>
              <a:t>and where </a:t>
            </a:r>
            <a:r>
              <a:rPr lang="en-US" sz="1100" dirty="0"/>
              <a:t>it is going. Because our system is hierarchical, graphs of the same form </a:t>
            </a:r>
            <a:r>
              <a:rPr lang="en-US" sz="1100" dirty="0" smtClean="0"/>
              <a:t>can be </a:t>
            </a:r>
            <a:r>
              <a:rPr lang="en-US" sz="1100" dirty="0"/>
              <a:t>developed for different levels of management. </a:t>
            </a:r>
            <a:endParaRPr lang="en-US" sz="1100" dirty="0" smtClean="0"/>
          </a:p>
          <a:p>
            <a:r>
              <a:rPr lang="en-US" sz="1100" dirty="0" smtClean="0"/>
              <a:t>In </a:t>
            </a:r>
            <a:r>
              <a:rPr lang="en-US" sz="1100" b="1" dirty="0"/>
              <a:t>Figure 13.4 </a:t>
            </a:r>
            <a:r>
              <a:rPr lang="en-US" sz="1100" dirty="0"/>
              <a:t>the top line </a:t>
            </a:r>
            <a:r>
              <a:rPr lang="en-US" sz="1100" dirty="0" smtClean="0"/>
              <a:t>represents the </a:t>
            </a:r>
            <a:r>
              <a:rPr lang="en-US" sz="1100" dirty="0"/>
              <a:t>actual costs (AC) incurred for the project work to date. The middle </a:t>
            </a:r>
            <a:r>
              <a:rPr lang="en-US" sz="1100" dirty="0" smtClean="0"/>
              <a:t>line is </a:t>
            </a:r>
            <a:r>
              <a:rPr lang="en-US" sz="1100" dirty="0"/>
              <a:t>the baseline (PV) and ends at the scheduled project duration (45). The </a:t>
            </a:r>
            <a:r>
              <a:rPr lang="en-US" sz="1100" dirty="0" smtClean="0"/>
              <a:t>bottom line </a:t>
            </a:r>
            <a:r>
              <a:rPr lang="en-US" sz="1100" dirty="0"/>
              <a:t>is the budgeted value of </a:t>
            </a:r>
            <a:r>
              <a:rPr lang="en-US" sz="1100" dirty="0" smtClean="0"/>
              <a:t> the </a:t>
            </a:r>
            <a:r>
              <a:rPr lang="en-US" sz="1100" dirty="0"/>
              <a:t>work actually completed to date (EV) or </a:t>
            </a:r>
            <a:r>
              <a:rPr lang="en-US" sz="1100" dirty="0" smtClean="0"/>
              <a:t>the earned </a:t>
            </a:r>
            <a:r>
              <a:rPr lang="en-US" sz="1100" dirty="0"/>
              <a:t>value. The dotted line extending the actual costs from the report date </a:t>
            </a:r>
            <a:r>
              <a:rPr lang="en-US" sz="1100" dirty="0" smtClean="0"/>
              <a:t>to the </a:t>
            </a:r>
            <a:r>
              <a:rPr lang="en-US" sz="1100" dirty="0"/>
              <a:t>new estimated completion date represents revised estimates of expected </a:t>
            </a:r>
            <a:r>
              <a:rPr lang="en-US" sz="1100" dirty="0" smtClean="0"/>
              <a:t>actual costs</a:t>
            </a:r>
            <a:r>
              <a:rPr lang="en-US" sz="1100" dirty="0"/>
              <a:t>; that is, additional information suggests the costs at completion of the </a:t>
            </a:r>
            <a:r>
              <a:rPr lang="en-US" sz="1100" dirty="0" smtClean="0"/>
              <a:t>project will </a:t>
            </a:r>
            <a:r>
              <a:rPr lang="en-US" sz="1100" dirty="0"/>
              <a:t>differ from what was planned. Note that the project duration has </a:t>
            </a:r>
            <a:r>
              <a:rPr lang="en-US" sz="1100" dirty="0" smtClean="0"/>
              <a:t>been extended </a:t>
            </a:r>
            <a:r>
              <a:rPr lang="en-US" sz="1100" dirty="0"/>
              <a:t>and the variance at completion (VAC) is negative (BAC </a:t>
            </a:r>
            <a:r>
              <a:rPr lang="en-US" sz="1100" dirty="0" smtClean="0"/>
              <a:t>– </a:t>
            </a:r>
            <a:r>
              <a:rPr lang="en-US" sz="1100" dirty="0"/>
              <a:t>EAC</a:t>
            </a:r>
            <a:r>
              <a:rPr lang="en-US" sz="1100" dirty="0" smtClean="0"/>
              <a:t>).</a:t>
            </a:r>
          </a:p>
          <a:p>
            <a:r>
              <a:rPr lang="en-US" sz="1100" dirty="0"/>
              <a:t>Another interpretation of the graph uses percentages. At the end of period 25</a:t>
            </a:r>
            <a:r>
              <a:rPr lang="en-US" sz="1100" dirty="0" smtClean="0"/>
              <a:t>, 75 </a:t>
            </a:r>
            <a:r>
              <a:rPr lang="en-US" sz="1100" dirty="0"/>
              <a:t>percent of the work was scheduled to be accomplished. At the end of period 25</a:t>
            </a:r>
            <a:r>
              <a:rPr lang="en-US" sz="1100" dirty="0" smtClean="0"/>
              <a:t>, the </a:t>
            </a:r>
            <a:r>
              <a:rPr lang="en-US" sz="1100" dirty="0"/>
              <a:t>value of the work accomplished is 50 percent. The actual cost of the </a:t>
            </a:r>
            <a:r>
              <a:rPr lang="en-US" sz="1100" dirty="0" smtClean="0"/>
              <a:t>work completed </a:t>
            </a:r>
            <a:r>
              <a:rPr lang="en-US" sz="1100" dirty="0"/>
              <a:t>to date is $340, or 85 percent of the total project budget. The </a:t>
            </a:r>
            <a:r>
              <a:rPr lang="en-US" sz="1100" dirty="0" smtClean="0"/>
              <a:t>graph suggests </a:t>
            </a:r>
            <a:r>
              <a:rPr lang="en-US" sz="1100" dirty="0"/>
              <a:t>the project will have about a 18 percent cost overrun and be five </a:t>
            </a:r>
            <a:r>
              <a:rPr lang="en-US" sz="1100" dirty="0" smtClean="0"/>
              <a:t>time units </a:t>
            </a:r>
            <a:r>
              <a:rPr lang="en-US" sz="1100" dirty="0"/>
              <a:t>late. The current status of the project shows the cost variance (CV) to be over budget by $140 (EV </a:t>
            </a:r>
            <a:r>
              <a:rPr lang="en-US" sz="1100" dirty="0" smtClean="0"/>
              <a:t>– </a:t>
            </a:r>
            <a:r>
              <a:rPr lang="en-US" sz="1100" dirty="0"/>
              <a:t>AC </a:t>
            </a:r>
            <a:r>
              <a:rPr lang="en-US" sz="1100" dirty="0" smtClean="0"/>
              <a:t>= </a:t>
            </a:r>
            <a:r>
              <a:rPr lang="en-US" sz="1100" dirty="0"/>
              <a:t>200 –</a:t>
            </a:r>
            <a:r>
              <a:rPr lang="en-US" sz="1100" dirty="0" smtClean="0"/>
              <a:t> </a:t>
            </a:r>
            <a:r>
              <a:rPr lang="en-US" sz="1100" dirty="0"/>
              <a:t>340 </a:t>
            </a:r>
            <a:r>
              <a:rPr lang="en-US" sz="1100" dirty="0" smtClean="0"/>
              <a:t>= </a:t>
            </a:r>
            <a:r>
              <a:rPr lang="en-US" sz="1100" dirty="0"/>
              <a:t>– </a:t>
            </a:r>
            <a:r>
              <a:rPr lang="en-US" sz="1100" dirty="0" smtClean="0"/>
              <a:t>140</a:t>
            </a:r>
            <a:r>
              <a:rPr lang="en-US" sz="1100" dirty="0"/>
              <a:t>). The schedule </a:t>
            </a:r>
            <a:r>
              <a:rPr lang="en-US" sz="1100" dirty="0" smtClean="0"/>
              <a:t>variance (</a:t>
            </a:r>
            <a:r>
              <a:rPr lang="en-US" sz="1100" dirty="0"/>
              <a:t>SV) is negative $100 (EV </a:t>
            </a:r>
            <a:r>
              <a:rPr lang="en-US" sz="1100" dirty="0" smtClean="0"/>
              <a:t>– </a:t>
            </a:r>
            <a:r>
              <a:rPr lang="en-US" sz="1100" dirty="0"/>
              <a:t>PV </a:t>
            </a:r>
            <a:r>
              <a:rPr lang="en-US" sz="1100" dirty="0" smtClean="0"/>
              <a:t>= </a:t>
            </a:r>
            <a:r>
              <a:rPr lang="en-US" sz="1100" dirty="0"/>
              <a:t>200 – </a:t>
            </a:r>
            <a:r>
              <a:rPr lang="en-US" sz="1100" dirty="0" smtClean="0"/>
              <a:t> </a:t>
            </a:r>
            <a:r>
              <a:rPr lang="en-US" sz="1100" dirty="0"/>
              <a:t>300 </a:t>
            </a:r>
            <a:r>
              <a:rPr lang="en-US" sz="1100" dirty="0" smtClean="0"/>
              <a:t>= </a:t>
            </a:r>
            <a:r>
              <a:rPr lang="en-US" sz="1100" dirty="0"/>
              <a:t>– </a:t>
            </a:r>
            <a:r>
              <a:rPr lang="en-US" sz="1100" dirty="0" smtClean="0"/>
              <a:t>100</a:t>
            </a:r>
            <a:r>
              <a:rPr lang="en-US" sz="1100" dirty="0"/>
              <a:t>), which suggests the </a:t>
            </a:r>
            <a:r>
              <a:rPr lang="en-US" sz="1100" dirty="0" smtClean="0"/>
              <a:t>project is </a:t>
            </a:r>
            <a:r>
              <a:rPr lang="en-US" sz="1100" dirty="0"/>
              <a:t>behind schedule.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19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Figure 13.5 </a:t>
            </a:r>
            <a:r>
              <a:rPr lang="en-US" dirty="0" smtClean="0"/>
              <a:t>presents four different earned-value cost/schedule graphs for students to use for practice in interpreting </a:t>
            </a:r>
            <a:r>
              <a:rPr lang="en-US" dirty="0"/>
              <a:t>the outcomes of cost/schedule graphs. Remember, PV is your </a:t>
            </a:r>
            <a:r>
              <a:rPr lang="en-US" dirty="0" smtClean="0"/>
              <a:t>baseline and </a:t>
            </a:r>
            <a:r>
              <a:rPr lang="en-US" dirty="0"/>
              <a:t>anchor point.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2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Chapter 13 </a:t>
            </a:r>
            <a:r>
              <a:rPr lang="en-US" dirty="0" smtClean="0"/>
              <a:t>reviews how project managers use the information developed from various controls </a:t>
            </a:r>
            <a:r>
              <a:rPr lang="en-US" dirty="0"/>
              <a:t>to steer </a:t>
            </a:r>
            <a:r>
              <a:rPr lang="en-US" dirty="0" smtClean="0"/>
              <a:t>their projects </a:t>
            </a:r>
            <a:r>
              <a:rPr lang="en-US" dirty="0"/>
              <a:t>to completion </a:t>
            </a:r>
            <a:r>
              <a:rPr lang="en-US" dirty="0" smtClean="0"/>
              <a:t>and keep </a:t>
            </a:r>
            <a:r>
              <a:rPr lang="en-US" dirty="0"/>
              <a:t>stakeholders informed so timely decisions can be made to ensure </a:t>
            </a:r>
            <a:r>
              <a:rPr lang="en-US" dirty="0" smtClean="0"/>
              <a:t>the project </a:t>
            </a:r>
            <a:r>
              <a:rPr lang="en-US" dirty="0"/>
              <a:t>is managed effectively. </a:t>
            </a:r>
            <a:endParaRPr lang="en-US" dirty="0" smtClean="0"/>
          </a:p>
          <a:p>
            <a:r>
              <a:rPr lang="en-US" dirty="0" smtClean="0"/>
              <a:t>Control and </a:t>
            </a:r>
            <a:r>
              <a:rPr lang="en-US" dirty="0"/>
              <a:t>Gantt charts are useful vehicles for monitoring time performance. The </a:t>
            </a:r>
            <a:r>
              <a:rPr lang="en-US" dirty="0" smtClean="0"/>
              <a:t>cost/schedule </a:t>
            </a:r>
            <a:r>
              <a:rPr lang="en-US" dirty="0"/>
              <a:t>system allows the manager to have a positive influence on cost and </a:t>
            </a:r>
            <a:r>
              <a:rPr lang="en-US" dirty="0" smtClean="0"/>
              <a:t>schedule in </a:t>
            </a:r>
            <a:r>
              <a:rPr lang="en-US" dirty="0"/>
              <a:t>a timely manner.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ability to influence cost decreases with time; </a:t>
            </a:r>
            <a:r>
              <a:rPr lang="en-US" dirty="0" smtClean="0"/>
              <a:t>timely reports </a:t>
            </a:r>
            <a:r>
              <a:rPr lang="en-US" dirty="0"/>
              <a:t>identifying adverse cost trends </a:t>
            </a:r>
            <a:r>
              <a:rPr lang="en-US" dirty="0" smtClean="0"/>
              <a:t>assist project managers </a:t>
            </a:r>
            <a:r>
              <a:rPr lang="en-US" dirty="0"/>
              <a:t>in </a:t>
            </a:r>
            <a:r>
              <a:rPr lang="en-US" dirty="0" smtClean="0"/>
              <a:t>getting back </a:t>
            </a:r>
            <a:r>
              <a:rPr lang="en-US" dirty="0"/>
              <a:t>on budget and schedule. The integrated cost/schedule model provides the project manager and other stakeholders with a snapshot of the current and </a:t>
            </a:r>
            <a:r>
              <a:rPr lang="en-US" dirty="0" smtClean="0"/>
              <a:t>future status </a:t>
            </a:r>
            <a:r>
              <a:rPr lang="en-US" dirty="0"/>
              <a:t>of the project.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1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slide presents the initial assumptions on which an example hypothetical status report will be developed. The assumptions are that: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cost account has only one work package, and each cost account will be represented as an activity on the network.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project network early start times will serve as the basis for assigning the baseline values.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From the moment work an activity begins, some actual costs will </a:t>
            </a:r>
            <a:r>
              <a:rPr lang="en-US" dirty="0" smtClean="0"/>
              <a:t>be incurred </a:t>
            </a:r>
            <a:r>
              <a:rPr lang="en-US" dirty="0"/>
              <a:t>each period until the activity is completed.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74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Figure </a:t>
            </a:r>
            <a:r>
              <a:rPr lang="en-US" b="1" dirty="0" smtClean="0"/>
              <a:t>13.6 </a:t>
            </a:r>
            <a:r>
              <a:rPr lang="en-US" dirty="0" smtClean="0"/>
              <a:t>depicts </a:t>
            </a:r>
            <a:r>
              <a:rPr lang="en-US" dirty="0"/>
              <a:t>a </a:t>
            </a:r>
            <a:r>
              <a:rPr lang="en-US" dirty="0" smtClean="0"/>
              <a:t>simple row and column chart of the work </a:t>
            </a:r>
            <a:r>
              <a:rPr lang="en-US" dirty="0"/>
              <a:t>breakdown structure (WBS/OBS) with </a:t>
            </a:r>
            <a:r>
              <a:rPr lang="en-US" dirty="0" smtClean="0"/>
              <a:t>cost accounts for </a:t>
            </a:r>
            <a:r>
              <a:rPr lang="en-US" dirty="0"/>
              <a:t>the Digital Camera </a:t>
            </a:r>
            <a:r>
              <a:rPr lang="en-US" dirty="0" smtClean="0"/>
              <a:t>example in the textbook. </a:t>
            </a:r>
            <a:r>
              <a:rPr lang="en-US" dirty="0"/>
              <a:t>There </a:t>
            </a:r>
            <a:r>
              <a:rPr lang="en-US" dirty="0" smtClean="0"/>
              <a:t>are six </a:t>
            </a:r>
            <a:r>
              <a:rPr lang="en-US" dirty="0"/>
              <a:t>deliverables (Design Specifications, Shell &amp; Power, Memory/Software, </a:t>
            </a:r>
            <a:r>
              <a:rPr lang="en-US" dirty="0" smtClean="0"/>
              <a:t>Zoom System</a:t>
            </a:r>
            <a:r>
              <a:rPr lang="en-US" dirty="0"/>
              <a:t>, Assemble, and Test</a:t>
            </a:r>
            <a:r>
              <a:rPr lang="en-US" dirty="0" smtClean="0"/>
              <a:t>) on the column axis, </a:t>
            </a:r>
            <a:r>
              <a:rPr lang="en-US" dirty="0"/>
              <a:t>and five responsible departments (Design, Shell</a:t>
            </a:r>
            <a:r>
              <a:rPr lang="en-US" dirty="0" smtClean="0"/>
              <a:t>, Storage</a:t>
            </a:r>
            <a:r>
              <a:rPr lang="en-US" dirty="0"/>
              <a:t>, Zoom, and Assembly</a:t>
            </a:r>
            <a:r>
              <a:rPr lang="en-US" dirty="0" smtClean="0"/>
              <a:t>) on the row axis. </a:t>
            </a:r>
            <a:r>
              <a:rPr lang="en-US" dirty="0"/>
              <a:t>The total for all the cost accounts (CA) is $320,000</a:t>
            </a:r>
            <a:r>
              <a:rPr lang="en-US" dirty="0" smtClean="0"/>
              <a:t>, which </a:t>
            </a:r>
            <a:r>
              <a:rPr lang="en-US" dirty="0"/>
              <a:t>represents the total project cost.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09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Figure </a:t>
            </a:r>
            <a:r>
              <a:rPr lang="en-US" b="1" dirty="0" smtClean="0"/>
              <a:t>13.7</a:t>
            </a:r>
            <a:r>
              <a:rPr lang="en-US" dirty="0" smtClean="0"/>
              <a:t>, using information derived </a:t>
            </a:r>
            <a:r>
              <a:rPr lang="en-US" dirty="0"/>
              <a:t>from the WBS, </a:t>
            </a:r>
            <a:r>
              <a:rPr lang="en-US" dirty="0" smtClean="0"/>
              <a:t>presents a row and column formatted planning </a:t>
            </a:r>
            <a:r>
              <a:rPr lang="en-US" dirty="0"/>
              <a:t>Gantt chart for the Digital Camera project. The planned </a:t>
            </a:r>
            <a:r>
              <a:rPr lang="en-US" dirty="0" smtClean="0"/>
              <a:t>project duration </a:t>
            </a:r>
            <a:r>
              <a:rPr lang="en-US" dirty="0"/>
              <a:t>is 11 time units. This project information is used to time-phase the project budget baseline.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Figure 13.8 </a:t>
            </a:r>
            <a:r>
              <a:rPr lang="en-US" dirty="0" smtClean="0"/>
              <a:t>presents </a:t>
            </a:r>
            <a:r>
              <a:rPr lang="en-US" dirty="0"/>
              <a:t>a </a:t>
            </a:r>
            <a:r>
              <a:rPr lang="en-US" dirty="0" smtClean="0"/>
              <a:t>row and column worksheet </a:t>
            </a:r>
            <a:r>
              <a:rPr lang="en-US" dirty="0"/>
              <a:t>with </a:t>
            </a:r>
            <a:r>
              <a:rPr lang="en-US" dirty="0" smtClean="0"/>
              <a:t>an early </a:t>
            </a:r>
            <a:r>
              <a:rPr lang="en-US" dirty="0"/>
              <a:t>start baseline developed with costs assigned. They are assigned “exactly” </a:t>
            </a:r>
            <a:r>
              <a:rPr lang="en-US" dirty="0" smtClean="0"/>
              <a:t>as managers </a:t>
            </a:r>
            <a:r>
              <a:rPr lang="en-US" dirty="0"/>
              <a:t>plan to monitor and measure schedule and cost performance.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38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Table 13.2 </a:t>
            </a:r>
            <a:r>
              <a:rPr lang="en-US" dirty="0"/>
              <a:t>presents </a:t>
            </a:r>
            <a:r>
              <a:rPr lang="en-US" dirty="0" smtClean="0"/>
              <a:t>the </a:t>
            </a:r>
            <a:r>
              <a:rPr lang="en-US" dirty="0"/>
              <a:t>completed, separate status reports in row and column format </a:t>
            </a:r>
            <a:r>
              <a:rPr lang="en-US" dirty="0" smtClean="0"/>
              <a:t>of </a:t>
            </a:r>
            <a:r>
              <a:rPr lang="en-US" dirty="0"/>
              <a:t>the Digital </a:t>
            </a:r>
            <a:r>
              <a:rPr lang="en-US" dirty="0" smtClean="0"/>
              <a:t>Camera Prototype </a:t>
            </a:r>
            <a:r>
              <a:rPr lang="en-US" dirty="0"/>
              <a:t>project for periods 1 through 7. Each period percent complete </a:t>
            </a:r>
            <a:r>
              <a:rPr lang="en-US" dirty="0" smtClean="0"/>
              <a:t>and actual </a:t>
            </a:r>
            <a:r>
              <a:rPr lang="en-US" dirty="0"/>
              <a:t>cost were gathered for each task from staff in the field. The </a:t>
            </a:r>
            <a:r>
              <a:rPr lang="en-US" dirty="0" smtClean="0"/>
              <a:t> schedule and cost </a:t>
            </a:r>
            <a:r>
              <a:rPr lang="en-US" dirty="0"/>
              <a:t>variance are computed for each task and the project to date.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the status </a:t>
            </a:r>
            <a:r>
              <a:rPr lang="en-US" dirty="0"/>
              <a:t>in period 1 shows only Task A (Design Specifications) is in process and it </a:t>
            </a:r>
            <a:r>
              <a:rPr lang="en-US" dirty="0" smtClean="0"/>
              <a:t>is 50 </a:t>
            </a:r>
            <a:r>
              <a:rPr lang="en-US" dirty="0"/>
              <a:t>percent complete and actual cost for the task is 10. The planned value at </a:t>
            </a:r>
            <a:r>
              <a:rPr lang="en-US" dirty="0" smtClean="0"/>
              <a:t>the end </a:t>
            </a:r>
            <a:r>
              <a:rPr lang="en-US" dirty="0"/>
              <a:t>of period 1 for Task A is 10 (see Figure 13.8). The cost and schedule </a:t>
            </a:r>
            <a:r>
              <a:rPr lang="en-US" dirty="0" smtClean="0"/>
              <a:t>variance are </a:t>
            </a:r>
            <a:r>
              <a:rPr lang="en-US" dirty="0"/>
              <a:t>both zero, which indicates the project is on budget and schedule. By the end </a:t>
            </a:r>
            <a:r>
              <a:rPr lang="en-US" dirty="0" smtClean="0"/>
              <a:t>of period </a:t>
            </a:r>
            <a:r>
              <a:rPr lang="en-US" dirty="0"/>
              <a:t>3, Task A is finished. Task B (Shell &amp; Power) is 33 percent complete </a:t>
            </a:r>
            <a:r>
              <a:rPr lang="en-US" dirty="0" smtClean="0"/>
              <a:t>and AC </a:t>
            </a:r>
            <a:r>
              <a:rPr lang="en-US" dirty="0"/>
              <a:t>is 10; Task C is 20 percent complete and AC is 30; and D is 60 percent </a:t>
            </a:r>
            <a:r>
              <a:rPr lang="en-US" dirty="0" smtClean="0"/>
              <a:t>complete and </a:t>
            </a:r>
            <a:r>
              <a:rPr lang="en-US" dirty="0"/>
              <a:t>AC is 20. </a:t>
            </a:r>
            <a:endParaRPr lang="en-US" dirty="0" smtClean="0"/>
          </a:p>
          <a:p>
            <a:r>
              <a:rPr lang="en-US" dirty="0" smtClean="0"/>
              <a:t>Again</a:t>
            </a:r>
            <a:r>
              <a:rPr lang="en-US" dirty="0"/>
              <a:t>, from Figure 13.8 at the end of period 3, we can see </a:t>
            </a:r>
            <a:r>
              <a:rPr lang="en-US" dirty="0" smtClean="0"/>
              <a:t>that the </a:t>
            </a:r>
            <a:r>
              <a:rPr lang="en-US" dirty="0"/>
              <a:t>PV for Task A is 20 (10 </a:t>
            </a:r>
            <a:r>
              <a:rPr lang="en-US" dirty="0" smtClean="0"/>
              <a:t>+ </a:t>
            </a:r>
            <a:r>
              <a:rPr lang="en-US" dirty="0"/>
              <a:t>10 </a:t>
            </a:r>
            <a:r>
              <a:rPr lang="en-US" dirty="0" smtClean="0"/>
              <a:t>= </a:t>
            </a:r>
            <a:r>
              <a:rPr lang="en-US" dirty="0"/>
              <a:t>20), for Task B is 5, for Task C is 20, and </a:t>
            </a:r>
            <a:r>
              <a:rPr lang="en-US" dirty="0" smtClean="0"/>
              <a:t>for Task </a:t>
            </a:r>
            <a:r>
              <a:rPr lang="en-US" dirty="0"/>
              <a:t>D is 15. At the end of period 3 it is becoming clear the actual cost (AC) </a:t>
            </a:r>
            <a:r>
              <a:rPr lang="en-US" dirty="0" smtClean="0"/>
              <a:t>is exceeding </a:t>
            </a:r>
            <a:r>
              <a:rPr lang="en-US" dirty="0"/>
              <a:t>the value of the work completed (EV). The cost variance (see Table 13.2</a:t>
            </a:r>
            <a:r>
              <a:rPr lang="en-US" dirty="0" smtClean="0"/>
              <a:t>) for </a:t>
            </a:r>
            <a:r>
              <a:rPr lang="en-US" dirty="0"/>
              <a:t>the project at the end of period 3 is negative 24. Schedule variance is positive 6</a:t>
            </a:r>
            <a:r>
              <a:rPr lang="en-US" dirty="0" smtClean="0"/>
              <a:t>, which </a:t>
            </a:r>
            <a:r>
              <a:rPr lang="en-US" dirty="0"/>
              <a:t>suggests the project may be ahead of schedule.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39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28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By studying the separate status reports for periods 5 through 7, you can see the</a:t>
            </a:r>
          </a:p>
          <a:p>
            <a:r>
              <a:rPr lang="en-US" dirty="0"/>
              <a:t>project will be over budget and behind schedule. By period 7 Tasks A, B, and D</a:t>
            </a:r>
          </a:p>
          <a:p>
            <a:r>
              <a:rPr lang="en-US" dirty="0"/>
              <a:t>are finished, but all are over budget—negative 10, 5, and 25. Task C (Memory/</a:t>
            </a:r>
          </a:p>
          <a:p>
            <a:r>
              <a:rPr lang="en-US" dirty="0"/>
              <a:t>Software) is 90 percent complete. Task E is late and hasn’t started because Task C</a:t>
            </a:r>
          </a:p>
          <a:p>
            <a:r>
              <a:rPr lang="en-US" dirty="0"/>
              <a:t>is not yet completed. The result is that, at the end of period 7, the digital camera</a:t>
            </a:r>
          </a:p>
          <a:p>
            <a:r>
              <a:rPr lang="en-US" dirty="0"/>
              <a:t>project is over budget $70,000, with a schedule budget over $40,000.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42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Figure 13.9 </a:t>
            </a:r>
            <a:r>
              <a:rPr lang="en-US" dirty="0"/>
              <a:t>shows the graphed results of all the status reports through period 7</a:t>
            </a:r>
            <a:r>
              <a:rPr lang="en-US" dirty="0" smtClean="0"/>
              <a:t>. This </a:t>
            </a:r>
            <a:r>
              <a:rPr lang="en-US" dirty="0"/>
              <a:t>graph represents the data from Table 13.2. The cumulative actual costs (AC</a:t>
            </a:r>
            <a:r>
              <a:rPr lang="en-US" dirty="0" smtClean="0"/>
              <a:t>) to </a:t>
            </a:r>
            <a:r>
              <a:rPr lang="en-US" dirty="0"/>
              <a:t>date and the earned value budgeted costs to date (EV) are plotted against </a:t>
            </a:r>
            <a:r>
              <a:rPr lang="en-US" dirty="0" smtClean="0"/>
              <a:t>the original project </a:t>
            </a:r>
            <a:r>
              <a:rPr lang="en-US" dirty="0"/>
              <a:t>baseline (PV). The cumulative AC to date is $230; the cumulative </a:t>
            </a:r>
            <a:r>
              <a:rPr lang="en-US" dirty="0" smtClean="0"/>
              <a:t>EV to </a:t>
            </a:r>
            <a:r>
              <a:rPr lang="en-US" dirty="0"/>
              <a:t>date is $160. Given these cumulative values, the cost variance (CV </a:t>
            </a:r>
            <a:r>
              <a:rPr lang="en-US" dirty="0" smtClean="0"/>
              <a:t>= </a:t>
            </a:r>
            <a:r>
              <a:rPr lang="en-US" dirty="0"/>
              <a:t>EV </a:t>
            </a:r>
            <a:r>
              <a:rPr lang="en-US" dirty="0" smtClean="0"/>
              <a:t>– </a:t>
            </a:r>
            <a:r>
              <a:rPr lang="en-US" dirty="0"/>
              <a:t>AC</a:t>
            </a:r>
            <a:r>
              <a:rPr lang="en-US" dirty="0" smtClean="0"/>
              <a:t>) is </a:t>
            </a:r>
            <a:r>
              <a:rPr lang="en-US" dirty="0"/>
              <a:t>negative $70 (160 – </a:t>
            </a:r>
            <a:r>
              <a:rPr lang="en-US" dirty="0" smtClean="0"/>
              <a:t> </a:t>
            </a:r>
            <a:r>
              <a:rPr lang="en-US" dirty="0"/>
              <a:t>230 </a:t>
            </a:r>
            <a:r>
              <a:rPr lang="en-US" dirty="0" smtClean="0"/>
              <a:t>= </a:t>
            </a:r>
            <a:r>
              <a:rPr lang="en-US" dirty="0"/>
              <a:t>270). The schedule variance (SV </a:t>
            </a:r>
            <a:r>
              <a:rPr lang="en-US" dirty="0" smtClean="0"/>
              <a:t>= </a:t>
            </a:r>
            <a:r>
              <a:rPr lang="en-US" dirty="0"/>
              <a:t>EV – </a:t>
            </a:r>
            <a:r>
              <a:rPr lang="en-US" dirty="0" smtClean="0"/>
              <a:t> </a:t>
            </a:r>
            <a:r>
              <a:rPr lang="en-US" dirty="0"/>
              <a:t>PV) </a:t>
            </a:r>
            <a:r>
              <a:rPr lang="en-US" dirty="0" smtClean="0"/>
              <a:t>is negative </a:t>
            </a:r>
            <a:r>
              <a:rPr lang="en-US" dirty="0"/>
              <a:t>$40 (160 – </a:t>
            </a:r>
            <a:r>
              <a:rPr lang="en-US" dirty="0" smtClean="0"/>
              <a:t> </a:t>
            </a:r>
            <a:r>
              <a:rPr lang="en-US" dirty="0"/>
              <a:t>200 </a:t>
            </a:r>
            <a:r>
              <a:rPr lang="en-US" dirty="0" smtClean="0"/>
              <a:t>= </a:t>
            </a:r>
            <a:r>
              <a:rPr lang="en-US" dirty="0"/>
              <a:t>240). Again, recall that only the project network </a:t>
            </a:r>
            <a:r>
              <a:rPr lang="en-US" dirty="0" smtClean="0"/>
              <a:t>or Tracking </a:t>
            </a:r>
            <a:r>
              <a:rPr lang="en-US" dirty="0"/>
              <a:t>Gantt chart can give an accurate assessment of schedule </a:t>
            </a:r>
            <a:r>
              <a:rPr lang="en-US" dirty="0" smtClean="0"/>
              <a:t>performance down </a:t>
            </a:r>
            <a:r>
              <a:rPr lang="en-US" dirty="0"/>
              <a:t>to the work package level.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74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tracking </a:t>
            </a:r>
            <a:r>
              <a:rPr lang="en-US" dirty="0"/>
              <a:t>Gantt bar chart for the Digital Camera Prototype is shown </a:t>
            </a:r>
            <a:r>
              <a:rPr lang="en-US" dirty="0" smtClean="0"/>
              <a:t>in Figure </a:t>
            </a:r>
            <a:r>
              <a:rPr lang="en-US" dirty="0"/>
              <a:t>13.10. From this figure you can see Task C (Memory/Software), which </a:t>
            </a:r>
            <a:r>
              <a:rPr lang="en-US" dirty="0" smtClean="0"/>
              <a:t>had an original duration </a:t>
            </a:r>
            <a:r>
              <a:rPr lang="en-US" dirty="0"/>
              <a:t>of 4 time units, now is expected to require 6 time units. </a:t>
            </a:r>
            <a:r>
              <a:rPr lang="en-US" dirty="0" smtClean="0"/>
              <a:t>This delay </a:t>
            </a:r>
            <a:r>
              <a:rPr lang="en-US" dirty="0"/>
              <a:t>of 2 time units for Task C will also delay Tasks E and F two time units </a:t>
            </a:r>
            <a:r>
              <a:rPr lang="en-US" dirty="0" smtClean="0"/>
              <a:t>and result </a:t>
            </a:r>
            <a:r>
              <a:rPr lang="en-US" dirty="0"/>
              <a:t>in the project being late 2 time periods.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64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Figure 13.11 shows an oversimplified project rollup at the end of period </a:t>
            </a:r>
            <a:r>
              <a:rPr lang="en-US" dirty="0" smtClean="0"/>
              <a:t>7 in row and column format. The rollup </a:t>
            </a:r>
            <a:r>
              <a:rPr lang="en-US" dirty="0"/>
              <a:t>is by deliverables and organization units. For example, the </a:t>
            </a:r>
            <a:r>
              <a:rPr lang="en-US" dirty="0" smtClean="0"/>
              <a:t>Memory/Software deliverable </a:t>
            </a:r>
            <a:r>
              <a:rPr lang="en-US" dirty="0"/>
              <a:t>has an SV of $ 210 and a CV of 230. The responsible “Storage” </a:t>
            </a:r>
            <a:r>
              <a:rPr lang="en-US" dirty="0" smtClean="0"/>
              <a:t>department should </a:t>
            </a:r>
            <a:r>
              <a:rPr lang="en-US" dirty="0"/>
              <a:t>have an explanation for these variances. Similarly, the </a:t>
            </a:r>
            <a:r>
              <a:rPr lang="en-US" dirty="0" smtClean="0"/>
              <a:t>assembly department</a:t>
            </a:r>
            <a:r>
              <a:rPr lang="en-US" dirty="0"/>
              <a:t>, which is responsible for the Assemble and Test deliverables, has </a:t>
            </a:r>
            <a:r>
              <a:rPr lang="en-US" dirty="0" smtClean="0"/>
              <a:t>an SV </a:t>
            </a:r>
            <a:r>
              <a:rPr lang="en-US" dirty="0"/>
              <a:t>of $ 230 due to the delay of Task C (see Figure 13.10). Most deliverables </a:t>
            </a:r>
            <a:r>
              <a:rPr lang="en-US" dirty="0" smtClean="0"/>
              <a:t>look unfavorable </a:t>
            </a:r>
            <a:r>
              <a:rPr lang="en-US" dirty="0"/>
              <a:t>on schedule and cost variance.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project monitoring system involves determining what data to collect; how, when,</a:t>
            </a:r>
          </a:p>
          <a:p>
            <a:r>
              <a:rPr lang="en-US" dirty="0"/>
              <a:t>and who will collect the data; analysis of the data; and reporting current progress.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26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Three performance indexes used to measure trends in a project’s performance efficiencies are:  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cost performance index </a:t>
            </a:r>
            <a:r>
              <a:rPr lang="en-US" dirty="0"/>
              <a:t>(CPI</a:t>
            </a:r>
            <a:r>
              <a:rPr lang="en-US" dirty="0" smtClean="0"/>
              <a:t>) which measures </a:t>
            </a:r>
            <a:r>
              <a:rPr lang="en-US" dirty="0"/>
              <a:t>the cost efficiency of work accomplished to </a:t>
            </a:r>
            <a:r>
              <a:rPr lang="en-US" dirty="0" smtClean="0"/>
              <a:t>date (CPI </a:t>
            </a:r>
            <a:r>
              <a:rPr lang="en-US" dirty="0"/>
              <a:t>= </a:t>
            </a:r>
            <a:r>
              <a:rPr lang="en-US" dirty="0" smtClean="0"/>
              <a:t>EV/AC)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scheduling performance index </a:t>
            </a:r>
            <a:r>
              <a:rPr lang="en-US" dirty="0"/>
              <a:t>(SPI</a:t>
            </a:r>
            <a:r>
              <a:rPr lang="en-US" dirty="0" smtClean="0"/>
              <a:t>) measures </a:t>
            </a:r>
            <a:r>
              <a:rPr lang="en-US" dirty="0"/>
              <a:t>scheduling </a:t>
            </a:r>
            <a:r>
              <a:rPr lang="en-US" dirty="0" smtClean="0"/>
              <a:t>efficiency (SPI </a:t>
            </a:r>
            <a:r>
              <a:rPr lang="en-US" dirty="0"/>
              <a:t>= </a:t>
            </a:r>
            <a:r>
              <a:rPr lang="en-US" dirty="0" smtClean="0"/>
              <a:t>EV/PV)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Percent </a:t>
            </a:r>
            <a:r>
              <a:rPr lang="en-US" dirty="0" smtClean="0"/>
              <a:t>complete indexes indicate </a:t>
            </a:r>
            <a:r>
              <a:rPr lang="en-US" dirty="0"/>
              <a:t>how much of the work accomplished represents of the total budgeted (BAC) and actual (AC) dollars to date.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PCIB = EV/BAC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PCIC = AC/EAC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08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Table 13.3 </a:t>
            </a:r>
            <a:r>
              <a:rPr lang="en-US" dirty="0"/>
              <a:t>presents the interpretation of the </a:t>
            </a:r>
            <a:r>
              <a:rPr lang="en-US" dirty="0" smtClean="0"/>
              <a:t>indexes that are </a:t>
            </a:r>
            <a:r>
              <a:rPr lang="en-US" dirty="0"/>
              <a:t>typically used at the cost account level and above. In practice, </a:t>
            </a:r>
            <a:r>
              <a:rPr lang="en-US" dirty="0" smtClean="0"/>
              <a:t>the database </a:t>
            </a:r>
            <a:r>
              <a:rPr lang="en-US" dirty="0"/>
              <a:t>is also used to develop indexes that allow the project manager and </a:t>
            </a:r>
            <a:r>
              <a:rPr lang="en-US" dirty="0" smtClean="0"/>
              <a:t>customer to </a:t>
            </a:r>
            <a:r>
              <a:rPr lang="en-US" dirty="0"/>
              <a:t>view progress from several angles. An index of 1.00 (100 percent) </a:t>
            </a:r>
            <a:r>
              <a:rPr lang="en-US" dirty="0" smtClean="0"/>
              <a:t>indicates progress </a:t>
            </a:r>
            <a:r>
              <a:rPr lang="en-US" dirty="0"/>
              <a:t>is as </a:t>
            </a:r>
            <a:r>
              <a:rPr lang="en-US" dirty="0" smtClean="0"/>
              <a:t>planned (on schedule). </a:t>
            </a:r>
            <a:r>
              <a:rPr lang="en-US" dirty="0"/>
              <a:t>An index greater than 1.00 shows progress is </a:t>
            </a:r>
            <a:r>
              <a:rPr lang="en-US" dirty="0" smtClean="0"/>
              <a:t>better than expected (ahead of schedule). </a:t>
            </a:r>
            <a:r>
              <a:rPr lang="en-US" dirty="0"/>
              <a:t>An index less than 1.00 suggests progress is poorer than </a:t>
            </a:r>
            <a:r>
              <a:rPr lang="en-US" dirty="0" smtClean="0"/>
              <a:t>planned (behind schedule) and </a:t>
            </a:r>
            <a:r>
              <a:rPr lang="en-US" dirty="0"/>
              <a:t>deserves </a:t>
            </a:r>
            <a:r>
              <a:rPr lang="en-US" dirty="0" smtClean="0"/>
              <a:t>attention.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03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Figure 13.12 </a:t>
            </a:r>
            <a:r>
              <a:rPr lang="en-US" dirty="0"/>
              <a:t>shows the </a:t>
            </a:r>
            <a:r>
              <a:rPr lang="en-US" dirty="0" smtClean="0"/>
              <a:t>two efficiency indexes and baseline for the textbook example </a:t>
            </a:r>
            <a:r>
              <a:rPr lang="en-US" dirty="0"/>
              <a:t>project through period </a:t>
            </a:r>
            <a:r>
              <a:rPr lang="en-US" dirty="0" smtClean="0"/>
              <a:t>7 plotted as a row and column chart. </a:t>
            </a:r>
          </a:p>
          <a:p>
            <a:r>
              <a:rPr lang="en-US" dirty="0" smtClean="0"/>
              <a:t>The </a:t>
            </a:r>
            <a:r>
              <a:rPr lang="en-US" dirty="0"/>
              <a:t>first </a:t>
            </a:r>
            <a:r>
              <a:rPr lang="en-US" dirty="0" smtClean="0"/>
              <a:t>index </a:t>
            </a:r>
            <a:r>
              <a:rPr lang="en-US" dirty="0"/>
              <a:t>measures cost </a:t>
            </a:r>
            <a:r>
              <a:rPr lang="en-US" dirty="0" smtClean="0"/>
              <a:t>efficiency of </a:t>
            </a:r>
            <a:r>
              <a:rPr lang="en-US" dirty="0"/>
              <a:t>the work accomplished to </a:t>
            </a:r>
            <a:r>
              <a:rPr lang="en-US" dirty="0" smtClean="0"/>
              <a:t>date using data </a:t>
            </a:r>
            <a:r>
              <a:rPr lang="en-US" dirty="0"/>
              <a:t>from Table </a:t>
            </a:r>
            <a:r>
              <a:rPr lang="en-US" dirty="0" smtClean="0"/>
              <a:t>13.2. Calculation of the cost </a:t>
            </a:r>
            <a:r>
              <a:rPr lang="en-US" dirty="0"/>
              <a:t>performance index (CPI) </a:t>
            </a:r>
            <a:r>
              <a:rPr lang="en-US" dirty="0" smtClean="0"/>
              <a:t>= </a:t>
            </a:r>
            <a:r>
              <a:rPr lang="en-US" dirty="0"/>
              <a:t>EV/AC </a:t>
            </a:r>
            <a:r>
              <a:rPr lang="en-US" dirty="0" smtClean="0"/>
              <a:t>= </a:t>
            </a:r>
            <a:r>
              <a:rPr lang="en-US" dirty="0"/>
              <a:t>160/230 </a:t>
            </a:r>
            <a:r>
              <a:rPr lang="en-US" dirty="0" smtClean="0"/>
              <a:t>= </a:t>
            </a:r>
            <a:r>
              <a:rPr lang="en-US" dirty="0"/>
              <a:t>.696 or .</a:t>
            </a:r>
            <a:r>
              <a:rPr lang="en-US" dirty="0" smtClean="0"/>
              <a:t>70 The </a:t>
            </a:r>
            <a:r>
              <a:rPr lang="en-US" dirty="0"/>
              <a:t>CPI of .696 shows that $.70 worth of work planned to date has been </a:t>
            </a:r>
            <a:r>
              <a:rPr lang="en-US" dirty="0" smtClean="0"/>
              <a:t>completed for </a:t>
            </a:r>
            <a:r>
              <a:rPr lang="en-US" dirty="0"/>
              <a:t>each $1.00 actually spent—an unfavorable situation indeed. </a:t>
            </a:r>
            <a:r>
              <a:rPr lang="en-US" dirty="0" smtClean="0"/>
              <a:t>The CPI is </a:t>
            </a:r>
            <a:r>
              <a:rPr lang="en-US" dirty="0"/>
              <a:t>the most accepted and used index. It has been tested over time and found </a:t>
            </a:r>
            <a:r>
              <a:rPr lang="en-US" dirty="0" smtClean="0"/>
              <a:t>to be </a:t>
            </a:r>
            <a:r>
              <a:rPr lang="en-US" dirty="0"/>
              <a:t>the most accurate, reliable, and stable.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index is a measure of scheduling efficiency to </a:t>
            </a:r>
            <a:r>
              <a:rPr lang="en-US" dirty="0" smtClean="0"/>
              <a:t>date, the scheduling </a:t>
            </a:r>
            <a:r>
              <a:rPr lang="en-US" dirty="0"/>
              <a:t>performance index (SPI) </a:t>
            </a:r>
            <a:r>
              <a:rPr lang="en-US" dirty="0" smtClean="0"/>
              <a:t>= </a:t>
            </a:r>
            <a:r>
              <a:rPr lang="en-US" dirty="0"/>
              <a:t>EV/PV </a:t>
            </a:r>
            <a:r>
              <a:rPr lang="en-US" dirty="0" smtClean="0"/>
              <a:t>= </a:t>
            </a:r>
            <a:r>
              <a:rPr lang="en-US" dirty="0"/>
              <a:t>160/200 </a:t>
            </a:r>
            <a:r>
              <a:rPr lang="en-US" dirty="0" smtClean="0"/>
              <a:t>= </a:t>
            </a:r>
            <a:r>
              <a:rPr lang="en-US" dirty="0"/>
              <a:t>.</a:t>
            </a:r>
            <a:r>
              <a:rPr lang="en-US" dirty="0" smtClean="0"/>
              <a:t>80 The </a:t>
            </a:r>
            <a:r>
              <a:rPr lang="en-US" dirty="0"/>
              <a:t>schedule index indicates $.80 worth of work has been accomplished for </a:t>
            </a:r>
            <a:r>
              <a:rPr lang="en-US" dirty="0" smtClean="0"/>
              <a:t>each $1.00 </a:t>
            </a:r>
            <a:r>
              <a:rPr lang="en-US" dirty="0"/>
              <a:t>worth of scheduled work to date.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01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Additional earned value rules that can be applied </a:t>
            </a:r>
            <a:r>
              <a:rPr lang="en-US" dirty="0"/>
              <a:t>to short-duration activities and/or small-cost </a:t>
            </a:r>
            <a:r>
              <a:rPr lang="en-US" dirty="0" smtClean="0"/>
              <a:t>activities are: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0/100 </a:t>
            </a:r>
            <a:r>
              <a:rPr lang="en-US" dirty="0"/>
              <a:t>percent </a:t>
            </a:r>
            <a:r>
              <a:rPr lang="en-US" dirty="0" smtClean="0"/>
              <a:t>rule which assumes </a:t>
            </a:r>
            <a:r>
              <a:rPr lang="en-US" dirty="0"/>
              <a:t>100 % of budget credit is earned at once and only when the work is completed.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50/50 rule which allows </a:t>
            </a:r>
            <a:r>
              <a:rPr lang="en-US" dirty="0"/>
              <a:t>for 50% of the value of the work package budget to be earned when it is started and 50% to be earned when the package is completed</a:t>
            </a:r>
            <a:r>
              <a:rPr lang="en-US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percent </a:t>
            </a:r>
            <a:r>
              <a:rPr lang="en-US" dirty="0"/>
              <a:t>complete with weighted monitoring </a:t>
            </a:r>
            <a:r>
              <a:rPr lang="en-US" dirty="0" smtClean="0"/>
              <a:t>gates technique uses </a:t>
            </a:r>
            <a:r>
              <a:rPr lang="en-US" dirty="0"/>
              <a:t>subjective estimated percent complete in combination with hard, tangible monitoring points.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94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When forecasting final project cost, project managers can use two methods to revise their original estimates of project times and costs to bring them in line with present project circumstances:</a:t>
            </a:r>
          </a:p>
          <a:p>
            <a:pPr marL="395288" lvl="1" indent="-225425">
              <a:buFont typeface="Arial" panose="020B0604020202020204" pitchFamily="34" charset="0"/>
              <a:buChar char="•"/>
            </a:pPr>
            <a:r>
              <a:rPr lang="en-US" dirty="0" err="1" smtClean="0"/>
              <a:t>EAC</a:t>
            </a:r>
            <a:r>
              <a:rPr lang="en-US" baseline="-25000" dirty="0" err="1" smtClean="0"/>
              <a:t>re</a:t>
            </a:r>
            <a:r>
              <a:rPr lang="en-US" dirty="0" smtClean="0"/>
              <a:t> allows </a:t>
            </a:r>
            <a:r>
              <a:rPr lang="en-US" dirty="0"/>
              <a:t>experts in the field to change original baseline durations and costs because new information tells them </a:t>
            </a:r>
            <a:r>
              <a:rPr lang="en-US" dirty="0" smtClean="0"/>
              <a:t>the </a:t>
            </a:r>
            <a:r>
              <a:rPr lang="en-US" dirty="0"/>
              <a:t>original estimates are not accurate.</a:t>
            </a:r>
          </a:p>
          <a:p>
            <a:pPr marL="395288" lvl="1" indent="-225425">
              <a:buFont typeface="Arial" panose="020B0604020202020204" pitchFamily="34" charset="0"/>
              <a:buChar char="•"/>
            </a:pPr>
            <a:r>
              <a:rPr lang="en-US" dirty="0" err="1" smtClean="0"/>
              <a:t>EAC</a:t>
            </a:r>
            <a:r>
              <a:rPr lang="en-US" baseline="-25000" dirty="0" err="1" smtClean="0"/>
              <a:t>f</a:t>
            </a:r>
            <a:r>
              <a:rPr lang="en-US" dirty="0" smtClean="0"/>
              <a:t> uses </a:t>
            </a:r>
            <a:r>
              <a:rPr lang="en-US" dirty="0"/>
              <a:t>actual costs-to-date plus an efficiency index to project final costs in large projects where the original budget is unreliable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566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equation for </a:t>
            </a:r>
            <a:r>
              <a:rPr lang="en-US" dirty="0" smtClean="0"/>
              <a:t>the </a:t>
            </a:r>
            <a:r>
              <a:rPr lang="en-US" dirty="0"/>
              <a:t>forecasting </a:t>
            </a:r>
            <a:r>
              <a:rPr lang="en-US" dirty="0" smtClean="0"/>
              <a:t>model </a:t>
            </a:r>
            <a:r>
              <a:rPr lang="en-US" dirty="0" err="1" smtClean="0"/>
              <a:t>EAC</a:t>
            </a:r>
            <a:r>
              <a:rPr lang="en-US" sz="1400" baseline="-25000" dirty="0" err="1" smtClean="0"/>
              <a:t>f</a:t>
            </a:r>
            <a:r>
              <a:rPr lang="en-US" sz="1400" baseline="-25000" dirty="0" smtClean="0"/>
              <a:t> is as follows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25" y="4663439"/>
            <a:ext cx="4571950" cy="192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189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Exhibit 13.1 </a:t>
            </a:r>
            <a:r>
              <a:rPr lang="en-US" dirty="0"/>
              <a:t>presents </a:t>
            </a:r>
            <a:r>
              <a:rPr lang="en-US" dirty="0" smtClean="0"/>
              <a:t>a sample of an </a:t>
            </a:r>
            <a:r>
              <a:rPr lang="en-US" dirty="0"/>
              <a:t>abridged monthly status report similar to one used </a:t>
            </a:r>
            <a:r>
              <a:rPr lang="en-US" dirty="0" smtClean="0"/>
              <a:t>by a </a:t>
            </a:r>
            <a:r>
              <a:rPr lang="en-US" dirty="0"/>
              <a:t>project organization. The form is used for all projects in their project portfolio</a:t>
            </a:r>
            <a:r>
              <a:rPr lang="en-US" dirty="0" smtClean="0"/>
              <a:t>. (</a:t>
            </a:r>
            <a:r>
              <a:rPr lang="en-US" dirty="0"/>
              <a:t>Note that the schedule variance of </a:t>
            </a:r>
            <a:r>
              <a:rPr lang="en-US" dirty="0" smtClean="0"/>
              <a:t>–$22,176 </a:t>
            </a:r>
            <a:r>
              <a:rPr lang="en-US" dirty="0"/>
              <a:t>does not translate directly to days</a:t>
            </a:r>
            <a:r>
              <a:rPr lang="en-US" dirty="0" smtClean="0"/>
              <a:t>. The </a:t>
            </a:r>
            <a:r>
              <a:rPr lang="en-US" dirty="0"/>
              <a:t>25 days were derived from the network schedule.)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20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Exhibit 13.2 </a:t>
            </a:r>
            <a:r>
              <a:rPr lang="en-US" dirty="0"/>
              <a:t>shows </a:t>
            </a:r>
            <a:r>
              <a:rPr lang="en-US" dirty="0" smtClean="0"/>
              <a:t>the </a:t>
            </a:r>
            <a:r>
              <a:rPr lang="en-US" dirty="0"/>
              <a:t>earned value status </a:t>
            </a:r>
            <a:r>
              <a:rPr lang="en-US" dirty="0" smtClean="0"/>
              <a:t>report for Portland General </a:t>
            </a:r>
            <a:r>
              <a:rPr lang="en-US" dirty="0"/>
              <a:t>Electric Company’s Trojan Decommissioning Project. This </a:t>
            </a:r>
            <a:r>
              <a:rPr lang="en-US" dirty="0" smtClean="0"/>
              <a:t>row and column format report measures </a:t>
            </a:r>
            <a:r>
              <a:rPr lang="en-US" dirty="0"/>
              <a:t>schedule and cost performance for </a:t>
            </a:r>
            <a:r>
              <a:rPr lang="en-US" dirty="0" smtClean="0"/>
              <a:t>monitoring the </a:t>
            </a:r>
            <a:r>
              <a:rPr lang="en-US" dirty="0"/>
              <a:t>project. The report also serves as a basis for funding for </a:t>
            </a:r>
            <a:r>
              <a:rPr lang="en-US" dirty="0" smtClean="0"/>
              <a:t>rate filings </a:t>
            </a:r>
            <a:r>
              <a:rPr lang="en-US" dirty="0"/>
              <a:t>with the Public Utilities Commission.</a:t>
            </a:r>
          </a:p>
          <a:p>
            <a:r>
              <a:rPr lang="en-US" dirty="0"/>
              <a:t>The SPI (0.94) suggests the project schedule is falling behind</a:t>
            </a:r>
            <a:r>
              <a:rPr lang="en-US" dirty="0" smtClean="0"/>
              <a:t>. Resolving </a:t>
            </a:r>
            <a:r>
              <a:rPr lang="en-US" dirty="0"/>
              <a:t>issues with a major vendor and solutions </a:t>
            </a:r>
            <a:r>
              <a:rPr lang="en-US" dirty="0" smtClean="0"/>
              <a:t>for technical </a:t>
            </a:r>
            <a:r>
              <a:rPr lang="en-US" dirty="0"/>
              <a:t>problems should solve these delay problems. </a:t>
            </a:r>
            <a:r>
              <a:rPr lang="en-US" dirty="0" smtClean="0"/>
              <a:t>The CPI </a:t>
            </a:r>
            <a:r>
              <a:rPr lang="en-US" dirty="0"/>
              <a:t>(1.14) for the project is positive. Some of this good </a:t>
            </a:r>
            <a:r>
              <a:rPr lang="en-US" dirty="0" smtClean="0"/>
              <a:t>cost performance </a:t>
            </a:r>
            <a:r>
              <a:rPr lang="en-US" dirty="0"/>
              <a:t>is attributed to partnering and incentive </a:t>
            </a:r>
            <a:r>
              <a:rPr lang="en-US" dirty="0" smtClean="0"/>
              <a:t>arrangements with </a:t>
            </a:r>
            <a:r>
              <a:rPr lang="en-US" dirty="0"/>
              <a:t>vendors and labor unions.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44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Major issues that project managers face in maintaining control of projects are scope creep, baseline changes, and data acquisition costs and collection problems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81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Figure 13.13 </a:t>
            </a:r>
            <a:r>
              <a:rPr lang="en-US" dirty="0" smtClean="0"/>
              <a:t>depicts the </a:t>
            </a:r>
            <a:r>
              <a:rPr lang="en-US" dirty="0"/>
              <a:t>cost impact of a scope change on the baseline at a point in time—“today</a:t>
            </a:r>
            <a:r>
              <a:rPr lang="en-US" dirty="0" smtClean="0"/>
              <a:t>.” Line </a:t>
            </a:r>
            <a:r>
              <a:rPr lang="en-US" dirty="0"/>
              <a:t>A represents a scope change that results in an increase in cost. Line B </a:t>
            </a:r>
            <a:r>
              <a:rPr lang="en-US" dirty="0" smtClean="0"/>
              <a:t>represents a </a:t>
            </a:r>
            <a:r>
              <a:rPr lang="en-US" dirty="0"/>
              <a:t>scope change that decreases cost. Quickly recording scope changes to </a:t>
            </a:r>
            <a:r>
              <a:rPr lang="en-US" dirty="0" smtClean="0"/>
              <a:t>the baseline </a:t>
            </a:r>
            <a:r>
              <a:rPr lang="en-US" dirty="0"/>
              <a:t>keeps the computed earned values valid. Failure to do so results in </a:t>
            </a:r>
            <a:r>
              <a:rPr lang="en-US" dirty="0" smtClean="0"/>
              <a:t>misleading cost </a:t>
            </a:r>
            <a:r>
              <a:rPr lang="en-US" dirty="0"/>
              <a:t>and schedule variances.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3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collected are determined by </a:t>
            </a:r>
            <a:r>
              <a:rPr lang="en-US" i="1" dirty="0"/>
              <a:t>which</a:t>
            </a:r>
            <a:r>
              <a:rPr lang="en-US" dirty="0"/>
              <a:t> metrics </a:t>
            </a:r>
            <a:r>
              <a:rPr lang="en-US" dirty="0" smtClean="0"/>
              <a:t>will be </a:t>
            </a:r>
            <a:r>
              <a:rPr lang="en-US" dirty="0"/>
              <a:t>used for project </a:t>
            </a:r>
            <a:r>
              <a:rPr lang="en-US" dirty="0" smtClean="0"/>
              <a:t>control and </a:t>
            </a:r>
            <a:r>
              <a:rPr lang="en-US" dirty="0"/>
              <a:t>compared </a:t>
            </a:r>
            <a:r>
              <a:rPr lang="en-US" dirty="0" smtClean="0"/>
              <a:t>against planned </a:t>
            </a:r>
            <a:r>
              <a:rPr lang="en-US" dirty="0"/>
              <a:t>times, resources, and budgets.</a:t>
            </a:r>
            <a:r>
              <a:rPr lang="en-US" dirty="0" smtClean="0"/>
              <a:t>. </a:t>
            </a:r>
            <a:r>
              <a:rPr lang="en-US" dirty="0"/>
              <a:t>Since a major portion of the </a:t>
            </a:r>
            <a:r>
              <a:rPr lang="en-US" dirty="0" smtClean="0"/>
              <a:t>monitoring system </a:t>
            </a:r>
            <a:r>
              <a:rPr lang="en-US" dirty="0"/>
              <a:t>focuses on cost/schedule concerns, it is </a:t>
            </a:r>
            <a:r>
              <a:rPr lang="en-US" dirty="0" smtClean="0"/>
              <a:t> crucial </a:t>
            </a:r>
            <a:r>
              <a:rPr lang="en-US" dirty="0"/>
              <a:t>to provide the project </a:t>
            </a:r>
            <a:r>
              <a:rPr lang="en-US" dirty="0" smtClean="0"/>
              <a:t>manager and </a:t>
            </a:r>
            <a:r>
              <a:rPr lang="en-US" dirty="0"/>
              <a:t>stakeholders with data to answer questions </a:t>
            </a:r>
            <a:r>
              <a:rPr lang="en-US" dirty="0" smtClean="0"/>
              <a:t>such 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is the current status of the project in terms of schedule and cost?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much will it cost to complete the project?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will the project be completed?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Are </a:t>
            </a:r>
            <a:r>
              <a:rPr lang="en-US" dirty="0"/>
              <a:t>there potential problems that need to be addressed now?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What</a:t>
            </a:r>
            <a:r>
              <a:rPr lang="en-US" dirty="0"/>
              <a:t>, who, and where are the causes for cost or schedule overruns?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did we get for the dollars spent?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there is a cost overrun midway in the project, can we forecast the overrun </a:t>
            </a:r>
            <a:r>
              <a:rPr lang="en-US" dirty="0" smtClean="0"/>
              <a:t>at completion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00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Figure 13.14 </a:t>
            </a:r>
            <a:r>
              <a:rPr lang="en-US" dirty="0" smtClean="0"/>
              <a:t>presents in row and column format the internal communication plan </a:t>
            </a:r>
            <a:r>
              <a:rPr lang="en-US" dirty="0"/>
              <a:t>for a </a:t>
            </a:r>
            <a:r>
              <a:rPr lang="en-US" dirty="0" smtClean="0"/>
              <a:t>hypothetical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/>
              <a:t>Project. </a:t>
            </a:r>
            <a:r>
              <a:rPr lang="en-US" dirty="0" smtClean="0"/>
              <a:t>Project managers who develop communication plans </a:t>
            </a:r>
            <a:r>
              <a:rPr lang="en-US" dirty="0"/>
              <a:t>in the project planning stage can greatly mitigate </a:t>
            </a:r>
            <a:r>
              <a:rPr lang="en-US" dirty="0" smtClean="0"/>
              <a:t>the problem of having information reach the right people in a timely manner by mapping </a:t>
            </a:r>
            <a:r>
              <a:rPr lang="en-US" dirty="0"/>
              <a:t>out the </a:t>
            </a:r>
            <a:r>
              <a:rPr lang="en-US" dirty="0" smtClean="0"/>
              <a:t>expected flow </a:t>
            </a:r>
            <a:r>
              <a:rPr lang="en-US" dirty="0"/>
              <a:t>of </a:t>
            </a:r>
            <a:r>
              <a:rPr lang="en-US" dirty="0" smtClean="0"/>
              <a:t>project information to keep </a:t>
            </a:r>
            <a:r>
              <a:rPr lang="en-US" dirty="0"/>
              <a:t>stakeholders informed on </a:t>
            </a:r>
            <a:r>
              <a:rPr lang="en-US" dirty="0" smtClean="0"/>
              <a:t>all aspects </a:t>
            </a:r>
            <a:r>
              <a:rPr lang="en-US" dirty="0"/>
              <a:t>of project progress and </a:t>
            </a:r>
            <a:r>
              <a:rPr lang="en-US" dirty="0" smtClean="0"/>
              <a:t>issues.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83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Baseline budget represents the </a:t>
            </a:r>
            <a:r>
              <a:rPr lang="en-US" sz="1050" dirty="0"/>
              <a:t>first real plan with cost, schedule, and </a:t>
            </a:r>
            <a:r>
              <a:rPr lang="en-US" sz="1050" dirty="0" smtClean="0"/>
              <a:t>resource allocations that can be used as an anchor point for measuring </a:t>
            </a:r>
            <a:r>
              <a:rPr lang="en-US" sz="1050" dirty="0"/>
              <a:t>actual cost and schedule performance</a:t>
            </a:r>
            <a:r>
              <a:rPr lang="en-US" sz="105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Budget </a:t>
            </a:r>
            <a:r>
              <a:rPr lang="en-US" sz="1050" dirty="0"/>
              <a:t>at completion (BAC) </a:t>
            </a:r>
            <a:r>
              <a:rPr lang="en-US" sz="1050" dirty="0" smtClean="0"/>
              <a:t>is the he </a:t>
            </a:r>
            <a:r>
              <a:rPr lang="en-US" sz="1050" dirty="0"/>
              <a:t>total budgeted cost of the baseline or </a:t>
            </a:r>
            <a:r>
              <a:rPr lang="en-US" sz="1050" dirty="0" smtClean="0"/>
              <a:t>project cost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Control chart measures positive and negative variations in performance from a standard.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Cost </a:t>
            </a:r>
            <a:r>
              <a:rPr lang="en-US" sz="1050" dirty="0"/>
              <a:t>performance index (CPI) </a:t>
            </a:r>
            <a:r>
              <a:rPr lang="en-US" sz="1050" dirty="0" smtClean="0"/>
              <a:t>is the </a:t>
            </a:r>
            <a:r>
              <a:rPr lang="en-US" sz="1050" dirty="0"/>
              <a:t>ratio of work </a:t>
            </a:r>
            <a:r>
              <a:rPr lang="en-US" sz="1050" dirty="0" smtClean="0"/>
              <a:t>performed to </a:t>
            </a:r>
            <a:r>
              <a:rPr lang="en-US" sz="1050" dirty="0"/>
              <a:t>actual costs (EV/AC</a:t>
            </a:r>
            <a:r>
              <a:rPr lang="en-US" sz="1050" dirty="0" smtClean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Cost </a:t>
            </a:r>
            <a:r>
              <a:rPr lang="en-US" sz="1050" dirty="0"/>
              <a:t>variance (CV) </a:t>
            </a:r>
            <a:r>
              <a:rPr lang="en-US" sz="1050" dirty="0" smtClean="0"/>
              <a:t>is the </a:t>
            </a:r>
            <a:r>
              <a:rPr lang="en-US" sz="1050" dirty="0"/>
              <a:t>difference between EV and </a:t>
            </a:r>
            <a:r>
              <a:rPr lang="en-US" sz="1050" dirty="0" smtClean="0"/>
              <a:t>AC (</a:t>
            </a:r>
            <a:r>
              <a:rPr lang="en-US" sz="1050" dirty="0"/>
              <a:t>CV </a:t>
            </a:r>
            <a:r>
              <a:rPr lang="en-US" sz="1050" dirty="0" smtClean="0"/>
              <a:t>= </a:t>
            </a:r>
            <a:r>
              <a:rPr lang="en-US" sz="1050" dirty="0"/>
              <a:t>EV </a:t>
            </a:r>
            <a:r>
              <a:rPr lang="en-US" sz="1050" dirty="0" smtClean="0"/>
              <a:t>– </a:t>
            </a:r>
            <a:r>
              <a:rPr lang="en-US" sz="1050" dirty="0"/>
              <a:t>AC</a:t>
            </a:r>
            <a:r>
              <a:rPr lang="en-US" sz="1050" dirty="0" smtClean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Earned </a:t>
            </a:r>
            <a:r>
              <a:rPr lang="en-US" sz="1050" dirty="0"/>
              <a:t>value (EV) </a:t>
            </a:r>
            <a:r>
              <a:rPr lang="en-US" sz="1050" dirty="0" smtClean="0"/>
              <a:t>is the value of the </a:t>
            </a:r>
            <a:r>
              <a:rPr lang="en-US" sz="1050" dirty="0"/>
              <a:t>physical work accomplished </a:t>
            </a:r>
            <a:r>
              <a:rPr lang="en-US" sz="1050" dirty="0" smtClean="0"/>
              <a:t>plus the </a:t>
            </a:r>
            <a:r>
              <a:rPr lang="en-US" sz="1050" dirty="0"/>
              <a:t>authorized budget for this </a:t>
            </a:r>
            <a:r>
              <a:rPr lang="en-US" sz="1050" dirty="0" smtClean="0"/>
              <a:t>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Estimated Cost at Completion—Forecasted (</a:t>
            </a:r>
            <a:r>
              <a:rPr lang="en-US" sz="1050" dirty="0" err="1" smtClean="0"/>
              <a:t>EACf</a:t>
            </a:r>
            <a:r>
              <a:rPr lang="en-US" sz="1050" dirty="0" smtClean="0"/>
              <a:t>) is a formula-estimated sum </a:t>
            </a:r>
            <a:r>
              <a:rPr lang="en-US" sz="1050" dirty="0"/>
              <a:t>of </a:t>
            </a:r>
            <a:r>
              <a:rPr lang="en-US" sz="1050" dirty="0" smtClean="0"/>
              <a:t>actual costs </a:t>
            </a:r>
            <a:r>
              <a:rPr lang="en-US" sz="1050" dirty="0"/>
              <a:t>to date plus revised estimated costs for the </a:t>
            </a:r>
            <a:r>
              <a:rPr lang="en-US" sz="1050" dirty="0" smtClean="0"/>
              <a:t>work remaining </a:t>
            </a:r>
            <a:r>
              <a:rPr lang="en-US" sz="1050" dirty="0"/>
              <a:t>in the WBS</a:t>
            </a:r>
            <a:r>
              <a:rPr lang="en-US" sz="105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Estimated Cost at Completion—Revised Estimates (</a:t>
            </a:r>
            <a:r>
              <a:rPr lang="en-US" sz="1050" dirty="0" err="1"/>
              <a:t>EACre</a:t>
            </a:r>
            <a:r>
              <a:rPr lang="en-US" sz="1050" dirty="0" smtClean="0"/>
              <a:t>) is </a:t>
            </a:r>
            <a:r>
              <a:rPr lang="en-US" sz="1050" dirty="0"/>
              <a:t>a </a:t>
            </a:r>
            <a:r>
              <a:rPr lang="en-US" sz="1050" dirty="0" smtClean="0"/>
              <a:t>industry expert-estimated </a:t>
            </a:r>
            <a:r>
              <a:rPr lang="en-US" sz="1050" dirty="0"/>
              <a:t>sum of actual costs to date plus revised estimated costs for the work remaining in the WBS</a:t>
            </a:r>
            <a:r>
              <a:rPr lang="en-US" sz="105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Schedule </a:t>
            </a:r>
            <a:r>
              <a:rPr lang="en-US" sz="1050" dirty="0"/>
              <a:t>performance index (SPI) </a:t>
            </a:r>
            <a:r>
              <a:rPr lang="en-US" sz="1050" dirty="0" smtClean="0"/>
              <a:t>is the </a:t>
            </a:r>
            <a:r>
              <a:rPr lang="en-US" sz="1050" dirty="0"/>
              <a:t>ratio of </a:t>
            </a:r>
            <a:r>
              <a:rPr lang="en-US" sz="1050" dirty="0" smtClean="0"/>
              <a:t>work performed </a:t>
            </a:r>
            <a:r>
              <a:rPr lang="en-US" sz="1050" dirty="0"/>
              <a:t>to work scheduled (EV/PV).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Schedule </a:t>
            </a:r>
            <a:r>
              <a:rPr lang="en-US" sz="1050" dirty="0"/>
              <a:t>variance (SV</a:t>
            </a:r>
            <a:r>
              <a:rPr lang="en-US" sz="1050" dirty="0" smtClean="0"/>
              <a:t>) is the </a:t>
            </a:r>
            <a:r>
              <a:rPr lang="en-US" sz="1050" dirty="0"/>
              <a:t>difference between </a:t>
            </a:r>
            <a:r>
              <a:rPr lang="en-US" sz="1050" dirty="0" smtClean="0"/>
              <a:t>planned </a:t>
            </a:r>
            <a:r>
              <a:rPr lang="en-US" sz="1050" dirty="0"/>
              <a:t>dollar value of the work actually completed </a:t>
            </a:r>
            <a:r>
              <a:rPr lang="en-US" sz="1050" dirty="0" smtClean="0"/>
              <a:t>and </a:t>
            </a:r>
            <a:r>
              <a:rPr lang="en-US" sz="1050" dirty="0"/>
              <a:t>value of the work scheduled to be completed at </a:t>
            </a:r>
            <a:r>
              <a:rPr lang="en-US" sz="1050" dirty="0" smtClean="0"/>
              <a:t>a point </a:t>
            </a:r>
            <a:r>
              <a:rPr lang="en-US" sz="1050" dirty="0"/>
              <a:t>in time (SV </a:t>
            </a:r>
            <a:r>
              <a:rPr lang="en-US" sz="1050" dirty="0" smtClean="0"/>
              <a:t>= </a:t>
            </a:r>
            <a:r>
              <a:rPr lang="en-US" sz="1050" dirty="0"/>
              <a:t>EV </a:t>
            </a:r>
            <a:r>
              <a:rPr lang="en-US" sz="1050" dirty="0" smtClean="0"/>
              <a:t>– </a:t>
            </a:r>
            <a:r>
              <a:rPr lang="en-US" sz="1050" dirty="0"/>
              <a:t>PV). </a:t>
            </a:r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Scope </a:t>
            </a:r>
            <a:r>
              <a:rPr lang="en-US" sz="1050" dirty="0"/>
              <a:t>creep </a:t>
            </a:r>
            <a:r>
              <a:rPr lang="en-US" sz="1050" dirty="0" smtClean="0"/>
              <a:t>is the </a:t>
            </a:r>
            <a:r>
              <a:rPr lang="en-US" sz="1050" dirty="0"/>
              <a:t>tendency for the scope of a project </a:t>
            </a:r>
            <a:r>
              <a:rPr lang="en-US" sz="1050" dirty="0" smtClean="0"/>
              <a:t>to expand </a:t>
            </a:r>
            <a:r>
              <a:rPr lang="en-US" sz="1050" dirty="0"/>
              <a:t>once it has started</a:t>
            </a:r>
            <a:r>
              <a:rPr lang="en-US" sz="105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Tracking </a:t>
            </a:r>
            <a:r>
              <a:rPr lang="en-US" sz="1050" dirty="0" smtClean="0"/>
              <a:t>Gantt chart </a:t>
            </a:r>
            <a:r>
              <a:rPr lang="en-US" sz="1050" dirty="0"/>
              <a:t>compares </a:t>
            </a:r>
            <a:r>
              <a:rPr lang="en-US" sz="1050" dirty="0" smtClean="0"/>
              <a:t>planned versus </a:t>
            </a:r>
            <a:r>
              <a:rPr lang="en-US" sz="1050" dirty="0"/>
              <a:t>actual schedule information</a:t>
            </a:r>
            <a:r>
              <a:rPr lang="en-US" sz="105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Variance </a:t>
            </a:r>
            <a:r>
              <a:rPr lang="en-US" sz="1050" dirty="0"/>
              <a:t>at completion (VAC) </a:t>
            </a:r>
            <a:r>
              <a:rPr lang="en-US" sz="1050" dirty="0" smtClean="0"/>
              <a:t>indicates expected actual </a:t>
            </a:r>
            <a:r>
              <a:rPr lang="en-US" sz="1050" dirty="0"/>
              <a:t>cost over- or underrun at </a:t>
            </a:r>
            <a:r>
              <a:rPr lang="en-US" sz="1050" dirty="0" smtClean="0"/>
              <a:t>completion (</a:t>
            </a:r>
            <a:r>
              <a:rPr lang="en-US" sz="1050" dirty="0"/>
              <a:t>VAC </a:t>
            </a:r>
            <a:r>
              <a:rPr lang="en-US" sz="1050" dirty="0" smtClean="0"/>
              <a:t>= </a:t>
            </a:r>
            <a:r>
              <a:rPr lang="en-US" sz="1050" dirty="0"/>
              <a:t>BAC </a:t>
            </a:r>
            <a:r>
              <a:rPr lang="en-US" sz="1050" dirty="0" smtClean="0"/>
              <a:t>– </a:t>
            </a:r>
            <a:r>
              <a:rPr lang="en-US" sz="1050" dirty="0"/>
              <a:t>EAC)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7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With the determination of what data are collected</a:t>
            </a:r>
            <a:r>
              <a:rPr lang="en-US" dirty="0" smtClean="0"/>
              <a:t>, the </a:t>
            </a:r>
            <a:r>
              <a:rPr lang="en-US" dirty="0"/>
              <a:t>next step is to establish who, when, and how the data will be </a:t>
            </a:r>
            <a:r>
              <a:rPr lang="en-US" dirty="0" smtClean="0"/>
              <a:t>assembled for use by the project manager.  </a:t>
            </a:r>
            <a:r>
              <a:rPr lang="en-US" dirty="0"/>
              <a:t>Should the reporting period be one hour, one day, one week, or what? </a:t>
            </a:r>
            <a:r>
              <a:rPr lang="en-US" dirty="0" smtClean="0"/>
              <a:t>Is there </a:t>
            </a:r>
            <a:r>
              <a:rPr lang="en-US" dirty="0"/>
              <a:t>a central repository for the data collected and is someone responsible for </a:t>
            </a:r>
            <a:r>
              <a:rPr lang="en-US" dirty="0" smtClean="0"/>
              <a:t>its dissemination?</a:t>
            </a:r>
          </a:p>
          <a:p>
            <a:r>
              <a:rPr lang="en-US" dirty="0"/>
              <a:t>The reports </a:t>
            </a:r>
            <a:r>
              <a:rPr lang="en-US" dirty="0" smtClean="0"/>
              <a:t>must reach the </a:t>
            </a:r>
            <a:r>
              <a:rPr lang="en-US" dirty="0"/>
              <a:t>right audience</a:t>
            </a:r>
            <a:r>
              <a:rPr lang="en-US" dirty="0" smtClean="0"/>
              <a:t>. Different </a:t>
            </a:r>
            <a:r>
              <a:rPr lang="en-US" dirty="0"/>
              <a:t>stakeholders and levels of management need different kinds </a:t>
            </a:r>
            <a:r>
              <a:rPr lang="en-US" dirty="0" smtClean="0"/>
              <a:t>of project </a:t>
            </a:r>
            <a:r>
              <a:rPr lang="en-US" dirty="0"/>
              <a:t>information. Senior management’s </a:t>
            </a:r>
            <a:r>
              <a:rPr lang="en-US" dirty="0" smtClean="0"/>
              <a:t>interests </a:t>
            </a:r>
            <a:r>
              <a:rPr lang="en-US" dirty="0"/>
              <a:t>are </a:t>
            </a:r>
            <a:r>
              <a:rPr lang="en-US" dirty="0" smtClean="0"/>
              <a:t>different from an IT </a:t>
            </a:r>
            <a:r>
              <a:rPr lang="en-US" dirty="0"/>
              <a:t>manager working on the </a:t>
            </a:r>
            <a:r>
              <a:rPr lang="en-US" dirty="0" smtClean="0"/>
              <a:t>project.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11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Typically, project progress reports are designed and communicated in </a:t>
            </a:r>
            <a:r>
              <a:rPr lang="en-US" dirty="0" smtClean="0"/>
              <a:t>written or </a:t>
            </a:r>
            <a:r>
              <a:rPr lang="en-US" dirty="0"/>
              <a:t>oral form. </a:t>
            </a:r>
            <a:r>
              <a:rPr lang="en-US" dirty="0" smtClean="0"/>
              <a:t>An example of the common </a:t>
            </a:r>
            <a:r>
              <a:rPr lang="en-US" dirty="0"/>
              <a:t>topic format for progress reports </a:t>
            </a:r>
            <a:r>
              <a:rPr lang="en-US" dirty="0" smtClean="0"/>
              <a:t>is: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Progress </a:t>
            </a:r>
            <a:r>
              <a:rPr lang="en-US" dirty="0"/>
              <a:t>since last report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Current </a:t>
            </a:r>
            <a:r>
              <a:rPr lang="en-US" dirty="0"/>
              <a:t>status of </a:t>
            </a:r>
            <a:r>
              <a:rPr lang="en-US" dirty="0" smtClean="0"/>
              <a:t>project versus budget and/or time unit estimates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Schedule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Cost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Scope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Cumulative </a:t>
            </a:r>
            <a:r>
              <a:rPr lang="en-US" dirty="0"/>
              <a:t>trends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Problems </a:t>
            </a:r>
            <a:r>
              <a:rPr lang="en-US" dirty="0"/>
              <a:t>and issues since last report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Actions </a:t>
            </a:r>
            <a:r>
              <a:rPr lang="en-US" dirty="0"/>
              <a:t>and resolution of earlier problems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variances and problems identified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Corrective </a:t>
            </a:r>
            <a:r>
              <a:rPr lang="en-US" dirty="0"/>
              <a:t>action planned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2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Control is the </a:t>
            </a:r>
            <a:r>
              <a:rPr lang="en-US" dirty="0"/>
              <a:t>process of comparing actual performance against plan to identify deviations, evaluate courses of action, and take appropriate corrective action.</a:t>
            </a:r>
          </a:p>
          <a:p>
            <a:r>
              <a:rPr lang="en-US" dirty="0"/>
              <a:t>Project </a:t>
            </a:r>
            <a:r>
              <a:rPr lang="en-US" dirty="0" smtClean="0"/>
              <a:t>control steps include setting </a:t>
            </a:r>
            <a:r>
              <a:rPr lang="en-US" dirty="0"/>
              <a:t>a baseline </a:t>
            </a:r>
            <a:r>
              <a:rPr lang="en-US" dirty="0" smtClean="0"/>
              <a:t>plan, measuring </a:t>
            </a:r>
            <a:r>
              <a:rPr lang="en-US" dirty="0"/>
              <a:t>progress and </a:t>
            </a:r>
            <a:r>
              <a:rPr lang="en-US" dirty="0" smtClean="0"/>
              <a:t>performance, comparing </a:t>
            </a:r>
            <a:r>
              <a:rPr lang="en-US" dirty="0"/>
              <a:t>plan against </a:t>
            </a:r>
            <a:r>
              <a:rPr lang="en-US" dirty="0" smtClean="0"/>
              <a:t>actual and taking corrective action</a:t>
            </a:r>
            <a:r>
              <a:rPr lang="en-US" dirty="0"/>
              <a:t>.</a:t>
            </a:r>
          </a:p>
          <a:p>
            <a:r>
              <a:rPr lang="en-US" dirty="0" smtClean="0"/>
              <a:t>Common tools used by project managers in the project control process are tracking </a:t>
            </a:r>
            <a:r>
              <a:rPr lang="en-US" dirty="0"/>
              <a:t>and baseline Gantt </a:t>
            </a:r>
            <a:r>
              <a:rPr lang="en-US" dirty="0" smtClean="0"/>
              <a:t>charts and process control </a:t>
            </a:r>
            <a:r>
              <a:rPr lang="en-US" dirty="0"/>
              <a:t>charts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7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Figure 13.1 </a:t>
            </a:r>
            <a:r>
              <a:rPr lang="en-US" dirty="0"/>
              <a:t>presents a baseline Gantt chart and a tracking Gantt chart for a </a:t>
            </a:r>
            <a:r>
              <a:rPr lang="en-US" dirty="0" smtClean="0"/>
              <a:t>project at </a:t>
            </a:r>
            <a:r>
              <a:rPr lang="en-US" dirty="0"/>
              <a:t>the end of period 6. The solid bar below the original schedule bar </a:t>
            </a:r>
            <a:r>
              <a:rPr lang="en-US" dirty="0" smtClean="0"/>
              <a:t>represents the </a:t>
            </a:r>
            <a:r>
              <a:rPr lang="en-US" dirty="0"/>
              <a:t>actual start and finish times for completed activities or any portion of an </a:t>
            </a:r>
            <a:r>
              <a:rPr lang="en-US" dirty="0" smtClean="0"/>
              <a:t>activity completed </a:t>
            </a:r>
            <a:r>
              <a:rPr lang="en-US" dirty="0"/>
              <a:t>(see activities A, B, C, D, and E).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actual </a:t>
            </a:r>
            <a:r>
              <a:rPr lang="en-US" dirty="0" smtClean="0"/>
              <a:t>start time </a:t>
            </a:r>
            <a:r>
              <a:rPr lang="en-US" dirty="0"/>
              <a:t>for activity C is period 2; the actual finish time is period 5; the actual </a:t>
            </a:r>
            <a:r>
              <a:rPr lang="en-US" dirty="0" smtClean="0"/>
              <a:t>duration is </a:t>
            </a:r>
            <a:r>
              <a:rPr lang="en-US" dirty="0"/>
              <a:t>three time units, rather than four scheduled time periods. Activities in </a:t>
            </a:r>
            <a:r>
              <a:rPr lang="en-US" dirty="0" smtClean="0"/>
              <a:t>process show </a:t>
            </a:r>
            <a:r>
              <a:rPr lang="en-US" dirty="0"/>
              <a:t>the actual start time; the extended bar represents the expected </a:t>
            </a:r>
            <a:r>
              <a:rPr lang="en-US" dirty="0" smtClean="0"/>
              <a:t>remaining duration </a:t>
            </a:r>
            <a:r>
              <a:rPr lang="en-US" dirty="0"/>
              <a:t>(see activities D and E). The remaining duration for activities D and </a:t>
            </a:r>
            <a:r>
              <a:rPr lang="en-US" dirty="0" smtClean="0"/>
              <a:t>E are </a:t>
            </a:r>
            <a:r>
              <a:rPr lang="en-US" dirty="0"/>
              <a:t>shown with the hatched bar. Activity F, which has not started, shows a </a:t>
            </a:r>
            <a:r>
              <a:rPr lang="en-US" dirty="0" smtClean="0"/>
              <a:t>revised estimated </a:t>
            </a:r>
            <a:r>
              <a:rPr lang="en-US" dirty="0"/>
              <a:t>actual start (9) and finish time (13</a:t>
            </a:r>
            <a:r>
              <a:rPr lang="en-US" dirty="0" smtClean="0"/>
              <a:t>).</a:t>
            </a:r>
          </a:p>
          <a:p>
            <a:r>
              <a:rPr lang="en-US" dirty="0"/>
              <a:t>Note how activities can have durations that differ from the original schedule</a:t>
            </a:r>
            <a:r>
              <a:rPr lang="en-US" dirty="0" smtClean="0"/>
              <a:t>, as </a:t>
            </a:r>
            <a:r>
              <a:rPr lang="en-US" dirty="0"/>
              <a:t>in activities C, D, and E. Either the activity is complete and the actual </a:t>
            </a:r>
            <a:r>
              <a:rPr lang="en-US" dirty="0" smtClean="0"/>
              <a:t>is known</a:t>
            </a:r>
            <a:r>
              <a:rPr lang="en-US" dirty="0"/>
              <a:t>, or new information suggests the estimate of time be revised and reflected in the status report. Activity D’s revised duration results in an expected delay </a:t>
            </a:r>
            <a:r>
              <a:rPr lang="en-US" dirty="0" smtClean="0"/>
              <a:t>in the </a:t>
            </a:r>
            <a:r>
              <a:rPr lang="en-US" dirty="0"/>
              <a:t>start of activity F. The project is now estimated to be completed one </a:t>
            </a:r>
            <a:r>
              <a:rPr lang="en-US" dirty="0" smtClean="0"/>
              <a:t>period later </a:t>
            </a:r>
            <a:r>
              <a:rPr lang="en-US" dirty="0"/>
              <a:t>than planned. Although sometimes the Gantt chart does not show dependencies</a:t>
            </a:r>
            <a:r>
              <a:rPr lang="en-US" dirty="0" smtClean="0"/>
              <a:t>, when </a:t>
            </a:r>
            <a:r>
              <a:rPr lang="en-US" dirty="0"/>
              <a:t>it is used with a network, the dependencies are easily identified </a:t>
            </a:r>
            <a:r>
              <a:rPr lang="en-US" dirty="0" smtClean="0"/>
              <a:t>if tracing </a:t>
            </a:r>
            <a:r>
              <a:rPr lang="en-US" dirty="0"/>
              <a:t>is needed.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02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Figure 13.2 </a:t>
            </a:r>
            <a:r>
              <a:rPr lang="en-US" dirty="0"/>
              <a:t>depicts </a:t>
            </a:r>
            <a:r>
              <a:rPr lang="en-US" dirty="0" smtClean="0"/>
              <a:t>how a project </a:t>
            </a:r>
            <a:r>
              <a:rPr lang="en-US" dirty="0"/>
              <a:t>control </a:t>
            </a:r>
            <a:r>
              <a:rPr lang="en-US" dirty="0" smtClean="0"/>
              <a:t>chart is used </a:t>
            </a:r>
            <a:r>
              <a:rPr lang="en-US" dirty="0"/>
              <a:t>to monitor past project schedule performance </a:t>
            </a:r>
            <a:r>
              <a:rPr lang="en-US" dirty="0" smtClean="0"/>
              <a:t>and current </a:t>
            </a:r>
            <a:r>
              <a:rPr lang="en-US" dirty="0"/>
              <a:t>performance and to estimate future schedule trends. </a:t>
            </a:r>
            <a:r>
              <a:rPr lang="en-US" dirty="0" smtClean="0"/>
              <a:t>The </a:t>
            </a:r>
            <a:r>
              <a:rPr lang="en-US" dirty="0"/>
              <a:t>chart is used to plot the difference between the </a:t>
            </a:r>
            <a:r>
              <a:rPr lang="en-US" dirty="0" smtClean="0"/>
              <a:t>scheduled time (on the vertical axis) </a:t>
            </a:r>
            <a:r>
              <a:rPr lang="en-US" dirty="0"/>
              <a:t>on the critical path at the report </a:t>
            </a:r>
            <a:r>
              <a:rPr lang="en-US" dirty="0" smtClean="0"/>
              <a:t>date (on the horizontal axis) </a:t>
            </a:r>
            <a:r>
              <a:rPr lang="en-US" dirty="0"/>
              <a:t>with the actual point on the </a:t>
            </a:r>
            <a:r>
              <a:rPr lang="en-US" dirty="0" smtClean="0"/>
              <a:t>critical path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Figure 13.2 shows the project was behind early in the project, </a:t>
            </a:r>
            <a:r>
              <a:rPr lang="en-US" dirty="0" smtClean="0"/>
              <a:t>the plot </a:t>
            </a:r>
            <a:r>
              <a:rPr lang="en-US" dirty="0"/>
              <a:t>suggests corrective action brought the project back on track. If the trend </a:t>
            </a:r>
            <a:r>
              <a:rPr lang="en-US" dirty="0" smtClean="0"/>
              <a:t>is sustained</a:t>
            </a:r>
            <a:r>
              <a:rPr lang="en-US" dirty="0"/>
              <a:t>, the project will come in ahead of schedule. Because the activity </a:t>
            </a:r>
            <a:r>
              <a:rPr lang="en-US" dirty="0" smtClean="0"/>
              <a:t>scheduled times represent average durations, four observations trending in one direction indicate there is a very high probability that there is an identifiable and correctable cause for the variation. Control </a:t>
            </a:r>
            <a:r>
              <a:rPr lang="en-US" dirty="0"/>
              <a:t>chart trends </a:t>
            </a:r>
            <a:r>
              <a:rPr lang="en-US" dirty="0" smtClean="0"/>
              <a:t>are very </a:t>
            </a:r>
            <a:r>
              <a:rPr lang="en-US" dirty="0"/>
              <a:t>useful for giving </a:t>
            </a:r>
            <a:r>
              <a:rPr lang="en-US" dirty="0" smtClean="0"/>
              <a:t>advance warning </a:t>
            </a:r>
            <a:r>
              <a:rPr lang="en-US" dirty="0"/>
              <a:t>of potential problems so appropriate action can </a:t>
            </a:r>
            <a:r>
              <a:rPr lang="en-US" dirty="0" smtClean="0"/>
              <a:t>be taken </a:t>
            </a:r>
            <a:r>
              <a:rPr lang="en-US" dirty="0"/>
              <a:t>if necessary.</a:t>
            </a:r>
          </a:p>
          <a:p>
            <a:r>
              <a:rPr lang="en-US" dirty="0"/>
              <a:t>Control charts are also frequently used to monitor progress toward milestones</a:t>
            </a:r>
            <a:r>
              <a:rPr lang="en-US" dirty="0" smtClean="0"/>
              <a:t>, which </a:t>
            </a:r>
            <a:r>
              <a:rPr lang="en-US" dirty="0"/>
              <a:t>mark events and as such have zero duration. Control charts very similar to </a:t>
            </a:r>
            <a:r>
              <a:rPr lang="en-US" dirty="0" smtClean="0"/>
              <a:t>the example </a:t>
            </a:r>
            <a:r>
              <a:rPr lang="en-US" dirty="0"/>
              <a:t>shown in Figure 13.2 are often used to record and communicate </a:t>
            </a:r>
            <a:r>
              <a:rPr lang="en-US" dirty="0" smtClean="0"/>
              <a:t>project progress </a:t>
            </a:r>
            <a:r>
              <a:rPr lang="en-US" dirty="0"/>
              <a:t>toward a milestone.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13–</a:t>
            </a:r>
            <a:fld id="{0021D51A-B140-41D8-B455-79292309F0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Management 6e.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6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r>
              <a:rPr lang="en-US" sz="3200" b="1" baseline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Performance Measurement and Evaluation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THIRTEEN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13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2452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20"/>
            <a:ext cx="8077200" cy="4495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13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9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13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FA7BD10-BF97-44F4-AF7C-9F1902191D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13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8740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5" r:id="rId3"/>
    <p:sldLayoutId id="2147483663" r:id="rId4"/>
    <p:sldLayoutId id="2147483664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Development of an Earned Value Cost/Schedule System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Time-Phase Baseline Plan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Corrects the failure of most monitoring systems to connect a project’s actual performance to its schedule and forecast budget.</a:t>
            </a:r>
          </a:p>
          <a:p>
            <a:pPr lvl="2">
              <a:spcBef>
                <a:spcPct val="25000"/>
              </a:spcBef>
            </a:pPr>
            <a:r>
              <a:rPr lang="en-US" dirty="0"/>
              <a:t>Systems that measure only cost variances do not identify resource and project cost problems associated with falling behind or progressing ahead of schedule.</a:t>
            </a:r>
          </a:p>
          <a:p>
            <a:pPr>
              <a:spcBef>
                <a:spcPct val="25000"/>
              </a:spcBef>
            </a:pPr>
            <a:r>
              <a:rPr lang="en-US" dirty="0"/>
              <a:t>Earned Value Cost/Schedule System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An integrated project management system based on the earned value concept that uses a time-phased budget baseline to compare actual and planned schedule and costs.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3BFD12B-35AD-4F37-AADC-D9B18765FCD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77B9466-E1C8-4337-9CDF-5D03BB46DED2}" type="slidenum">
              <a:rPr lang="en-US"/>
              <a:pPr/>
              <a:t>11</a:t>
            </a:fld>
            <a:endParaRPr lang="en-US"/>
          </a:p>
        </p:txBody>
      </p:sp>
      <p:sp>
        <p:nvSpPr>
          <p:cNvPr id="109570" name="AutoShape 2"/>
          <p:cNvSpPr>
            <a:spLocks noGrp="1" noChangeArrowheads="1"/>
          </p:cNvSpPr>
          <p:nvPr>
            <p:ph type="title"/>
          </p:nvPr>
        </p:nvSpPr>
        <p:spPr>
          <a:xfrm>
            <a:off x="498475" y="266700"/>
            <a:ext cx="8147050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Glossary of Terms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7407275" y="626268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13.1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09886" name="Group 318"/>
          <p:cNvGraphicFramePr>
            <a:graphicFrameLocks noGrp="1"/>
          </p:cNvGraphicFramePr>
          <p:nvPr/>
        </p:nvGraphicFramePr>
        <p:xfrm>
          <a:off x="549275" y="1336675"/>
          <a:ext cx="8045450" cy="4642805"/>
        </p:xfrm>
        <a:graphic>
          <a:graphicData uri="http://schemas.openxmlformats.org/drawingml/2006/table">
            <a:tbl>
              <a:tblPr/>
              <a:tblGrid>
                <a:gridCol w="704850"/>
                <a:gridCol w="7340600"/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Earned value for a task is simply the percent complete times its original budget. Stated differently, EV is the percent of the original budget that has been earned by actual work completed.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planned time-phased baseline of the value of the work scheduled. An approved cost estimate of the resources scheduled in a time-phased cumulative baseline [BCWS—budgeted cost of the work scheduled].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cost of the work completed. The sum of the costs incurred in accomplishing work. [ACWP—actual cost of the work performed].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variance is the difference between the earned value and the actual costs for the work completed to date where CV = EV – AC.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 variance is the difference between the earned value and the baseline line to date where SV = EV – PV.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Budgeted cost at completion. Total budgeted cost of the baseline or project cost accounts.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cost at completion.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Estimated cost to complete remaining work.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VAC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variance at completion. VAC indicates expected actual over- or under-run cost at completion.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marB="9144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9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D870A8B-6FBD-494C-B6FF-B13517C10AB4}" type="slidenum">
              <a:rPr lang="en-US"/>
              <a:pPr/>
              <a:t>12</a:t>
            </a:fld>
            <a:endParaRPr lang="en-US"/>
          </a:p>
        </p:txBody>
      </p:sp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6700"/>
            <a:ext cx="8153400" cy="757238"/>
          </a:xfrm>
          <a:ln/>
        </p:spPr>
        <p:txBody>
          <a:bodyPr/>
          <a:lstStyle/>
          <a:p>
            <a:r>
              <a:rPr lang="en-US" sz="2800"/>
              <a:t>Developing an Integrated Cost/Schedule System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4488" indent="-344488">
              <a:spcBef>
                <a:spcPct val="40000"/>
              </a:spcBef>
              <a:buFontTx/>
              <a:buAutoNum type="arabicPeriod"/>
            </a:pPr>
            <a:r>
              <a:rPr lang="en-US" sz="2000" dirty="0"/>
              <a:t>Define the work using a WBS.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Scope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Work packages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Deliverables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Organization units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Resources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Budgets</a:t>
            </a:r>
          </a:p>
          <a:p>
            <a:pPr marL="344488" indent="-344488">
              <a:spcBef>
                <a:spcPct val="40000"/>
              </a:spcBef>
              <a:buFontTx/>
              <a:buAutoNum type="arabicPeriod"/>
            </a:pPr>
            <a:r>
              <a:rPr lang="en-US" sz="2000" dirty="0"/>
              <a:t>Develop work and </a:t>
            </a:r>
            <a:br>
              <a:rPr lang="en-US" sz="2000" dirty="0"/>
            </a:br>
            <a:r>
              <a:rPr lang="en-US" sz="2000" dirty="0"/>
              <a:t>resource schedules.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Schedule resources </a:t>
            </a:r>
            <a:br>
              <a:rPr lang="en-US" sz="1800" dirty="0"/>
            </a:br>
            <a:r>
              <a:rPr lang="en-US" sz="1800" dirty="0"/>
              <a:t>to activities</a:t>
            </a:r>
          </a:p>
          <a:p>
            <a:pPr marL="795338" lvl="1" indent="-333375">
              <a:spcBef>
                <a:spcPct val="40000"/>
              </a:spcBef>
              <a:buFontTx/>
              <a:buAutoNum type="alphaLcPeriod"/>
            </a:pPr>
            <a:r>
              <a:rPr lang="en-US" sz="1800" dirty="0"/>
              <a:t>Time-phase work packages into a network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spcBef>
                <a:spcPct val="40000"/>
              </a:spcBef>
              <a:buFontTx/>
              <a:buAutoNum type="arabicPeriod" startAt="3"/>
            </a:pPr>
            <a:r>
              <a:rPr lang="en-US" sz="2000" dirty="0"/>
              <a:t>Develop a time-phased budget using work packages included in an activity. Accumulate budgets (PV).</a:t>
            </a:r>
          </a:p>
          <a:p>
            <a:pPr marL="457200" indent="-457200">
              <a:spcBef>
                <a:spcPct val="40000"/>
              </a:spcBef>
              <a:buFontTx/>
              <a:buAutoNum type="arabicPeriod" startAt="3"/>
            </a:pPr>
            <a:r>
              <a:rPr lang="en-US" sz="2000" dirty="0"/>
              <a:t>At the work package level, collect the actual costs for the work performed (AC). Multiply percent complete times original budget (EV).`</a:t>
            </a:r>
          </a:p>
          <a:p>
            <a:pPr marL="457200" indent="-457200">
              <a:spcBef>
                <a:spcPct val="40000"/>
              </a:spcBef>
              <a:buFontTx/>
              <a:buAutoNum type="arabicPeriod" startAt="3"/>
            </a:pPr>
            <a:r>
              <a:rPr lang="en-US" sz="2000" dirty="0"/>
              <a:t>Compute the schedule variance (EV-PV) and the cost variance (EV-AC).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8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83121D7-4EC8-4C85-83DA-041A3506DB65}" type="slidenum">
              <a:rPr lang="en-US"/>
              <a:pPr/>
              <a:t>13</a:t>
            </a:fld>
            <a:endParaRPr lang="en-US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Project Management Information System Overview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040917"/>
            <a:ext cx="78390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28331EF-9CAD-449D-9C1A-0C3D41AF1627}" type="slidenum">
              <a:rPr lang="en-US"/>
              <a:pPr/>
              <a:t>14</a:t>
            </a:fld>
            <a:endParaRPr lang="en-US"/>
          </a:p>
        </p:txBody>
      </p:sp>
      <p:sp>
        <p:nvSpPr>
          <p:cNvPr id="9318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rIns="0"/>
          <a:lstStyle/>
          <a:p>
            <a:r>
              <a:rPr lang="en-US"/>
              <a:t>Development of Project Baselines (cont’d)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for Placing Costs in Baselines</a:t>
            </a:r>
          </a:p>
          <a:p>
            <a:pPr lvl="1"/>
            <a:r>
              <a:rPr lang="en-US" dirty="0"/>
              <a:t>Costs are placed exactly as they are expected to be “earned” in order to track them to their point of origin.</a:t>
            </a:r>
          </a:p>
          <a:p>
            <a:pPr lvl="1"/>
            <a:r>
              <a:rPr lang="en-US" i="1" dirty="0"/>
              <a:t>Percent Complete Rule</a:t>
            </a:r>
          </a:p>
          <a:p>
            <a:pPr lvl="2"/>
            <a:r>
              <a:rPr lang="en-US" dirty="0"/>
              <a:t>Costs are periodically assigned to a baseline as units of work are completed over the duration of a work package.</a:t>
            </a:r>
          </a:p>
        </p:txBody>
      </p:sp>
      <p:pic>
        <p:nvPicPr>
          <p:cNvPr id="93190" name="Picture 6" descr="BD2020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3886200"/>
            <a:ext cx="4040188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3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1351BB2-5D40-462A-AF24-6B09B939F8CC}" type="slidenum">
              <a:rPr lang="en-US"/>
              <a:pPr/>
              <a:t>15</a:t>
            </a:fld>
            <a:endParaRPr lang="en-US"/>
          </a:p>
        </p:txBody>
      </p:sp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Development of Project Baselines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5045075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Purposes of a Baseline (PV)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An anchor point for measuring performance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A planned cost and expected schedule against </a:t>
            </a:r>
            <a:br>
              <a:rPr lang="en-US" dirty="0"/>
            </a:br>
            <a:r>
              <a:rPr lang="en-US" dirty="0"/>
              <a:t>which actual cost and schedule are measured.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A basis for cash flows and awarding progress payments.</a:t>
            </a:r>
          </a:p>
          <a:p>
            <a:pPr lvl="2">
              <a:spcBef>
                <a:spcPct val="35000"/>
              </a:spcBef>
            </a:pPr>
            <a:r>
              <a:rPr lang="en-US" dirty="0"/>
              <a:t>A summation of time-phased budgets (cost accounts as summed work packages) along a project timeline.</a:t>
            </a:r>
          </a:p>
          <a:p>
            <a:pPr>
              <a:spcBef>
                <a:spcPct val="35000"/>
              </a:spcBef>
            </a:pPr>
            <a:r>
              <a:rPr lang="en-US" dirty="0"/>
              <a:t>What Costs Are Included in Baselines?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Labor, equipment, materials, project direct overhead costs (DOC)</a:t>
            </a:r>
          </a:p>
        </p:txBody>
      </p:sp>
    </p:spTree>
    <p:extLst>
      <p:ext uri="{BB962C8B-B14F-4D97-AF65-F5344CB8AC3E}">
        <p14:creationId xmlns:p14="http://schemas.microsoft.com/office/powerpoint/2010/main" val="21760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1B2F6B2-873A-436C-8DCB-ED5759980B87}" type="slidenum">
              <a:rPr lang="en-US"/>
              <a:pPr/>
              <a:t>16</a:t>
            </a:fld>
            <a:endParaRPr lang="en-US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63525"/>
            <a:ext cx="8207375" cy="823913"/>
          </a:xfrm>
          <a:ln/>
        </p:spPr>
        <p:txBody>
          <a:bodyPr lIns="0" rIns="0"/>
          <a:lstStyle/>
          <a:p>
            <a:r>
              <a:rPr lang="en-US"/>
              <a:t>Methods of Variance Analysis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Earned Value</a:t>
            </a:r>
          </a:p>
          <a:p>
            <a:pPr lvl="1"/>
            <a:r>
              <a:rPr lang="en-US" dirty="0"/>
              <a:t>With the expected schedule value.</a:t>
            </a:r>
          </a:p>
          <a:p>
            <a:pPr lvl="1"/>
            <a:r>
              <a:rPr lang="en-US" dirty="0"/>
              <a:t>With the actual costs.</a:t>
            </a:r>
          </a:p>
          <a:p>
            <a:r>
              <a:rPr lang="en-US" dirty="0"/>
              <a:t>Assessing Status of a Project</a:t>
            </a:r>
          </a:p>
          <a:p>
            <a:pPr lvl="1"/>
            <a:r>
              <a:rPr lang="en-US" dirty="0"/>
              <a:t>Required data elements</a:t>
            </a:r>
          </a:p>
          <a:p>
            <a:pPr lvl="2"/>
            <a:r>
              <a:rPr lang="en-US" dirty="0"/>
              <a:t>Data Budgeted cost of the work scheduled (PV</a:t>
            </a:r>
            <a:r>
              <a:rPr lang="en-US" dirty="0" smtClean="0"/>
              <a:t>)</a:t>
            </a:r>
          </a:p>
          <a:p>
            <a:pPr marL="796925" lvl="2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PV =the planned time-phased baseline of the value of the work schedule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dirty="0"/>
              <a:t>Budgeted cost of the work completed (EV</a:t>
            </a:r>
            <a:r>
              <a:rPr lang="en-US" dirty="0" smtClean="0"/>
              <a:t>)- Earned value</a:t>
            </a:r>
          </a:p>
          <a:p>
            <a:pPr marL="796925" lvl="2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 = The percent complete times its original budge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dirty="0"/>
              <a:t>Actual cost of the work completed (AC)</a:t>
            </a:r>
          </a:p>
          <a:p>
            <a:pPr lvl="1"/>
            <a:r>
              <a:rPr lang="en-US" dirty="0"/>
              <a:t>Calculate schedule and cost variances</a:t>
            </a:r>
          </a:p>
          <a:p>
            <a:pPr lvl="2"/>
            <a:r>
              <a:rPr lang="en-US" dirty="0"/>
              <a:t>A positive variance indicates a desirable condition, </a:t>
            </a:r>
            <a:br>
              <a:rPr lang="en-US" dirty="0"/>
            </a:br>
            <a:r>
              <a:rPr lang="en-US" dirty="0"/>
              <a:t>while a negative variance suggests problems or </a:t>
            </a:r>
            <a:br>
              <a:rPr lang="en-US" dirty="0"/>
            </a:br>
            <a:r>
              <a:rPr lang="en-US" dirty="0"/>
              <a:t>changes that have taken place.</a:t>
            </a:r>
          </a:p>
        </p:txBody>
      </p:sp>
    </p:spTree>
    <p:extLst>
      <p:ext uri="{BB962C8B-B14F-4D97-AF65-F5344CB8AC3E}">
        <p14:creationId xmlns:p14="http://schemas.microsoft.com/office/powerpoint/2010/main" val="32179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3AC5A98-7C18-44ED-9885-0A26FC91E004}" type="slidenum">
              <a:rPr lang="en-US"/>
              <a:pPr/>
              <a:t>17</a:t>
            </a:fld>
            <a:endParaRPr lang="en-US"/>
          </a:p>
        </p:txBody>
      </p:sp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63525"/>
            <a:ext cx="8207375" cy="823913"/>
          </a:xfrm>
          <a:ln/>
        </p:spPr>
        <p:txBody>
          <a:bodyPr lIns="0" rIns="0"/>
          <a:lstStyle/>
          <a:p>
            <a:r>
              <a:rPr lang="en-US"/>
              <a:t>Methods of Variance Analysis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88275" cy="4876800"/>
          </a:xfrm>
        </p:spPr>
        <p:txBody>
          <a:bodyPr/>
          <a:lstStyle/>
          <a:p>
            <a:r>
              <a:rPr lang="en-US" dirty="0"/>
              <a:t>Cost Variance (CV)</a:t>
            </a:r>
          </a:p>
          <a:p>
            <a:pPr lvl="1"/>
            <a:r>
              <a:rPr lang="en-US" dirty="0"/>
              <a:t>Indicates if the work accomplished using labor </a:t>
            </a:r>
            <a:br>
              <a:rPr lang="en-US" dirty="0"/>
            </a:br>
            <a:r>
              <a:rPr lang="en-US" dirty="0"/>
              <a:t>and materials costs more or less than was </a:t>
            </a:r>
            <a:br>
              <a:rPr lang="en-US" dirty="0"/>
            </a:br>
            <a:r>
              <a:rPr lang="en-US" dirty="0"/>
              <a:t>planned at any point in the project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CV=  EV – AC </a:t>
            </a:r>
            <a:endParaRPr lang="en-US" dirty="0"/>
          </a:p>
          <a:p>
            <a:r>
              <a:rPr lang="en-US" dirty="0"/>
              <a:t>Schedule Variance (SV)</a:t>
            </a:r>
          </a:p>
          <a:p>
            <a:pPr lvl="1"/>
            <a:r>
              <a:rPr lang="en-US" dirty="0"/>
              <a:t>Presents an overall assessment in dollar terms </a:t>
            </a:r>
            <a:br>
              <a:rPr lang="en-US" dirty="0"/>
            </a:br>
            <a:r>
              <a:rPr lang="en-US" dirty="0"/>
              <a:t>of the progress of all work packages in the project scheduled to date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SV = EV - PV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A7B1A90-95B0-4607-925A-F9B288D67476}" type="slidenum">
              <a:rPr lang="en-US"/>
              <a:pPr/>
              <a:t>18</a:t>
            </a:fld>
            <a:endParaRPr lang="en-US"/>
          </a:p>
        </p:txBody>
      </p:sp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Cost/Schedule Graph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173448"/>
            <a:ext cx="5962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28CB717-668F-4312-95E5-704CD2C9672C}" type="slidenum">
              <a:rPr lang="en-US"/>
              <a:pPr/>
              <a:t>19</a:t>
            </a:fld>
            <a:endParaRPr lang="en-US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Earned-Value Review Exercise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13.5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524000"/>
            <a:ext cx="79914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4AF105F-FF10-40A9-A816-0733F4DC1633}" type="slidenum">
              <a:rPr lang="en-US"/>
              <a:pPr/>
              <a:t>2</a:t>
            </a:fld>
            <a:endParaRPr lang="en-US"/>
          </a:p>
        </p:txBody>
      </p:sp>
      <p:sp>
        <p:nvSpPr>
          <p:cNvPr id="16384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Where We Are Now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11" y="1394441"/>
            <a:ext cx="8534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EC4F424F-E8B2-41A9-B04B-2A049B0AEDF7}" type="slidenum">
              <a:rPr lang="en-US"/>
              <a:pPr/>
              <a:t>20</a:t>
            </a:fld>
            <a:endParaRPr lang="en-US"/>
          </a:p>
        </p:txBody>
      </p:sp>
      <p:sp>
        <p:nvSpPr>
          <p:cNvPr id="96260" name="AutoShape 4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4988" cy="1362075"/>
          </a:xfrm>
          <a:ln/>
        </p:spPr>
        <p:txBody>
          <a:bodyPr/>
          <a:lstStyle/>
          <a:p>
            <a:r>
              <a:rPr lang="en-US" dirty="0"/>
              <a:t>Developing A Status Report:</a:t>
            </a:r>
            <a:br>
              <a:rPr lang="en-US" dirty="0"/>
            </a:br>
            <a:r>
              <a:rPr lang="en-US" dirty="0"/>
              <a:t>A Hypothetical Example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7788275" cy="40386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Assumptions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Each cost account has only one work package, and each cost account will be represented as an activity on the network.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The project network early start times will serve as the basis for assigning the baseline values.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From the moment work an activity begins, some actual costs will be incurred each period until the activity is completed.</a:t>
            </a:r>
          </a:p>
        </p:txBody>
      </p:sp>
    </p:spTree>
    <p:extLst>
      <p:ext uri="{BB962C8B-B14F-4D97-AF65-F5344CB8AC3E}">
        <p14:creationId xmlns:p14="http://schemas.microsoft.com/office/powerpoint/2010/main" val="18134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F5ACA5F-0B90-49D7-B098-6A7F5CC45E36}" type="slidenum">
              <a:rPr lang="en-US"/>
              <a:pPr/>
              <a:t>21</a:t>
            </a:fld>
            <a:endParaRPr lang="en-US"/>
          </a:p>
        </p:txBody>
      </p:sp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Work Breakdown Structure with Cost Accounts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13.6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38" y="1170457"/>
            <a:ext cx="7499347" cy="49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022D7A0-47B9-406D-8AFD-448297E9335E}" type="slidenum">
              <a:rPr lang="en-US"/>
              <a:pPr/>
              <a:t>22</a:t>
            </a:fld>
            <a:endParaRPr lang="en-US"/>
          </a:p>
        </p:txBody>
      </p:sp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9875"/>
            <a:ext cx="82010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Project Baseline Gantt Chart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13.7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4" y="1508781"/>
            <a:ext cx="8682944" cy="317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B3405C6D-092F-488E-AFA4-E339C2AB768A}" type="slidenum">
              <a:rPr lang="en-US"/>
              <a:pPr/>
              <a:t>23</a:t>
            </a:fld>
            <a:endParaRPr lang="en-US"/>
          </a:p>
        </p:txBody>
      </p:sp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xfrm>
            <a:off x="471488" y="269875"/>
            <a:ext cx="8201025" cy="687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Project Baseline Budget ($000)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13.8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97285" name="Picture 5" descr="13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5563"/>
            <a:ext cx="8321675" cy="382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4DA9AF4-9A57-48E5-9717-3FDB03825108}" type="slidenum">
              <a:rPr lang="en-US"/>
              <a:pPr/>
              <a:t>24</a:t>
            </a:fld>
            <a:endParaRPr lang="en-US"/>
          </a:p>
        </p:txBody>
      </p:sp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Status Reports: Periods 1</a:t>
            </a:r>
            <a:r>
              <a:rPr lang="en-US" sz="2400">
                <a:cs typeface="Arial" panose="020B0604020202020204" pitchFamily="34" charset="0"/>
              </a:rPr>
              <a:t>–3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13.2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3456"/>
            <a:ext cx="79248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2E7BA3A-3613-4D46-B07B-EE644C6761AE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Status Reports: Periods 4 &amp; </a:t>
            </a:r>
            <a:r>
              <a:rPr lang="en-US" sz="2400">
                <a:cs typeface="Arial" panose="020B0604020202020204" pitchFamily="34" charset="0"/>
              </a:rPr>
              <a:t>5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675438" y="6172200"/>
            <a:ext cx="201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13.2 (cont’d)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417342"/>
            <a:ext cx="79152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29B3F9B2-8B56-454B-A7BF-6A6E3825603B}" type="slidenum">
              <a:rPr lang="en-US"/>
              <a:pPr/>
              <a:t>26</a:t>
            </a:fld>
            <a:endParaRPr lang="en-US"/>
          </a:p>
        </p:txBody>
      </p:sp>
      <p:sp>
        <p:nvSpPr>
          <p:cNvPr id="114691" name="AutoShape 3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Status Reports: Periods 6 &amp; 7</a:t>
            </a:r>
            <a:endParaRPr lang="en-US" sz="2400">
              <a:cs typeface="Arial" panose="020B0604020202020204" pitchFamily="34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6675438" y="6172200"/>
            <a:ext cx="2011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13.2 (cont’d)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309687"/>
            <a:ext cx="78581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800B9318-702C-4654-B778-D73E2D49C1C8}" type="slidenum">
              <a:rPr lang="en-US"/>
              <a:pPr/>
              <a:t>27</a:t>
            </a:fld>
            <a:endParaRPr lang="en-US"/>
          </a:p>
        </p:txBody>
      </p:sp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150225" cy="68897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Prototype Summary Graph ($000)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13.9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196309"/>
            <a:ext cx="6019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C4ABD69-A55E-414E-80D2-80F818B1163D}" type="slidenum">
              <a:rPr lang="en-US"/>
              <a:pPr/>
              <a:t>28</a:t>
            </a:fld>
            <a:endParaRPr lang="en-US"/>
          </a:p>
        </p:txBody>
      </p:sp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>
          <a:xfrm>
            <a:off x="477838" y="250825"/>
            <a:ext cx="8188325" cy="109220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400"/>
              <a:t>Digital Camera Project-Tracking Gantt Chart </a:t>
            </a:r>
            <a:br>
              <a:rPr lang="en-US" sz="2400"/>
            </a:br>
            <a:r>
              <a:rPr lang="en-US" sz="2400"/>
              <a:t>Showing Status</a:t>
            </a:r>
            <a:r>
              <a:rPr lang="en-US" sz="2400">
                <a:cs typeface="Arial" panose="020B0604020202020204" pitchFamily="34" charset="0"/>
              </a:rPr>
              <a:t>—Through Period 7</a:t>
            </a:r>
            <a:r>
              <a:rPr lang="en-US" sz="2400"/>
              <a:t>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13.10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617317"/>
            <a:ext cx="78009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411513"/>
            <a:ext cx="7410450" cy="5781675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B543728-9922-4FE8-ABBC-4F5C465A178E}" type="slidenum">
              <a:rPr lang="en-US"/>
              <a:pPr/>
              <a:t>29</a:t>
            </a:fld>
            <a:endParaRPr lang="en-US"/>
          </a:p>
        </p:txBody>
      </p:sp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442913" y="336550"/>
            <a:ext cx="1935162" cy="119538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1800"/>
              <a:t>Project Rollup End Period 7 ($000)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407275" y="6262688"/>
            <a:ext cx="1279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5F3E8FF-0E96-4D66-BBD2-60CD6D564A3F}" type="slidenum">
              <a:rPr lang="en-US"/>
              <a:pPr/>
              <a:t>3</a:t>
            </a:fld>
            <a:endParaRPr lang="en-US"/>
          </a:p>
        </p:txBody>
      </p:sp>
      <p:sp>
        <p:nvSpPr>
          <p:cNvPr id="197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38125"/>
            <a:ext cx="8205788" cy="1362075"/>
          </a:xfrm>
          <a:ln/>
        </p:spPr>
        <p:txBody>
          <a:bodyPr/>
          <a:lstStyle/>
          <a:p>
            <a:r>
              <a:rPr lang="en-US"/>
              <a:t>Structure of a Project Monitoring Information System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65325"/>
            <a:ext cx="7513638" cy="4130675"/>
          </a:xfrm>
        </p:spPr>
        <p:txBody>
          <a:bodyPr/>
          <a:lstStyle/>
          <a:p>
            <a:r>
              <a:rPr lang="en-US"/>
              <a:t>Creating a project monitoring system involves determining:</a:t>
            </a:r>
          </a:p>
          <a:p>
            <a:pPr lvl="1"/>
            <a:r>
              <a:rPr lang="en-US"/>
              <a:t>What data to collect</a:t>
            </a:r>
          </a:p>
          <a:p>
            <a:pPr lvl="1"/>
            <a:r>
              <a:rPr lang="en-US"/>
              <a:t>How, when, and who will collect the data</a:t>
            </a:r>
          </a:p>
          <a:p>
            <a:pPr lvl="1"/>
            <a:r>
              <a:rPr lang="en-US"/>
              <a:t>How to analyze the data</a:t>
            </a:r>
          </a:p>
          <a:p>
            <a:pPr lvl="1"/>
            <a:r>
              <a:rPr lang="en-US"/>
              <a:t>How to report current progress to management</a:t>
            </a:r>
          </a:p>
        </p:txBody>
      </p:sp>
    </p:spTree>
    <p:extLst>
      <p:ext uri="{BB962C8B-B14F-4D97-AF65-F5344CB8AC3E}">
        <p14:creationId xmlns:p14="http://schemas.microsoft.com/office/powerpoint/2010/main" val="26747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655E466-D954-47D6-B34A-39C7383759BE}" type="slidenum">
              <a:rPr lang="en-US"/>
              <a:pPr/>
              <a:t>30</a:t>
            </a:fld>
            <a:endParaRPr lang="en-US"/>
          </a:p>
        </p:txBody>
      </p:sp>
      <p:sp>
        <p:nvSpPr>
          <p:cNvPr id="10445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Indexes to Monitor Progress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Indexes</a:t>
            </a:r>
          </a:p>
          <a:p>
            <a:pPr lvl="1"/>
            <a:r>
              <a:rPr lang="en-US" dirty="0"/>
              <a:t>Cost Performance Index (</a:t>
            </a:r>
            <a:r>
              <a:rPr lang="en-US" dirty="0">
                <a:latin typeface="Tahoma" panose="020B0604030504040204" pitchFamily="34" charset="0"/>
              </a:rPr>
              <a:t>CPI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Measures the cost efficiency of work accomplished to date.</a:t>
            </a:r>
          </a:p>
          <a:p>
            <a:pPr lvl="2"/>
            <a:r>
              <a:rPr lang="en-US" dirty="0"/>
              <a:t>CPI = EV/AC</a:t>
            </a:r>
          </a:p>
          <a:p>
            <a:pPr lvl="1"/>
            <a:r>
              <a:rPr lang="en-US" dirty="0"/>
              <a:t>Scheduling Performance Index (</a:t>
            </a:r>
            <a:r>
              <a:rPr lang="en-US" dirty="0">
                <a:latin typeface="Tahoma" panose="020B0604030504040204" pitchFamily="34" charset="0"/>
              </a:rPr>
              <a:t>SPI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Measures scheduling efficiency</a:t>
            </a:r>
          </a:p>
          <a:p>
            <a:pPr lvl="2"/>
            <a:r>
              <a:rPr lang="en-US" dirty="0"/>
              <a:t>SPI = EV/PV</a:t>
            </a:r>
          </a:p>
          <a:p>
            <a:pPr lvl="1"/>
            <a:r>
              <a:rPr lang="en-US" dirty="0"/>
              <a:t>Percent Complete Indexes</a:t>
            </a:r>
          </a:p>
          <a:p>
            <a:pPr lvl="2"/>
            <a:r>
              <a:rPr lang="en-US" dirty="0" smtClean="0"/>
              <a:t>Indicate </a:t>
            </a:r>
            <a:r>
              <a:rPr lang="en-US" dirty="0"/>
              <a:t>how much of the work accomplished represents of the total budgeted (BAC) and actual (AC) dollars to date.</a:t>
            </a:r>
          </a:p>
          <a:p>
            <a:pPr lvl="2"/>
            <a:r>
              <a:rPr lang="en-US" dirty="0"/>
              <a:t>PCIB = EV/BAC </a:t>
            </a:r>
          </a:p>
          <a:p>
            <a:pPr lvl="2"/>
            <a:r>
              <a:rPr lang="en-US" dirty="0"/>
              <a:t>PCIC = AC/EAC</a:t>
            </a:r>
          </a:p>
        </p:txBody>
      </p:sp>
    </p:spTree>
    <p:extLst>
      <p:ext uri="{BB962C8B-B14F-4D97-AF65-F5344CB8AC3E}">
        <p14:creationId xmlns:p14="http://schemas.microsoft.com/office/powerpoint/2010/main" val="3464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38BD600-55F6-40A8-8283-537D8E318042}" type="slidenum">
              <a:rPr lang="en-US"/>
              <a:pPr/>
              <a:t>31</a:t>
            </a:fld>
            <a:endParaRPr lang="en-US"/>
          </a:p>
        </p:txBody>
      </p:sp>
      <p:sp>
        <p:nvSpPr>
          <p:cNvPr id="8089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Interpretation of Indexes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13.3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0948" name="Group 52"/>
          <p:cNvGraphicFramePr>
            <a:graphicFrameLocks noGrp="1"/>
          </p:cNvGraphicFramePr>
          <p:nvPr/>
        </p:nvGraphicFramePr>
        <p:xfrm>
          <a:off x="639763" y="1600200"/>
          <a:ext cx="8047037" cy="2164080"/>
        </p:xfrm>
        <a:graphic>
          <a:graphicData uri="http://schemas.openxmlformats.org/drawingml/2006/table">
            <a:tbl>
              <a:tblPr/>
              <a:tblGrid>
                <a:gridCol w="2246312"/>
                <a:gridCol w="2600325"/>
                <a:gridCol w="3200400"/>
              </a:tblGrid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B="9144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(CPI) 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B="9144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 (SPI) 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B="9144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&gt;1.00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 cost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Ahead of schedule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1440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=1.00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cost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schedule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&lt;1.00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cost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rgbClr val="336699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rgbClr val="006666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Behind schedule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75" y="390525"/>
            <a:ext cx="5372100" cy="607695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2408C99-6E67-48E0-B9EC-91F397280781}" type="slidenum">
              <a:rPr lang="en-US"/>
              <a:pPr/>
              <a:t>32</a:t>
            </a:fld>
            <a:endParaRPr lang="en-US"/>
          </a:p>
        </p:txBody>
      </p:sp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>
          <a:xfrm>
            <a:off x="6218238" y="661988"/>
            <a:ext cx="2455862" cy="122872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Indexes </a:t>
            </a:r>
            <a:br>
              <a:rPr lang="en-US" sz="2800"/>
            </a:br>
            <a:r>
              <a:rPr lang="en-US" sz="2800"/>
              <a:t>Periods 1</a:t>
            </a:r>
            <a:r>
              <a:rPr lang="en-US" sz="2800">
                <a:cs typeface="Arial" panose="020B0604020202020204" pitchFamily="34" charset="0"/>
              </a:rPr>
              <a:t>–7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3FAC3AF-35C3-4146-96AB-19B90020E66D}" type="slidenum">
              <a:rPr lang="en-US"/>
              <a:pPr/>
              <a:t>33</a:t>
            </a:fld>
            <a:endParaRPr lang="en-US"/>
          </a:p>
        </p:txBody>
      </p:sp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Additional Earned Value Rules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Rules applied to short-duration activities and/or small-cost activities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0/100 percent rule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Assumes 100 % of budget credit is earned at once and only when the work is completed.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50/50 rule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Allows for 50% of the value of the work package budget to be earned when it is started and 50% to be earned when the package is completed.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Percent complete with weighted monitoring gates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Uses subjective estimated percent complete in combination with hard, tangible monitoring points.</a:t>
            </a:r>
          </a:p>
        </p:txBody>
      </p:sp>
    </p:spTree>
    <p:extLst>
      <p:ext uri="{BB962C8B-B14F-4D97-AF65-F5344CB8AC3E}">
        <p14:creationId xmlns:p14="http://schemas.microsoft.com/office/powerpoint/2010/main" val="17434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669FE124-825C-4D77-B846-77642EDF532D}" type="slidenum">
              <a:rPr lang="en-US"/>
              <a:pPr/>
              <a:t>34</a:t>
            </a:fld>
            <a:endParaRPr lang="en-US"/>
          </a:p>
        </p:txBody>
      </p:sp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Forecasting Final Project Cost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used to revise estimates of future project costs:</a:t>
            </a:r>
          </a:p>
          <a:p>
            <a:pPr lvl="1"/>
            <a:r>
              <a:rPr lang="en-US" dirty="0" err="1"/>
              <a:t>EAC</a:t>
            </a:r>
            <a:r>
              <a:rPr lang="en-US" sz="3600" baseline="-25000" dirty="0" err="1"/>
              <a:t>re</a:t>
            </a:r>
            <a:endParaRPr lang="en-US" sz="3600" baseline="-25000" dirty="0"/>
          </a:p>
          <a:p>
            <a:pPr lvl="2"/>
            <a:r>
              <a:rPr lang="en-US" dirty="0"/>
              <a:t>Allows experts in the field to change original baseline durations and costs because new information tells them </a:t>
            </a:r>
            <a:br>
              <a:rPr lang="en-US" dirty="0"/>
            </a:br>
            <a:r>
              <a:rPr lang="en-US" dirty="0"/>
              <a:t>the original estimates are not accurate.</a:t>
            </a:r>
          </a:p>
          <a:p>
            <a:pPr lvl="1"/>
            <a:r>
              <a:rPr lang="en-US" dirty="0" err="1"/>
              <a:t>EAC</a:t>
            </a:r>
            <a:r>
              <a:rPr lang="en-US" sz="3600" baseline="-25000" dirty="0" err="1"/>
              <a:t>f</a:t>
            </a:r>
            <a:endParaRPr lang="en-US" sz="3600" baseline="-25000" dirty="0"/>
          </a:p>
          <a:p>
            <a:pPr lvl="2"/>
            <a:r>
              <a:rPr lang="en-US" dirty="0"/>
              <a:t>Uses actual costs-to-date plus an efficiency index to project final costs in large projects where the original budget is unreliable.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9596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C8DF1F6-C609-4C8C-B543-66270BD4CA86}" type="slidenum">
              <a:rPr lang="en-US"/>
              <a:pPr/>
              <a:t>35</a:t>
            </a:fld>
            <a:endParaRPr lang="en-US"/>
          </a:p>
        </p:txBody>
      </p:sp>
      <p:sp>
        <p:nvSpPr>
          <p:cNvPr id="115716" name="AutoShape 4"/>
          <p:cNvSpPr>
            <a:spLocks noGrp="1" noChangeArrowheads="1"/>
          </p:cNvSpPr>
          <p:nvPr>
            <p:ph type="title"/>
          </p:nvPr>
        </p:nvSpPr>
        <p:spPr>
          <a:xfrm>
            <a:off x="495300" y="260350"/>
            <a:ext cx="8153400" cy="892175"/>
          </a:xfrm>
          <a:ln/>
        </p:spPr>
        <p:txBody>
          <a:bodyPr/>
          <a:lstStyle/>
          <a:p>
            <a:r>
              <a:rPr lang="en-US" dirty="0">
                <a:effectLst/>
              </a:rPr>
              <a:t>Forecasting Model: </a:t>
            </a:r>
            <a:r>
              <a:rPr lang="en-US" dirty="0" err="1">
                <a:effectLst/>
              </a:rPr>
              <a:t>EAC</a:t>
            </a:r>
            <a:r>
              <a:rPr lang="en-US" sz="3600" baseline="-25000" dirty="0" err="1">
                <a:effectLst/>
              </a:rPr>
              <a:t>f</a:t>
            </a:r>
            <a:endParaRPr lang="en-US" dirty="0">
              <a:effectLst/>
            </a:endParaRPr>
          </a:p>
        </p:txBody>
      </p:sp>
      <p:grpSp>
        <p:nvGrpSpPr>
          <p:cNvPr id="115723" name="Group 11"/>
          <p:cNvGrpSpPr>
            <a:grpSpLocks/>
          </p:cNvGrpSpPr>
          <p:nvPr/>
        </p:nvGrpSpPr>
        <p:grpSpPr bwMode="auto">
          <a:xfrm>
            <a:off x="549275" y="1538288"/>
            <a:ext cx="7954963" cy="3994150"/>
            <a:chOff x="346" y="969"/>
            <a:chExt cx="5011" cy="2516"/>
          </a:xfrm>
        </p:grpSpPr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848" y="969"/>
              <a:ext cx="40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5F5F5F"/>
                  </a:solidFill>
                </a:rPr>
                <a:t>The equation for this forecasting model:</a:t>
              </a:r>
            </a:p>
          </p:txBody>
        </p:sp>
        <p:pic>
          <p:nvPicPr>
            <p:cNvPr id="115722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1375"/>
              <a:ext cx="5011" cy="2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4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549F148-FC33-4F3A-8697-165B29E05918}" type="slidenum">
              <a:rPr lang="en-US"/>
              <a:pPr/>
              <a:t>36</a:t>
            </a:fld>
            <a:endParaRPr lang="en-US"/>
          </a:p>
        </p:txBody>
      </p:sp>
      <p:pic>
        <p:nvPicPr>
          <p:cNvPr id="71687" name="Picture 7" descr="130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557213"/>
            <a:ext cx="6900862" cy="5808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5684838" y="269875"/>
            <a:ext cx="2960687" cy="62071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000"/>
              <a:t>Monthly Status Report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EXHIBIT 13.1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2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D549F148-FC33-4F3A-8697-165B29E05918}" type="slidenum">
              <a:rPr lang="en-US"/>
              <a:pPr/>
              <a:t>37</a:t>
            </a:fld>
            <a:endParaRPr lang="en-US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338138" y="269875"/>
            <a:ext cx="8467724" cy="61305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000" dirty="0" smtClean="0"/>
              <a:t>Trojan Nuclear Plant Decommissioning Earned Value Status </a:t>
            </a:r>
            <a:r>
              <a:rPr lang="en-US" sz="2000" dirty="0"/>
              <a:t>Report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EXHIBIT </a:t>
            </a:r>
            <a:r>
              <a:rPr lang="en-US" sz="1200" b="1" dirty="0" smtClean="0">
                <a:solidFill>
                  <a:srgbClr val="006666"/>
                </a:solidFill>
              </a:rPr>
              <a:t>13.2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319212"/>
            <a:ext cx="84677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C9FB732-4410-41F0-AB1E-9109FEEFA785}" type="slidenum">
              <a:rPr lang="en-US"/>
              <a:pPr/>
              <a:t>38</a:t>
            </a:fld>
            <a:endParaRPr lang="en-US"/>
          </a:p>
        </p:txBody>
      </p:sp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3525"/>
            <a:ext cx="8156575" cy="823913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/>
              <a:t>Other Control Issues</a:t>
            </a:r>
          </a:p>
        </p:txBody>
      </p:sp>
      <p:sp>
        <p:nvSpPr>
          <p:cNvPr id="100367" name="Freeform 15"/>
          <p:cNvSpPr>
            <a:spLocks/>
          </p:cNvSpPr>
          <p:nvPr/>
        </p:nvSpPr>
        <p:spPr bwMode="blackWhite">
          <a:xfrm>
            <a:off x="2193925" y="2332038"/>
            <a:ext cx="685800" cy="665162"/>
          </a:xfrm>
          <a:custGeom>
            <a:avLst/>
            <a:gdLst>
              <a:gd name="T0" fmla="*/ 0 w 816"/>
              <a:gd name="T1" fmla="*/ 0 h 816"/>
              <a:gd name="T2" fmla="*/ 0 w 816"/>
              <a:gd name="T3" fmla="*/ 816 h 816"/>
              <a:gd name="T4" fmla="*/ 816 w 816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816">
                <a:moveTo>
                  <a:pt x="0" y="0"/>
                </a:moveTo>
                <a:lnTo>
                  <a:pt x="0" y="816"/>
                </a:lnTo>
                <a:lnTo>
                  <a:pt x="816" y="816"/>
                </a:lnTo>
              </a:path>
            </a:pathLst>
          </a:custGeom>
          <a:noFill/>
          <a:ln w="57150" cmpd="sng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8" name="AutoShape 16"/>
          <p:cNvSpPr>
            <a:spLocks noChangeArrowheads="1"/>
          </p:cNvSpPr>
          <p:nvPr/>
        </p:nvSpPr>
        <p:spPr bwMode="blackWhite">
          <a:xfrm>
            <a:off x="777875" y="1758950"/>
            <a:ext cx="7545388" cy="5937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dirty="0"/>
              <a:t>Issues In Maintaining Control Of Projects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blackWhite">
          <a:xfrm>
            <a:off x="2879725" y="2698750"/>
            <a:ext cx="2332038" cy="568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</a:pPr>
            <a:r>
              <a:rPr lang="en-US" sz="2400" b="1"/>
              <a:t>Scope Creep</a:t>
            </a:r>
          </a:p>
        </p:txBody>
      </p:sp>
      <p:sp>
        <p:nvSpPr>
          <p:cNvPr id="100370" name="Freeform 18"/>
          <p:cNvSpPr>
            <a:spLocks/>
          </p:cNvSpPr>
          <p:nvPr/>
        </p:nvSpPr>
        <p:spPr bwMode="blackWhite">
          <a:xfrm>
            <a:off x="2193925" y="2881313"/>
            <a:ext cx="685800" cy="944562"/>
          </a:xfrm>
          <a:custGeom>
            <a:avLst/>
            <a:gdLst>
              <a:gd name="T0" fmla="*/ 0 w 816"/>
              <a:gd name="T1" fmla="*/ 0 h 816"/>
              <a:gd name="T2" fmla="*/ 0 w 816"/>
              <a:gd name="T3" fmla="*/ 816 h 816"/>
              <a:gd name="T4" fmla="*/ 816 w 816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816">
                <a:moveTo>
                  <a:pt x="0" y="0"/>
                </a:moveTo>
                <a:lnTo>
                  <a:pt x="0" y="816"/>
                </a:lnTo>
                <a:lnTo>
                  <a:pt x="816" y="816"/>
                </a:lnTo>
              </a:path>
            </a:pathLst>
          </a:custGeom>
          <a:noFill/>
          <a:ln w="57150" cmpd="sng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AutoShape 19"/>
          <p:cNvSpPr>
            <a:spLocks noChangeArrowheads="1"/>
          </p:cNvSpPr>
          <p:nvPr/>
        </p:nvSpPr>
        <p:spPr bwMode="blackWhite">
          <a:xfrm>
            <a:off x="2879725" y="3559175"/>
            <a:ext cx="2971800" cy="5683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</a:pPr>
            <a:r>
              <a:rPr lang="en-US" sz="2400" b="1"/>
              <a:t>Baseline Changes</a:t>
            </a:r>
          </a:p>
        </p:txBody>
      </p:sp>
      <p:sp>
        <p:nvSpPr>
          <p:cNvPr id="100372" name="Freeform 20"/>
          <p:cNvSpPr>
            <a:spLocks/>
          </p:cNvSpPr>
          <p:nvPr/>
        </p:nvSpPr>
        <p:spPr bwMode="blackWhite">
          <a:xfrm>
            <a:off x="2193925" y="3611563"/>
            <a:ext cx="685800" cy="1281112"/>
          </a:xfrm>
          <a:custGeom>
            <a:avLst/>
            <a:gdLst>
              <a:gd name="T0" fmla="*/ 0 w 816"/>
              <a:gd name="T1" fmla="*/ 0 h 816"/>
              <a:gd name="T2" fmla="*/ 0 w 816"/>
              <a:gd name="T3" fmla="*/ 816 h 816"/>
              <a:gd name="T4" fmla="*/ 816 w 816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816">
                <a:moveTo>
                  <a:pt x="0" y="0"/>
                </a:moveTo>
                <a:lnTo>
                  <a:pt x="0" y="816"/>
                </a:lnTo>
                <a:lnTo>
                  <a:pt x="816" y="816"/>
                </a:lnTo>
              </a:path>
            </a:pathLst>
          </a:custGeom>
          <a:noFill/>
          <a:ln w="57150" cmpd="sng">
            <a:solidFill>
              <a:srgbClr val="CC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blackWhite">
          <a:xfrm>
            <a:off x="2879725" y="4435475"/>
            <a:ext cx="3398838" cy="898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50000"/>
              </a:spcBef>
            </a:pPr>
            <a:r>
              <a:rPr lang="en-US" sz="2400" b="1"/>
              <a:t>Data Acquisition </a:t>
            </a:r>
            <a:br>
              <a:rPr lang="en-US" sz="2400" b="1"/>
            </a:br>
            <a:r>
              <a:rPr lang="en-US" sz="2400" b="1"/>
              <a:t>Costs and Problems</a:t>
            </a:r>
          </a:p>
        </p:txBody>
      </p:sp>
    </p:spTree>
    <p:extLst>
      <p:ext uri="{BB962C8B-B14F-4D97-AF65-F5344CB8AC3E}">
        <p14:creationId xmlns:p14="http://schemas.microsoft.com/office/powerpoint/2010/main" val="31542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7" grpId="0" animBg="1"/>
      <p:bldP spid="100368" grpId="0" animBg="1" autoUpdateAnimBg="0"/>
      <p:bldP spid="100369" grpId="0" animBg="1" autoUpdateAnimBg="0"/>
      <p:bldP spid="100370" grpId="0" animBg="1"/>
      <p:bldP spid="100371" grpId="0" animBg="1" autoUpdateAnimBg="0"/>
      <p:bldP spid="100372" grpId="0" animBg="1"/>
      <p:bldP spid="10037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328E74AB-393E-405C-B6C4-F2DF6B6BDD35}" type="slidenum">
              <a:rPr lang="en-US"/>
              <a:pPr/>
              <a:t>39</a:t>
            </a:fld>
            <a:endParaRPr lang="en-US"/>
          </a:p>
        </p:txBody>
      </p:sp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Scope Changes to a Baseline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325848"/>
            <a:ext cx="5676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5A1FF7C-CB5B-428C-9F16-4216C92CBB05}" type="slidenum">
              <a:rPr lang="en-US"/>
              <a:pPr/>
              <a:t>4</a:t>
            </a:fld>
            <a:endParaRPr lang="en-US"/>
          </a:p>
        </p:txBody>
      </p:sp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Monitoring Information System</a:t>
            </a:r>
          </a:p>
        </p:txBody>
      </p:sp>
      <p:sp>
        <p:nvSpPr>
          <p:cNvPr id="28689" name="Rectangle 10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System Structure</a:t>
            </a:r>
          </a:p>
          <a:p>
            <a:pPr lvl="1"/>
            <a:r>
              <a:rPr lang="en-US"/>
              <a:t>What data are collected?</a:t>
            </a:r>
          </a:p>
          <a:p>
            <a:pPr lvl="2">
              <a:spcBef>
                <a:spcPct val="50000"/>
              </a:spcBef>
            </a:pPr>
            <a:r>
              <a:rPr lang="en-US"/>
              <a:t>Current status of project (schedule and cost)</a:t>
            </a:r>
          </a:p>
          <a:p>
            <a:pPr lvl="2">
              <a:spcBef>
                <a:spcPct val="50000"/>
              </a:spcBef>
            </a:pPr>
            <a:r>
              <a:rPr lang="en-US"/>
              <a:t>Remaining cost to compete project</a:t>
            </a:r>
          </a:p>
          <a:p>
            <a:pPr lvl="2">
              <a:spcBef>
                <a:spcPct val="50000"/>
              </a:spcBef>
            </a:pPr>
            <a:r>
              <a:rPr lang="en-US"/>
              <a:t>Date that project will be complete</a:t>
            </a:r>
          </a:p>
          <a:p>
            <a:pPr lvl="2">
              <a:spcBef>
                <a:spcPct val="50000"/>
              </a:spcBef>
            </a:pPr>
            <a:r>
              <a:rPr lang="en-US"/>
              <a:t>Potential problems to be addressed now</a:t>
            </a:r>
          </a:p>
          <a:p>
            <a:pPr lvl="2">
              <a:spcBef>
                <a:spcPct val="50000"/>
              </a:spcBef>
            </a:pPr>
            <a:r>
              <a:rPr lang="en-US"/>
              <a:t>Out-of-control activities requiring intervention</a:t>
            </a:r>
          </a:p>
          <a:p>
            <a:pPr lvl="2">
              <a:spcBef>
                <a:spcPct val="50000"/>
              </a:spcBef>
            </a:pPr>
            <a:r>
              <a:rPr lang="en-US"/>
              <a:t>Cost and/or schedule overruns and the reasons for them</a:t>
            </a:r>
          </a:p>
          <a:p>
            <a:pPr lvl="2">
              <a:spcBef>
                <a:spcPct val="50000"/>
              </a:spcBef>
            </a:pPr>
            <a:r>
              <a:rPr lang="en-US"/>
              <a:t>Forecast of overruns at time of project completion</a:t>
            </a:r>
          </a:p>
        </p:txBody>
      </p:sp>
    </p:spTree>
    <p:extLst>
      <p:ext uri="{BB962C8B-B14F-4D97-AF65-F5344CB8AC3E}">
        <p14:creationId xmlns:p14="http://schemas.microsoft.com/office/powerpoint/2010/main" val="36630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A5FD3439-4042-4117-8418-975A1FD9BD40}" type="slidenum">
              <a:rPr lang="en-US"/>
              <a:pPr/>
              <a:t>40</a:t>
            </a:fld>
            <a:endParaRPr lang="en-US"/>
          </a:p>
        </p:txBody>
      </p:sp>
      <p:sp>
        <p:nvSpPr>
          <p:cNvPr id="168962" name="AutoShape 2"/>
          <p:cNvSpPr>
            <a:spLocks noGrp="1" noChangeArrowheads="1"/>
          </p:cNvSpPr>
          <p:nvPr>
            <p:ph type="title"/>
          </p:nvPr>
        </p:nvSpPr>
        <p:spPr>
          <a:xfrm>
            <a:off x="465138" y="238125"/>
            <a:ext cx="8216900" cy="1228725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Conference Center WiFi Project</a:t>
            </a:r>
            <a:br>
              <a:rPr lang="en-US" sz="2800"/>
            </a:br>
            <a:r>
              <a:rPr lang="en-US" sz="2800"/>
              <a:t>Communication Plan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13.14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168965" name="Picture 5" descr="13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22450"/>
            <a:ext cx="8139113" cy="30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C00DCAA8-AE96-4431-89E3-7D736A030FDB}" type="slidenum">
              <a:rPr lang="en-US"/>
              <a:pPr/>
              <a:t>41</a:t>
            </a:fld>
            <a:endParaRPr lang="en-US"/>
          </a:p>
        </p:txBody>
      </p:sp>
      <p:sp>
        <p:nvSpPr>
          <p:cNvPr id="117764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Key Terms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57200" y="1325563"/>
            <a:ext cx="8229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1800" b="1" dirty="0"/>
              <a:t>Baseline budget</a:t>
            </a:r>
          </a:p>
          <a:p>
            <a:pPr algn="l">
              <a:spcBef>
                <a:spcPct val="20000"/>
              </a:spcBef>
            </a:pPr>
            <a:r>
              <a:rPr lang="en-US" sz="1800" b="1" dirty="0" smtClean="0"/>
              <a:t>Budget at completion (BAC)</a:t>
            </a:r>
          </a:p>
          <a:p>
            <a:pPr algn="l">
              <a:spcBef>
                <a:spcPct val="20000"/>
              </a:spcBef>
            </a:pPr>
            <a:r>
              <a:rPr lang="en-US" sz="1800" b="1" dirty="0" smtClean="0"/>
              <a:t>Control </a:t>
            </a:r>
            <a:r>
              <a:rPr lang="en-US" sz="1800" b="1" dirty="0"/>
              <a:t>chart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Cost performance index (CPI)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Cost variance (CV)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Earned value (EV)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Estimated Cost at Completion—Forecasted (</a:t>
            </a:r>
            <a:r>
              <a:rPr lang="en-US" sz="1800" b="1" dirty="0" err="1"/>
              <a:t>EAC</a:t>
            </a:r>
            <a:r>
              <a:rPr lang="en-US" sz="1800" b="1" baseline="-25000" dirty="0" err="1"/>
              <a:t>f</a:t>
            </a:r>
            <a:r>
              <a:rPr lang="en-US" sz="1800" b="1" dirty="0"/>
              <a:t>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Estimated Cost at Completion—Revised Estimates (</a:t>
            </a:r>
            <a:r>
              <a:rPr lang="en-US" sz="1800" b="1" dirty="0" err="1"/>
              <a:t>EAC</a:t>
            </a:r>
            <a:r>
              <a:rPr lang="en-US" sz="1800" b="1" baseline="-25000" dirty="0" err="1"/>
              <a:t>re</a:t>
            </a:r>
            <a:r>
              <a:rPr lang="en-US" sz="1800" b="1" dirty="0"/>
              <a:t>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Percent complete index—budget costs (PCIB)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Percent complete index—actual costs (PCIC)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Schedule performance index (SPI)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Schedule variance (SV)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Scope creep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To complete performance index (TCPI)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Tracking Gantt chart</a:t>
            </a:r>
          </a:p>
          <a:p>
            <a:pPr algn="l">
              <a:spcBef>
                <a:spcPct val="20000"/>
              </a:spcBef>
            </a:pPr>
            <a:r>
              <a:rPr lang="en-US" sz="1800" b="1" dirty="0"/>
              <a:t>Variance at completion (VAC)</a:t>
            </a:r>
          </a:p>
        </p:txBody>
      </p:sp>
    </p:spTree>
    <p:extLst>
      <p:ext uri="{BB962C8B-B14F-4D97-AF65-F5344CB8AC3E}">
        <p14:creationId xmlns:p14="http://schemas.microsoft.com/office/powerpoint/2010/main" val="29752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587952F1-5C19-4E64-83F0-CBB9E3E5656E}" type="slidenum">
              <a:rPr lang="en-US"/>
              <a:pPr/>
              <a:t>5</a:t>
            </a:fld>
            <a:endParaRPr lang="en-US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Monitoring System… (cont’d)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Information System Structure (cont’d)</a:t>
            </a:r>
          </a:p>
          <a:p>
            <a:pPr lvl="1">
              <a:spcBef>
                <a:spcPct val="40000"/>
              </a:spcBef>
            </a:pPr>
            <a:r>
              <a:rPr lang="en-US"/>
              <a:t>Collecting data and analysis</a:t>
            </a:r>
          </a:p>
          <a:p>
            <a:pPr lvl="2">
              <a:spcBef>
                <a:spcPct val="40000"/>
              </a:spcBef>
            </a:pPr>
            <a:r>
              <a:rPr lang="en-US"/>
              <a:t>Who will collect project data?</a:t>
            </a:r>
          </a:p>
          <a:p>
            <a:pPr lvl="2">
              <a:spcBef>
                <a:spcPct val="40000"/>
              </a:spcBef>
            </a:pPr>
            <a:r>
              <a:rPr lang="en-US"/>
              <a:t>How will data be collected?</a:t>
            </a:r>
          </a:p>
          <a:p>
            <a:pPr lvl="2">
              <a:spcBef>
                <a:spcPct val="40000"/>
              </a:spcBef>
            </a:pPr>
            <a:r>
              <a:rPr lang="en-US"/>
              <a:t>When will the data be collected?</a:t>
            </a:r>
          </a:p>
          <a:p>
            <a:pPr lvl="2">
              <a:spcBef>
                <a:spcPct val="40000"/>
              </a:spcBef>
            </a:pPr>
            <a:r>
              <a:rPr lang="en-US"/>
              <a:t>Who will compile and analyze the data?</a:t>
            </a:r>
          </a:p>
          <a:p>
            <a:pPr lvl="1">
              <a:spcBef>
                <a:spcPct val="40000"/>
              </a:spcBef>
            </a:pPr>
            <a:r>
              <a:rPr lang="en-US"/>
              <a:t>Reports and reporting</a:t>
            </a:r>
          </a:p>
          <a:p>
            <a:pPr lvl="2">
              <a:spcBef>
                <a:spcPct val="40000"/>
              </a:spcBef>
            </a:pPr>
            <a:r>
              <a:rPr lang="en-US"/>
              <a:t>Who will receive the reports?</a:t>
            </a:r>
          </a:p>
          <a:p>
            <a:pPr lvl="2">
              <a:spcBef>
                <a:spcPct val="40000"/>
              </a:spcBef>
            </a:pPr>
            <a:r>
              <a:rPr lang="en-US"/>
              <a:t>How will the reports be transmitted?</a:t>
            </a:r>
          </a:p>
          <a:p>
            <a:pPr lvl="2">
              <a:spcBef>
                <a:spcPct val="40000"/>
              </a:spcBef>
            </a:pPr>
            <a:r>
              <a:rPr lang="en-US"/>
              <a:t>When will the reports be distributed?</a:t>
            </a:r>
          </a:p>
        </p:txBody>
      </p:sp>
    </p:spTree>
    <p:extLst>
      <p:ext uri="{BB962C8B-B14F-4D97-AF65-F5344CB8AC3E}">
        <p14:creationId xmlns:p14="http://schemas.microsoft.com/office/powerpoint/2010/main" val="17369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DAF0C2E-64A5-42FC-BD62-1E172E3D1483}" type="slidenum">
              <a:rPr lang="en-US"/>
              <a:pPr/>
              <a:t>6</a:t>
            </a:fld>
            <a:endParaRPr lang="en-US"/>
          </a:p>
        </p:txBody>
      </p:sp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Progress Report Format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4950" indent="-234950"/>
            <a:r>
              <a:rPr lang="en-US"/>
              <a:t>Progress since last report</a:t>
            </a:r>
          </a:p>
          <a:p>
            <a:pPr marL="234950" indent="-234950"/>
            <a:r>
              <a:rPr lang="en-US"/>
              <a:t>Current status of project</a:t>
            </a:r>
          </a:p>
          <a:p>
            <a:pPr marL="1084263" lvl="1" indent="-457200">
              <a:buFontTx/>
              <a:buAutoNum type="arabicPeriod"/>
            </a:pPr>
            <a:r>
              <a:rPr lang="en-US"/>
              <a:t>Schedule</a:t>
            </a:r>
          </a:p>
          <a:p>
            <a:pPr marL="1084263" lvl="1" indent="-457200">
              <a:buFontTx/>
              <a:buAutoNum type="arabicPeriod"/>
            </a:pPr>
            <a:r>
              <a:rPr lang="en-US"/>
              <a:t>Cost</a:t>
            </a:r>
          </a:p>
          <a:p>
            <a:pPr marL="1084263" lvl="1" indent="-457200">
              <a:buFontTx/>
              <a:buAutoNum type="arabicPeriod"/>
            </a:pPr>
            <a:r>
              <a:rPr lang="en-US"/>
              <a:t>Scope</a:t>
            </a:r>
          </a:p>
          <a:p>
            <a:pPr marL="234950" indent="-234950"/>
            <a:r>
              <a:rPr lang="en-US"/>
              <a:t>Cumulative trends</a:t>
            </a:r>
          </a:p>
          <a:p>
            <a:pPr marL="234950" indent="-234950"/>
            <a:r>
              <a:rPr lang="en-US"/>
              <a:t>Problems and issues since last report</a:t>
            </a:r>
          </a:p>
          <a:p>
            <a:pPr marL="1084263" lvl="1" indent="-457200">
              <a:buFontTx/>
              <a:buAutoNum type="arabicPeriod"/>
            </a:pPr>
            <a:r>
              <a:rPr lang="en-US"/>
              <a:t>Actions and resolution of earlier problems</a:t>
            </a:r>
          </a:p>
          <a:p>
            <a:pPr marL="1084263" lvl="1" indent="-457200">
              <a:buFontTx/>
              <a:buAutoNum type="arabicPeriod"/>
            </a:pPr>
            <a:r>
              <a:rPr lang="en-US"/>
              <a:t>New variances and problems identified</a:t>
            </a:r>
          </a:p>
          <a:p>
            <a:pPr marL="234950" indent="-234950"/>
            <a:r>
              <a:rPr lang="en-US"/>
              <a:t>Corrective action planned</a:t>
            </a:r>
          </a:p>
        </p:txBody>
      </p:sp>
    </p:spTree>
    <p:extLst>
      <p:ext uri="{BB962C8B-B14F-4D97-AF65-F5344CB8AC3E}">
        <p14:creationId xmlns:p14="http://schemas.microsoft.com/office/powerpoint/2010/main" val="39258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7365F1F8-D383-4EEE-A601-059302E83FEC}" type="slidenum">
              <a:rPr lang="en-US"/>
              <a:pPr/>
              <a:t>7</a:t>
            </a:fld>
            <a:endParaRPr lang="en-US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Project Control Process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/>
            <a:r>
              <a:rPr lang="en-US" sz="2400" dirty="0"/>
              <a:t>Control</a:t>
            </a:r>
          </a:p>
          <a:p>
            <a:pPr marL="685800" lvl="1" indent="-342900"/>
            <a:r>
              <a:rPr lang="en-US" sz="2000" dirty="0"/>
              <a:t>The process of comparing actual performance against plan to identify deviations, evaluate courses of action, and take appropriate corrective action.</a:t>
            </a:r>
          </a:p>
          <a:p>
            <a:pPr marL="225425" indent="-225425"/>
            <a:r>
              <a:rPr lang="en-US" sz="2400" dirty="0"/>
              <a:t>Project Control Steps</a:t>
            </a:r>
          </a:p>
          <a:p>
            <a:pPr marL="685800" lvl="1" indent="-342900">
              <a:buFontTx/>
              <a:buAutoNum type="arabicPeriod"/>
            </a:pPr>
            <a:r>
              <a:rPr lang="en-US" sz="2000" dirty="0"/>
              <a:t>Setting a baseline plan.</a:t>
            </a:r>
          </a:p>
          <a:p>
            <a:pPr marL="685800" lvl="1" indent="-342900">
              <a:buFontTx/>
              <a:buAutoNum type="arabicPeriod"/>
            </a:pPr>
            <a:r>
              <a:rPr lang="en-US" sz="2000" dirty="0"/>
              <a:t>Measuring progress and performance.</a:t>
            </a:r>
          </a:p>
          <a:p>
            <a:pPr marL="685800" lvl="1" indent="-342900">
              <a:buFontTx/>
              <a:buAutoNum type="arabicPeriod"/>
            </a:pPr>
            <a:r>
              <a:rPr lang="en-US" sz="2000" dirty="0"/>
              <a:t>Comparing plan against actual.</a:t>
            </a:r>
          </a:p>
          <a:p>
            <a:pPr marL="685800" lvl="1" indent="-342900">
              <a:buFontTx/>
              <a:buAutoNum type="arabicPeriod"/>
            </a:pPr>
            <a:r>
              <a:rPr lang="en-US" sz="2000" dirty="0"/>
              <a:t>Taking action.</a:t>
            </a:r>
          </a:p>
          <a:p>
            <a:pPr marL="225425" indent="-225425"/>
            <a:r>
              <a:rPr lang="en-US" sz="2400" dirty="0"/>
              <a:t>Tools</a:t>
            </a:r>
          </a:p>
          <a:p>
            <a:pPr marL="685800" lvl="1" indent="-342900"/>
            <a:r>
              <a:rPr lang="en-US" sz="2000" dirty="0"/>
              <a:t>Tracking and baseline Gantt charts</a:t>
            </a:r>
          </a:p>
          <a:p>
            <a:pPr marL="685800" lvl="1" indent="-342900"/>
            <a:r>
              <a:rPr lang="en-US" sz="2000" dirty="0"/>
              <a:t>Control charts</a:t>
            </a:r>
          </a:p>
        </p:txBody>
      </p:sp>
    </p:spTree>
    <p:extLst>
      <p:ext uri="{BB962C8B-B14F-4D97-AF65-F5344CB8AC3E}">
        <p14:creationId xmlns:p14="http://schemas.microsoft.com/office/powerpoint/2010/main" val="3603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EB0DA9F-42BA-4E22-8CA2-052BABF17FE3}" type="slidenum">
              <a:rPr lang="en-US"/>
              <a:pPr/>
              <a:t>8</a:t>
            </a:fld>
            <a:endParaRPr lang="en-US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519113" y="296863"/>
            <a:ext cx="8104187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Baseline and Tracking Gantt Charts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13.1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35" y="1213451"/>
            <a:ext cx="6571013" cy="51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F708F5B4-12CB-49BD-81C6-576EEBFFBB4D}" type="slidenum">
              <a:rPr lang="en-US"/>
              <a:pPr/>
              <a:t>9</a:t>
            </a:fld>
            <a:endParaRPr lang="en-US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88925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/>
              <a:t>Project Schedule Control Chart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13.2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308706"/>
            <a:ext cx="77438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5885</Words>
  <Application>Microsoft Office PowerPoint</Application>
  <PresentationFormat>On-screen Show (4:3)</PresentationFormat>
  <Paragraphs>484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Tahoma</vt:lpstr>
      <vt:lpstr>Times New Roman</vt:lpstr>
      <vt:lpstr>Project Management 6e. - Gray and Larson</vt:lpstr>
      <vt:lpstr>PowerPoint Presentation</vt:lpstr>
      <vt:lpstr>Where We Are Now</vt:lpstr>
      <vt:lpstr>Structure of a Project Monitoring Information System</vt:lpstr>
      <vt:lpstr>Project Monitoring Information System</vt:lpstr>
      <vt:lpstr>Project Monitoring System… (cont’d)</vt:lpstr>
      <vt:lpstr>Project Progress Report Format</vt:lpstr>
      <vt:lpstr>The Project Control Process</vt:lpstr>
      <vt:lpstr>Baseline and Tracking Gantt Charts</vt:lpstr>
      <vt:lpstr>Project Schedule Control Chart</vt:lpstr>
      <vt:lpstr>Development of an Earned Value Cost/Schedule System</vt:lpstr>
      <vt:lpstr>Glossary of Terms</vt:lpstr>
      <vt:lpstr>Developing an Integrated Cost/Schedule System</vt:lpstr>
      <vt:lpstr>Project Management Information System Overview</vt:lpstr>
      <vt:lpstr>Development of Project Baselines (cont’d)</vt:lpstr>
      <vt:lpstr>Development of Project Baselines</vt:lpstr>
      <vt:lpstr>Methods of Variance Analysis</vt:lpstr>
      <vt:lpstr>Methods of Variance Analysis</vt:lpstr>
      <vt:lpstr>Cost/Schedule Graph</vt:lpstr>
      <vt:lpstr>Earned-Value Review Exercise</vt:lpstr>
      <vt:lpstr>Developing A Status Report: A Hypothetical Example</vt:lpstr>
      <vt:lpstr>Work Breakdown Structure with Cost Accounts</vt:lpstr>
      <vt:lpstr>Digital Camera Prototype Project Baseline Gantt Chart</vt:lpstr>
      <vt:lpstr>Digital Camera Prototype Project Baseline Budget ($000)</vt:lpstr>
      <vt:lpstr>Digital Camera Prototype Status Reports: Periods 1–3</vt:lpstr>
      <vt:lpstr>Digital Camera Prototype Status Reports: Periods 4 &amp; 5</vt:lpstr>
      <vt:lpstr>Digital Camera Prototype Status Reports: Periods 6 &amp; 7</vt:lpstr>
      <vt:lpstr>Digital Camera Prototype Summary Graph ($000)</vt:lpstr>
      <vt:lpstr>Digital Camera Project-Tracking Gantt Chart  Showing Status—Through Period 7 </vt:lpstr>
      <vt:lpstr>Project Rollup End Period 7 ($000)</vt:lpstr>
      <vt:lpstr>Indexes to Monitor Progress</vt:lpstr>
      <vt:lpstr>Interpretation of Indexes</vt:lpstr>
      <vt:lpstr>Indexes  Periods 1–7</vt:lpstr>
      <vt:lpstr>Additional Earned Value Rules</vt:lpstr>
      <vt:lpstr>Forecasting Final Project Cost</vt:lpstr>
      <vt:lpstr>Forecasting Model: EACf</vt:lpstr>
      <vt:lpstr>Monthly Status Report</vt:lpstr>
      <vt:lpstr>Trojan Nuclear Plant Decommissioning Earned Value Status Report</vt:lpstr>
      <vt:lpstr>Other Control Issues</vt:lpstr>
      <vt:lpstr>Scope Changes to a Baseline</vt:lpstr>
      <vt:lpstr>Conference Center WiFi Project Communication Plan</vt:lpstr>
      <vt:lpstr>Key Terms</vt:lpstr>
    </vt:vector>
  </TitlesOfParts>
  <Manager>Wanda Zeman</Manager>
  <Company>The McGraw-Hill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13</dc:subject>
  <dc:creator>Charlie Cook - ccook@uwa.edu</dc:creator>
  <cp:lastModifiedBy>Rodina</cp:lastModifiedBy>
  <cp:revision>60</cp:revision>
  <cp:lastPrinted>2016-11-17T08:18:51Z</cp:lastPrinted>
  <dcterms:created xsi:type="dcterms:W3CDTF">1901-01-01T06:00:00Z</dcterms:created>
  <dcterms:modified xsi:type="dcterms:W3CDTF">2016-11-17T08:19:04Z</dcterms:modified>
</cp:coreProperties>
</file>