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71" r:id="rId10"/>
    <p:sldId id="267" r:id="rId11"/>
    <p:sldId id="270" r:id="rId12"/>
    <p:sldId id="264" r:id="rId13"/>
    <p:sldId id="273" r:id="rId14"/>
    <p:sldId id="286" r:id="rId15"/>
    <p:sldId id="275"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E881E-77B3-4C43-B990-8C853E46087A}" type="datetimeFigureOut">
              <a:rPr lang="en-US" smtClean="0"/>
              <a:pPr/>
              <a:t>10/27/2012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E4234-F624-49CB-8F9F-6DE44326DE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5A8FD3-8905-4727-82E6-5A9762000CD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10/27/2012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10/27/2012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E578FB-2047-4B75-9F07-3CCDCC49B1BC}"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10/27/2012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10/27/2012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6316D35-19C1-47B9-ADBC-48869F3C884D}" type="datetimeFigureOut">
              <a:rPr lang="en-US" smtClean="0"/>
              <a:pPr/>
              <a:t>10/27/2012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2E578FB-2047-4B75-9F07-3CCDCC49B1BC}"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of VHDL</a:t>
            </a:r>
            <a:endParaRPr lang="en-US" dirty="0"/>
          </a:p>
        </p:txBody>
      </p:sp>
      <p:sp>
        <p:nvSpPr>
          <p:cNvPr id="3" name="Subtitle 2"/>
          <p:cNvSpPr>
            <a:spLocks noGrp="1"/>
          </p:cNvSpPr>
          <p:nvPr>
            <p:ph type="subTitle" idx="1"/>
          </p:nvPr>
        </p:nvSpPr>
        <p:spPr/>
        <p:txBody>
          <a:bodyPr/>
          <a:lstStyle/>
          <a:p>
            <a:r>
              <a:rPr lang="en-US" dirty="0" smtClean="0"/>
              <a:t>Chapter1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Verilog</a:t>
            </a:r>
            <a:r>
              <a:rPr lang="en-US" dirty="0" smtClean="0"/>
              <a:t> HDL?</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err="1" smtClean="0"/>
              <a:t>Verilog</a:t>
            </a:r>
            <a:r>
              <a:rPr lang="en-US" sz="2400" dirty="0" smtClean="0"/>
              <a:t> HDL is an IEEE standard hardware description language. It is widely used in the design of digital integrated circuits.</a:t>
            </a:r>
          </a:p>
          <a:p>
            <a:r>
              <a:rPr lang="en-US" sz="2400" dirty="0" smtClean="0"/>
              <a:t>Usually just called </a:t>
            </a:r>
            <a:r>
              <a:rPr lang="en-US" sz="2400" dirty="0" err="1" smtClean="0"/>
              <a:t>Verilog</a:t>
            </a:r>
            <a:r>
              <a:rPr lang="en-US" sz="2400" dirty="0" smtClean="0"/>
              <a:t>, was designed and first implemented by Phil </a:t>
            </a:r>
            <a:r>
              <a:rPr lang="en-US" sz="2400" dirty="0" err="1" smtClean="0"/>
              <a:t>Moorby</a:t>
            </a:r>
            <a:r>
              <a:rPr lang="en-US" sz="2400" dirty="0" smtClean="0"/>
              <a:t> at Gateway Design Automation in 1984 and 1985. </a:t>
            </a:r>
          </a:p>
          <a:p>
            <a:r>
              <a:rPr lang="en-US" sz="2400" dirty="0" smtClean="0"/>
              <a:t>The basic </a:t>
            </a:r>
            <a:r>
              <a:rPr lang="en-US" sz="2400" dirty="0" err="1" smtClean="0"/>
              <a:t>verilog</a:t>
            </a:r>
            <a:r>
              <a:rPr lang="en-US" sz="2400" dirty="0" smtClean="0"/>
              <a:t> structure consist of Modules and ports</a:t>
            </a:r>
          </a:p>
          <a:p>
            <a:r>
              <a:rPr lang="en-US" sz="2400" dirty="0" smtClean="0"/>
              <a:t>The &lt;</a:t>
            </a:r>
            <a:r>
              <a:rPr lang="en-US" sz="2400" dirty="0" err="1" smtClean="0"/>
              <a:t>module_name</a:t>
            </a:r>
            <a:r>
              <a:rPr lang="en-US" sz="2400" dirty="0" smtClean="0"/>
              <a:t>&gt; is the type of this module. The &lt;</a:t>
            </a:r>
            <a:r>
              <a:rPr lang="en-US" sz="2400" dirty="0" err="1" smtClean="0"/>
              <a:t>portlist</a:t>
            </a:r>
            <a:r>
              <a:rPr lang="en-US" sz="2400" dirty="0" smtClean="0"/>
              <a:t>&gt; is the list of connections, or ports, which allows data to flow into and out of modules of this type. </a:t>
            </a:r>
            <a:r>
              <a:rPr lang="en-US" sz="2400" dirty="0" err="1" smtClean="0"/>
              <a:t>Verilog</a:t>
            </a:r>
            <a:r>
              <a:rPr lang="en-US" sz="2400" dirty="0" smtClean="0"/>
              <a:t> coding example as follow:-</a:t>
            </a:r>
          </a:p>
          <a:p>
            <a:endParaRPr lang="en-US" sz="2400"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Verilog</a:t>
            </a:r>
            <a:endParaRPr lang="en-US" dirty="0"/>
          </a:p>
        </p:txBody>
      </p:sp>
      <p:sp>
        <p:nvSpPr>
          <p:cNvPr id="4" name="TextBox 3"/>
          <p:cNvSpPr txBox="1"/>
          <p:nvPr/>
        </p:nvSpPr>
        <p:spPr>
          <a:xfrm>
            <a:off x="762000" y="1524000"/>
            <a:ext cx="7924800" cy="523220"/>
          </a:xfrm>
          <a:prstGeom prst="rect">
            <a:avLst/>
          </a:prstGeom>
          <a:noFill/>
        </p:spPr>
        <p:txBody>
          <a:bodyPr wrap="square" rtlCol="0">
            <a:spAutoFit/>
          </a:bodyPr>
          <a:lstStyle/>
          <a:p>
            <a:r>
              <a:rPr lang="en-US" sz="2800" dirty="0" err="1" smtClean="0"/>
              <a:t>Verilog</a:t>
            </a:r>
            <a:r>
              <a:rPr lang="en-US" sz="2800" dirty="0" smtClean="0"/>
              <a:t> coding example as follow:-</a:t>
            </a:r>
            <a:endParaRPr lang="en-US" sz="2800" dirty="0"/>
          </a:p>
        </p:txBody>
      </p:sp>
      <p:sp>
        <p:nvSpPr>
          <p:cNvPr id="6" name="TextBox 5"/>
          <p:cNvSpPr txBox="1"/>
          <p:nvPr/>
        </p:nvSpPr>
        <p:spPr>
          <a:xfrm>
            <a:off x="1752600" y="2275106"/>
            <a:ext cx="5867400" cy="4278094"/>
          </a:xfrm>
          <a:prstGeom prst="rect">
            <a:avLst/>
          </a:prstGeom>
          <a:noFill/>
        </p:spPr>
        <p:txBody>
          <a:bodyPr wrap="square" rtlCol="0">
            <a:spAutoFit/>
          </a:bodyPr>
          <a:lstStyle/>
          <a:p>
            <a:r>
              <a:rPr lang="en-US" sz="1600" dirty="0" smtClean="0">
                <a:latin typeface="Consolas" pitchFamily="49" charset="0"/>
                <a:cs typeface="Consolas" pitchFamily="49" charset="0"/>
              </a:rPr>
              <a:t>module </a:t>
            </a:r>
            <a:r>
              <a:rPr lang="en-US" sz="1600" dirty="0" err="1" smtClean="0">
                <a:latin typeface="Consolas" pitchFamily="49" charset="0"/>
                <a:cs typeface="Consolas" pitchFamily="49" charset="0"/>
              </a:rPr>
              <a:t>toplevel</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clock,reset</a:t>
            </a:r>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input clock; </a:t>
            </a:r>
          </a:p>
          <a:p>
            <a:r>
              <a:rPr lang="en-US" sz="1600" dirty="0" smtClean="0">
                <a:latin typeface="Consolas" pitchFamily="49" charset="0"/>
                <a:cs typeface="Consolas" pitchFamily="49" charset="0"/>
              </a:rPr>
              <a:t>   input reset;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reg</a:t>
            </a:r>
            <a:r>
              <a:rPr lang="en-US" sz="1600" dirty="0" smtClean="0">
                <a:latin typeface="Consolas" pitchFamily="49" charset="0"/>
                <a:cs typeface="Consolas" pitchFamily="49" charset="0"/>
              </a:rPr>
              <a:t> flop1;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reg</a:t>
            </a:r>
            <a:r>
              <a:rPr lang="en-US" sz="1600" dirty="0" smtClean="0">
                <a:latin typeface="Consolas" pitchFamily="49" charset="0"/>
                <a:cs typeface="Consolas" pitchFamily="49" charset="0"/>
              </a:rPr>
              <a:t> flop2; </a:t>
            </a:r>
          </a:p>
          <a:p>
            <a:r>
              <a:rPr lang="en-US" sz="1600" dirty="0" smtClean="0">
                <a:latin typeface="Consolas" pitchFamily="49" charset="0"/>
                <a:cs typeface="Consolas" pitchFamily="49" charset="0"/>
              </a:rPr>
              <a:t>   always @ (</a:t>
            </a:r>
            <a:r>
              <a:rPr lang="en-US" sz="1600" dirty="0" err="1" smtClean="0">
                <a:latin typeface="Consolas" pitchFamily="49" charset="0"/>
                <a:cs typeface="Consolas" pitchFamily="49" charset="0"/>
              </a:rPr>
              <a:t>posedge</a:t>
            </a:r>
            <a:r>
              <a:rPr lang="en-US" sz="1600" dirty="0" smtClean="0">
                <a:latin typeface="Consolas" pitchFamily="49" charset="0"/>
                <a:cs typeface="Consolas" pitchFamily="49" charset="0"/>
              </a:rPr>
              <a:t> reset or </a:t>
            </a:r>
            <a:r>
              <a:rPr lang="en-US" sz="1600" dirty="0" err="1" smtClean="0">
                <a:latin typeface="Consolas" pitchFamily="49" charset="0"/>
                <a:cs typeface="Consolas" pitchFamily="49" charset="0"/>
              </a:rPr>
              <a:t>posedge</a:t>
            </a:r>
            <a:r>
              <a:rPr lang="en-US" sz="1600" dirty="0" smtClean="0">
                <a:latin typeface="Consolas" pitchFamily="49" charset="0"/>
                <a:cs typeface="Consolas" pitchFamily="49" charset="0"/>
              </a:rPr>
              <a:t> clock) </a:t>
            </a:r>
          </a:p>
          <a:p>
            <a:r>
              <a:rPr lang="en-US" sz="1600" dirty="0" smtClean="0">
                <a:latin typeface="Consolas" pitchFamily="49" charset="0"/>
                <a:cs typeface="Consolas" pitchFamily="49" charset="0"/>
              </a:rPr>
              <a:t>	if (reset) </a:t>
            </a:r>
          </a:p>
          <a:p>
            <a:r>
              <a:rPr lang="en-US" sz="1600" dirty="0" smtClean="0">
                <a:latin typeface="Consolas" pitchFamily="49" charset="0"/>
                <a:cs typeface="Consolas" pitchFamily="49" charset="0"/>
              </a:rPr>
              <a:t>	   begin </a:t>
            </a:r>
          </a:p>
          <a:p>
            <a:r>
              <a:rPr lang="en-US" sz="1600" dirty="0" smtClean="0">
                <a:latin typeface="Consolas" pitchFamily="49" charset="0"/>
                <a:cs typeface="Consolas" pitchFamily="49" charset="0"/>
              </a:rPr>
              <a:t>		flop1 &lt;= 0; </a:t>
            </a:r>
          </a:p>
          <a:p>
            <a:r>
              <a:rPr lang="en-US" sz="1600" dirty="0" smtClean="0">
                <a:latin typeface="Consolas" pitchFamily="49" charset="0"/>
                <a:cs typeface="Consolas" pitchFamily="49" charset="0"/>
              </a:rPr>
              <a:t>	   	flop2 &lt;= 1; </a:t>
            </a:r>
          </a:p>
          <a:p>
            <a:r>
              <a:rPr lang="en-US" sz="1600" dirty="0" smtClean="0">
                <a:latin typeface="Consolas" pitchFamily="49" charset="0"/>
                <a:cs typeface="Consolas" pitchFamily="49" charset="0"/>
              </a:rPr>
              <a:t>	   end </a:t>
            </a:r>
          </a:p>
          <a:p>
            <a:r>
              <a:rPr lang="en-US" sz="1600" dirty="0" smtClean="0">
                <a:latin typeface="Consolas" pitchFamily="49" charset="0"/>
                <a:cs typeface="Consolas" pitchFamily="49" charset="0"/>
              </a:rPr>
              <a:t>	else </a:t>
            </a:r>
          </a:p>
          <a:p>
            <a:r>
              <a:rPr lang="en-US" sz="1600" dirty="0" smtClean="0">
                <a:latin typeface="Consolas" pitchFamily="49" charset="0"/>
                <a:cs typeface="Consolas" pitchFamily="49" charset="0"/>
              </a:rPr>
              <a:t>	   begin </a:t>
            </a:r>
          </a:p>
          <a:p>
            <a:r>
              <a:rPr lang="en-US" sz="1600" dirty="0" smtClean="0">
                <a:latin typeface="Consolas" pitchFamily="49" charset="0"/>
                <a:cs typeface="Consolas" pitchFamily="49" charset="0"/>
              </a:rPr>
              <a:t>		flop1 &lt;= flop2; </a:t>
            </a:r>
          </a:p>
          <a:p>
            <a:r>
              <a:rPr lang="en-US" sz="1600" dirty="0" smtClean="0">
                <a:latin typeface="Consolas" pitchFamily="49" charset="0"/>
                <a:cs typeface="Consolas" pitchFamily="49" charset="0"/>
              </a:rPr>
              <a:t>		flop2 &lt;= flop1; </a:t>
            </a:r>
          </a:p>
          <a:p>
            <a:r>
              <a:rPr lang="en-US" sz="1600" dirty="0" smtClean="0">
                <a:latin typeface="Consolas" pitchFamily="49" charset="0"/>
                <a:cs typeface="Consolas" pitchFamily="49" charset="0"/>
              </a:rPr>
              <a:t>	   end </a:t>
            </a:r>
          </a:p>
          <a:p>
            <a:r>
              <a:rPr lang="en-US" sz="1600" dirty="0" err="1" smtClean="0">
                <a:latin typeface="Consolas" pitchFamily="49" charset="0"/>
                <a:cs typeface="Consolas" pitchFamily="49" charset="0"/>
              </a:rPr>
              <a:t>endmodule</a:t>
            </a:r>
            <a:endParaRPr lang="en-US" sz="1600" dirty="0">
              <a:latin typeface="Consolas" pitchFamily="49" charset="0"/>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a:t>
            </a:r>
            <a:r>
              <a:rPr lang="en-US" dirty="0" err="1" smtClean="0"/>
              <a:t>vs</a:t>
            </a:r>
            <a:r>
              <a:rPr lang="en-US" dirty="0" smtClean="0"/>
              <a:t> </a:t>
            </a:r>
            <a:r>
              <a:rPr lang="en-US" dirty="0" err="1" smtClean="0"/>
              <a:t>Verilog</a:t>
            </a:r>
            <a:endParaRPr lang="en-US" dirty="0"/>
          </a:p>
        </p:txBody>
      </p:sp>
      <p:graphicFrame>
        <p:nvGraphicFramePr>
          <p:cNvPr id="4" name="Content Placeholder 3"/>
          <p:cNvGraphicFramePr>
            <a:graphicFrameLocks noGrp="1"/>
          </p:cNvGraphicFramePr>
          <p:nvPr>
            <p:ph idx="1"/>
          </p:nvPr>
        </p:nvGraphicFramePr>
        <p:xfrm>
          <a:off x="457200" y="1646238"/>
          <a:ext cx="8229600" cy="4592320"/>
        </p:xfrm>
        <a:graphic>
          <a:graphicData uri="http://schemas.openxmlformats.org/drawingml/2006/table">
            <a:tbl>
              <a:tblPr firstRow="1" bandRow="1">
                <a:tableStyleId>{00A15C55-8517-42AA-B614-E9B94910E393}</a:tableStyleId>
              </a:tblPr>
              <a:tblGrid>
                <a:gridCol w="2438400"/>
                <a:gridCol w="3048000"/>
                <a:gridCol w="2743200"/>
              </a:tblGrid>
              <a:tr h="370840">
                <a:tc>
                  <a:txBody>
                    <a:bodyPr/>
                    <a:lstStyle/>
                    <a:p>
                      <a:endParaRPr lang="en-US"/>
                    </a:p>
                  </a:txBody>
                  <a:tcPr/>
                </a:tc>
                <a:tc>
                  <a:txBody>
                    <a:bodyPr/>
                    <a:lstStyle/>
                    <a:p>
                      <a:r>
                        <a:rPr lang="en-US" dirty="0" smtClean="0"/>
                        <a:t>VHDL</a:t>
                      </a:r>
                      <a:endParaRPr lang="en-US" dirty="0"/>
                    </a:p>
                  </a:txBody>
                  <a:tcPr/>
                </a:tc>
                <a:tc>
                  <a:txBody>
                    <a:bodyPr/>
                    <a:lstStyle/>
                    <a:p>
                      <a:r>
                        <a:rPr lang="en-US" dirty="0" err="1" smtClean="0"/>
                        <a:t>Verilog</a:t>
                      </a:r>
                      <a:endParaRPr lang="en-US" dirty="0"/>
                    </a:p>
                  </a:txBody>
                  <a:tcPr/>
                </a:tc>
              </a:tr>
              <a:tr h="370840">
                <a:tc>
                  <a:txBody>
                    <a:bodyPr/>
                    <a:lstStyle/>
                    <a:p>
                      <a:r>
                        <a:rPr lang="en-US" b="1" dirty="0" smtClean="0"/>
                        <a:t>Data Types</a:t>
                      </a:r>
                      <a:endParaRPr lang="en-US" b="1" dirty="0"/>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A multitude of language or user defined data can be used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Very simple, easy to use and very much geared towards modeling hardware structure as opposed to abstract hardware modeling</a:t>
                      </a:r>
                    </a:p>
                  </a:txBody>
                  <a:tcPr horzOverflow="overflow"/>
                </a:tc>
              </a:tr>
              <a:tr h="370840">
                <a:tc>
                  <a:txBody>
                    <a:bodyPr/>
                    <a:lstStyle/>
                    <a:p>
                      <a:r>
                        <a:rPr lang="en-US" b="1" dirty="0" smtClean="0"/>
                        <a:t>Design Reusability</a:t>
                      </a:r>
                      <a:endParaRPr lang="en-US" b="1" dirty="0"/>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Procedures and functions may be placed in a package so that they are available to any design unit that wishes to use them</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There is no concept of packages. Function and procedures used within a model must be defined in the module.</a:t>
                      </a:r>
                    </a:p>
                  </a:txBody>
                  <a:tcPr horzOverflow="overflow"/>
                </a:tc>
              </a:tr>
              <a:tr h="370840">
                <a:tc>
                  <a:txBody>
                    <a:bodyPr/>
                    <a:lstStyle/>
                    <a:p>
                      <a:r>
                        <a:rPr lang="en-US" b="1" dirty="0" smtClean="0"/>
                        <a:t>Managing Large Design </a:t>
                      </a:r>
                      <a:endParaRPr lang="en-US" b="1" dirty="0"/>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Configuration, generate, generic and package statements all help manage large design structures</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bg1"/>
                          </a:solidFill>
                          <a:effectLst/>
                          <a:latin typeface="+mn-lt"/>
                        </a:rPr>
                        <a:t>There are no statements that help manage large designs</a:t>
                      </a:r>
                    </a:p>
                  </a:txBody>
                  <a:tcPr horzOverflow="overflow"/>
                </a:tc>
              </a:tr>
              <a:tr h="370840">
                <a:tc>
                  <a:txBody>
                    <a:bodyPr/>
                    <a:lstStyle/>
                    <a:p>
                      <a:r>
                        <a:rPr lang="en-US" b="1" dirty="0" smtClean="0"/>
                        <a:t>Procedures &amp; Tasks</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cap="none" normalizeH="0" baseline="0" dirty="0" smtClean="0">
                          <a:ln>
                            <a:noFill/>
                          </a:ln>
                          <a:solidFill>
                            <a:schemeClr val="bg1"/>
                          </a:solidFill>
                          <a:effectLst/>
                          <a:latin typeface="+mn-lt"/>
                        </a:rPr>
                        <a:t>Allows concurrent procedure calls</a:t>
                      </a:r>
                    </a:p>
                    <a:p>
                      <a:endParaRPr lang="en-US" sz="1300"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cap="none" normalizeH="0" baseline="0" dirty="0" smtClean="0">
                          <a:ln>
                            <a:noFill/>
                          </a:ln>
                          <a:solidFill>
                            <a:schemeClr val="bg1"/>
                          </a:solidFill>
                          <a:effectLst/>
                          <a:latin typeface="+mn-lt"/>
                        </a:rPr>
                        <a:t>Does not allow concurrent task calls</a:t>
                      </a:r>
                    </a:p>
                    <a:p>
                      <a:endParaRPr lang="en-US" sz="1300" dirty="0">
                        <a:solidFill>
                          <a:schemeClr val="bg1"/>
                        </a:solidFill>
                        <a:latin typeface="+mn-lt"/>
                      </a:endParaRPr>
                    </a:p>
                  </a:txBody>
                  <a:tcPr/>
                </a:tc>
              </a:tr>
              <a:tr h="370840">
                <a:tc>
                  <a:txBody>
                    <a:bodyPr/>
                    <a:lstStyle/>
                    <a:p>
                      <a:r>
                        <a:rPr lang="en-US" b="1" dirty="0" smtClean="0"/>
                        <a:t>Libraries</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cap="none" normalizeH="0" baseline="0" dirty="0" smtClean="0">
                          <a:ln>
                            <a:noFill/>
                          </a:ln>
                          <a:solidFill>
                            <a:schemeClr val="bg1"/>
                          </a:solidFill>
                          <a:effectLst/>
                          <a:latin typeface="+mn-lt"/>
                        </a:rPr>
                        <a:t>A library is a store for compiled entities, architectures, packages and configurations. Useful for managing design projects.</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cap="none" normalizeH="0" baseline="0" dirty="0" smtClean="0">
                          <a:ln>
                            <a:noFill/>
                          </a:ln>
                          <a:solidFill>
                            <a:schemeClr val="bg1"/>
                          </a:solidFill>
                          <a:effectLst/>
                          <a:latin typeface="+mn-lt"/>
                        </a:rPr>
                        <a:t>There is no concept of library. This is due to it’s origins as an interpretive language.</a:t>
                      </a:r>
                    </a:p>
                    <a:p>
                      <a:endParaRPr lang="en-US" sz="13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Applications of Hardware Description Languages </a:t>
            </a:r>
            <a:endParaRPr lang="en-US" sz="4000" dirty="0"/>
          </a:p>
        </p:txBody>
      </p:sp>
      <p:sp>
        <p:nvSpPr>
          <p:cNvPr id="3" name="Content Placeholder 2"/>
          <p:cNvSpPr>
            <a:spLocks noGrp="1"/>
          </p:cNvSpPr>
          <p:nvPr>
            <p:ph idx="1"/>
          </p:nvPr>
        </p:nvSpPr>
        <p:spPr/>
        <p:txBody>
          <a:bodyPr/>
          <a:lstStyle/>
          <a:p>
            <a:pPr>
              <a:lnSpc>
                <a:spcPct val="90000"/>
              </a:lnSpc>
            </a:pPr>
            <a:r>
              <a:rPr lang="en-US" sz="2400" dirty="0" smtClean="0"/>
              <a:t>HDLs exist to satisfy a variety of purposes and are used in a number of different ways. </a:t>
            </a:r>
          </a:p>
          <a:p>
            <a:pPr>
              <a:lnSpc>
                <a:spcPct val="90000"/>
              </a:lnSpc>
            </a:pPr>
            <a:r>
              <a:rPr lang="en-US" sz="2400" dirty="0" smtClean="0"/>
              <a:t>Therefore, </a:t>
            </a:r>
          </a:p>
          <a:p>
            <a:pPr lvl="1">
              <a:lnSpc>
                <a:spcPct val="90000"/>
              </a:lnSpc>
            </a:pPr>
            <a:r>
              <a:rPr lang="en-US" sz="2400" dirty="0" smtClean="0"/>
              <a:t>there are features of VHDL (and any other design language) that will be useless in some applications, and confusing in other applications. </a:t>
            </a:r>
          </a:p>
          <a:p>
            <a:pPr lvl="1">
              <a:lnSpc>
                <a:spcPct val="90000"/>
              </a:lnSpc>
            </a:pPr>
            <a:r>
              <a:rPr lang="en-US" sz="2400" dirty="0" smtClean="0"/>
              <a:t>Some descriptive features of VHDL may even lead to bad synthesis. </a:t>
            </a:r>
          </a:p>
          <a:p>
            <a:pPr>
              <a:lnSpc>
                <a:spcPct val="90000"/>
              </a:lnSpc>
            </a:pPr>
            <a:r>
              <a:rPr lang="en-US" sz="2400" dirty="0" smtClean="0"/>
              <a:t>A major aspect of this course will be understanding how VHDL should be used to permit synthesis tools to produce good implementations of designs.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Served by VHDL</a:t>
            </a:r>
            <a:endParaRPr lang="en-US" dirty="0"/>
          </a:p>
        </p:txBody>
      </p:sp>
      <p:sp>
        <p:nvSpPr>
          <p:cNvPr id="3" name="Content Placeholder 2"/>
          <p:cNvSpPr>
            <a:spLocks noGrp="1"/>
          </p:cNvSpPr>
          <p:nvPr>
            <p:ph idx="1"/>
          </p:nvPr>
        </p:nvSpPr>
        <p:spPr/>
        <p:txBody>
          <a:bodyPr>
            <a:normAutofit/>
          </a:bodyPr>
          <a:lstStyle/>
          <a:p>
            <a:r>
              <a:rPr lang="en-US" sz="2400" dirty="0" smtClean="0"/>
              <a:t>To understand why VHDL looks the way it does, it will help to examine the variety of purposes it serves</a:t>
            </a:r>
          </a:p>
          <a:p>
            <a:pPr lvl="1"/>
            <a:r>
              <a:rPr lang="en-US" sz="2400" dirty="0" smtClean="0"/>
              <a:t>Design Specification</a:t>
            </a:r>
          </a:p>
          <a:p>
            <a:pPr lvl="1"/>
            <a:r>
              <a:rPr lang="en-US" sz="2400" dirty="0" smtClean="0"/>
              <a:t>Design Documentation</a:t>
            </a:r>
          </a:p>
          <a:p>
            <a:pPr lvl="1"/>
            <a:r>
              <a:rPr lang="en-US" sz="2400" dirty="0" smtClean="0"/>
              <a:t>Design verification</a:t>
            </a:r>
          </a:p>
          <a:p>
            <a:pPr lvl="1"/>
            <a:r>
              <a:rPr lang="en-US" sz="2400" dirty="0" smtClean="0"/>
              <a:t>Product Test Generation</a:t>
            </a:r>
          </a:p>
          <a:p>
            <a:pPr lvl="1"/>
            <a:r>
              <a:rPr lang="en-US" sz="2400" dirty="0" smtClean="0"/>
              <a:t>Hardware Synthesis</a:t>
            </a:r>
          </a:p>
          <a:p>
            <a:endParaRPr lang="en-US" sz="2400" dirty="0" smtClean="0"/>
          </a:p>
          <a:p>
            <a:r>
              <a:rPr lang="en-US" sz="2400" dirty="0" smtClean="0"/>
              <a:t>Language must seek to support these!</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C517C4-7F71-4639-9700-EB8DAAB3F041}" type="slidenum">
              <a:rPr lang="en-US"/>
              <a:pPr/>
              <a:t>15</a:t>
            </a:fld>
            <a:endParaRPr lang="en-US"/>
          </a:p>
        </p:txBody>
      </p:sp>
      <p:sp>
        <p:nvSpPr>
          <p:cNvPr id="144386" name="Rectangle 2"/>
          <p:cNvSpPr>
            <a:spLocks noGrp="1" noChangeArrowheads="1"/>
          </p:cNvSpPr>
          <p:nvPr>
            <p:ph type="title"/>
          </p:nvPr>
        </p:nvSpPr>
        <p:spPr/>
        <p:txBody>
          <a:bodyPr/>
          <a:lstStyle/>
          <a:p>
            <a:r>
              <a:rPr lang="en-US"/>
              <a:t>Design Specification</a:t>
            </a:r>
          </a:p>
        </p:txBody>
      </p:sp>
      <p:sp>
        <p:nvSpPr>
          <p:cNvPr id="144387" name="Rectangle 3"/>
          <p:cNvSpPr>
            <a:spLocks noGrp="1" noChangeArrowheads="1"/>
          </p:cNvSpPr>
          <p:nvPr>
            <p:ph type="body" idx="1"/>
          </p:nvPr>
        </p:nvSpPr>
        <p:spPr>
          <a:xfrm>
            <a:off x="533400" y="1600200"/>
            <a:ext cx="8077200" cy="5029200"/>
          </a:xfrm>
        </p:spPr>
        <p:txBody>
          <a:bodyPr/>
          <a:lstStyle/>
          <a:p>
            <a:pPr>
              <a:lnSpc>
                <a:spcPct val="90000"/>
              </a:lnSpc>
            </a:pPr>
            <a:r>
              <a:rPr lang="en-US" dirty="0"/>
              <a:t>Definition of functional interfaces </a:t>
            </a:r>
          </a:p>
          <a:p>
            <a:pPr lvl="1">
              <a:lnSpc>
                <a:spcPct val="90000"/>
              </a:lnSpc>
            </a:pPr>
            <a:r>
              <a:rPr lang="en-US" sz="2400" b="0" dirty="0"/>
              <a:t>concurrent ==&gt; structure (space) </a:t>
            </a:r>
          </a:p>
          <a:p>
            <a:pPr lvl="1">
              <a:lnSpc>
                <a:spcPct val="90000"/>
              </a:lnSpc>
            </a:pPr>
            <a:r>
              <a:rPr lang="en-US" sz="2400" b="0" dirty="0"/>
              <a:t>sequential ==&gt; behavior (time)</a:t>
            </a:r>
            <a:r>
              <a:rPr lang="en-US" b="0" dirty="0"/>
              <a:t> </a:t>
            </a:r>
          </a:p>
          <a:p>
            <a:pPr>
              <a:lnSpc>
                <a:spcPct val="90000"/>
              </a:lnSpc>
            </a:pPr>
            <a:r>
              <a:rPr lang="en-US" dirty="0"/>
              <a:t>Definition of design functions (behavior) </a:t>
            </a:r>
          </a:p>
          <a:p>
            <a:pPr lvl="1">
              <a:lnSpc>
                <a:spcPct val="90000"/>
              </a:lnSpc>
            </a:pPr>
            <a:r>
              <a:rPr lang="en-US" sz="2400" b="0" dirty="0"/>
              <a:t>by control flow (procedural) </a:t>
            </a:r>
          </a:p>
          <a:p>
            <a:pPr lvl="1">
              <a:lnSpc>
                <a:spcPct val="90000"/>
              </a:lnSpc>
            </a:pPr>
            <a:r>
              <a:rPr lang="en-US" sz="2400" b="0" dirty="0"/>
              <a:t>by data flow (concurrent) </a:t>
            </a:r>
          </a:p>
          <a:p>
            <a:pPr>
              <a:lnSpc>
                <a:spcPct val="90000"/>
              </a:lnSpc>
            </a:pPr>
            <a:r>
              <a:rPr lang="en-US" dirty="0"/>
              <a:t>Project partitioning </a:t>
            </a:r>
          </a:p>
          <a:p>
            <a:pPr lvl="1">
              <a:lnSpc>
                <a:spcPct val="90000"/>
              </a:lnSpc>
            </a:pPr>
            <a:r>
              <a:rPr lang="en-US" sz="2400" b="0" dirty="0"/>
              <a:t>in space (structural) </a:t>
            </a:r>
          </a:p>
          <a:p>
            <a:pPr lvl="1">
              <a:lnSpc>
                <a:spcPct val="90000"/>
              </a:lnSpc>
            </a:pPr>
            <a:r>
              <a:rPr lang="en-US" sz="2400" b="0" dirty="0"/>
              <a:t>in time (behavioral)</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407F6B-CB55-4BF7-8916-57FBB4A8D986}" type="slidenum">
              <a:rPr lang="en-US"/>
              <a:pPr/>
              <a:t>16</a:t>
            </a:fld>
            <a:endParaRPr lang="en-US"/>
          </a:p>
        </p:txBody>
      </p:sp>
      <p:sp>
        <p:nvSpPr>
          <p:cNvPr id="145410" name="Rectangle 2"/>
          <p:cNvSpPr>
            <a:spLocks noGrp="1" noChangeArrowheads="1"/>
          </p:cNvSpPr>
          <p:nvPr>
            <p:ph type="title"/>
          </p:nvPr>
        </p:nvSpPr>
        <p:spPr/>
        <p:txBody>
          <a:bodyPr/>
          <a:lstStyle/>
          <a:p>
            <a:r>
              <a:rPr lang="en-US"/>
              <a:t>Design Documentation </a:t>
            </a:r>
          </a:p>
        </p:txBody>
      </p:sp>
      <p:sp>
        <p:nvSpPr>
          <p:cNvPr id="145411" name="Rectangle 3"/>
          <p:cNvSpPr>
            <a:spLocks noGrp="1" noChangeArrowheads="1"/>
          </p:cNvSpPr>
          <p:nvPr>
            <p:ph type="body" idx="1"/>
          </p:nvPr>
        </p:nvSpPr>
        <p:spPr/>
        <p:txBody>
          <a:bodyPr/>
          <a:lstStyle/>
          <a:p>
            <a:r>
              <a:rPr lang="en-US" sz="2400"/>
              <a:t>Language standardization</a:t>
            </a:r>
            <a:r>
              <a:rPr lang="en-US" sz="2400" b="0"/>
              <a:t> </a:t>
            </a:r>
          </a:p>
          <a:p>
            <a:pPr lvl="1"/>
            <a:r>
              <a:rPr lang="en-US" sz="2400" b="0"/>
              <a:t>to improve quality and efficiency of communication, broaden audience </a:t>
            </a:r>
          </a:p>
          <a:p>
            <a:r>
              <a:rPr lang="en-US" sz="2400"/>
              <a:t>Interface description for users</a:t>
            </a:r>
            <a:r>
              <a:rPr lang="en-US" sz="2400" b="0"/>
              <a:t> </a:t>
            </a:r>
          </a:p>
          <a:p>
            <a:pPr lvl="1"/>
            <a:r>
              <a:rPr lang="en-US" sz="2400" b="0"/>
              <a:t>often as components of next level higher system: physical, structural, and "pin" functions </a:t>
            </a:r>
          </a:p>
          <a:p>
            <a:r>
              <a:rPr lang="en-US" sz="2400"/>
              <a:t>Express usage constraints </a:t>
            </a:r>
          </a:p>
          <a:p>
            <a:pPr lvl="1"/>
            <a:r>
              <a:rPr lang="en-US" sz="2400" b="0"/>
              <a:t>e.g. disallowed input timings, combinations, output loads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3173C2-946B-4DD1-B9AD-EF0D8F10EAAF}" type="slidenum">
              <a:rPr lang="en-US"/>
              <a:pPr/>
              <a:t>17</a:t>
            </a:fld>
            <a:endParaRPr lang="en-US"/>
          </a:p>
        </p:txBody>
      </p:sp>
      <p:sp>
        <p:nvSpPr>
          <p:cNvPr id="146434" name="Rectangle 2"/>
          <p:cNvSpPr>
            <a:spLocks noGrp="1" noChangeArrowheads="1"/>
          </p:cNvSpPr>
          <p:nvPr>
            <p:ph type="title"/>
          </p:nvPr>
        </p:nvSpPr>
        <p:spPr/>
        <p:txBody>
          <a:bodyPr/>
          <a:lstStyle/>
          <a:p>
            <a:r>
              <a:rPr lang="en-US"/>
              <a:t>Design Documentation (2) </a:t>
            </a:r>
          </a:p>
        </p:txBody>
      </p:sp>
      <p:sp>
        <p:nvSpPr>
          <p:cNvPr id="146435" name="Rectangle 3"/>
          <p:cNvSpPr>
            <a:spLocks noGrp="1" noChangeArrowheads="1"/>
          </p:cNvSpPr>
          <p:nvPr>
            <p:ph type="body" idx="1"/>
          </p:nvPr>
        </p:nvSpPr>
        <p:spPr/>
        <p:txBody>
          <a:bodyPr/>
          <a:lstStyle/>
          <a:p>
            <a:r>
              <a:rPr lang="en-US" sz="2400" dirty="0"/>
              <a:t>Express functional behavior of the design: </a:t>
            </a:r>
          </a:p>
          <a:p>
            <a:pPr lvl="1"/>
            <a:r>
              <a:rPr lang="en-US" sz="2400" b="0" dirty="0"/>
              <a:t>internal states, data structures (e.g. format used in a floating point unit)</a:t>
            </a:r>
          </a:p>
          <a:p>
            <a:pPr lvl="1"/>
            <a:r>
              <a:rPr lang="en-US" sz="2400" b="0" dirty="0"/>
              <a:t>algorithms implemented </a:t>
            </a:r>
          </a:p>
          <a:p>
            <a:r>
              <a:rPr lang="en-US" sz="2400" dirty="0"/>
              <a:t>Show communication protocols between design entities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23A6D1-5F3F-4061-8D88-BE21B70F2938}" type="slidenum">
              <a:rPr lang="en-US"/>
              <a:pPr/>
              <a:t>18</a:t>
            </a:fld>
            <a:endParaRPr lang="en-US"/>
          </a:p>
        </p:txBody>
      </p:sp>
      <p:sp>
        <p:nvSpPr>
          <p:cNvPr id="147458" name="Rectangle 2"/>
          <p:cNvSpPr>
            <a:spLocks noGrp="1" noChangeArrowheads="1"/>
          </p:cNvSpPr>
          <p:nvPr>
            <p:ph type="title"/>
          </p:nvPr>
        </p:nvSpPr>
        <p:spPr>
          <a:xfrm>
            <a:off x="381000" y="304800"/>
            <a:ext cx="8305800" cy="1143000"/>
          </a:xfrm>
        </p:spPr>
        <p:txBody>
          <a:bodyPr>
            <a:normAutofit/>
          </a:bodyPr>
          <a:lstStyle/>
          <a:p>
            <a:r>
              <a:rPr lang="en-US" sz="4000" dirty="0"/>
              <a:t>Design Verification - SIMULATION</a:t>
            </a:r>
          </a:p>
        </p:txBody>
      </p:sp>
      <p:sp>
        <p:nvSpPr>
          <p:cNvPr id="147459" name="Rectangle 3"/>
          <p:cNvSpPr>
            <a:spLocks noGrp="1" noChangeArrowheads="1"/>
          </p:cNvSpPr>
          <p:nvPr>
            <p:ph type="body" idx="1"/>
          </p:nvPr>
        </p:nvSpPr>
        <p:spPr>
          <a:xfrm>
            <a:off x="533400" y="1600200"/>
            <a:ext cx="8077200" cy="4876800"/>
          </a:xfrm>
        </p:spPr>
        <p:txBody>
          <a:bodyPr/>
          <a:lstStyle/>
          <a:p>
            <a:r>
              <a:rPr lang="en-US" sz="2400" dirty="0"/>
              <a:t>The Usual Method</a:t>
            </a:r>
          </a:p>
          <a:p>
            <a:pPr lvl="1"/>
            <a:r>
              <a:rPr lang="en-US" sz="2400" b="0" dirty="0"/>
              <a:t>Highly developed tools</a:t>
            </a:r>
          </a:p>
          <a:p>
            <a:pPr lvl="1"/>
            <a:r>
              <a:rPr lang="en-US" sz="2400" b="0" dirty="0"/>
              <a:t>Inherently behavioral (structural simulators consist of ordered calls to primitive procedures to model corresponding primitive structures)</a:t>
            </a:r>
          </a:p>
          <a:p>
            <a:pPr lvl="1"/>
            <a:r>
              <a:rPr lang="en-US" sz="2400" b="0" dirty="0"/>
              <a:t>Limited by the effectiveness of the design test program developed </a:t>
            </a:r>
          </a:p>
          <a:p>
            <a:pPr>
              <a:buFontTx/>
              <a:buNone/>
            </a:pPr>
            <a:endParaRPr lang="en-US" sz="2400" b="0" dirty="0"/>
          </a:p>
          <a:p>
            <a:r>
              <a:rPr lang="en-US" sz="2400" dirty="0"/>
              <a:t>Requires</a:t>
            </a:r>
            <a:r>
              <a:rPr lang="en-US" sz="2400" b="0" dirty="0"/>
              <a:t> </a:t>
            </a:r>
          </a:p>
          <a:p>
            <a:pPr lvl="1"/>
            <a:r>
              <a:rPr lang="en-US" sz="2400" b="0" dirty="0"/>
              <a:t>Language semantics to be executable</a:t>
            </a:r>
            <a:r>
              <a:rPr lang="en-US" sz="1800" b="0" dirty="0"/>
              <a:t/>
            </a:r>
            <a:br>
              <a:rPr lang="en-US" sz="1800" b="0" dirty="0"/>
            </a:br>
            <a:endParaRPr lang="en-US" sz="18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DD4E79-62CC-438D-BBB7-B7FD92D2F8F9}" type="slidenum">
              <a:rPr lang="en-US"/>
              <a:pPr/>
              <a:t>19</a:t>
            </a:fld>
            <a:endParaRPr lang="en-US"/>
          </a:p>
        </p:txBody>
      </p:sp>
      <p:sp>
        <p:nvSpPr>
          <p:cNvPr id="148482" name="Rectangle 2"/>
          <p:cNvSpPr>
            <a:spLocks noGrp="1" noChangeArrowheads="1"/>
          </p:cNvSpPr>
          <p:nvPr>
            <p:ph type="title"/>
          </p:nvPr>
        </p:nvSpPr>
        <p:spPr>
          <a:xfrm>
            <a:off x="228600" y="381000"/>
            <a:ext cx="8686800" cy="914400"/>
          </a:xfrm>
        </p:spPr>
        <p:txBody>
          <a:bodyPr>
            <a:normAutofit/>
          </a:bodyPr>
          <a:lstStyle/>
          <a:p>
            <a:r>
              <a:rPr lang="en-US" sz="3800" dirty="0"/>
              <a:t>Design Verification </a:t>
            </a:r>
            <a:r>
              <a:rPr lang="en-US" sz="3800" dirty="0" smtClean="0"/>
              <a:t>– Formal </a:t>
            </a:r>
            <a:r>
              <a:rPr lang="en-US" sz="3800" dirty="0"/>
              <a:t>Methods</a:t>
            </a:r>
          </a:p>
        </p:txBody>
      </p:sp>
      <p:sp>
        <p:nvSpPr>
          <p:cNvPr id="148483" name="Rectangle 3"/>
          <p:cNvSpPr>
            <a:spLocks noGrp="1" noChangeArrowheads="1"/>
          </p:cNvSpPr>
          <p:nvPr>
            <p:ph type="body" idx="1"/>
          </p:nvPr>
        </p:nvSpPr>
        <p:spPr>
          <a:xfrm>
            <a:off x="457200" y="1524000"/>
            <a:ext cx="8305800" cy="4114800"/>
          </a:xfrm>
        </p:spPr>
        <p:txBody>
          <a:bodyPr>
            <a:normAutofit fontScale="92500"/>
          </a:bodyPr>
          <a:lstStyle/>
          <a:p>
            <a:r>
              <a:rPr lang="en-US" sz="2200" dirty="0"/>
              <a:t>Require </a:t>
            </a:r>
          </a:p>
          <a:p>
            <a:pPr lvl="1"/>
            <a:r>
              <a:rPr lang="en-US" sz="2200" b="0" dirty="0"/>
              <a:t>common language for specification of design goals and description of implementation to meet those goals </a:t>
            </a:r>
          </a:p>
          <a:p>
            <a:pPr lvl="1"/>
            <a:r>
              <a:rPr lang="en-US" sz="2200" b="0" dirty="0"/>
              <a:t>formal (mathematically rigorous) language definition to permit logical transformation of descriptions to prove equivalence. Such mathematical languages inherently are declarative </a:t>
            </a:r>
          </a:p>
          <a:p>
            <a:pPr lvl="1"/>
            <a:r>
              <a:rPr lang="en-US" sz="2200" b="0" dirty="0"/>
              <a:t>language that can describe both time and structure </a:t>
            </a:r>
          </a:p>
          <a:p>
            <a:pPr lvl="1">
              <a:buFontTx/>
              <a:buNone/>
            </a:pPr>
            <a:endParaRPr lang="en-US" sz="2200" b="0" dirty="0"/>
          </a:p>
          <a:p>
            <a:r>
              <a:rPr lang="en-US" sz="2200" dirty="0"/>
              <a:t>Correctness by construction (silicon compilation) more nearly realized</a:t>
            </a:r>
          </a:p>
          <a:p>
            <a:pPr lvl="1"/>
            <a:r>
              <a:rPr lang="en-US" sz="2200" b="0" dirty="0"/>
              <a:t>	 than automatic verification systems </a:t>
            </a:r>
            <a:r>
              <a:rPr lang="en-US" sz="2000" b="0" dirty="0"/>
              <a:t/>
            </a:r>
            <a:br>
              <a:rPr lang="en-US" sz="2000" b="0" dirty="0"/>
            </a:br>
            <a:endParaRPr lang="en-US" sz="2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VHDL?</a:t>
            </a:r>
            <a:endParaRPr lang="en-US" dirty="0"/>
          </a:p>
        </p:txBody>
      </p:sp>
      <p:sp>
        <p:nvSpPr>
          <p:cNvPr id="3" name="Content Placeholder 2"/>
          <p:cNvSpPr>
            <a:spLocks noGrp="1"/>
          </p:cNvSpPr>
          <p:nvPr>
            <p:ph idx="1"/>
          </p:nvPr>
        </p:nvSpPr>
        <p:spPr/>
        <p:txBody>
          <a:bodyPr>
            <a:normAutofit/>
          </a:bodyPr>
          <a:lstStyle/>
          <a:p>
            <a:pPr algn="just"/>
            <a:r>
              <a:rPr lang="en-US" sz="2000" dirty="0" smtClean="0">
                <a:cs typeface="Times New Roman" charset="0"/>
              </a:rPr>
              <a:t>VHDL is an abbreviation of Very High Speed Integrated Circuit (VHSIC) Hardware Description Language. It was initiated by the United States Department of Defense in 1981 to address the hardware life cycle crisis, which require for a language with a wide range of descriptive capability that would work the same on any simulator and was independent of technology or design methodology. Manual lower level design becomes impractical as designs become large</a:t>
            </a:r>
          </a:p>
          <a:p>
            <a:pPr algn="just">
              <a:buNone/>
            </a:pPr>
            <a:endParaRPr lang="en-US" sz="2000" dirty="0" smtClean="0"/>
          </a:p>
          <a:p>
            <a:pPr marL="292100" lvl="1" indent="-292100" algn="just">
              <a:spcBef>
                <a:spcPts val="0"/>
              </a:spcBef>
              <a:buClr>
                <a:schemeClr val="accent1"/>
              </a:buClr>
              <a:buSzPct val="70000"/>
              <a:buFont typeface="Wingdings 2"/>
              <a:buChar char=""/>
            </a:pPr>
            <a:r>
              <a:rPr lang="en-US" sz="2000" dirty="0" smtClean="0">
                <a:cs typeface="Times New Roman" charset="0"/>
              </a:rPr>
              <a:t>VHDL is used to describe the behavior and structure of electronic systems, but is particularly suited as a language to describe the structure and behavior of digital electronic hardware designs, such as ASICs and FPGAs as well as conventional digital circuits. </a:t>
            </a:r>
            <a:endParaRPr lang="en-US" sz="2000" dirty="0" smtClean="0">
              <a:solidFill>
                <a:srgbClr val="336699"/>
              </a:solidFill>
              <a:cs typeface="Arial" charset="0"/>
            </a:endParaRPr>
          </a:p>
          <a:p>
            <a:pPr lvl="1" algn="just">
              <a:lnSpc>
                <a:spcPct val="90000"/>
              </a:lnSpc>
              <a:buNone/>
            </a:pPr>
            <a:endParaRPr lang="en-US" sz="1800" b="0" dirty="0" smtClean="0">
              <a:cs typeface="Times New Roman" charset="0"/>
            </a:endParaRPr>
          </a:p>
          <a:p>
            <a:pPr lvl="1" algn="just">
              <a:lnSpc>
                <a:spcPct val="90000"/>
              </a:lnSpc>
              <a:buFontTx/>
              <a:buChar char="•"/>
            </a:pPr>
            <a:endParaRPr lang="en-US" sz="1800" b="0" dirty="0" smtClean="0">
              <a:cs typeface="Times New Roman"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3487D2-6AA9-4B9E-8E8F-1E2D56B0F99F}" type="slidenum">
              <a:rPr lang="en-US"/>
              <a:pPr/>
              <a:t>20</a:t>
            </a:fld>
            <a:endParaRPr lang="en-US"/>
          </a:p>
        </p:txBody>
      </p:sp>
      <p:sp>
        <p:nvSpPr>
          <p:cNvPr id="149506" name="Rectangle 2"/>
          <p:cNvSpPr>
            <a:spLocks noGrp="1" noChangeArrowheads="1"/>
          </p:cNvSpPr>
          <p:nvPr>
            <p:ph type="title"/>
          </p:nvPr>
        </p:nvSpPr>
        <p:spPr/>
        <p:txBody>
          <a:bodyPr/>
          <a:lstStyle/>
          <a:p>
            <a:r>
              <a:rPr lang="en-US"/>
              <a:t>Product Test Generation</a:t>
            </a:r>
          </a:p>
        </p:txBody>
      </p:sp>
      <p:sp>
        <p:nvSpPr>
          <p:cNvPr id="149507" name="Rectangle 3"/>
          <p:cNvSpPr>
            <a:spLocks noGrp="1" noChangeArrowheads="1"/>
          </p:cNvSpPr>
          <p:nvPr>
            <p:ph type="body" idx="1"/>
          </p:nvPr>
        </p:nvSpPr>
        <p:spPr>
          <a:xfrm>
            <a:off x="685800" y="1646237"/>
            <a:ext cx="8001000" cy="4526280"/>
          </a:xfrm>
        </p:spPr>
        <p:txBody>
          <a:bodyPr/>
          <a:lstStyle/>
          <a:p>
            <a:pPr>
              <a:buFontTx/>
              <a:buNone/>
            </a:pPr>
            <a:r>
              <a:rPr lang="en-US" sz="2400" dirty="0" smtClean="0"/>
              <a:t>Requires</a:t>
            </a:r>
            <a:endParaRPr lang="en-US" sz="2400" dirty="0"/>
          </a:p>
          <a:p>
            <a:r>
              <a:rPr lang="en-US" sz="2400" b="0" dirty="0"/>
              <a:t>constrained sets of values, especially for inputs</a:t>
            </a:r>
          </a:p>
          <a:p>
            <a:r>
              <a:rPr lang="en-US" sz="2400" b="0" dirty="0"/>
              <a:t>behavioral descriptions of sequential designs</a:t>
            </a:r>
          </a:p>
          <a:p>
            <a:r>
              <a:rPr lang="en-US" sz="2400" b="0" dirty="0"/>
              <a:t>machine analyzable design specifications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BF95D8-2714-4705-B222-7ACB18B9F7C1}" type="slidenum">
              <a:rPr lang="en-US"/>
              <a:pPr/>
              <a:t>21</a:t>
            </a:fld>
            <a:endParaRPr lang="en-US"/>
          </a:p>
        </p:txBody>
      </p:sp>
      <p:sp>
        <p:nvSpPr>
          <p:cNvPr id="150530" name="Rectangle 2"/>
          <p:cNvSpPr>
            <a:spLocks noGrp="1" noChangeArrowheads="1"/>
          </p:cNvSpPr>
          <p:nvPr>
            <p:ph type="title"/>
          </p:nvPr>
        </p:nvSpPr>
        <p:spPr/>
        <p:txBody>
          <a:bodyPr/>
          <a:lstStyle/>
          <a:p>
            <a:r>
              <a:rPr lang="en-US"/>
              <a:t>Hardware Synthesis</a:t>
            </a:r>
          </a:p>
        </p:txBody>
      </p:sp>
      <p:sp>
        <p:nvSpPr>
          <p:cNvPr id="150531" name="Rectangle 3"/>
          <p:cNvSpPr>
            <a:spLocks noGrp="1" noChangeArrowheads="1"/>
          </p:cNvSpPr>
          <p:nvPr>
            <p:ph type="body" idx="1"/>
          </p:nvPr>
        </p:nvSpPr>
        <p:spPr>
          <a:xfrm>
            <a:off x="609600" y="1676400"/>
            <a:ext cx="8077200" cy="4114800"/>
          </a:xfrm>
        </p:spPr>
        <p:txBody>
          <a:bodyPr/>
          <a:lstStyle/>
          <a:p>
            <a:r>
              <a:rPr lang="en-US" sz="2400" dirty="0"/>
              <a:t>Stepwise refinement of design</a:t>
            </a:r>
            <a:r>
              <a:rPr lang="en-US" sz="2400" b="0" dirty="0"/>
              <a:t> </a:t>
            </a:r>
          </a:p>
          <a:p>
            <a:pPr lvl="1"/>
            <a:r>
              <a:rPr lang="en-US" sz="2400" b="0" dirty="0"/>
              <a:t>by architectural decomposition (either structural or behavioral) </a:t>
            </a:r>
          </a:p>
          <a:p>
            <a:pPr lvl="1"/>
            <a:endParaRPr lang="en-US" sz="2400" b="0" dirty="0"/>
          </a:p>
          <a:p>
            <a:r>
              <a:rPr lang="en-US" sz="2400" dirty="0"/>
              <a:t>Transformations from behavioral models to corresponding structural and physical models</a:t>
            </a:r>
            <a:r>
              <a:rPr lang="en-US" sz="2400" b="0" dirty="0"/>
              <a:t>, </a:t>
            </a:r>
          </a:p>
          <a:p>
            <a:pPr lvl="1"/>
            <a:r>
              <a:rPr lang="en-US" sz="2400" b="0" dirty="0"/>
              <a:t>e.g. PLA generators, standard cells for shift registers, adders, etc.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FD2FF6-844F-4E83-99E9-047107AA1B06}" type="slidenum">
              <a:rPr lang="en-US"/>
              <a:pPr/>
              <a:t>22</a:t>
            </a:fld>
            <a:endParaRPr lang="en-US"/>
          </a:p>
        </p:txBody>
      </p:sp>
      <p:sp>
        <p:nvSpPr>
          <p:cNvPr id="151554" name="Rectangle 2"/>
          <p:cNvSpPr>
            <a:spLocks noGrp="1" noChangeArrowheads="1"/>
          </p:cNvSpPr>
          <p:nvPr>
            <p:ph type="title"/>
          </p:nvPr>
        </p:nvSpPr>
        <p:spPr/>
        <p:txBody>
          <a:bodyPr/>
          <a:lstStyle/>
          <a:p>
            <a:r>
              <a:rPr lang="en-US"/>
              <a:t>Hardware Synthesis (2)</a:t>
            </a:r>
          </a:p>
        </p:txBody>
      </p:sp>
      <p:sp>
        <p:nvSpPr>
          <p:cNvPr id="151555" name="Rectangle 3"/>
          <p:cNvSpPr>
            <a:spLocks noGrp="1" noChangeArrowheads="1"/>
          </p:cNvSpPr>
          <p:nvPr>
            <p:ph type="body" idx="1"/>
          </p:nvPr>
        </p:nvSpPr>
        <p:spPr>
          <a:xfrm>
            <a:off x="609600" y="1600200"/>
            <a:ext cx="8001000" cy="4114800"/>
          </a:xfrm>
        </p:spPr>
        <p:txBody>
          <a:bodyPr/>
          <a:lstStyle/>
          <a:p>
            <a:r>
              <a:rPr lang="en-US" sz="2400" dirty="0"/>
              <a:t>Relating scaling parameters with expressions </a:t>
            </a:r>
          </a:p>
          <a:p>
            <a:r>
              <a:rPr lang="en-US" sz="2400" dirty="0"/>
              <a:t>Enforcement of design constraints </a:t>
            </a:r>
          </a:p>
          <a:p>
            <a:r>
              <a:rPr lang="en-US" sz="2400" dirty="0"/>
              <a:t>Register transfer level allocation</a:t>
            </a:r>
            <a:r>
              <a:rPr lang="en-US" sz="2400" b="0" dirty="0"/>
              <a:t>, </a:t>
            </a:r>
          </a:p>
          <a:p>
            <a:pPr lvl="1"/>
            <a:r>
              <a:rPr lang="en-US" sz="2400" b="0" dirty="0"/>
              <a:t>dataflow optimizations </a:t>
            </a:r>
          </a:p>
          <a:p>
            <a:pPr lvl="1"/>
            <a:r>
              <a:rPr lang="en-US" sz="2400" b="0" dirty="0"/>
              <a:t>expression transformations for optimization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B787A4-8B6E-4B4B-B605-865D33517E96}" type="slidenum">
              <a:rPr lang="en-US"/>
              <a:pPr/>
              <a:t>23</a:t>
            </a:fld>
            <a:endParaRPr lang="en-US"/>
          </a:p>
        </p:txBody>
      </p:sp>
      <p:sp>
        <p:nvSpPr>
          <p:cNvPr id="152578" name="Rectangle 2"/>
          <p:cNvSpPr>
            <a:spLocks noGrp="1" noChangeArrowheads="1"/>
          </p:cNvSpPr>
          <p:nvPr>
            <p:ph type="title"/>
          </p:nvPr>
        </p:nvSpPr>
        <p:spPr/>
        <p:txBody>
          <a:bodyPr>
            <a:normAutofit fontScale="90000"/>
          </a:bodyPr>
          <a:lstStyle/>
          <a:p>
            <a:r>
              <a:rPr lang="en-US" dirty="0"/>
              <a:t>VHSIC Motivations for </a:t>
            </a:r>
            <a:br>
              <a:rPr lang="en-US" dirty="0"/>
            </a:br>
            <a:r>
              <a:rPr lang="en-US" dirty="0"/>
              <a:t>	Creating / Using VHDL </a:t>
            </a:r>
          </a:p>
        </p:txBody>
      </p:sp>
      <p:sp>
        <p:nvSpPr>
          <p:cNvPr id="152579" name="Rectangle 3"/>
          <p:cNvSpPr>
            <a:spLocks noGrp="1" noChangeArrowheads="1"/>
          </p:cNvSpPr>
          <p:nvPr>
            <p:ph type="body" idx="1"/>
          </p:nvPr>
        </p:nvSpPr>
        <p:spPr>
          <a:xfrm>
            <a:off x="533400" y="1646237"/>
            <a:ext cx="8153400" cy="4526280"/>
          </a:xfrm>
        </p:spPr>
        <p:txBody>
          <a:bodyPr/>
          <a:lstStyle/>
          <a:p>
            <a:r>
              <a:rPr lang="en-US" sz="2400" dirty="0"/>
              <a:t>Standardization of Documentation</a:t>
            </a:r>
          </a:p>
          <a:p>
            <a:pPr lvl="1"/>
            <a:r>
              <a:rPr lang="en-US" sz="2400" b="0" dirty="0"/>
              <a:t>improved communication of requirements between military, contractors, and subcontractors </a:t>
            </a:r>
          </a:p>
          <a:p>
            <a:pPr lvl="1"/>
            <a:endParaRPr lang="en-US" sz="2400" b="0" dirty="0"/>
          </a:p>
          <a:p>
            <a:r>
              <a:rPr lang="en-US" sz="2400" dirty="0"/>
              <a:t>System Design Time and Cost</a:t>
            </a:r>
          </a:p>
          <a:p>
            <a:pPr lvl="1"/>
            <a:r>
              <a:rPr lang="en-US" sz="2400" b="0" dirty="0"/>
              <a:t>reduced ambiguity in specification of design interfaces and design functions </a:t>
            </a:r>
          </a:p>
          <a:p>
            <a:pPr lvl="1"/>
            <a:r>
              <a:rPr lang="en-US" sz="2400" b="0" dirty="0"/>
              <a:t>reusability of existing designs</a:t>
            </a:r>
            <a:r>
              <a:rPr lang="en-US" sz="24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990EC-1AB5-4DB8-9CE8-E648BB9B73B1}" type="slidenum">
              <a:rPr lang="en-US"/>
              <a:pPr/>
              <a:t>24</a:t>
            </a:fld>
            <a:endParaRPr lang="en-US"/>
          </a:p>
        </p:txBody>
      </p:sp>
      <p:sp>
        <p:nvSpPr>
          <p:cNvPr id="153602" name="Rectangle 2"/>
          <p:cNvSpPr>
            <a:spLocks noGrp="1" noChangeArrowheads="1"/>
          </p:cNvSpPr>
          <p:nvPr>
            <p:ph type="title"/>
          </p:nvPr>
        </p:nvSpPr>
        <p:spPr/>
        <p:txBody>
          <a:bodyPr>
            <a:normAutofit fontScale="90000"/>
          </a:bodyPr>
          <a:lstStyle/>
          <a:p>
            <a:r>
              <a:rPr lang="en-US"/>
              <a:t>VHSIC Motivations for </a:t>
            </a:r>
            <a:br>
              <a:rPr lang="en-US"/>
            </a:br>
            <a:r>
              <a:rPr lang="en-US"/>
              <a:t>	Creating / Using VHDL </a:t>
            </a:r>
          </a:p>
        </p:txBody>
      </p:sp>
      <p:sp>
        <p:nvSpPr>
          <p:cNvPr id="153603" name="Rectangle 3"/>
          <p:cNvSpPr>
            <a:spLocks noGrp="1" noChangeArrowheads="1"/>
          </p:cNvSpPr>
          <p:nvPr>
            <p:ph type="body" idx="1"/>
          </p:nvPr>
        </p:nvSpPr>
        <p:spPr>
          <a:xfrm>
            <a:off x="609600" y="1524000"/>
            <a:ext cx="8001000" cy="4800600"/>
          </a:xfrm>
        </p:spPr>
        <p:txBody>
          <a:bodyPr/>
          <a:lstStyle/>
          <a:p>
            <a:r>
              <a:rPr lang="en-US" sz="2400" dirty="0"/>
              <a:t>Open-system CAE Tools</a:t>
            </a:r>
          </a:p>
          <a:p>
            <a:pPr lvl="1"/>
            <a:r>
              <a:rPr lang="en-US" sz="2400" b="0" dirty="0"/>
              <a:t>can change CAE system without losing use of existing designs </a:t>
            </a:r>
          </a:p>
          <a:p>
            <a:pPr lvl="1"/>
            <a:r>
              <a:rPr lang="en-US" sz="2400" b="0" dirty="0"/>
              <a:t>elimination of language translators </a:t>
            </a:r>
          </a:p>
          <a:p>
            <a:r>
              <a:rPr lang="en-US" sz="2400" dirty="0"/>
              <a:t>Improved Integration of Multi-vendor Designs</a:t>
            </a:r>
          </a:p>
          <a:p>
            <a:pPr lvl="1"/>
            <a:r>
              <a:rPr lang="en-US" sz="2400" b="0" dirty="0"/>
              <a:t>shared design databases become possible </a:t>
            </a:r>
          </a:p>
          <a:p>
            <a:pPr lvl="1"/>
            <a:r>
              <a:rPr lang="en-US" sz="2400" b="0" dirty="0"/>
              <a:t>standard cells, behavioral models </a:t>
            </a:r>
          </a:p>
          <a:p>
            <a:r>
              <a:rPr lang="en-US" sz="2400" dirty="0"/>
              <a:t>Improved Understanding of Design Science </a:t>
            </a:r>
          </a:p>
          <a:p>
            <a:pPr lvl="1"/>
            <a:r>
              <a:rPr lang="en-US" sz="2400" b="0" dirty="0"/>
              <a:t>top-down, middle-out, bottom-up </a:t>
            </a:r>
            <a:br>
              <a:rPr lang="en-US" sz="2400" b="0" dirty="0"/>
            </a:br>
            <a:endParaRPr lang="en-US" sz="24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advantages of VHDL?</a:t>
            </a:r>
            <a:endParaRPr lang="en-US" dirty="0"/>
          </a:p>
        </p:txBody>
      </p:sp>
      <p:sp>
        <p:nvSpPr>
          <p:cNvPr id="3" name="Content Placeholder 2"/>
          <p:cNvSpPr>
            <a:spLocks noGrp="1"/>
          </p:cNvSpPr>
          <p:nvPr>
            <p:ph idx="1"/>
          </p:nvPr>
        </p:nvSpPr>
        <p:spPr/>
        <p:txBody>
          <a:bodyPr>
            <a:normAutofit/>
          </a:bodyPr>
          <a:lstStyle/>
          <a:p>
            <a:r>
              <a:rPr lang="en-US" sz="2800" dirty="0" smtClean="0"/>
              <a:t>Increase productivity</a:t>
            </a:r>
          </a:p>
          <a:p>
            <a:r>
              <a:rPr lang="en-US" sz="2800" dirty="0" smtClean="0"/>
              <a:t>Minimum cost and time</a:t>
            </a:r>
          </a:p>
          <a:p>
            <a:r>
              <a:rPr lang="en-US" sz="2800" dirty="0" smtClean="0"/>
              <a:t>Better design</a:t>
            </a:r>
          </a:p>
          <a:p>
            <a:r>
              <a:rPr lang="en-US" sz="2800" dirty="0" smtClean="0"/>
              <a:t>Reusability for new technology</a:t>
            </a:r>
          </a:p>
          <a:p>
            <a:r>
              <a:rPr lang="en-US" sz="2800" dirty="0" smtClean="0"/>
              <a:t>Tool independence</a:t>
            </a:r>
            <a:endParaRPr lang="en-US" sz="2800" b="0" dirty="0" smtClean="0">
              <a:solidFill>
                <a:srgbClr val="336699"/>
              </a:solidFill>
              <a:cs typeface="Arial"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 Productivity</a:t>
            </a:r>
            <a:endParaRPr lang="en-US" dirty="0"/>
          </a:p>
        </p:txBody>
      </p:sp>
      <p:sp>
        <p:nvSpPr>
          <p:cNvPr id="3" name="Content Placeholder 2"/>
          <p:cNvSpPr>
            <a:spLocks noGrp="1"/>
          </p:cNvSpPr>
          <p:nvPr>
            <p:ph idx="1"/>
          </p:nvPr>
        </p:nvSpPr>
        <p:spPr/>
        <p:txBody>
          <a:bodyPr/>
          <a:lstStyle/>
          <a:p>
            <a:pPr algn="just"/>
            <a:r>
              <a:rPr lang="en-US" sz="2800" dirty="0" smtClean="0">
                <a:cs typeface="Times New Roman" charset="0"/>
              </a:rPr>
              <a:t>VHDL can increase productivity by shorten the time to market. </a:t>
            </a:r>
          </a:p>
          <a:p>
            <a:pPr algn="just"/>
            <a:endParaRPr lang="en-US" sz="2800" dirty="0" smtClean="0">
              <a:cs typeface="Times New Roman" charset="0"/>
            </a:endParaRPr>
          </a:p>
          <a:p>
            <a:pPr algn="just"/>
            <a:r>
              <a:rPr lang="en-US" sz="2800" dirty="0" smtClean="0">
                <a:cs typeface="Times New Roman" charset="0"/>
              </a:rPr>
              <a:t>Behavioral simulation can reduce design time by allowing design problems to be detected early on, avoiding the need to rework designs at gate level. </a:t>
            </a:r>
          </a:p>
          <a:p>
            <a:pPr algn="just"/>
            <a:endParaRPr lang="en-US" dirty="0" smtClean="0">
              <a:cs typeface="Times New Roman" charset="0"/>
            </a:endParaRP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Cost &amp; Time</a:t>
            </a:r>
            <a:endParaRPr lang="en-US" dirty="0"/>
          </a:p>
        </p:txBody>
      </p:sp>
      <p:sp>
        <p:nvSpPr>
          <p:cNvPr id="3" name="Content Placeholder 2"/>
          <p:cNvSpPr>
            <a:spLocks noGrp="1"/>
          </p:cNvSpPr>
          <p:nvPr>
            <p:ph idx="1"/>
          </p:nvPr>
        </p:nvSpPr>
        <p:spPr/>
        <p:txBody>
          <a:bodyPr/>
          <a:lstStyle/>
          <a:p>
            <a:r>
              <a:rPr lang="en-US" sz="2800" dirty="0" smtClean="0">
                <a:cs typeface="Times New Roman" charset="0"/>
              </a:rPr>
              <a:t>VHDL make the most reliable design process, with minimum cost and time.</a:t>
            </a:r>
            <a:r>
              <a:rPr lang="en-US" sz="2800" dirty="0" smtClean="0">
                <a:cs typeface="Arial" charset="0"/>
              </a:rPr>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Design</a:t>
            </a:r>
            <a:endParaRPr lang="en-US" dirty="0"/>
          </a:p>
        </p:txBody>
      </p:sp>
      <p:sp>
        <p:nvSpPr>
          <p:cNvPr id="3" name="Content Placeholder 2"/>
          <p:cNvSpPr>
            <a:spLocks noGrp="1"/>
          </p:cNvSpPr>
          <p:nvPr>
            <p:ph idx="1"/>
          </p:nvPr>
        </p:nvSpPr>
        <p:spPr/>
        <p:txBody>
          <a:bodyPr>
            <a:normAutofit/>
          </a:bodyPr>
          <a:lstStyle/>
          <a:p>
            <a:r>
              <a:rPr lang="en-US" sz="2800" dirty="0" smtClean="0">
                <a:cs typeface="Times New Roman" charset="0"/>
              </a:rPr>
              <a:t>Behavioral simulation permits design optimization by exploring alternative architectures, resulting in better designs.</a:t>
            </a:r>
            <a:r>
              <a:rPr lang="en-US" sz="2800" dirty="0" smtClean="0">
                <a:cs typeface="Arial"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Reusability for New Technology</a:t>
            </a:r>
            <a:endParaRPr lang="en-US" dirty="0"/>
          </a:p>
        </p:txBody>
      </p:sp>
      <p:sp>
        <p:nvSpPr>
          <p:cNvPr id="3" name="Content Placeholder 2"/>
          <p:cNvSpPr>
            <a:spLocks noGrp="1"/>
          </p:cNvSpPr>
          <p:nvPr>
            <p:ph idx="1"/>
          </p:nvPr>
        </p:nvSpPr>
        <p:spPr/>
        <p:txBody>
          <a:bodyPr>
            <a:normAutofit/>
          </a:bodyPr>
          <a:lstStyle/>
          <a:p>
            <a:pPr algn="just"/>
            <a:r>
              <a:rPr lang="en-US" sz="2800" dirty="0" smtClean="0">
                <a:cs typeface="Times New Roman" charset="0"/>
              </a:rPr>
              <a:t>System may be used again in other instances for which it may or may not have been specifically intended. To move a design to a new technology, a specification needs not to start from scratch or reverse-engineer. Instead, the design tree to a behavioral VHDL description can be implement in the new technology knowing that the correct functionality preserved. </a:t>
            </a:r>
          </a:p>
          <a:p>
            <a:pPr algn="just"/>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Independence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VHDL </a:t>
            </a:r>
            <a:r>
              <a:rPr lang="en-US" sz="2800" dirty="0" smtClean="0">
                <a:cs typeface="Times New Roman" charset="0"/>
              </a:rPr>
              <a:t>descriptions of hardware design and test benches are portable between design tools, and portable between design centers and project partners. </a:t>
            </a:r>
          </a:p>
          <a:p>
            <a:endParaRPr lang="en-US" sz="2800" dirty="0" smtClean="0">
              <a:cs typeface="Times New Roman" charset="0"/>
            </a:endParaRPr>
          </a:p>
          <a:p>
            <a:r>
              <a:rPr lang="en-US" sz="2800" dirty="0" smtClean="0">
                <a:cs typeface="Times New Roman" charset="0"/>
              </a:rPr>
              <a:t>Simulation/synthesis companies:</a:t>
            </a:r>
          </a:p>
          <a:p>
            <a:pPr lvl="1"/>
            <a:r>
              <a:rPr lang="en-US" sz="2200" dirty="0" smtClean="0">
                <a:cs typeface="Times New Roman" charset="0"/>
              </a:rPr>
              <a:t>ALDEC</a:t>
            </a:r>
          </a:p>
          <a:p>
            <a:pPr lvl="1"/>
            <a:r>
              <a:rPr lang="en-US" sz="2200" dirty="0" smtClean="0">
                <a:cs typeface="Times New Roman" charset="0"/>
              </a:rPr>
              <a:t>ALTERA</a:t>
            </a:r>
          </a:p>
          <a:p>
            <a:pPr lvl="1"/>
            <a:r>
              <a:rPr lang="en-US" sz="2200" dirty="0" smtClean="0">
                <a:cs typeface="Times New Roman" charset="0"/>
              </a:rPr>
              <a:t>CYPRESS</a:t>
            </a:r>
          </a:p>
          <a:p>
            <a:pPr lvl="1"/>
            <a:r>
              <a:rPr lang="en-US" sz="2200" dirty="0" smtClean="0">
                <a:cs typeface="Times New Roman" charset="0"/>
              </a:rPr>
              <a:t>MENTOR GRAPHICS</a:t>
            </a:r>
          </a:p>
          <a:p>
            <a:pPr lvl="1"/>
            <a:r>
              <a:rPr lang="en-US" sz="2200" dirty="0" smtClean="0">
                <a:cs typeface="Times New Roman" charset="0"/>
              </a:rPr>
              <a:t>MODELSIM</a:t>
            </a:r>
          </a:p>
          <a:p>
            <a:pPr lvl="1"/>
            <a:r>
              <a:rPr lang="en-US" sz="2200" dirty="0" smtClean="0">
                <a:cs typeface="Times New Roman" charset="0"/>
              </a:rPr>
              <a:t>SYSNOPSYS</a:t>
            </a:r>
          </a:p>
          <a:p>
            <a:pPr lvl="1"/>
            <a:r>
              <a:rPr lang="en-US" sz="2200" dirty="0" smtClean="0">
                <a:cs typeface="Times New Roman" charset="0"/>
              </a:rPr>
              <a:t>CADENCE</a:t>
            </a:r>
          </a:p>
          <a:p>
            <a:pPr lvl="1"/>
            <a:r>
              <a:rPr lang="en-US" sz="2200" dirty="0" smtClean="0">
                <a:cs typeface="Times New Roman" charset="0"/>
              </a:rPr>
              <a:t>XILINX</a:t>
            </a:r>
          </a:p>
          <a:p>
            <a:pPr lvl="1"/>
            <a:r>
              <a:rPr lang="en-US" sz="2200" dirty="0" smtClean="0">
                <a:cs typeface="Times New Roman" charset="0"/>
              </a:rPr>
              <a:t>etc</a:t>
            </a:r>
          </a:p>
          <a:p>
            <a:pPr marL="342900" indent="-342900" algn="just">
              <a:spcBef>
                <a:spcPct val="20000"/>
              </a:spcBef>
              <a:buNone/>
            </a:pPr>
            <a:endParaRPr lang="en-US" dirty="0" smtClean="0">
              <a:solidFill>
                <a:srgbClr val="336699"/>
              </a:solidFill>
              <a:latin typeface="Arial" charset="0"/>
              <a:cs typeface="Tahoma" pitchFamily="34" charset="0"/>
            </a:endParaRP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VHDL</a:t>
            </a:r>
            <a:endParaRPr lang="en-US" dirty="0"/>
          </a:p>
        </p:txBody>
      </p:sp>
      <p:sp>
        <p:nvSpPr>
          <p:cNvPr id="4" name="TextBox 3"/>
          <p:cNvSpPr txBox="1"/>
          <p:nvPr/>
        </p:nvSpPr>
        <p:spPr>
          <a:xfrm>
            <a:off x="762000" y="1524000"/>
            <a:ext cx="7924800" cy="523220"/>
          </a:xfrm>
          <a:prstGeom prst="rect">
            <a:avLst/>
          </a:prstGeom>
          <a:noFill/>
        </p:spPr>
        <p:txBody>
          <a:bodyPr wrap="square" rtlCol="0">
            <a:spAutoFit/>
          </a:bodyPr>
          <a:lstStyle/>
          <a:p>
            <a:r>
              <a:rPr lang="en-US" sz="2800" dirty="0" smtClean="0"/>
              <a:t>VHDL coding example as follow:-</a:t>
            </a:r>
            <a:endParaRPr lang="en-US" sz="2800" dirty="0"/>
          </a:p>
        </p:txBody>
      </p:sp>
      <p:sp>
        <p:nvSpPr>
          <p:cNvPr id="5" name="TextBox 4"/>
          <p:cNvSpPr txBox="1"/>
          <p:nvPr/>
        </p:nvSpPr>
        <p:spPr>
          <a:xfrm>
            <a:off x="1219200" y="2057401"/>
            <a:ext cx="6858000" cy="5293757"/>
          </a:xfrm>
          <a:prstGeom prst="rect">
            <a:avLst/>
          </a:prstGeom>
          <a:noFill/>
        </p:spPr>
        <p:txBody>
          <a:bodyPr wrap="square" rtlCol="0">
            <a:spAutoFit/>
          </a:bodyPr>
          <a:lstStyle/>
          <a:p>
            <a:r>
              <a:rPr lang="en-US" sz="1600" dirty="0" smtClean="0">
                <a:latin typeface="Consolas" pitchFamily="49" charset="0"/>
                <a:cs typeface="Consolas" pitchFamily="49" charset="0"/>
              </a:rPr>
              <a:t>entity </a:t>
            </a:r>
            <a:r>
              <a:rPr lang="en-US" sz="1600" dirty="0" err="1" smtClean="0">
                <a:latin typeface="Consolas" pitchFamily="49" charset="0"/>
                <a:cs typeface="Consolas" pitchFamily="49" charset="0"/>
              </a:rPr>
              <a:t>logic_unit</a:t>
            </a:r>
            <a:r>
              <a:rPr lang="en-US" sz="1600" dirty="0" smtClean="0">
                <a:latin typeface="Consolas" pitchFamily="49" charset="0"/>
                <a:cs typeface="Consolas" pitchFamily="49" charset="0"/>
              </a:rPr>
              <a:t> is</a:t>
            </a:r>
          </a:p>
          <a:p>
            <a:r>
              <a:rPr lang="en-US" sz="1600" dirty="0" smtClean="0">
                <a:latin typeface="Consolas" pitchFamily="49" charset="0"/>
                <a:cs typeface="Consolas" pitchFamily="49" charset="0"/>
              </a:rPr>
              <a:t>    port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reseth</a:t>
            </a:r>
            <a:r>
              <a:rPr lang="en-US" sz="1600" dirty="0" smtClean="0">
                <a:latin typeface="Consolas" pitchFamily="49" charset="0"/>
                <a:cs typeface="Consolas" pitchFamily="49" charset="0"/>
              </a:rPr>
              <a:t>	     : in </a:t>
            </a:r>
            <a:r>
              <a:rPr lang="en-US" sz="1600" dirty="0" err="1" smtClean="0">
                <a:latin typeface="Consolas" pitchFamily="49" charset="0"/>
                <a:cs typeface="Consolas" pitchFamily="49" charset="0"/>
              </a:rPr>
              <a:t>std_logic</a:t>
            </a:r>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clk</a:t>
            </a:r>
            <a:r>
              <a:rPr lang="en-US" sz="1600" dirty="0" smtClean="0">
                <a:latin typeface="Consolas" pitchFamily="49" charset="0"/>
                <a:cs typeface="Consolas" pitchFamily="49" charset="0"/>
              </a:rPr>
              <a:t>	     : in </a:t>
            </a:r>
            <a:r>
              <a:rPr lang="en-US" sz="1600" dirty="0" err="1" smtClean="0">
                <a:latin typeface="Consolas" pitchFamily="49" charset="0"/>
                <a:cs typeface="Consolas" pitchFamily="49" charset="0"/>
              </a:rPr>
              <a:t>std_logic</a:t>
            </a:r>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data         : in </a:t>
            </a:r>
            <a:r>
              <a:rPr lang="en-US" sz="1600" dirty="0" err="1" smtClean="0">
                <a:latin typeface="Consolas" pitchFamily="49" charset="0"/>
                <a:cs typeface="Consolas" pitchFamily="49" charset="0"/>
              </a:rPr>
              <a:t>std_logic_vector</a:t>
            </a:r>
            <a:r>
              <a:rPr lang="en-US" sz="1600" dirty="0" smtClean="0">
                <a:latin typeface="Consolas" pitchFamily="49" charset="0"/>
                <a:cs typeface="Consolas" pitchFamily="49" charset="0"/>
              </a:rPr>
              <a:t>(7 </a:t>
            </a:r>
            <a:r>
              <a:rPr lang="en-US" sz="1600" dirty="0" err="1" smtClean="0">
                <a:latin typeface="Consolas" pitchFamily="49" charset="0"/>
                <a:cs typeface="Consolas" pitchFamily="49" charset="0"/>
              </a:rPr>
              <a:t>downto</a:t>
            </a:r>
            <a:r>
              <a:rPr lang="en-US" sz="1600" dirty="0" smtClean="0">
                <a:latin typeface="Consolas" pitchFamily="49" charset="0"/>
                <a:cs typeface="Consolas" pitchFamily="49" charset="0"/>
              </a:rPr>
              <a:t> 0);</a:t>
            </a:r>
          </a:p>
          <a:p>
            <a:r>
              <a:rPr lang="en-US" sz="1600" dirty="0" smtClean="0">
                <a:latin typeface="Consolas" pitchFamily="49" charset="0"/>
                <a:cs typeface="Consolas" pitchFamily="49" charset="0"/>
              </a:rPr>
              <a:t>	Q    	     : out </a:t>
            </a:r>
            <a:r>
              <a:rPr lang="en-US" sz="1600" dirty="0" err="1" smtClean="0">
                <a:latin typeface="Consolas" pitchFamily="49" charset="0"/>
                <a:cs typeface="Consolas" pitchFamily="49" charset="0"/>
              </a:rPr>
              <a:t>std_logic_vector</a:t>
            </a:r>
            <a:r>
              <a:rPr lang="en-US" sz="1600" dirty="0" smtClean="0">
                <a:latin typeface="Consolas" pitchFamily="49" charset="0"/>
                <a:cs typeface="Consolas" pitchFamily="49" charset="0"/>
              </a:rPr>
              <a:t>(7 </a:t>
            </a:r>
            <a:r>
              <a:rPr lang="en-US" sz="1600" dirty="0" err="1" smtClean="0">
                <a:latin typeface="Consolas" pitchFamily="49" charset="0"/>
                <a:cs typeface="Consolas" pitchFamily="49" charset="0"/>
              </a:rPr>
              <a:t>downto</a:t>
            </a:r>
            <a:r>
              <a:rPr lang="en-US" sz="1600" dirty="0" smtClean="0">
                <a:latin typeface="Consolas" pitchFamily="49" charset="0"/>
                <a:cs typeface="Consolas" pitchFamily="49" charset="0"/>
              </a:rPr>
              <a:t> 0)</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end </a:t>
            </a:r>
            <a:r>
              <a:rPr lang="en-US" sz="1600" dirty="0" err="1" smtClean="0">
                <a:latin typeface="Consolas" pitchFamily="49" charset="0"/>
                <a:cs typeface="Consolas" pitchFamily="49" charset="0"/>
              </a:rPr>
              <a:t>logic_unit</a:t>
            </a:r>
            <a:r>
              <a:rPr lang="en-US" sz="1600" dirty="0" smtClean="0">
                <a:latin typeface="Consolas" pitchFamily="49" charset="0"/>
                <a:cs typeface="Consolas" pitchFamily="49" charset="0"/>
              </a:rPr>
              <a:t>;</a:t>
            </a:r>
          </a:p>
          <a:p>
            <a:endParaRPr lang="en-US" sz="1600" dirty="0" smtClean="0">
              <a:latin typeface="Consolas" pitchFamily="49" charset="0"/>
              <a:cs typeface="Consolas" pitchFamily="49" charset="0"/>
            </a:endParaRPr>
          </a:p>
          <a:p>
            <a:r>
              <a:rPr lang="en-US" sz="1600" dirty="0" smtClean="0"/>
              <a:t>architecture BEHAVIOR of </a:t>
            </a:r>
            <a:r>
              <a:rPr lang="en-US" sz="1600" dirty="0" err="1" smtClean="0"/>
              <a:t>logic_unit</a:t>
            </a:r>
            <a:r>
              <a:rPr lang="en-US" sz="1600" dirty="0" smtClean="0"/>
              <a:t> is</a:t>
            </a:r>
          </a:p>
          <a:p>
            <a:r>
              <a:rPr lang="en-US" sz="1600" dirty="0" smtClean="0"/>
              <a:t> constant </a:t>
            </a:r>
            <a:r>
              <a:rPr lang="en-US" sz="1600" dirty="0" err="1" smtClean="0"/>
              <a:t>c_shl</a:t>
            </a:r>
            <a:r>
              <a:rPr lang="en-US" sz="1600" dirty="0" smtClean="0"/>
              <a:t> 		: </a:t>
            </a:r>
            <a:r>
              <a:rPr lang="en-US" sz="1600" dirty="0" err="1" smtClean="0"/>
              <a:t>std_logic_vector</a:t>
            </a:r>
            <a:r>
              <a:rPr lang="en-US" sz="1600" dirty="0" smtClean="0"/>
              <a:t>(1 </a:t>
            </a:r>
            <a:r>
              <a:rPr lang="en-US" sz="1600" dirty="0" err="1" smtClean="0"/>
              <a:t>downto</a:t>
            </a:r>
            <a:r>
              <a:rPr lang="en-US" sz="1600" dirty="0" smtClean="0"/>
              <a:t> 0):="00";</a:t>
            </a:r>
          </a:p>
          <a:p>
            <a:r>
              <a:rPr lang="en-US" sz="1600" dirty="0" smtClean="0"/>
              <a:t> begin</a:t>
            </a:r>
          </a:p>
          <a:p>
            <a:r>
              <a:rPr lang="en-US" sz="1600" dirty="0" smtClean="0"/>
              <a:t>        </a:t>
            </a:r>
            <a:r>
              <a:rPr lang="en-US" sz="1600" dirty="0" err="1" smtClean="0"/>
              <a:t>logic_reg</a:t>
            </a:r>
            <a:r>
              <a:rPr lang="en-US" sz="1600" dirty="0" smtClean="0"/>
              <a:t>: process (</a:t>
            </a:r>
            <a:r>
              <a:rPr lang="en-US" sz="1600" dirty="0" err="1" smtClean="0"/>
              <a:t>reseth</a:t>
            </a:r>
            <a:r>
              <a:rPr lang="en-US" sz="1600" dirty="0" smtClean="0"/>
              <a:t>, </a:t>
            </a:r>
            <a:r>
              <a:rPr lang="en-US" sz="1600" dirty="0" err="1" smtClean="0"/>
              <a:t>clk</a:t>
            </a:r>
            <a:r>
              <a:rPr lang="en-US" sz="1600" dirty="0" smtClean="0"/>
              <a:t>, </a:t>
            </a:r>
            <a:r>
              <a:rPr lang="en-US" sz="1600" dirty="0" err="1" smtClean="0"/>
              <a:t>logic_mode</a:t>
            </a:r>
            <a:r>
              <a:rPr lang="en-US" sz="1600" dirty="0" smtClean="0"/>
              <a:t>, load, data)</a:t>
            </a:r>
          </a:p>
          <a:p>
            <a:r>
              <a:rPr lang="en-US" sz="1600" dirty="0" smtClean="0"/>
              <a:t>        variable </a:t>
            </a:r>
            <a:r>
              <a:rPr lang="en-US" sz="1600" dirty="0" err="1" smtClean="0"/>
              <a:t>Qreg</a:t>
            </a:r>
            <a:r>
              <a:rPr lang="en-US" sz="1600" dirty="0" smtClean="0"/>
              <a:t>: </a:t>
            </a:r>
            <a:r>
              <a:rPr lang="en-US" sz="1600" dirty="0" err="1" smtClean="0"/>
              <a:t>std_logic_vector</a:t>
            </a:r>
            <a:r>
              <a:rPr lang="en-US" sz="1600" dirty="0" smtClean="0"/>
              <a:t>(7 </a:t>
            </a:r>
            <a:r>
              <a:rPr lang="en-US" sz="1600" dirty="0" err="1" smtClean="0"/>
              <a:t>downto</a:t>
            </a:r>
            <a:r>
              <a:rPr lang="en-US" sz="1600" dirty="0" smtClean="0"/>
              <a:t> 0);	</a:t>
            </a:r>
          </a:p>
          <a:p>
            <a:r>
              <a:rPr lang="en-US" sz="1600" dirty="0" smtClean="0"/>
              <a:t>	begin</a:t>
            </a:r>
          </a:p>
          <a:p>
            <a:r>
              <a:rPr lang="en-US" sz="1600" dirty="0" smtClean="0"/>
              <a:t>	      if Load = '1' then</a:t>
            </a:r>
          </a:p>
          <a:p>
            <a:r>
              <a:rPr lang="en-US" sz="1600" dirty="0" smtClean="0"/>
              <a:t>                	      </a:t>
            </a:r>
            <a:r>
              <a:rPr lang="en-US" sz="1600" dirty="0" err="1" smtClean="0"/>
              <a:t>Qreg</a:t>
            </a:r>
            <a:r>
              <a:rPr lang="en-US" sz="1600" dirty="0" smtClean="0"/>
              <a:t> := Data;</a:t>
            </a:r>
          </a:p>
          <a:p>
            <a:r>
              <a:rPr lang="en-US" sz="1600" dirty="0" smtClean="0"/>
              <a:t>            	else……………………………………..</a:t>
            </a:r>
          </a:p>
          <a:p>
            <a:r>
              <a:rPr lang="en-US" sz="1600" dirty="0" smtClean="0"/>
              <a:t>                	</a:t>
            </a:r>
          </a:p>
          <a:p>
            <a:endParaRPr lang="en-US" sz="1600" dirty="0" smtClean="0">
              <a:latin typeface="Consolas" pitchFamily="49" charset="0"/>
              <a:cs typeface="Consolas" pitchFamily="49"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655</TotalTime>
  <Words>1220</Words>
  <Application>Microsoft Office PowerPoint</Application>
  <PresentationFormat>On-screen Show (4:3)</PresentationFormat>
  <Paragraphs>223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Foundry</vt:lpstr>
      <vt:lpstr>Introduction of VHDL</vt:lpstr>
      <vt:lpstr>What is VHDL?</vt:lpstr>
      <vt:lpstr>What is advantages of VHDL?</vt:lpstr>
      <vt:lpstr>Increase Productivity</vt:lpstr>
      <vt:lpstr>Minimum Cost &amp; Time</vt:lpstr>
      <vt:lpstr>Better Design</vt:lpstr>
      <vt:lpstr>Reusability for New Technology</vt:lpstr>
      <vt:lpstr>Tool Independence</vt:lpstr>
      <vt:lpstr>Example of VHDL</vt:lpstr>
      <vt:lpstr>What is Verilog HDL?</vt:lpstr>
      <vt:lpstr>Example of Verilog</vt:lpstr>
      <vt:lpstr>VHDL vs Verilog</vt:lpstr>
      <vt:lpstr>Applications of Hardware Description Languages </vt:lpstr>
      <vt:lpstr>Purposes Served by VHDL</vt:lpstr>
      <vt:lpstr>Design Specification</vt:lpstr>
      <vt:lpstr>Design Documentation </vt:lpstr>
      <vt:lpstr>Design Documentation (2) </vt:lpstr>
      <vt:lpstr>Design Verification - SIMULATION</vt:lpstr>
      <vt:lpstr>Design Verification – Formal Methods</vt:lpstr>
      <vt:lpstr>Product Test Generation</vt:lpstr>
      <vt:lpstr>Hardware Synthesis</vt:lpstr>
      <vt:lpstr>Hardware Synthesis (2)</vt:lpstr>
      <vt:lpstr>VHSIC Motivations for   Creating / Using VHDL </vt:lpstr>
      <vt:lpstr>VHSIC Motivations for   Creating / Using VHDL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VHDL</dc:title>
  <dc:creator>greenik</dc:creator>
  <cp:lastModifiedBy>greenik</cp:lastModifiedBy>
  <cp:revision>58</cp:revision>
  <dcterms:created xsi:type="dcterms:W3CDTF">2012-10-06T16:18:18Z</dcterms:created>
  <dcterms:modified xsi:type="dcterms:W3CDTF">2012-10-26T18:44:29Z</dcterms:modified>
</cp:coreProperties>
</file>