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4" r:id="rId9"/>
    <p:sldId id="272" r:id="rId10"/>
    <p:sldId id="270" r:id="rId11"/>
    <p:sldId id="271" r:id="rId12"/>
    <p:sldId id="265" r:id="rId13"/>
    <p:sldId id="274" r:id="rId14"/>
    <p:sldId id="268" r:id="rId15"/>
    <p:sldId id="275" r:id="rId16"/>
    <p:sldId id="269" r:id="rId17"/>
    <p:sldId id="273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E881E-77B3-4C43-B990-8C853E46087A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4234-F624-49CB-8F9F-6DE44326D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F97A-7591-4ABB-BD5A-A6AB9BC5BFE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F97A-7591-4ABB-BD5A-A6AB9BC5BFE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6316D35-19C1-47B9-ADBC-48869F3C884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ase_study/GettingStarted_exercise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to </a:t>
            </a:r>
            <a:r>
              <a:rPr lang="en-US" dirty="0" err="1" smtClean="0"/>
              <a:t>Quartus</a:t>
            </a:r>
            <a:r>
              <a:rPr lang="en-US" dirty="0" smtClean="0"/>
              <a:t> II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46237"/>
            <a:ext cx="8229600" cy="639763"/>
          </a:xfrm>
        </p:spPr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0087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package is a collection of subprograms used in a design. This package can be assume as a toolbox that contains tools used to build designs.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352800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dirty="0" smtClean="0"/>
              <a:t>Driver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886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 is a source on a signal, for example, If a signal is driven by two sources, then when both sources are active, the signal will have two drivers.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999037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dirty="0" smtClean="0"/>
              <a:t>Bus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bus is a special kind of signal that may have its drivers turned off.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46237"/>
            <a:ext cx="8229600" cy="639763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0087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attribute is data that are attached to VHDL objects or predefined data about VHDL objects.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352800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noProof="0" dirty="0" smtClean="0"/>
              <a:t>Generic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886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generic is VHDL’s term for a parameter that passes information to an entity.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999037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noProof="0" dirty="0" smtClean="0"/>
              <a:t>Process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process is the basic unit of execution in VHDL. All operations that are performed in a simulation of a VHDL description are broken into single or multiple processes.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46237"/>
            <a:ext cx="8229600" cy="639763"/>
          </a:xfrm>
        </p:spPr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0087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entity is the most basic building block in a design. In hierarchical design, the top-level entity description will have lower-level descriptions contained in it. Example of  OR entity: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3733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or IS</a:t>
            </a:r>
          </a:p>
          <a:p>
            <a:r>
              <a:rPr lang="en-US" dirty="0" smtClean="0"/>
              <a:t>      PORT ( x1, x2 : IN STD_LOGIC ;</a:t>
            </a:r>
          </a:p>
          <a:p>
            <a:r>
              <a:rPr lang="en-US" dirty="0" smtClean="0"/>
              <a:t>         	f : OUT STD_LOGIC ) ;</a:t>
            </a:r>
          </a:p>
          <a:p>
            <a:r>
              <a:rPr lang="en-US" dirty="0" smtClean="0"/>
              <a:t>END or;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>
              <a:latin typeface="New Century Schoolbook" charset="0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New Century Schoolbook" charset="0"/>
                <a:cs typeface="Times New Roman" pitchFamily="18" charset="0"/>
              </a:rPr>
              <a:t>One or more implementations of the entity can be described in </a:t>
            </a:r>
            <a:r>
              <a:rPr lang="en-US" sz="2400" i="1" dirty="0">
                <a:latin typeface="New Century Schoolbook" charset="0"/>
                <a:cs typeface="Times New Roman" pitchFamily="18" charset="0"/>
              </a:rPr>
              <a:t>architecture</a:t>
            </a:r>
            <a:r>
              <a:rPr lang="en-US" sz="2400" dirty="0">
                <a:latin typeface="New Century Schoolbook" charset="0"/>
                <a:cs typeface="Times New Roman" pitchFamily="18" charset="0"/>
              </a:rPr>
              <a:t> bodies.  </a:t>
            </a:r>
          </a:p>
          <a:p>
            <a:r>
              <a:rPr lang="en-US" sz="2400" dirty="0">
                <a:latin typeface="New Century Schoolbook" charset="0"/>
                <a:cs typeface="Times New Roman" pitchFamily="18" charset="0"/>
              </a:rPr>
              <a:t>Each architecture body can describe a different view of the entity.  </a:t>
            </a:r>
          </a:p>
          <a:p>
            <a:r>
              <a:rPr lang="en-US" sz="2400" dirty="0">
                <a:latin typeface="New Century Schoolbook" charset="0"/>
                <a:cs typeface="Times New Roman" pitchFamily="18" charset="0"/>
              </a:rPr>
              <a:t>For example, one architecture body may purely describe the behavior, whereas others may describe the structure of the entity as a hierarchically composed collection of components.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(Cont.)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524000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dirty="0" smtClean="0"/>
              <a:t>Architecture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027872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architecture describes the behavior of the entity. A single entity can have multiple architectures.</a:t>
            </a:r>
          </a:p>
          <a:p>
            <a:endParaRPr lang="en-US" dirty="0" smtClean="0"/>
          </a:p>
          <a:p>
            <a:r>
              <a:rPr lang="en-US" dirty="0" smtClean="0"/>
              <a:t>The Architecture describes the underlying functionality of the entity and contains the behavioral statement 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9624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LogicFunction</a:t>
            </a:r>
            <a:r>
              <a:rPr lang="en-US" dirty="0" smtClean="0"/>
              <a:t> OF </a:t>
            </a:r>
            <a:r>
              <a:rPr lang="en-US" dirty="0" err="1" smtClean="0"/>
              <a:t>orIS</a:t>
            </a:r>
            <a:endParaRPr lang="en-US" dirty="0" smtClean="0"/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	f &lt;= (x1) OR (x2);</a:t>
            </a:r>
          </a:p>
          <a:p>
            <a:r>
              <a:rPr lang="en-US" dirty="0" smtClean="0"/>
              <a:t>END </a:t>
            </a:r>
            <a:r>
              <a:rPr lang="en-US" dirty="0" err="1" smtClean="0"/>
              <a:t>LogicFunction</a:t>
            </a:r>
            <a:r>
              <a:rPr lang="en-US" dirty="0" smtClean="0"/>
              <a:t> ;    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New Century Schoolbook" charset="0"/>
              </a:rPr>
              <a:t>Architecture Declarations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05738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New Century Schoolbook" charset="0"/>
                <a:cs typeface="Times New Roman" pitchFamily="18" charset="0"/>
              </a:rPr>
              <a:t>An architecture body is declared using the syntax: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2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Architecture_body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::=</a:t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b="1" dirty="0">
                <a:latin typeface="New Century Schoolbook" charset="0"/>
                <a:cs typeface="Times New Roman" pitchFamily="18" charset="0"/>
              </a:rPr>
              <a:t>architecture 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identifier </a:t>
            </a:r>
            <a:r>
              <a:rPr lang="en-US" sz="1400" b="1" dirty="0">
                <a:latin typeface="New Century Schoolbook" charset="0"/>
                <a:cs typeface="Times New Roman" pitchFamily="18" charset="0"/>
              </a:rPr>
              <a:t>of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</a:t>
            </a:r>
            <a:r>
              <a:rPr lang="en-US" sz="1400" i="1" dirty="0" err="1">
                <a:latin typeface="New Century Schoolbook" charset="0"/>
                <a:cs typeface="Times New Roman" pitchFamily="18" charset="0"/>
              </a:rPr>
              <a:t>entity_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name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</a:t>
            </a:r>
            <a:r>
              <a:rPr lang="en-US" sz="1400" b="1" dirty="0">
                <a:latin typeface="New Century Schoolbook" charset="0"/>
                <a:cs typeface="Times New Roman" pitchFamily="18" charset="0"/>
              </a:rPr>
              <a:t>is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architecture_declarative_part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b="1" dirty="0">
                <a:latin typeface="New Century Schoolbook" charset="0"/>
                <a:cs typeface="Times New Roman" pitchFamily="18" charset="0"/>
              </a:rPr>
              <a:t>begin</a:t>
            </a:r>
            <a:br>
              <a:rPr lang="en-US" sz="1400" b="1" dirty="0">
                <a:latin typeface="New Century Schoolbook" charset="0"/>
                <a:cs typeface="Times New Roman" pitchFamily="18" charset="0"/>
              </a:rPr>
            </a:br>
            <a:r>
              <a:rPr lang="en-US" sz="1400" b="1" dirty="0">
                <a:latin typeface="New Century Schoolbook" charset="0"/>
                <a:cs typeface="Times New Roman" pitchFamily="18" charset="0"/>
              </a:rPr>
              <a:t>	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architecture_statement_part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end [ </a:t>
            </a:r>
            <a:r>
              <a:rPr lang="en-US" sz="1400" i="1" dirty="0" err="1">
                <a:latin typeface="New Century Schoolbook" charset="0"/>
                <a:cs typeface="Times New Roman" pitchFamily="18" charset="0"/>
              </a:rPr>
              <a:t>architecture_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simple_name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]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Architecture_declarative_part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::= {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block_declarative_item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Architecture_statement_part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::= {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concurrent_statement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Block_declarative_item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::=</a:t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subprogram_declaration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subprogram_body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type_declaration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subtype_declaration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constant_declaration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signal_declaration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alias_declaration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component_declaration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configuration_specification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use_clause</a:t>
            </a:r>
            <a:endParaRPr lang="en-US" sz="1400" dirty="0">
              <a:latin typeface="New Century Schoolbook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Concurrent_statement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> ::=</a:t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block_statement</a:t>
            </a:r>
            <a:r>
              <a:rPr lang="en-US" sz="1400" dirty="0">
                <a:latin typeface="New Century Schoolbook" charset="0"/>
                <a:cs typeface="Times New Roman" pitchFamily="18" charset="0"/>
              </a:rPr>
              <a:t/>
            </a:r>
            <a:br>
              <a:rPr lang="en-US" sz="1400" dirty="0">
                <a:latin typeface="New Century Schoolbook" charset="0"/>
                <a:cs typeface="Times New Roman" pitchFamily="18" charset="0"/>
              </a:rPr>
            </a:br>
            <a:r>
              <a:rPr lang="en-US" sz="1400" dirty="0">
                <a:latin typeface="New Century Schoolbook" charset="0"/>
                <a:cs typeface="Times New Roman" pitchFamily="18" charset="0"/>
              </a:rPr>
              <a:t>	| </a:t>
            </a:r>
            <a:r>
              <a:rPr lang="en-US" sz="1400" dirty="0" err="1">
                <a:latin typeface="New Century Schoolbook" charset="0"/>
                <a:cs typeface="Times New Roman" pitchFamily="18" charset="0"/>
              </a:rPr>
              <a:t>component_instantiation_statement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0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dirty="0" smtClean="0"/>
              <a:t>Structure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133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structure of the design is start with ENTITY and follow by ARCHITECTURE.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971800"/>
            <a:ext cx="586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 </a:t>
            </a:r>
            <a:r>
              <a:rPr lang="en-US" dirty="0" err="1" smtClean="0"/>
              <a:t>ieee</a:t>
            </a:r>
            <a:r>
              <a:rPr lang="en-US" dirty="0" smtClean="0"/>
              <a:t> ;</a:t>
            </a:r>
          </a:p>
          <a:p>
            <a:r>
              <a:rPr lang="en-US" dirty="0" smtClean="0"/>
              <a:t>USE ieee.std_logic_1164.all ;</a:t>
            </a:r>
          </a:p>
          <a:p>
            <a:endParaRPr lang="en-US" dirty="0" smtClean="0"/>
          </a:p>
          <a:p>
            <a:r>
              <a:rPr lang="en-US" dirty="0" smtClean="0"/>
              <a:t>ENTITY adder IS</a:t>
            </a:r>
          </a:p>
          <a:p>
            <a:r>
              <a:rPr lang="en-US" dirty="0" smtClean="0"/>
              <a:t>      PORT ( x1, x2 : IN STD_LOGIC ;</a:t>
            </a:r>
          </a:p>
          <a:p>
            <a:r>
              <a:rPr lang="en-US" dirty="0" smtClean="0"/>
              <a:t>	f : OUT STD_LOGIC ) ;</a:t>
            </a:r>
          </a:p>
          <a:p>
            <a:r>
              <a:rPr lang="en-US" dirty="0" smtClean="0"/>
              <a:t>END adder;</a:t>
            </a:r>
          </a:p>
          <a:p>
            <a:endParaRPr lang="en-US" dirty="0" smtClean="0"/>
          </a:p>
          <a:p>
            <a:r>
              <a:rPr lang="en-US" dirty="0" smtClean="0"/>
              <a:t>ARCHITECTURE </a:t>
            </a:r>
            <a:r>
              <a:rPr lang="en-US" dirty="0" err="1" smtClean="0"/>
              <a:t>LogicFunction</a:t>
            </a:r>
            <a:r>
              <a:rPr lang="en-US" dirty="0" smtClean="0"/>
              <a:t> OF adder IS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 f &lt;= (x1) OR (x2);</a:t>
            </a:r>
          </a:p>
          <a:p>
            <a:r>
              <a:rPr lang="en-US" dirty="0" smtClean="0"/>
              <a:t>END </a:t>
            </a:r>
            <a:r>
              <a:rPr lang="en-US" dirty="0" err="1" smtClean="0"/>
              <a:t>LogicFunction</a:t>
            </a:r>
            <a:r>
              <a:rPr lang="en-US" dirty="0" smtClean="0"/>
              <a:t> 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276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LogicFunction</a:t>
            </a:r>
            <a:r>
              <a:rPr lang="en-US" dirty="0" smtClean="0"/>
              <a:t> OF adder IS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 f &lt;= (x1) OR (x2); 	</a:t>
            </a:r>
          </a:p>
          <a:p>
            <a:r>
              <a:rPr lang="en-US" dirty="0" smtClean="0"/>
              <a:t>END </a:t>
            </a:r>
            <a:r>
              <a:rPr lang="en-US" dirty="0" err="1" smtClean="0"/>
              <a:t>LogicFunction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0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noProof="0" dirty="0" smtClean="0"/>
              <a:t>Behavioral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209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behavioral statement is describe the functionality of the design.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Design?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to design and implement a circuit using the VHDL hardware description language as follows:-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Create a New Project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Design entry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Design Compilation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Design Simulation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Place &amp; Route and Timing Analysis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Pins Assignment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Programming and Configuration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867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Go to </a:t>
            </a:r>
            <a:r>
              <a:rPr lang="en-US" dirty="0" smtClean="0">
                <a:hlinkClick r:id="rId3" action="ppaction://hlinkfile"/>
              </a:rPr>
              <a:t>Getting Started tutorial </a:t>
            </a:r>
            <a:r>
              <a:rPr lang="en-US" dirty="0" smtClean="0"/>
              <a:t>for warm up session..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Quartus</a:t>
            </a:r>
            <a:r>
              <a:rPr lang="en-US" dirty="0" smtClean="0"/>
              <a:t> II Design Flow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Quartus</a:t>
            </a:r>
            <a:r>
              <a:rPr lang="en-US" dirty="0" smtClean="0"/>
              <a:t> II design software provides a complete, multiplatform design environment that easily adapts to your specific design needs. It’s a comprehensive environment for System-On-Programmable-Chip (SOPC) design. 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81150"/>
            <a:ext cx="388619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0" y="62484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1: </a:t>
            </a:r>
            <a:r>
              <a:rPr lang="en-US" sz="1400" dirty="0" err="1" smtClean="0"/>
              <a:t>Quartus</a:t>
            </a:r>
            <a:r>
              <a:rPr lang="en-US" sz="1400" dirty="0" smtClean="0"/>
              <a:t> II Design Flow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Quartus</a:t>
            </a:r>
            <a:r>
              <a:rPr lang="en-US" dirty="0" smtClean="0"/>
              <a:t> II Design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Entry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The design file (.</a:t>
            </a:r>
            <a:r>
              <a:rPr lang="en-US" dirty="0" err="1" smtClean="0"/>
              <a:t>hdl</a:t>
            </a:r>
            <a:r>
              <a:rPr lang="en-US" dirty="0" smtClean="0"/>
              <a:t>) which consist of design behavioral.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Synthesis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To analyze  and synthesis the design file (.</a:t>
            </a:r>
            <a:r>
              <a:rPr lang="en-US" dirty="0" err="1" smtClean="0"/>
              <a:t>hdl</a:t>
            </a:r>
            <a:r>
              <a:rPr lang="en-US" dirty="0" smtClean="0"/>
              <a:t>) and then generate an EDIF </a:t>
            </a:r>
            <a:r>
              <a:rPr lang="en-US" dirty="0" err="1" smtClean="0"/>
              <a:t>netlist</a:t>
            </a:r>
            <a:r>
              <a:rPr lang="en-US" dirty="0" smtClean="0"/>
              <a:t> file (.</a:t>
            </a:r>
            <a:r>
              <a:rPr lang="en-US" dirty="0" err="1" smtClean="0"/>
              <a:t>edf</a:t>
            </a:r>
            <a:r>
              <a:rPr lang="en-US" dirty="0" smtClean="0"/>
              <a:t>). (syntax error check )</a:t>
            </a:r>
          </a:p>
          <a:p>
            <a:endParaRPr lang="en-US" dirty="0" smtClean="0"/>
          </a:p>
          <a:p>
            <a:r>
              <a:rPr lang="en-US" dirty="0" smtClean="0"/>
              <a:t>Place &amp; Route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Determines the placement of the LEs defined in the </a:t>
            </a:r>
            <a:r>
              <a:rPr lang="en-US" dirty="0" err="1" smtClean="0"/>
              <a:t>netlist</a:t>
            </a:r>
            <a:r>
              <a:rPr lang="en-US" dirty="0" smtClean="0"/>
              <a:t> into the LEs in an actual FPGA chip. Only emphasized when program design onto </a:t>
            </a:r>
            <a:r>
              <a:rPr lang="en-US" dirty="0" err="1" smtClean="0"/>
              <a:t>Altera</a:t>
            </a:r>
            <a:r>
              <a:rPr lang="en-US" dirty="0" smtClean="0"/>
              <a:t> chip.</a:t>
            </a:r>
          </a:p>
          <a:p>
            <a:endParaRPr lang="en-US" dirty="0" smtClean="0"/>
          </a:p>
          <a:p>
            <a:r>
              <a:rPr lang="en-US" dirty="0" smtClean="0"/>
              <a:t>Timing Analysis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Used to analyze timing performance of the design. Only emphasized when program design onto </a:t>
            </a:r>
            <a:r>
              <a:rPr lang="en-US" dirty="0" err="1" smtClean="0"/>
              <a:t>Altera</a:t>
            </a:r>
            <a:r>
              <a:rPr lang="en-US" dirty="0" smtClean="0"/>
              <a:t> chip.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Quartus</a:t>
            </a:r>
            <a:r>
              <a:rPr lang="en-US" dirty="0" smtClean="0"/>
              <a:t> II Design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Will used simulation tool to tested and verify both its functional correctness and timing. Example of supported simulation tool is Mentor Graphics </a:t>
            </a:r>
            <a:r>
              <a:rPr lang="en-US" dirty="0" err="1" smtClean="0"/>
              <a:t>ModelSim-Altera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Programming &amp; Configuration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Used the </a:t>
            </a:r>
            <a:r>
              <a:rPr lang="en-US" dirty="0" err="1" smtClean="0"/>
              <a:t>Quartus</a:t>
            </a:r>
            <a:r>
              <a:rPr lang="en-US" dirty="0" smtClean="0"/>
              <a:t> II Programmer to program the design and configure device.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Quartus</a:t>
            </a:r>
            <a:r>
              <a:rPr lang="en-US" dirty="0" smtClean="0"/>
              <a:t> II Graphical User Interface 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Quartus</a:t>
            </a:r>
            <a:r>
              <a:rPr lang="en-US" dirty="0" smtClean="0"/>
              <a:t> II offers easy design entry (using schematics, block diagram, AHDL, VHDL and </a:t>
            </a:r>
            <a:r>
              <a:rPr lang="en-US" dirty="0" err="1" smtClean="0"/>
              <a:t>Verilog</a:t>
            </a:r>
            <a:r>
              <a:rPr lang="en-US" dirty="0" smtClean="0"/>
              <a:t>), powerful logic synthesis, functional and timing simulation, device programming and verification by using </a:t>
            </a:r>
            <a:r>
              <a:rPr lang="en-US" dirty="0" err="1" smtClean="0"/>
              <a:t>Quartus</a:t>
            </a:r>
            <a:r>
              <a:rPr lang="en-US" dirty="0" smtClean="0"/>
              <a:t> II GUI Design.</a:t>
            </a:r>
          </a:p>
          <a:p>
            <a:endParaRPr lang="en-US" dirty="0" smtClean="0"/>
          </a:p>
          <a:p>
            <a:r>
              <a:rPr lang="en-US" dirty="0" smtClean="0"/>
              <a:t>The default </a:t>
            </a:r>
            <a:r>
              <a:rPr lang="en-US" dirty="0" err="1" smtClean="0"/>
              <a:t>Quartus</a:t>
            </a:r>
            <a:r>
              <a:rPr lang="en-US" dirty="0" smtClean="0"/>
              <a:t> II software GUI can be divided into six main components: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Drop-down Menus – provide access to all features of </a:t>
            </a:r>
            <a:r>
              <a:rPr lang="en-US" dirty="0" err="1" smtClean="0"/>
              <a:t>Quartus</a:t>
            </a:r>
            <a:r>
              <a:rPr lang="en-US" dirty="0" smtClean="0"/>
              <a:t> II software.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Adjustable Toolbar – shortcut to most frequently used tools.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Project Navigation Window – Control project option &amp; source files.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Status Window – provide status information on any process in progress.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Editor Window – Source files review and editing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Console Window – Display design flow related messages.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Quartus</a:t>
            </a:r>
            <a:r>
              <a:rPr lang="en-US" dirty="0" smtClean="0"/>
              <a:t> II Graphical User Interface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62484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2: </a:t>
            </a:r>
            <a:r>
              <a:rPr lang="en-US" sz="1400" dirty="0" err="1" smtClean="0"/>
              <a:t>Quartus</a:t>
            </a:r>
            <a:r>
              <a:rPr lang="en-US" sz="1400" dirty="0" smtClean="0"/>
              <a:t> II Graphical User Interface</a:t>
            </a:r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8634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DE2-115 </a:t>
            </a:r>
            <a:r>
              <a:rPr lang="en-US" dirty="0" err="1" smtClean="0"/>
              <a:t>Altera</a:t>
            </a:r>
            <a:r>
              <a:rPr lang="en-US" dirty="0" smtClean="0"/>
              <a:t> Development &amp; Education Board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24000"/>
            <a:ext cx="7239000" cy="497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Entity</a:t>
            </a:r>
          </a:p>
          <a:p>
            <a:r>
              <a:rPr lang="en-US" sz="2800" dirty="0" smtClean="0"/>
              <a:t>Architecture</a:t>
            </a:r>
          </a:p>
          <a:p>
            <a:r>
              <a:rPr lang="en-US" sz="2800" dirty="0" smtClean="0"/>
              <a:t>Configuration</a:t>
            </a:r>
          </a:p>
          <a:p>
            <a:r>
              <a:rPr lang="en-US" sz="2800" dirty="0" smtClean="0"/>
              <a:t>Package</a:t>
            </a:r>
          </a:p>
          <a:p>
            <a:r>
              <a:rPr lang="en-US" sz="2800" dirty="0" smtClean="0"/>
              <a:t>Driver</a:t>
            </a:r>
          </a:p>
          <a:p>
            <a:r>
              <a:rPr lang="en-US" sz="2800" dirty="0" smtClean="0"/>
              <a:t>Bus</a:t>
            </a:r>
          </a:p>
          <a:p>
            <a:r>
              <a:rPr lang="en-US" sz="2800" dirty="0" smtClean="0"/>
              <a:t>Attribute</a:t>
            </a:r>
          </a:p>
          <a:p>
            <a:r>
              <a:rPr lang="en-US" sz="2800" dirty="0" smtClean="0"/>
              <a:t>Generic</a:t>
            </a:r>
          </a:p>
          <a:p>
            <a:r>
              <a:rPr lang="en-US" sz="2800" dirty="0" smtClean="0"/>
              <a:t>Process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646237"/>
            <a:ext cx="8229600" cy="639763"/>
          </a:xfrm>
        </p:spPr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0087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entity is the most basic building block in a design. In hierarchical design, the top-level entity description will have lower-level descriptions contained in it.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200400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dirty="0" smtClean="0"/>
              <a:t>Architecture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704272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architecture describes the behavior of the entity. A single entity can have multiple architectures.</a:t>
            </a:r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4648200"/>
            <a:ext cx="8229600" cy="639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dirty="0" smtClean="0"/>
              <a:t>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181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configuration statement is used to bind a component instance to an entity-architecture pair.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1752</TotalTime>
  <Words>868</Words>
  <Application>Microsoft Office PowerPoint</Application>
  <PresentationFormat>On-screen Show (4:3)</PresentationFormat>
  <Paragraphs>141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Foundry</vt:lpstr>
      <vt:lpstr>Getting Started to Quartus II Software</vt:lpstr>
      <vt:lpstr>Quartus II Design Flow </vt:lpstr>
      <vt:lpstr>Quartus II Design Flow</vt:lpstr>
      <vt:lpstr>Quartus II Design Flow</vt:lpstr>
      <vt:lpstr>Quartus II Graphical User Interface Design</vt:lpstr>
      <vt:lpstr>Quartus II Graphical User Interface Design</vt:lpstr>
      <vt:lpstr>DE2-115 Altera Development &amp; Education Board</vt:lpstr>
      <vt:lpstr>VHDL Term</vt:lpstr>
      <vt:lpstr>Slide 9</vt:lpstr>
      <vt:lpstr>Slide 10</vt:lpstr>
      <vt:lpstr>Slide 11</vt:lpstr>
      <vt:lpstr>Entity</vt:lpstr>
      <vt:lpstr>Architecture</vt:lpstr>
      <vt:lpstr>Architecture (Cont.)</vt:lpstr>
      <vt:lpstr>Architecture Declarations</vt:lpstr>
      <vt:lpstr>Structure</vt:lpstr>
      <vt:lpstr>Behavioral</vt:lpstr>
      <vt:lpstr>How To Start Design?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VHDL</dc:title>
  <dc:creator>greenik</dc:creator>
  <cp:lastModifiedBy>greenik</cp:lastModifiedBy>
  <cp:revision>128</cp:revision>
  <dcterms:created xsi:type="dcterms:W3CDTF">2012-10-06T16:18:18Z</dcterms:created>
  <dcterms:modified xsi:type="dcterms:W3CDTF">2012-10-27T05:50:05Z</dcterms:modified>
</cp:coreProperties>
</file>