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5" r:id="rId9"/>
    <p:sldId id="296" r:id="rId10"/>
    <p:sldId id="297" r:id="rId11"/>
    <p:sldId id="333" r:id="rId12"/>
    <p:sldId id="334" r:id="rId13"/>
    <p:sldId id="335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33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E881E-77B3-4C43-B990-8C853E46087A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4234-F624-49CB-8F9F-6DE44326DE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65D475-8E37-43A4-BA2C-07899BFDA106}" type="slidenum">
              <a:rPr lang="en-US"/>
              <a:pPr/>
              <a:t>14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B1936-4A18-41F4-9331-7EC18B5DE5BC}" type="slidenum">
              <a:rPr lang="en-US"/>
              <a:pPr/>
              <a:t>2</a:t>
            </a:fld>
            <a:endParaRPr lang="en-US"/>
          </a:p>
        </p:txBody>
      </p:sp>
      <p:sp>
        <p:nvSpPr>
          <p:cNvPr id="13414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666750"/>
            <a:ext cx="3638550" cy="2728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659" y="3682781"/>
            <a:ext cx="5048682" cy="4760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06" tIns="45553" rIns="91106" bIns="45553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03153-74AC-40BB-B982-26ACE422847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8F359-884B-4048-A940-CEE3A20A79E0}" type="slidenum">
              <a:rPr lang="en-US"/>
              <a:pPr/>
              <a:t>3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666750"/>
            <a:ext cx="3638550" cy="2728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659" y="3682781"/>
            <a:ext cx="5048682" cy="4760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06" tIns="45553" rIns="91106" bIns="45553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418A1-95C3-4487-A109-0B2B5BEF3166}" type="slidenum">
              <a:rPr lang="en-US"/>
              <a:pPr/>
              <a:t>4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666750"/>
            <a:ext cx="3638550" cy="2728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659" y="3682781"/>
            <a:ext cx="5048682" cy="4760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06" tIns="45553" rIns="91106" bIns="45553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4914-07E3-44B8-9A27-03ED531FB26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5C01B-183C-40D0-A358-1EE659B9386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666750"/>
            <a:ext cx="3638550" cy="2728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659" y="3682781"/>
            <a:ext cx="5048682" cy="4760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06" tIns="45553" rIns="91106" bIns="45553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8974B-FAEA-4D27-BCF0-FAC821BCC9F3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97025" y="666750"/>
            <a:ext cx="3638550" cy="2728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659" y="3682781"/>
            <a:ext cx="5048682" cy="476086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06" tIns="45553" rIns="91106" bIns="45553"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CFD0-BF52-4AED-9B0D-6C037603AC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E4234-F624-49CB-8F9F-6DE44326DE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6316D35-19C1-47B9-ADBC-48869F3C884D}" type="datetimeFigureOut">
              <a:rPr lang="en-US" smtClean="0"/>
              <a:pPr/>
              <a:t>10/26/2012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2E578FB-2047-4B75-9F07-3CCDCC49B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Behavioral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Describing Behavior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905000"/>
            <a:ext cx="2590800" cy="1736725"/>
          </a:xfrm>
          <a:prstGeom prst="rect">
            <a:avLst/>
          </a:prstGeom>
          <a:noFill/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914400" y="3886200"/>
            <a:ext cx="7391400" cy="2590800"/>
          </a:xfrm>
          <a:prstGeom prst="rect">
            <a:avLst/>
          </a:prstGeom>
          <a:noFill/>
          <a:ln/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Functional or behavioral description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Describe the function performed by the module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Eg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: 	F is a XOR function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		Then a behavioral description of F is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638800"/>
            <a:ext cx="2286000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Inertial Delay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The inertia value is equal to the delay through the device.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777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Transport Delay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 </a:t>
            </a:r>
            <a:r>
              <a:rPr lang="en-US" dirty="0" smtClean="0"/>
              <a:t>It represents a wire delay in which any pulse, no matter how small, is propagated to the output signal delayed by the delay value specified.</a:t>
            </a:r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Generics are a general mechanism used to pass information to an instance</a:t>
            </a:r>
          </a:p>
          <a:p>
            <a:r>
              <a:rPr lang="en-US" dirty="0" smtClean="0"/>
              <a:t>of an entity.</a:t>
            </a:r>
          </a:p>
          <a:p>
            <a:endParaRPr lang="en-US" dirty="0" smtClean="0"/>
          </a:p>
          <a:p>
            <a:r>
              <a:rPr lang="en-US" dirty="0" smtClean="0"/>
              <a:t>Generics can be used to pass any user-defined data types, including</a:t>
            </a:r>
          </a:p>
          <a:p>
            <a:r>
              <a:rPr lang="en-US" dirty="0" smtClean="0"/>
              <a:t>information such as load capacitance, resistance, and etc. </a:t>
            </a:r>
          </a:p>
          <a:p>
            <a:endParaRPr lang="en-US" dirty="0" smtClean="0"/>
          </a:p>
          <a:p>
            <a:r>
              <a:rPr lang="en-US" dirty="0" smtClean="0"/>
              <a:t>In synthesis, parameters such as signal widths (w </a:t>
            </a:r>
            <a:r>
              <a:rPr lang="en-US" dirty="0" err="1" smtClean="0"/>
              <a:t>downto</a:t>
            </a:r>
            <a:r>
              <a:rPr lang="en-US" dirty="0" smtClean="0"/>
              <a:t> 0) can be</a:t>
            </a:r>
          </a:p>
          <a:p>
            <a:r>
              <a:rPr lang="en-US" dirty="0" smtClean="0"/>
              <a:t>passed in as generics.</a:t>
            </a:r>
          </a:p>
          <a:p>
            <a:endParaRPr lang="en-US" dirty="0" smtClean="0"/>
          </a:p>
          <a:p>
            <a:r>
              <a:rPr lang="en-US" dirty="0" smtClean="0"/>
              <a:t>The following is an example of an entity for an AND gate that has three</a:t>
            </a:r>
          </a:p>
          <a:p>
            <a:r>
              <a:rPr lang="en-US" dirty="0" smtClean="0"/>
              <a:t>generics associated with it: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105400"/>
            <a:ext cx="579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ENTITY and2 IS</a:t>
            </a:r>
          </a:p>
          <a:p>
            <a:r>
              <a:rPr lang="en-US" sz="1600" b="1" dirty="0" smtClean="0"/>
              <a:t>      GENERIC(rise, fall : TIME; load : INTEGER);</a:t>
            </a:r>
          </a:p>
          <a:p>
            <a:r>
              <a:rPr lang="en-US" sz="1600" b="1" dirty="0" smtClean="0"/>
              <a:t>      PORT( a, b : IN BIT;</a:t>
            </a:r>
          </a:p>
          <a:p>
            <a:r>
              <a:rPr lang="en-US" sz="1600" b="1" dirty="0" smtClean="0"/>
              <a:t>      PORT( c : OUT BIT);</a:t>
            </a:r>
          </a:p>
          <a:p>
            <a:r>
              <a:rPr lang="en-US" sz="1600" b="1" dirty="0" smtClean="0"/>
              <a:t>END AND2;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Each block represents a self-contained area of the model. Each </a:t>
            </a:r>
            <a:r>
              <a:rPr lang="en-US" dirty="0" smtClean="0"/>
              <a:t>block can </a:t>
            </a:r>
            <a:r>
              <a:rPr lang="en-US" dirty="0" smtClean="0"/>
              <a:t>declare local signals, types, constants, and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Block statement</a:t>
            </a:r>
            <a:r>
              <a:rPr lang="en-US" dirty="0" smtClean="0"/>
              <a:t> </a:t>
            </a:r>
            <a:r>
              <a:rPr lang="en-US" dirty="0" smtClean="0"/>
              <a:t>may be a logical grouping that the designer finds more understandable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following is an example of </a:t>
            </a:r>
            <a:r>
              <a:rPr lang="en-US" dirty="0" smtClean="0"/>
              <a:t>ALU and REG1 block: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3276600"/>
            <a:ext cx="4419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ARCHITECTURE </a:t>
            </a:r>
            <a:r>
              <a:rPr lang="en-US" sz="1400" b="1" dirty="0" err="1" smtClean="0"/>
              <a:t>cpu_blk</a:t>
            </a:r>
            <a:r>
              <a:rPr lang="en-US" sz="1400" b="1" dirty="0" smtClean="0"/>
              <a:t> OF </a:t>
            </a:r>
            <a:r>
              <a:rPr lang="en-US" sz="1400" b="1" dirty="0" err="1" smtClean="0"/>
              <a:t>cpu</a:t>
            </a:r>
            <a:r>
              <a:rPr lang="en-US" sz="1400" b="1" dirty="0" smtClean="0"/>
              <a:t> IS</a:t>
            </a:r>
          </a:p>
          <a:p>
            <a:r>
              <a:rPr lang="en-US" sz="1400" b="1" dirty="0" smtClean="0"/>
              <a:t> </a:t>
            </a:r>
            <a:r>
              <a:rPr lang="en-US" sz="1400" b="1" dirty="0" smtClean="0"/>
              <a:t>      SIGNAL </a:t>
            </a:r>
            <a:r>
              <a:rPr lang="en-US" sz="1400" b="1" dirty="0" err="1" smtClean="0"/>
              <a:t>ibus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dbus</a:t>
            </a:r>
            <a:r>
              <a:rPr lang="en-US" sz="1400" b="1" dirty="0" smtClean="0"/>
              <a:t> : tw32;</a:t>
            </a:r>
          </a:p>
          <a:p>
            <a:r>
              <a:rPr lang="en-US" sz="1400" b="1" dirty="0" smtClean="0"/>
              <a:t>BEGIN</a:t>
            </a:r>
            <a:endParaRPr lang="en-US" sz="1400" b="1" dirty="0" smtClean="0"/>
          </a:p>
          <a:p>
            <a:r>
              <a:rPr lang="en-US" sz="1400" b="1" dirty="0" smtClean="0"/>
              <a:t>        ALU </a:t>
            </a:r>
            <a:r>
              <a:rPr lang="en-US" sz="1400" b="1" dirty="0" smtClean="0"/>
              <a:t>: </a:t>
            </a:r>
            <a:r>
              <a:rPr lang="en-US" sz="1400" b="1" dirty="0" smtClean="0"/>
              <a:t>BLOCK</a:t>
            </a:r>
          </a:p>
          <a:p>
            <a:r>
              <a:rPr lang="en-US" sz="1400" b="1" dirty="0" smtClean="0"/>
              <a:t> </a:t>
            </a:r>
            <a:r>
              <a:rPr lang="en-US" sz="1400" b="1" dirty="0" smtClean="0"/>
              <a:t>           SIGNAL </a:t>
            </a:r>
            <a:r>
              <a:rPr lang="en-US" sz="1400" b="1" dirty="0" err="1" smtClean="0"/>
              <a:t>qbus</a:t>
            </a:r>
            <a:r>
              <a:rPr lang="en-US" sz="1400" b="1" dirty="0" smtClean="0"/>
              <a:t> : tw32;</a:t>
            </a:r>
          </a:p>
          <a:p>
            <a:r>
              <a:rPr lang="en-US" sz="1400" b="1" dirty="0" smtClean="0"/>
              <a:t>        BEGIN</a:t>
            </a:r>
          </a:p>
          <a:p>
            <a:r>
              <a:rPr lang="en-US" sz="1400" b="1" dirty="0" smtClean="0"/>
              <a:t> </a:t>
            </a:r>
            <a:r>
              <a:rPr lang="en-US" sz="1400" b="1" dirty="0" smtClean="0"/>
              <a:t>                 -- </a:t>
            </a:r>
            <a:r>
              <a:rPr lang="en-US" sz="1400" b="1" dirty="0" err="1" smtClean="0"/>
              <a:t>alu</a:t>
            </a:r>
            <a:r>
              <a:rPr lang="en-US" sz="1400" b="1" dirty="0" smtClean="0"/>
              <a:t> behavior statements</a:t>
            </a:r>
          </a:p>
          <a:p>
            <a:r>
              <a:rPr lang="en-US" sz="1400" b="1" dirty="0" smtClean="0"/>
              <a:t>        END </a:t>
            </a:r>
            <a:r>
              <a:rPr lang="en-US" sz="1400" b="1" dirty="0" smtClean="0"/>
              <a:t>BLOCK ALU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REG1</a:t>
            </a:r>
            <a:r>
              <a:rPr lang="en-US" sz="1400" b="1" dirty="0" smtClean="0"/>
              <a:t>: BLOCK</a:t>
            </a:r>
          </a:p>
          <a:p>
            <a:r>
              <a:rPr lang="en-US" sz="1400" b="1" dirty="0" smtClean="0"/>
              <a:t>             SIGNAL </a:t>
            </a:r>
            <a:r>
              <a:rPr lang="en-US" sz="1400" b="1" dirty="0" err="1" smtClean="0"/>
              <a:t>qbus</a:t>
            </a:r>
            <a:r>
              <a:rPr lang="en-US" sz="1400" b="1" dirty="0" smtClean="0"/>
              <a:t> : tw32;</a:t>
            </a:r>
          </a:p>
          <a:p>
            <a:r>
              <a:rPr lang="en-US" sz="1400" b="1" dirty="0" smtClean="0"/>
              <a:t>        BEGIN</a:t>
            </a:r>
            <a:endParaRPr lang="en-US" sz="1400" b="1" dirty="0" smtClean="0"/>
          </a:p>
          <a:p>
            <a:r>
              <a:rPr lang="en-US" sz="1400" b="1" dirty="0" smtClean="0"/>
              <a:t>                -- </a:t>
            </a:r>
            <a:r>
              <a:rPr lang="en-US" sz="1400" b="1" dirty="0" smtClean="0"/>
              <a:t>reg1 behavioral statements</a:t>
            </a:r>
          </a:p>
          <a:p>
            <a:r>
              <a:rPr lang="en-US" sz="1400" b="1" dirty="0" smtClean="0"/>
              <a:t>        END </a:t>
            </a:r>
            <a:r>
              <a:rPr lang="en-US" sz="1400" b="1" dirty="0" smtClean="0"/>
              <a:t>BLOCK REG1</a:t>
            </a:r>
            <a:r>
              <a:rPr lang="en-US" sz="1400" b="1" dirty="0" smtClean="0"/>
              <a:t>;</a:t>
            </a:r>
            <a:endParaRPr lang="en-US" sz="1400" b="1" dirty="0" smtClean="0"/>
          </a:p>
          <a:p>
            <a:r>
              <a:rPr lang="en-US" sz="1400" b="1" dirty="0" smtClean="0"/>
              <a:t>END </a:t>
            </a:r>
            <a:r>
              <a:rPr lang="en-US" sz="1400" b="1" dirty="0" err="1" smtClean="0"/>
              <a:t>cpu_blk</a:t>
            </a:r>
            <a:r>
              <a:rPr lang="en-US" sz="1400" b="1" dirty="0" smtClean="0"/>
              <a:t>;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Basic VHDL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Interfaces</a:t>
            </a:r>
          </a:p>
          <a:p>
            <a:r>
              <a:rPr lang="en-US"/>
              <a:t>Behavior</a:t>
            </a:r>
          </a:p>
          <a:p>
            <a:r>
              <a:rPr lang="en-US"/>
              <a:t>Structure</a:t>
            </a:r>
          </a:p>
          <a:p>
            <a:r>
              <a:rPr lang="en-US"/>
              <a:t>Test Benches</a:t>
            </a:r>
          </a:p>
          <a:p>
            <a:r>
              <a:rPr lang="en-US"/>
              <a:t>Analysis, elaboration, simulation</a:t>
            </a:r>
          </a:p>
          <a:p>
            <a:r>
              <a:rPr lang="en-US"/>
              <a:t>Synthesis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Modeling Interfaces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763588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/>
              <a:t>Entity</a:t>
            </a:r>
            <a:r>
              <a:rPr lang="en-US" sz="2800"/>
              <a:t> declaration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describes the input/output </a:t>
            </a:r>
            <a:r>
              <a:rPr lang="en-US" sz="2400" i="1"/>
              <a:t>ports</a:t>
            </a:r>
            <a:r>
              <a:rPr lang="en-US" sz="2400"/>
              <a:t> of a module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328738" y="3179763"/>
            <a:ext cx="536575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b="1">
                <a:latin typeface="Arial" charset="0"/>
              </a:rPr>
              <a:t>entity</a:t>
            </a:r>
            <a:r>
              <a:rPr lang="en-US">
                <a:latin typeface="Arial" charset="0"/>
              </a:rPr>
              <a:t> reg4 </a:t>
            </a:r>
            <a:r>
              <a:rPr lang="en-US" b="1">
                <a:latin typeface="Arial" charset="0"/>
              </a:rPr>
              <a:t>is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 b="1">
                <a:latin typeface="Arial" charset="0"/>
              </a:rPr>
              <a:t>port</a:t>
            </a:r>
            <a:r>
              <a:rPr lang="en-US">
                <a:latin typeface="Arial" charset="0"/>
              </a:rPr>
              <a:t> ( d0, d1, d2, d3, en, clk : </a:t>
            </a:r>
            <a:r>
              <a:rPr lang="en-US" b="1">
                <a:latin typeface="Arial" charset="0"/>
              </a:rPr>
              <a:t>in</a:t>
            </a:r>
            <a:r>
              <a:rPr lang="en-US">
                <a:latin typeface="Arial" charset="0"/>
              </a:rPr>
              <a:t> bit;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			q0, q1, q2, q3 : </a:t>
            </a:r>
            <a:r>
              <a:rPr lang="en-US" b="1">
                <a:latin typeface="Arial" charset="0"/>
              </a:rPr>
              <a:t>out</a:t>
            </a:r>
            <a:r>
              <a:rPr lang="en-US">
                <a:latin typeface="Arial" charset="0"/>
              </a:rPr>
              <a:t> bit );</a:t>
            </a:r>
            <a:br>
              <a:rPr lang="en-US">
                <a:latin typeface="Arial" charset="0"/>
              </a:rPr>
            </a:br>
            <a:r>
              <a:rPr lang="en-US" b="1">
                <a:latin typeface="Arial" charset="0"/>
              </a:rPr>
              <a:t>end entity</a:t>
            </a:r>
            <a:r>
              <a:rPr lang="en-US">
                <a:latin typeface="Arial" charset="0"/>
              </a:rPr>
              <a:t> reg4;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08125" y="2468563"/>
            <a:ext cx="1401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entity name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514600" y="2819400"/>
            <a:ext cx="76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565525" y="2468563"/>
            <a:ext cx="1346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port names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3886200" y="28194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699125" y="2468563"/>
            <a:ext cx="2393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port mode (direction)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6019800" y="28194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479925" y="5135563"/>
            <a:ext cx="109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port type</a:t>
            </a: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5334000" y="4267200"/>
            <a:ext cx="3810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1279525" y="5135563"/>
            <a:ext cx="174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reserved words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V="1">
            <a:off x="2209800" y="4648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6248400" y="4191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6843713" y="3992563"/>
            <a:ext cx="145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punctuation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VHDL-87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9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Omit </a:t>
            </a:r>
            <a:r>
              <a:rPr lang="en-US" sz="2400">
                <a:latin typeface="Arial" charset="0"/>
              </a:rPr>
              <a:t>entity</a:t>
            </a:r>
            <a:r>
              <a:rPr lang="en-US" sz="2800"/>
              <a:t> at end of entity declaration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752600" y="2438400"/>
            <a:ext cx="536575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b="1">
                <a:latin typeface="Arial" charset="0"/>
              </a:rPr>
              <a:t>entity</a:t>
            </a:r>
            <a:r>
              <a:rPr lang="en-US">
                <a:latin typeface="Arial" charset="0"/>
              </a:rPr>
              <a:t> reg4 </a:t>
            </a:r>
            <a:r>
              <a:rPr lang="en-US" b="1">
                <a:latin typeface="Arial" charset="0"/>
              </a:rPr>
              <a:t>is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</a:t>
            </a:r>
            <a:r>
              <a:rPr lang="en-US" b="1">
                <a:latin typeface="Arial" charset="0"/>
              </a:rPr>
              <a:t>port</a:t>
            </a:r>
            <a:r>
              <a:rPr lang="en-US">
                <a:latin typeface="Arial" charset="0"/>
              </a:rPr>
              <a:t> ( d0, d1, d2, d3, en, clk : </a:t>
            </a:r>
            <a:r>
              <a:rPr lang="en-US" b="1">
                <a:latin typeface="Arial" charset="0"/>
              </a:rPr>
              <a:t>in</a:t>
            </a:r>
            <a:r>
              <a:rPr lang="en-US">
                <a:latin typeface="Arial" charset="0"/>
              </a:rPr>
              <a:t> bit;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				q0, q1, q2, q3 : </a:t>
            </a:r>
            <a:r>
              <a:rPr lang="en-US" b="1">
                <a:latin typeface="Arial" charset="0"/>
              </a:rPr>
              <a:t>out</a:t>
            </a:r>
            <a:r>
              <a:rPr lang="en-US">
                <a:latin typeface="Arial" charset="0"/>
              </a:rPr>
              <a:t> bit );</a:t>
            </a:r>
            <a:br>
              <a:rPr lang="en-US">
                <a:latin typeface="Arial" charset="0"/>
              </a:rPr>
            </a:br>
            <a:r>
              <a:rPr lang="en-US" b="1">
                <a:latin typeface="Arial" charset="0"/>
              </a:rPr>
              <a:t>end </a:t>
            </a:r>
            <a:r>
              <a:rPr lang="en-US">
                <a:latin typeface="Arial" charset="0"/>
              </a:rPr>
              <a:t>reg4;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>
                <a:solidFill>
                  <a:schemeClr val="accent2"/>
                </a:solidFill>
              </a:rPr>
              <a:t>Modeling Behavior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sz="2800" i="1"/>
              <a:t>Architecture body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describes an implementation of an entity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be several per entity</a:t>
            </a:r>
          </a:p>
          <a:p>
            <a:pPr>
              <a:lnSpc>
                <a:spcPct val="90000"/>
              </a:lnSpc>
            </a:pPr>
            <a:r>
              <a:rPr lang="en-US" sz="2800" i="1"/>
              <a:t>Behavioral</a:t>
            </a:r>
            <a:r>
              <a:rPr lang="en-US" sz="2800"/>
              <a:t> architecture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describes the algorithm performed by the module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contains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process statements</a:t>
            </a:r>
            <a:r>
              <a:rPr lang="en-US" sz="2000"/>
              <a:t>, each containing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sequential statements</a:t>
            </a:r>
            <a:r>
              <a:rPr lang="en-US" sz="2000"/>
              <a:t>, including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signal assignment statements</a:t>
            </a:r>
            <a:r>
              <a:rPr lang="en-US" sz="2000"/>
              <a:t> and</a:t>
            </a:r>
          </a:p>
          <a:p>
            <a:pPr lvl="2">
              <a:lnSpc>
                <a:spcPct val="90000"/>
              </a:lnSpc>
            </a:pPr>
            <a:r>
              <a:rPr lang="en-US" sz="2000" i="1"/>
              <a:t>wait statements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chemeClr val="accent2"/>
                </a:solidFill>
              </a:rPr>
              <a:t>Behavior Example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179513" y="1600199"/>
            <a:ext cx="6826250" cy="50789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 dirty="0">
                <a:latin typeface="Arial" charset="0"/>
              </a:rPr>
              <a:t>architecture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behav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of</a:t>
            </a:r>
            <a:r>
              <a:rPr lang="en-US" sz="1800" dirty="0">
                <a:latin typeface="Arial" charset="0"/>
              </a:rPr>
              <a:t> reg4 </a:t>
            </a:r>
            <a:r>
              <a:rPr lang="en-US" sz="1800" b="1" dirty="0">
                <a:latin typeface="Arial" charset="0"/>
              </a:rPr>
              <a:t>is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b="1" dirty="0">
                <a:latin typeface="Arial" charset="0"/>
              </a:rPr>
              <a:t>begin</a:t>
            </a:r>
            <a:endParaRPr lang="en-US" sz="1800" dirty="0">
              <a:latin typeface="Arial" charset="0"/>
            </a:endParaRPr>
          </a:p>
          <a:p>
            <a:pPr defTabSz="381000" eaLnBrk="0" hangingPunct="0"/>
            <a:r>
              <a:rPr lang="en-US" sz="1800" dirty="0">
                <a:latin typeface="Arial" charset="0"/>
              </a:rPr>
              <a:t>	storage : </a:t>
            </a:r>
            <a:r>
              <a:rPr lang="en-US" sz="1800" b="1" dirty="0">
                <a:latin typeface="Arial" charset="0"/>
              </a:rPr>
              <a:t>process is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</a:t>
            </a:r>
            <a:r>
              <a:rPr lang="en-US" sz="1800" b="1" dirty="0">
                <a:latin typeface="Arial" charset="0"/>
              </a:rPr>
              <a:t>variable</a:t>
            </a:r>
            <a:r>
              <a:rPr lang="en-US" sz="1800" dirty="0">
                <a:latin typeface="Arial" charset="0"/>
              </a:rPr>
              <a:t> stored_d0, stored_d1, stored_d2, stored_d3 : bit;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latin typeface="Arial" charset="0"/>
              </a:rPr>
              <a:t>begin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</a:t>
            </a:r>
            <a:r>
              <a:rPr lang="en-US" sz="1800" b="1" dirty="0">
                <a:latin typeface="Arial" charset="0"/>
              </a:rPr>
              <a:t>if</a:t>
            </a:r>
            <a:r>
              <a:rPr lang="en-US" sz="1800" dirty="0">
                <a:latin typeface="Arial" charset="0"/>
              </a:rPr>
              <a:t> en = '1' </a:t>
            </a:r>
            <a:r>
              <a:rPr lang="en-US" sz="1800" b="1" dirty="0">
                <a:latin typeface="Arial" charset="0"/>
              </a:rPr>
              <a:t>and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clk</a:t>
            </a:r>
            <a:r>
              <a:rPr lang="en-US" sz="1800" dirty="0">
                <a:latin typeface="Arial" charset="0"/>
              </a:rPr>
              <a:t> = '1' </a:t>
            </a:r>
            <a:r>
              <a:rPr lang="en-US" sz="1800" b="1" dirty="0">
                <a:latin typeface="Arial" charset="0"/>
              </a:rPr>
              <a:t>then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	stored_d0 := d0;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	stored_d1 := d1;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	stored_d2 := d2;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	stored_d3 := d3;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</a:t>
            </a:r>
            <a:r>
              <a:rPr lang="en-US" sz="1800" b="1" dirty="0">
                <a:latin typeface="Arial" charset="0"/>
              </a:rPr>
              <a:t>end if</a:t>
            </a:r>
            <a:r>
              <a:rPr lang="en-US" sz="1800" dirty="0">
                <a:latin typeface="Arial" charset="0"/>
              </a:rPr>
              <a:t>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q0 &lt;= stored_d0 </a:t>
            </a:r>
            <a:r>
              <a:rPr lang="en-US" sz="1800" b="1" dirty="0">
                <a:latin typeface="Arial" charset="0"/>
              </a:rPr>
              <a:t>after</a:t>
            </a:r>
            <a:r>
              <a:rPr lang="en-US" sz="1800" dirty="0">
                <a:latin typeface="Arial" charset="0"/>
              </a:rPr>
              <a:t> 5 ns;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q1 &lt;= stored_d1 </a:t>
            </a:r>
            <a:r>
              <a:rPr lang="en-US" sz="1800" b="1" dirty="0">
                <a:latin typeface="Arial" charset="0"/>
              </a:rPr>
              <a:t>after</a:t>
            </a:r>
            <a:r>
              <a:rPr lang="en-US" sz="1800" dirty="0">
                <a:latin typeface="Arial" charset="0"/>
              </a:rPr>
              <a:t> 5 ns;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q2 &lt;= stored_d2 </a:t>
            </a:r>
            <a:r>
              <a:rPr lang="en-US" sz="1800" b="1" dirty="0">
                <a:latin typeface="Arial" charset="0"/>
              </a:rPr>
              <a:t>after</a:t>
            </a:r>
            <a:r>
              <a:rPr lang="en-US" sz="1800" dirty="0">
                <a:latin typeface="Arial" charset="0"/>
              </a:rPr>
              <a:t> 5 ns;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 		q3 &lt;= stored_d3 </a:t>
            </a:r>
            <a:r>
              <a:rPr lang="en-US" sz="1800" b="1" dirty="0">
                <a:latin typeface="Arial" charset="0"/>
              </a:rPr>
              <a:t>after</a:t>
            </a:r>
            <a:r>
              <a:rPr lang="en-US" sz="1800" dirty="0">
                <a:latin typeface="Arial" charset="0"/>
              </a:rPr>
              <a:t> 5 ns;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</a:t>
            </a:r>
            <a:r>
              <a:rPr lang="en-US" sz="1800" b="1" dirty="0">
                <a:latin typeface="Arial" charset="0"/>
              </a:rPr>
              <a:t>wait on</a:t>
            </a:r>
            <a:r>
              <a:rPr lang="en-US" sz="1800" dirty="0">
                <a:latin typeface="Arial" charset="0"/>
              </a:rPr>
              <a:t> d0, d1, d2, d3, en, </a:t>
            </a:r>
            <a:r>
              <a:rPr lang="en-US" sz="1800" dirty="0" err="1">
                <a:latin typeface="Arial" charset="0"/>
              </a:rPr>
              <a:t>clk</a:t>
            </a:r>
            <a:r>
              <a:rPr lang="en-US" sz="1800" dirty="0">
                <a:latin typeface="Arial" charset="0"/>
              </a:rPr>
              <a:t>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latin typeface="Arial" charset="0"/>
              </a:rPr>
              <a:t>end process</a:t>
            </a:r>
            <a:r>
              <a:rPr lang="en-US" sz="1800" dirty="0">
                <a:latin typeface="Arial" charset="0"/>
              </a:rPr>
              <a:t> storage;</a:t>
            </a:r>
          </a:p>
          <a:p>
            <a:pPr defTabSz="381000" eaLnBrk="0" hangingPunct="0"/>
            <a:r>
              <a:rPr lang="en-US" sz="1800" b="1" dirty="0">
                <a:latin typeface="Arial" charset="0"/>
              </a:rPr>
              <a:t>end architecture</a:t>
            </a:r>
            <a:r>
              <a:rPr lang="en-US" sz="1800" dirty="0">
                <a:latin typeface="Arial" charset="0"/>
              </a:rPr>
              <a:t> </a:t>
            </a:r>
            <a:r>
              <a:rPr lang="en-US" sz="1800" dirty="0" err="1">
                <a:latin typeface="Arial" charset="0"/>
              </a:rPr>
              <a:t>behav</a:t>
            </a:r>
            <a:r>
              <a:rPr lang="en-US" sz="1800" dirty="0">
                <a:latin typeface="Arial" charset="0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VHDL-87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81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Omit </a:t>
            </a:r>
            <a:r>
              <a:rPr lang="en-US" sz="2400">
                <a:latin typeface="Arial" charset="0"/>
              </a:rPr>
              <a:t>architecture</a:t>
            </a:r>
            <a:r>
              <a:rPr lang="en-US" sz="2800"/>
              <a:t> at end of architecture body</a:t>
            </a:r>
          </a:p>
          <a:p>
            <a:pPr>
              <a:lnSpc>
                <a:spcPct val="90000"/>
              </a:lnSpc>
            </a:pPr>
            <a:r>
              <a:rPr lang="en-US" sz="2800"/>
              <a:t>Omit </a:t>
            </a:r>
            <a:r>
              <a:rPr lang="en-US" sz="2400">
                <a:latin typeface="Arial" charset="0"/>
              </a:rPr>
              <a:t>is</a:t>
            </a:r>
            <a:r>
              <a:rPr lang="en-US" sz="2800"/>
              <a:t> in process statement header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895600" y="3200400"/>
            <a:ext cx="3244850" cy="2301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behav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reg4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/>
            <a:r>
              <a:rPr lang="en-US" sz="1800">
                <a:latin typeface="Arial" charset="0"/>
              </a:rPr>
              <a:t>	storage : </a:t>
            </a:r>
            <a:r>
              <a:rPr lang="en-US" sz="1800" b="1">
                <a:latin typeface="Arial" charset="0"/>
              </a:rPr>
              <a:t>process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...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begin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...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process</a:t>
            </a:r>
            <a:r>
              <a:rPr lang="en-US" sz="1800">
                <a:latin typeface="Arial" charset="0"/>
              </a:rPr>
              <a:t> storage;</a:t>
            </a:r>
          </a:p>
          <a:p>
            <a:pPr defTabSz="381000" eaLnBrk="0" hangingPunct="0"/>
            <a:r>
              <a:rPr lang="en-US" sz="1800" b="1">
                <a:latin typeface="Arial" charset="0"/>
              </a:rPr>
              <a:t>end </a:t>
            </a:r>
            <a:r>
              <a:rPr lang="en-US" sz="1800">
                <a:latin typeface="Arial" charset="0"/>
              </a:rPr>
              <a:t>behav;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792163"/>
          </a:xfrm>
          <a:noFill/>
          <a:ln/>
        </p:spPr>
        <p:txBody>
          <a:bodyPr>
            <a:normAutofit/>
          </a:bodyPr>
          <a:lstStyle/>
          <a:p>
            <a:r>
              <a:rPr lang="en-US" sz="2000" dirty="0" smtClean="0"/>
              <a:t>The basic form of behavioral modeling is signal assignment statement, example:</a:t>
            </a:r>
            <a:endParaRPr lang="en-US" sz="2000" b="0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533400" y="3276600"/>
            <a:ext cx="8229600" cy="2438400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r>
              <a:rPr lang="en-US" sz="2000" dirty="0" smtClean="0"/>
              <a:t>This statement is read as follows: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a gets the value of b.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The effect of </a:t>
            </a:r>
            <a:r>
              <a:rPr lang="en-US" sz="2000" dirty="0" smtClean="0"/>
              <a:t>this statement is that the current value of signal </a:t>
            </a:r>
            <a:r>
              <a:rPr lang="en-US" sz="2000" b="1" dirty="0" smtClean="0"/>
              <a:t>b is assigned to signal a.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This statement is executed whenever signal b changes value.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/>
              <a:t> Signal b </a:t>
            </a:r>
            <a:r>
              <a:rPr lang="en-US" sz="2000" dirty="0" smtClean="0"/>
              <a:t>is in the sensitivity list of this statement.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266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&lt;= b;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Modeling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/>
              <a:t>Structural</a:t>
            </a:r>
            <a:r>
              <a:rPr lang="en-US" sz="2800"/>
              <a:t> architecture</a:t>
            </a:r>
          </a:p>
          <a:p>
            <a:pPr lvl="1"/>
            <a:r>
              <a:rPr lang="en-US" sz="2400"/>
              <a:t>implements the module as a composition of subsystems</a:t>
            </a:r>
          </a:p>
          <a:p>
            <a:pPr lvl="1"/>
            <a:r>
              <a:rPr lang="en-US" sz="2400"/>
              <a:t>contains</a:t>
            </a:r>
          </a:p>
          <a:p>
            <a:pPr lvl="2"/>
            <a:r>
              <a:rPr lang="en-US" sz="2000" i="1"/>
              <a:t>signal declarations</a:t>
            </a:r>
            <a:r>
              <a:rPr lang="en-US" sz="2000"/>
              <a:t>, for internal interconnections</a:t>
            </a:r>
          </a:p>
          <a:p>
            <a:pPr lvl="3"/>
            <a:r>
              <a:rPr lang="en-US" sz="1800"/>
              <a:t>the entity ports are also treated as signals</a:t>
            </a:r>
          </a:p>
          <a:p>
            <a:pPr lvl="2"/>
            <a:r>
              <a:rPr lang="en-US" sz="2000" i="1"/>
              <a:t>component instances</a:t>
            </a:r>
            <a:endParaRPr lang="en-US" sz="2000"/>
          </a:p>
          <a:p>
            <a:pPr lvl="3"/>
            <a:r>
              <a:rPr lang="en-US" sz="1800"/>
              <a:t>instances of previously declared entity/architecture pairs</a:t>
            </a:r>
          </a:p>
          <a:p>
            <a:pPr lvl="2"/>
            <a:r>
              <a:rPr lang="en-US" sz="2000" i="1"/>
              <a:t>port maps</a:t>
            </a:r>
            <a:r>
              <a:rPr lang="en-US" sz="2000"/>
              <a:t> in component instances</a:t>
            </a:r>
            <a:endParaRPr lang="en-US" sz="2000" i="1"/>
          </a:p>
          <a:p>
            <a:pPr lvl="3"/>
            <a:r>
              <a:rPr lang="en-US" sz="1800"/>
              <a:t>connect signals to component ports</a:t>
            </a:r>
          </a:p>
          <a:p>
            <a:pPr lvl="2"/>
            <a:r>
              <a:rPr lang="en-US" sz="2000" i="1"/>
              <a:t>wait statements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9600" y="1600200"/>
            <a:ext cx="7848600" cy="495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Structure Example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590800" y="1905000"/>
          <a:ext cx="3943350" cy="4400550"/>
        </p:xfrm>
        <a:graphic>
          <a:graphicData uri="http://schemas.openxmlformats.org/presentationml/2006/ole">
            <p:oleObj spid="_x0000_s7170" name="Picture" r:id="rId4" imgW="3943440" imgH="440064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Structure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1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First declare D-latch and and-gate entities and architectures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33400" y="2209800"/>
            <a:ext cx="3829050" cy="4060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d_latch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port</a:t>
            </a:r>
            <a:r>
              <a:rPr lang="en-US" sz="1800">
                <a:latin typeface="Arial" charset="0"/>
              </a:rPr>
              <a:t> ( d, clk : </a:t>
            </a:r>
            <a:r>
              <a:rPr lang="en-US" sz="1800" b="1">
                <a:latin typeface="Arial" charset="0"/>
              </a:rPr>
              <a:t>in</a:t>
            </a:r>
            <a:r>
              <a:rPr lang="en-US" sz="1800">
                <a:latin typeface="Arial" charset="0"/>
              </a:rPr>
              <a:t> bit;  q : </a:t>
            </a:r>
            <a:r>
              <a:rPr lang="en-US" sz="1800" b="1">
                <a:latin typeface="Arial" charset="0"/>
              </a:rPr>
              <a:t>out</a:t>
            </a:r>
            <a:r>
              <a:rPr lang="en-US" sz="1800">
                <a:latin typeface="Arial" charset="0"/>
              </a:rPr>
              <a:t> bit );</a:t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end entity</a:t>
            </a:r>
            <a:r>
              <a:rPr lang="en-US" sz="1800">
                <a:latin typeface="Arial" charset="0"/>
              </a:rPr>
              <a:t> d_latch;</a:t>
            </a:r>
          </a:p>
          <a:p>
            <a:pPr defTabSz="381000" eaLnBrk="0" hangingPunct="0"/>
            <a:endParaRPr lang="en-US" sz="1800">
              <a:latin typeface="Arial" charset="0"/>
            </a:endParaRPr>
          </a:p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basic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d_latch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latch_behavior : </a:t>
            </a:r>
            <a:r>
              <a:rPr lang="en-US" sz="1800" b="1">
                <a:latin typeface="Arial" charset="0"/>
              </a:rPr>
              <a:t>process 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begin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if</a:t>
            </a:r>
            <a:r>
              <a:rPr lang="en-US" sz="1800">
                <a:latin typeface="Arial" charset="0"/>
              </a:rPr>
              <a:t> clk = ‘1’ </a:t>
            </a:r>
            <a:r>
              <a:rPr lang="en-US" sz="1800" b="1">
                <a:latin typeface="Arial" charset="0"/>
              </a:rPr>
              <a:t>then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q &lt;= d </a:t>
            </a:r>
            <a:r>
              <a:rPr lang="en-US" sz="1800" b="1">
                <a:latin typeface="Arial" charset="0"/>
              </a:rPr>
              <a:t>after</a:t>
            </a:r>
            <a:r>
              <a:rPr lang="en-US" sz="1800">
                <a:latin typeface="Arial" charset="0"/>
              </a:rPr>
              <a:t> 2 ns;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end if</a:t>
            </a:r>
            <a:r>
              <a:rPr lang="en-US" sz="1800">
                <a:latin typeface="Arial" charset="0"/>
              </a:rPr>
              <a:t>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wait on</a:t>
            </a:r>
            <a:r>
              <a:rPr lang="en-US" sz="1800">
                <a:latin typeface="Arial" charset="0"/>
              </a:rPr>
              <a:t> clk, d;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process</a:t>
            </a:r>
            <a:r>
              <a:rPr lang="en-US" sz="1800">
                <a:latin typeface="Arial" charset="0"/>
              </a:rPr>
              <a:t> latch_behavior;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architecture</a:t>
            </a:r>
            <a:r>
              <a:rPr lang="en-US" sz="1800">
                <a:latin typeface="Arial" charset="0"/>
              </a:rPr>
              <a:t> basic;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2209800"/>
            <a:ext cx="3663950" cy="3511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and2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port</a:t>
            </a:r>
            <a:r>
              <a:rPr lang="en-US" sz="1800">
                <a:latin typeface="Arial" charset="0"/>
              </a:rPr>
              <a:t> ( a, b : </a:t>
            </a:r>
            <a:r>
              <a:rPr lang="en-US" sz="1800" b="1">
                <a:latin typeface="Arial" charset="0"/>
              </a:rPr>
              <a:t>in</a:t>
            </a:r>
            <a:r>
              <a:rPr lang="en-US" sz="1800">
                <a:latin typeface="Arial" charset="0"/>
              </a:rPr>
              <a:t> bit;  y : </a:t>
            </a:r>
            <a:r>
              <a:rPr lang="en-US" sz="1800" b="1">
                <a:latin typeface="Arial" charset="0"/>
              </a:rPr>
              <a:t>out</a:t>
            </a:r>
            <a:r>
              <a:rPr lang="en-US" sz="1800">
                <a:latin typeface="Arial" charset="0"/>
              </a:rPr>
              <a:t> bit );</a:t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end entity</a:t>
            </a:r>
            <a:r>
              <a:rPr lang="en-US" sz="1800">
                <a:latin typeface="Arial" charset="0"/>
              </a:rPr>
              <a:t> and2;</a:t>
            </a:r>
          </a:p>
          <a:p>
            <a:pPr defTabSz="381000" eaLnBrk="0" hangingPunct="0"/>
            <a:endParaRPr lang="en-US" sz="1800">
              <a:latin typeface="Arial" charset="0"/>
            </a:endParaRPr>
          </a:p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basic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and2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and2_behavior : </a:t>
            </a:r>
            <a:r>
              <a:rPr lang="en-US" sz="1800" b="1">
                <a:latin typeface="Arial" charset="0"/>
              </a:rPr>
              <a:t>process 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begin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y &lt;= a </a:t>
            </a:r>
            <a:r>
              <a:rPr lang="en-US" sz="1800" b="1">
                <a:latin typeface="Arial" charset="0"/>
              </a:rPr>
              <a:t>and</a:t>
            </a:r>
            <a:r>
              <a:rPr lang="en-US" sz="1800">
                <a:latin typeface="Arial" charset="0"/>
              </a:rPr>
              <a:t> b </a:t>
            </a:r>
            <a:r>
              <a:rPr lang="en-US" sz="1800" b="1">
                <a:latin typeface="Arial" charset="0"/>
              </a:rPr>
              <a:t>after</a:t>
            </a:r>
            <a:r>
              <a:rPr lang="en-US" sz="1800">
                <a:latin typeface="Arial" charset="0"/>
              </a:rPr>
              <a:t> 2 ns;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wait on</a:t>
            </a:r>
            <a:r>
              <a:rPr lang="en-US" sz="1800">
                <a:latin typeface="Arial" charset="0"/>
              </a:rPr>
              <a:t> a, b;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process</a:t>
            </a:r>
            <a:r>
              <a:rPr lang="en-US" sz="1800">
                <a:latin typeface="Arial" charset="0"/>
              </a:rPr>
              <a:t> and2_behavior;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architecture</a:t>
            </a:r>
            <a:r>
              <a:rPr lang="en-US" sz="1800">
                <a:latin typeface="Arial" charset="0"/>
              </a:rPr>
              <a:t> basic;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Structure Example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24000"/>
            <a:ext cx="7772400" cy="411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Now use them to implement a register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43200" y="2133600"/>
            <a:ext cx="3778250" cy="439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struct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reg4 </a:t>
            </a:r>
            <a:r>
              <a:rPr lang="en-US" sz="1800" b="1">
                <a:latin typeface="Arial" charset="0"/>
              </a:rPr>
              <a:t>is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signal</a:t>
            </a:r>
            <a:r>
              <a:rPr lang="en-US" sz="1800">
                <a:latin typeface="Arial" charset="0"/>
              </a:rPr>
              <a:t> int_clk : bit;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bit0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work.d_latch(basic)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d0, int_clk, q0 );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bit1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work.d_latch(basic)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d1, int_clk, q1 );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bit2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work.d_latch(basic)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d2, int_clk, q2 );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bit3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work.d_latch(basic)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d3, int_clk, q3 );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gate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work.and2(basic)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en, clk, int_clk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architecture</a:t>
            </a:r>
            <a:r>
              <a:rPr lang="en-US" sz="1800">
                <a:latin typeface="Arial" charset="0"/>
              </a:rPr>
              <a:t> struct;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VHDL-87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Can’t directly instantiate entity/architecture pair</a:t>
            </a:r>
          </a:p>
          <a:p>
            <a:r>
              <a:rPr lang="en-US" sz="2800"/>
              <a:t>Instead</a:t>
            </a:r>
          </a:p>
          <a:p>
            <a:pPr lvl="1"/>
            <a:r>
              <a:rPr lang="en-US" sz="2400"/>
              <a:t>include </a:t>
            </a:r>
            <a:r>
              <a:rPr lang="en-US" sz="2400" i="1"/>
              <a:t>component declarations</a:t>
            </a:r>
            <a:r>
              <a:rPr lang="en-US" sz="2400"/>
              <a:t> in structural architecture body</a:t>
            </a:r>
          </a:p>
          <a:p>
            <a:pPr lvl="2"/>
            <a:r>
              <a:rPr lang="en-US" sz="2000"/>
              <a:t>templates for entity declarations</a:t>
            </a:r>
          </a:p>
          <a:p>
            <a:pPr lvl="1"/>
            <a:r>
              <a:rPr lang="en-US" sz="2400"/>
              <a:t>instantiate components</a:t>
            </a:r>
          </a:p>
          <a:p>
            <a:pPr lvl="1"/>
            <a:r>
              <a:rPr lang="en-US" sz="2400"/>
              <a:t>write a </a:t>
            </a:r>
            <a:r>
              <a:rPr lang="en-US" sz="2400" i="1"/>
              <a:t>configuration declaration</a:t>
            </a:r>
            <a:endParaRPr lang="en-US" sz="2400"/>
          </a:p>
          <a:p>
            <a:pPr lvl="2"/>
            <a:r>
              <a:rPr lang="en-US" sz="2000"/>
              <a:t>binds entity/architecture pair to each instantiated component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Structure Example in VHDL-87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1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First declare D-latch and and-gate entities and architectures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2209800"/>
            <a:ext cx="3829050" cy="4060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d_latch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port</a:t>
            </a:r>
            <a:r>
              <a:rPr lang="en-US" sz="1800">
                <a:latin typeface="Arial" charset="0"/>
              </a:rPr>
              <a:t> ( d, clk : </a:t>
            </a:r>
            <a:r>
              <a:rPr lang="en-US" sz="1800" b="1">
                <a:latin typeface="Arial" charset="0"/>
              </a:rPr>
              <a:t>in</a:t>
            </a:r>
            <a:r>
              <a:rPr lang="en-US" sz="1800">
                <a:latin typeface="Arial" charset="0"/>
              </a:rPr>
              <a:t> bit;  q : </a:t>
            </a:r>
            <a:r>
              <a:rPr lang="en-US" sz="1800" b="1">
                <a:latin typeface="Arial" charset="0"/>
              </a:rPr>
              <a:t>out</a:t>
            </a:r>
            <a:r>
              <a:rPr lang="en-US" sz="1800">
                <a:latin typeface="Arial" charset="0"/>
              </a:rPr>
              <a:t> bit );</a:t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end </a:t>
            </a:r>
            <a:r>
              <a:rPr lang="en-US" sz="1800">
                <a:latin typeface="Arial" charset="0"/>
              </a:rPr>
              <a:t>d_latch;</a:t>
            </a:r>
          </a:p>
          <a:p>
            <a:pPr defTabSz="381000" eaLnBrk="0" hangingPunct="0"/>
            <a:endParaRPr lang="en-US" sz="1800">
              <a:latin typeface="Arial" charset="0"/>
            </a:endParaRPr>
          </a:p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basic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d_latch </a:t>
            </a:r>
            <a:r>
              <a:rPr lang="en-US" sz="1800" b="1">
                <a:latin typeface="Arial" charset="0"/>
              </a:rPr>
              <a:t>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latch_behavior : </a:t>
            </a:r>
            <a:r>
              <a:rPr lang="en-US" sz="1800" b="1">
                <a:latin typeface="Arial" charset="0"/>
              </a:rPr>
              <a:t>process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begin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if</a:t>
            </a:r>
            <a:r>
              <a:rPr lang="en-US" sz="1800">
                <a:latin typeface="Arial" charset="0"/>
              </a:rPr>
              <a:t> clk = ‘1’ </a:t>
            </a:r>
            <a:r>
              <a:rPr lang="en-US" sz="1800" b="1">
                <a:latin typeface="Arial" charset="0"/>
              </a:rPr>
              <a:t>then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q &lt;= d </a:t>
            </a:r>
            <a:r>
              <a:rPr lang="en-US" sz="1800" b="1">
                <a:latin typeface="Arial" charset="0"/>
              </a:rPr>
              <a:t>after</a:t>
            </a:r>
            <a:r>
              <a:rPr lang="en-US" sz="1800">
                <a:latin typeface="Arial" charset="0"/>
              </a:rPr>
              <a:t> 2 ns;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end if</a:t>
            </a:r>
            <a:r>
              <a:rPr lang="en-US" sz="1800">
                <a:latin typeface="Arial" charset="0"/>
              </a:rPr>
              <a:t>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wait on</a:t>
            </a:r>
            <a:r>
              <a:rPr lang="en-US" sz="1800">
                <a:latin typeface="Arial" charset="0"/>
              </a:rPr>
              <a:t> clk, d;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process</a:t>
            </a:r>
            <a:r>
              <a:rPr lang="en-US" sz="1800">
                <a:latin typeface="Arial" charset="0"/>
              </a:rPr>
              <a:t> latch_behavior;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</a:t>
            </a:r>
            <a:r>
              <a:rPr lang="en-US" sz="1800">
                <a:latin typeface="Arial" charset="0"/>
              </a:rPr>
              <a:t>basic;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876800" y="2209800"/>
            <a:ext cx="3663950" cy="3511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 dirty="0">
                <a:latin typeface="Arial" charset="0"/>
              </a:rPr>
              <a:t>entity</a:t>
            </a:r>
            <a:r>
              <a:rPr lang="en-US" sz="1800" dirty="0">
                <a:latin typeface="Arial" charset="0"/>
              </a:rPr>
              <a:t> and2 </a:t>
            </a:r>
            <a:r>
              <a:rPr lang="en-US" sz="1800" b="1" dirty="0">
                <a:latin typeface="Arial" charset="0"/>
              </a:rPr>
              <a:t>is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latin typeface="Arial" charset="0"/>
              </a:rPr>
              <a:t>port</a:t>
            </a:r>
            <a:r>
              <a:rPr lang="en-US" sz="1800" dirty="0">
                <a:latin typeface="Arial" charset="0"/>
              </a:rPr>
              <a:t> ( a, b : </a:t>
            </a:r>
            <a:r>
              <a:rPr lang="en-US" sz="1800" b="1" dirty="0">
                <a:latin typeface="Arial" charset="0"/>
              </a:rPr>
              <a:t>in</a:t>
            </a:r>
            <a:r>
              <a:rPr lang="en-US" sz="1800" dirty="0">
                <a:latin typeface="Arial" charset="0"/>
              </a:rPr>
              <a:t> bit;  y : </a:t>
            </a:r>
            <a:r>
              <a:rPr lang="en-US" sz="1800" b="1" dirty="0">
                <a:latin typeface="Arial" charset="0"/>
              </a:rPr>
              <a:t>out</a:t>
            </a:r>
            <a:r>
              <a:rPr lang="en-US" sz="1800" dirty="0">
                <a:latin typeface="Arial" charset="0"/>
              </a:rPr>
              <a:t> bit );</a:t>
            </a:r>
            <a:br>
              <a:rPr lang="en-US" sz="1800" dirty="0">
                <a:latin typeface="Arial" charset="0"/>
              </a:rPr>
            </a:br>
            <a:r>
              <a:rPr lang="en-US" sz="1800" b="1" dirty="0">
                <a:latin typeface="Arial" charset="0"/>
              </a:rPr>
              <a:t>end </a:t>
            </a:r>
            <a:r>
              <a:rPr lang="en-US" sz="1800" dirty="0">
                <a:latin typeface="Arial" charset="0"/>
              </a:rPr>
              <a:t>and2;</a:t>
            </a:r>
          </a:p>
          <a:p>
            <a:pPr defTabSz="381000" eaLnBrk="0" hangingPunct="0"/>
            <a:endParaRPr lang="en-US" sz="1800" dirty="0">
              <a:latin typeface="Arial" charset="0"/>
            </a:endParaRPr>
          </a:p>
          <a:p>
            <a:pPr defTabSz="381000" eaLnBrk="0" hangingPunct="0"/>
            <a:r>
              <a:rPr lang="en-US" sz="1800" b="1" dirty="0">
                <a:latin typeface="Arial" charset="0"/>
              </a:rPr>
              <a:t>architecture</a:t>
            </a:r>
            <a:r>
              <a:rPr lang="en-US" sz="1800" dirty="0">
                <a:latin typeface="Arial" charset="0"/>
              </a:rPr>
              <a:t> basic </a:t>
            </a:r>
            <a:r>
              <a:rPr lang="en-US" sz="1800" b="1" dirty="0">
                <a:latin typeface="Arial" charset="0"/>
              </a:rPr>
              <a:t>of</a:t>
            </a:r>
            <a:r>
              <a:rPr lang="en-US" sz="1800" dirty="0">
                <a:latin typeface="Arial" charset="0"/>
              </a:rPr>
              <a:t> and2 </a:t>
            </a:r>
            <a:r>
              <a:rPr lang="en-US" sz="1800" b="1" dirty="0">
                <a:latin typeface="Arial" charset="0"/>
              </a:rPr>
              <a:t>is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b="1" dirty="0">
                <a:latin typeface="Arial" charset="0"/>
              </a:rPr>
              <a:t>begin</a:t>
            </a:r>
            <a:endParaRPr lang="en-US" sz="1800" dirty="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 dirty="0">
                <a:latin typeface="Arial" charset="0"/>
              </a:rPr>
              <a:t>	and2_behavior : </a:t>
            </a:r>
            <a:r>
              <a:rPr lang="en-US" sz="1800" b="1" dirty="0">
                <a:latin typeface="Arial" charset="0"/>
              </a:rPr>
              <a:t>process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latin typeface="Arial" charset="0"/>
              </a:rPr>
              <a:t>begin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y &lt;= a </a:t>
            </a:r>
            <a:r>
              <a:rPr lang="en-US" sz="1800" b="1" dirty="0">
                <a:latin typeface="Arial" charset="0"/>
              </a:rPr>
              <a:t>and</a:t>
            </a:r>
            <a:r>
              <a:rPr lang="en-US" sz="1800" dirty="0">
                <a:latin typeface="Arial" charset="0"/>
              </a:rPr>
              <a:t> b </a:t>
            </a:r>
            <a:r>
              <a:rPr lang="en-US" sz="1800" b="1" dirty="0">
                <a:latin typeface="Arial" charset="0"/>
              </a:rPr>
              <a:t>after</a:t>
            </a:r>
            <a:r>
              <a:rPr lang="en-US" sz="1800" dirty="0">
                <a:latin typeface="Arial" charset="0"/>
              </a:rPr>
              <a:t> 2 ns;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	</a:t>
            </a:r>
            <a:r>
              <a:rPr lang="en-US" sz="1800" b="1" dirty="0">
                <a:latin typeface="Arial" charset="0"/>
              </a:rPr>
              <a:t>wait on</a:t>
            </a:r>
            <a:r>
              <a:rPr lang="en-US" sz="1800" dirty="0">
                <a:latin typeface="Arial" charset="0"/>
              </a:rPr>
              <a:t> a, b;</a:t>
            </a:r>
            <a:br>
              <a:rPr lang="en-US" sz="1800" dirty="0">
                <a:latin typeface="Arial" charset="0"/>
              </a:rPr>
            </a:br>
            <a:r>
              <a:rPr lang="en-US" sz="1800" dirty="0">
                <a:latin typeface="Arial" charset="0"/>
              </a:rPr>
              <a:t>	</a:t>
            </a:r>
            <a:r>
              <a:rPr lang="en-US" sz="1800" b="1" dirty="0">
                <a:latin typeface="Arial" charset="0"/>
              </a:rPr>
              <a:t>end process</a:t>
            </a:r>
            <a:r>
              <a:rPr lang="en-US" sz="1800" dirty="0">
                <a:latin typeface="Arial" charset="0"/>
              </a:rPr>
              <a:t> and2_behavior;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 dirty="0">
                <a:latin typeface="Arial" charset="0"/>
              </a:rPr>
              <a:t>end </a:t>
            </a:r>
            <a:r>
              <a:rPr lang="en-US" sz="1800" dirty="0">
                <a:latin typeface="Arial" charset="0"/>
              </a:rPr>
              <a:t>basic;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Structure Example in VHDL-87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1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Declare corresponding components in register architecture body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86000" y="2743200"/>
            <a:ext cx="4210050" cy="2798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architecture</a:t>
            </a:r>
            <a:r>
              <a:rPr lang="en-US" sz="1800">
                <a:latin typeface="Arial" charset="0"/>
              </a:rPr>
              <a:t> struct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reg4 </a:t>
            </a:r>
            <a:r>
              <a:rPr lang="en-US" sz="1800" b="1">
                <a:latin typeface="Arial" charset="0"/>
              </a:rPr>
              <a:t>is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component</a:t>
            </a:r>
            <a:r>
              <a:rPr lang="en-US" sz="1800">
                <a:latin typeface="Arial" charset="0"/>
              </a:rPr>
              <a:t>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</a:t>
            </a:r>
            <a:r>
              <a:rPr lang="en-US" sz="1800">
                <a:latin typeface="Arial" charset="0"/>
              </a:rPr>
              <a:t> ( d, clk : </a:t>
            </a:r>
            <a:r>
              <a:rPr lang="en-US" sz="1800" b="1">
                <a:latin typeface="Arial" charset="0"/>
              </a:rPr>
              <a:t>in</a:t>
            </a:r>
            <a:r>
              <a:rPr lang="en-US" sz="1800">
                <a:latin typeface="Arial" charset="0"/>
              </a:rPr>
              <a:t> bit;  q : </a:t>
            </a:r>
            <a:r>
              <a:rPr lang="en-US" sz="1800" b="1">
                <a:latin typeface="Arial" charset="0"/>
              </a:rPr>
              <a:t>out</a:t>
            </a:r>
            <a:r>
              <a:rPr lang="en-US" sz="1800">
                <a:latin typeface="Arial" charset="0"/>
              </a:rPr>
              <a:t> bit );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component</a:t>
            </a:r>
            <a:r>
              <a:rPr lang="en-US" sz="180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	component</a:t>
            </a:r>
            <a:r>
              <a:rPr lang="en-US" sz="1800">
                <a:latin typeface="Arial" charset="0"/>
              </a:rPr>
              <a:t> and2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</a:t>
            </a:r>
            <a:r>
              <a:rPr lang="en-US" sz="1800">
                <a:latin typeface="Arial" charset="0"/>
              </a:rPr>
              <a:t> ( a, b : </a:t>
            </a:r>
            <a:r>
              <a:rPr lang="en-US" sz="1800" b="1">
                <a:latin typeface="Arial" charset="0"/>
              </a:rPr>
              <a:t>in</a:t>
            </a:r>
            <a:r>
              <a:rPr lang="en-US" sz="1800">
                <a:latin typeface="Arial" charset="0"/>
              </a:rPr>
              <a:t> bit;  y : </a:t>
            </a:r>
            <a:r>
              <a:rPr lang="en-US" sz="1800" b="1">
                <a:latin typeface="Arial" charset="0"/>
              </a:rPr>
              <a:t>out</a:t>
            </a:r>
            <a:r>
              <a:rPr lang="en-US" sz="1800">
                <a:latin typeface="Arial" charset="0"/>
              </a:rPr>
              <a:t> bit );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component</a:t>
            </a:r>
            <a:r>
              <a:rPr lang="en-US" sz="180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signal</a:t>
            </a:r>
            <a:r>
              <a:rPr lang="en-US" sz="1800">
                <a:latin typeface="Arial" charset="0"/>
              </a:rPr>
              <a:t> int_clk : bit;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...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Structure Example in VHDL-87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Now use them to implement the register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667000" y="2209800"/>
            <a:ext cx="3778250" cy="406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...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begin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bit0 :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d0, int_clk, q0 );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bit1 :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d1, int_clk, q1 );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bit2 :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d2, int_clk, q2 );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bit3 :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d3, int_clk, q3 );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gate : and2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en, clk, int_clk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</a:t>
            </a:r>
            <a:r>
              <a:rPr lang="en-US" sz="1800">
                <a:latin typeface="Arial" charset="0"/>
              </a:rPr>
              <a:t>struct;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/>
                </a:solidFill>
              </a:rPr>
              <a:t>Structure Example in VHDL-87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99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Configure the register model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09800" y="2590800"/>
            <a:ext cx="4502150" cy="312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/>
            <a:r>
              <a:rPr lang="en-US" sz="1800" b="1">
                <a:latin typeface="Arial" charset="0"/>
              </a:rPr>
              <a:t>configuration</a:t>
            </a:r>
            <a:r>
              <a:rPr lang="en-US" sz="1800">
                <a:latin typeface="Arial" charset="0"/>
              </a:rPr>
              <a:t> basic_level </a:t>
            </a:r>
            <a:r>
              <a:rPr lang="en-US" sz="1800" b="1">
                <a:latin typeface="Arial" charset="0"/>
              </a:rPr>
              <a:t>of</a:t>
            </a:r>
            <a:r>
              <a:rPr lang="en-US" sz="1800">
                <a:latin typeface="Arial" charset="0"/>
              </a:rPr>
              <a:t> reg4 </a:t>
            </a:r>
            <a:r>
              <a:rPr lang="en-US" sz="1800" b="1">
                <a:latin typeface="Arial" charset="0"/>
              </a:rPr>
              <a:t>is</a:t>
            </a:r>
            <a:endParaRPr lang="en-US" sz="18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for</a:t>
            </a:r>
            <a:r>
              <a:rPr lang="en-US" sz="1800">
                <a:latin typeface="Arial" charset="0"/>
              </a:rPr>
              <a:t> struct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for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 : d_latch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</a:t>
            </a:r>
            <a:r>
              <a:rPr lang="en-US" sz="1800" b="1">
                <a:latin typeface="Arial" charset="0"/>
              </a:rPr>
              <a:t>use entity</a:t>
            </a:r>
            <a:r>
              <a:rPr lang="en-US" sz="1800">
                <a:latin typeface="Arial" charset="0"/>
              </a:rPr>
              <a:t> work.d_latch(basic);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end for</a:t>
            </a:r>
            <a:r>
              <a:rPr lang="en-US" sz="180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for</a:t>
            </a:r>
            <a:r>
              <a:rPr lang="en-US" sz="1800">
                <a:latin typeface="Arial" charset="0"/>
              </a:rPr>
              <a:t> </a:t>
            </a:r>
            <a:r>
              <a:rPr lang="en-US" sz="1800" b="1">
                <a:latin typeface="Arial" charset="0"/>
              </a:rPr>
              <a:t>all</a:t>
            </a:r>
            <a:r>
              <a:rPr lang="en-US" sz="1800">
                <a:latin typeface="Arial" charset="0"/>
              </a:rPr>
              <a:t> : and2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</a:t>
            </a:r>
            <a:r>
              <a:rPr lang="en-US" sz="1800" b="1">
                <a:latin typeface="Arial" charset="0"/>
              </a:rPr>
              <a:t>use entity</a:t>
            </a:r>
            <a:r>
              <a:rPr lang="en-US" sz="1800">
                <a:latin typeface="Arial" charset="0"/>
              </a:rPr>
              <a:t> work.and2(basic)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end for</a:t>
            </a:r>
            <a:r>
              <a:rPr lang="en-US" sz="180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for</a:t>
            </a:r>
            <a:r>
              <a:rPr lang="en-US" sz="180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</a:t>
            </a:r>
            <a:r>
              <a:rPr lang="en-US" sz="1800">
                <a:latin typeface="Arial" charset="0"/>
              </a:rPr>
              <a:t> basic_level;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Mixed Behavior and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 architecture can contain both behavioral and structural parts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process statements and component instances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collectively called </a:t>
            </a:r>
            <a:r>
              <a:rPr lang="en-US" sz="2400" i="1" dirty="0"/>
              <a:t>concurrent statements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processes can read and assign to </a:t>
            </a:r>
            <a:r>
              <a:rPr lang="en-US" sz="2400" dirty="0" smtClean="0"/>
              <a:t>signals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Example: register-transfer-level model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path described structurally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control section described behaviorally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/>
              <a:t>Modeling Digital Systems</a:t>
            </a:r>
          </a:p>
        </p:txBody>
      </p:sp>
      <p:sp>
        <p:nvSpPr>
          <p:cNvPr id="1351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VHDL is for writing models of a system</a:t>
            </a:r>
          </a:p>
          <a:p>
            <a:pPr>
              <a:lnSpc>
                <a:spcPct val="90000"/>
              </a:lnSpc>
            </a:pPr>
            <a:r>
              <a:rPr lang="en-US" sz="2800"/>
              <a:t>Reasons for modeling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requirements specification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testing using simulation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formal verification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synthesis</a:t>
            </a:r>
          </a:p>
          <a:p>
            <a:pPr>
              <a:lnSpc>
                <a:spcPct val="90000"/>
              </a:lnSpc>
            </a:pPr>
            <a:r>
              <a:rPr lang="en-US" sz="2800"/>
              <a:t>Goal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most reliable design process, with minimum cost and time</a:t>
            </a:r>
          </a:p>
          <a:p>
            <a:pPr lvl="1">
              <a:lnSpc>
                <a:spcPct val="90000"/>
              </a:lnSpc>
            </a:pPr>
            <a:r>
              <a:rPr lang="en-US" sz="2400" b="0"/>
              <a:t>avoid design errors!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0"/>
            <a:ext cx="7924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Mixed Example</a:t>
            </a:r>
          </a:p>
        </p:txBody>
      </p:sp>
      <p:graphicFrame>
        <p:nvGraphicFramePr>
          <p:cNvPr id="39936" name="Object 1024"/>
          <p:cNvGraphicFramePr>
            <a:graphicFrameLocks noChangeAspect="1"/>
          </p:cNvGraphicFramePr>
          <p:nvPr/>
        </p:nvGraphicFramePr>
        <p:xfrm>
          <a:off x="2514600" y="1676400"/>
          <a:ext cx="4057650" cy="4572000"/>
        </p:xfrm>
        <a:graphic>
          <a:graphicData uri="http://schemas.openxmlformats.org/presentationml/2006/ole">
            <p:oleObj spid="_x0000_s8194" name="Picture" r:id="rId4" imgW="4057560" imgH="457200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Mixed Example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219200" y="1676400"/>
            <a:ext cx="7092950" cy="47711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381000" eaLnBrk="0" hangingPunct="0"/>
            <a:r>
              <a:rPr lang="en-US" sz="1600" b="1" dirty="0">
                <a:latin typeface="Arial" charset="0"/>
              </a:rPr>
              <a:t>entity</a:t>
            </a:r>
            <a:r>
              <a:rPr lang="en-US" sz="1600" dirty="0">
                <a:latin typeface="Arial" charset="0"/>
              </a:rPr>
              <a:t> multiplier </a:t>
            </a:r>
            <a:r>
              <a:rPr lang="en-US" sz="1600" b="1" dirty="0">
                <a:latin typeface="Arial" charset="0"/>
              </a:rPr>
              <a:t>is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port</a:t>
            </a:r>
            <a:r>
              <a:rPr lang="en-US" sz="1600" dirty="0">
                <a:latin typeface="Arial" charset="0"/>
              </a:rPr>
              <a:t> ( </a:t>
            </a:r>
            <a:r>
              <a:rPr lang="en-US" sz="1600" dirty="0" err="1">
                <a:latin typeface="Arial" charset="0"/>
              </a:rPr>
              <a:t>clk</a:t>
            </a:r>
            <a:r>
              <a:rPr lang="en-US" sz="1600" dirty="0">
                <a:latin typeface="Arial" charset="0"/>
              </a:rPr>
              <a:t>, reset : </a:t>
            </a:r>
            <a:r>
              <a:rPr lang="en-US" sz="1600" b="1" dirty="0">
                <a:latin typeface="Arial" charset="0"/>
              </a:rPr>
              <a:t>in</a:t>
            </a:r>
            <a:r>
              <a:rPr lang="en-US" sz="1600" dirty="0">
                <a:latin typeface="Arial" charset="0"/>
              </a:rPr>
              <a:t> bit;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	multiplicand, multiplier : </a:t>
            </a:r>
            <a:r>
              <a:rPr lang="en-US" sz="1600" b="1" dirty="0">
                <a:latin typeface="Arial" charset="0"/>
              </a:rPr>
              <a:t>in</a:t>
            </a:r>
            <a:r>
              <a:rPr lang="en-US" sz="1600" dirty="0">
                <a:latin typeface="Arial" charset="0"/>
              </a:rPr>
              <a:t> integer;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	product : </a:t>
            </a:r>
            <a:r>
              <a:rPr lang="en-US" sz="1600" b="1" dirty="0">
                <a:latin typeface="Arial" charset="0"/>
              </a:rPr>
              <a:t>out</a:t>
            </a:r>
            <a:r>
              <a:rPr lang="en-US" sz="1600" dirty="0">
                <a:latin typeface="Arial" charset="0"/>
              </a:rPr>
              <a:t> integer );</a:t>
            </a:r>
            <a:br>
              <a:rPr lang="en-US" sz="1600" dirty="0">
                <a:latin typeface="Arial" charset="0"/>
              </a:rPr>
            </a:br>
            <a:r>
              <a:rPr lang="en-US" sz="1600" b="1" dirty="0">
                <a:latin typeface="Arial" charset="0"/>
              </a:rPr>
              <a:t>end entity</a:t>
            </a:r>
            <a:r>
              <a:rPr lang="en-US" sz="1600" dirty="0">
                <a:latin typeface="Arial" charset="0"/>
              </a:rPr>
              <a:t> multiplier;</a:t>
            </a:r>
          </a:p>
          <a:p>
            <a:pPr defTabSz="381000" eaLnBrk="0" hangingPunct="0"/>
            <a:endParaRPr lang="en-US" sz="1600" dirty="0">
              <a:latin typeface="Arial" charset="0"/>
            </a:endParaRPr>
          </a:p>
          <a:p>
            <a:pPr defTabSz="381000" eaLnBrk="0" hangingPunct="0"/>
            <a:r>
              <a:rPr lang="en-US" sz="1600" b="1" dirty="0">
                <a:latin typeface="Arial" charset="0"/>
              </a:rPr>
              <a:t>architecture</a:t>
            </a:r>
            <a:r>
              <a:rPr lang="en-US" sz="1600" dirty="0">
                <a:latin typeface="Arial" charset="0"/>
              </a:rPr>
              <a:t> mixed </a:t>
            </a:r>
            <a:r>
              <a:rPr lang="en-US" sz="1600" b="1" dirty="0">
                <a:latin typeface="Arial" charset="0"/>
              </a:rPr>
              <a:t>of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mulitplier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</a:rPr>
              <a:t>is</a:t>
            </a:r>
            <a:endParaRPr lang="en-US" sz="1600" dirty="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signal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partial_product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full_product</a:t>
            </a:r>
            <a:r>
              <a:rPr lang="en-US" sz="1600" dirty="0">
                <a:latin typeface="Arial" charset="0"/>
              </a:rPr>
              <a:t> : integer;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signal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arith_control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result_en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mult_bit</a:t>
            </a:r>
            <a:r>
              <a:rPr lang="en-US" sz="1600" dirty="0">
                <a:latin typeface="Arial" charset="0"/>
              </a:rPr>
              <a:t>, </a:t>
            </a:r>
            <a:r>
              <a:rPr lang="en-US" sz="1600" dirty="0" err="1">
                <a:latin typeface="Arial" charset="0"/>
              </a:rPr>
              <a:t>mult_load</a:t>
            </a:r>
            <a:r>
              <a:rPr lang="en-US" sz="1600" dirty="0">
                <a:latin typeface="Arial" charset="0"/>
              </a:rPr>
              <a:t> : bit;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begin</a:t>
            </a:r>
            <a:endParaRPr lang="en-US" sz="1600" dirty="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arith_unit</a:t>
            </a:r>
            <a:r>
              <a:rPr lang="en-US" sz="1600" dirty="0">
                <a:latin typeface="Arial" charset="0"/>
              </a:rPr>
              <a:t> : </a:t>
            </a:r>
            <a:r>
              <a:rPr lang="en-US" sz="1600" b="1" dirty="0">
                <a:latin typeface="Arial" charset="0"/>
              </a:rPr>
              <a:t>entity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work.shift_adder</a:t>
            </a:r>
            <a:r>
              <a:rPr lang="en-US" sz="1600" dirty="0">
                <a:latin typeface="Arial" charset="0"/>
              </a:rPr>
              <a:t>(behavior)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</a:t>
            </a:r>
            <a:r>
              <a:rPr lang="en-US" sz="1600" b="1" dirty="0">
                <a:latin typeface="Arial" charset="0"/>
              </a:rPr>
              <a:t>port map</a:t>
            </a:r>
            <a:r>
              <a:rPr lang="en-US" sz="1600" dirty="0">
                <a:latin typeface="Arial" charset="0"/>
              </a:rPr>
              <a:t> ( addend =&gt; multiplicand,  </a:t>
            </a:r>
            <a:r>
              <a:rPr lang="en-US" sz="1600" dirty="0" err="1">
                <a:latin typeface="Arial" charset="0"/>
              </a:rPr>
              <a:t>augend</a:t>
            </a:r>
            <a:r>
              <a:rPr lang="en-US" sz="1600" dirty="0">
                <a:latin typeface="Arial" charset="0"/>
              </a:rPr>
              <a:t> =&gt; </a:t>
            </a:r>
            <a:r>
              <a:rPr lang="en-US" sz="1600" dirty="0" err="1">
                <a:latin typeface="Arial" charset="0"/>
              </a:rPr>
              <a:t>full_product</a:t>
            </a:r>
            <a:r>
              <a:rPr lang="en-US" sz="1600" dirty="0">
                <a:latin typeface="Arial" charset="0"/>
              </a:rPr>
              <a:t>,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			sum =&gt; </a:t>
            </a:r>
            <a:r>
              <a:rPr lang="en-US" sz="1600" dirty="0" err="1">
                <a:latin typeface="Arial" charset="0"/>
              </a:rPr>
              <a:t>partial_product</a:t>
            </a:r>
            <a:r>
              <a:rPr lang="en-US" sz="1600" dirty="0">
                <a:latin typeface="Arial" charset="0"/>
              </a:rPr>
              <a:t>,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			</a:t>
            </a:r>
            <a:r>
              <a:rPr lang="en-US" sz="1600" dirty="0" err="1">
                <a:latin typeface="Arial" charset="0"/>
              </a:rPr>
              <a:t>add_control</a:t>
            </a:r>
            <a:r>
              <a:rPr lang="en-US" sz="1600" dirty="0">
                <a:latin typeface="Arial" charset="0"/>
              </a:rPr>
              <a:t> =&gt; </a:t>
            </a:r>
            <a:r>
              <a:rPr lang="en-US" sz="1600" dirty="0" err="1">
                <a:latin typeface="Arial" charset="0"/>
              </a:rPr>
              <a:t>arith_control</a:t>
            </a:r>
            <a:r>
              <a:rPr lang="en-US" sz="1600" dirty="0">
                <a:latin typeface="Arial" charset="0"/>
              </a:rPr>
              <a:t>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result : </a:t>
            </a:r>
            <a:r>
              <a:rPr lang="en-US" sz="1600" b="1" dirty="0">
                <a:latin typeface="Arial" charset="0"/>
              </a:rPr>
              <a:t>entity</a:t>
            </a:r>
            <a:r>
              <a:rPr lang="en-US" sz="1600" dirty="0">
                <a:latin typeface="Arial" charset="0"/>
              </a:rPr>
              <a:t> work.reg(behavior)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</a:t>
            </a:r>
            <a:r>
              <a:rPr lang="en-US" sz="1600" b="1" dirty="0">
                <a:latin typeface="Arial" charset="0"/>
              </a:rPr>
              <a:t>port map</a:t>
            </a:r>
            <a:r>
              <a:rPr lang="en-US" sz="1600" dirty="0">
                <a:latin typeface="Arial" charset="0"/>
              </a:rPr>
              <a:t> ( d =&gt; </a:t>
            </a:r>
            <a:r>
              <a:rPr lang="en-US" sz="1600" dirty="0" err="1">
                <a:latin typeface="Arial" charset="0"/>
              </a:rPr>
              <a:t>partial_product</a:t>
            </a:r>
            <a:r>
              <a:rPr lang="en-US" sz="1600" dirty="0">
                <a:latin typeface="Arial" charset="0"/>
              </a:rPr>
              <a:t>,  q =&gt; </a:t>
            </a:r>
            <a:r>
              <a:rPr lang="en-US" sz="1600" dirty="0" err="1">
                <a:latin typeface="Arial" charset="0"/>
              </a:rPr>
              <a:t>full_product</a:t>
            </a:r>
            <a:r>
              <a:rPr lang="en-US" sz="1600" dirty="0">
                <a:latin typeface="Arial" charset="0"/>
              </a:rPr>
              <a:t>,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			en =&gt; </a:t>
            </a:r>
            <a:r>
              <a:rPr lang="en-US" sz="1600" dirty="0" err="1">
                <a:latin typeface="Arial" charset="0"/>
              </a:rPr>
              <a:t>result_en</a:t>
            </a:r>
            <a:r>
              <a:rPr lang="en-US" sz="1600" dirty="0">
                <a:latin typeface="Arial" charset="0"/>
              </a:rPr>
              <a:t>,  reset =&gt; reset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...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Mixed Example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143000" y="1752600"/>
            <a:ext cx="6877050" cy="425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…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multiplier_sr : </a:t>
            </a:r>
            <a:r>
              <a:rPr lang="en-US" sz="1800" b="1">
                <a:latin typeface="Arial" charset="0"/>
              </a:rPr>
              <a:t>entity</a:t>
            </a:r>
            <a:r>
              <a:rPr lang="en-US" sz="1800">
                <a:latin typeface="Arial" charset="0"/>
              </a:rPr>
              <a:t> work.shift_reg(behavior)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port map</a:t>
            </a:r>
            <a:r>
              <a:rPr lang="en-US" sz="1800">
                <a:latin typeface="Arial" charset="0"/>
              </a:rPr>
              <a:t> ( d =&gt; multiplier,  q =&gt; mult_bit,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			load =&gt; mult_load,  clk =&gt; clk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>
                <a:latin typeface="Arial" charset="0"/>
              </a:rPr>
              <a:t>	product &lt;= full_product;</a:t>
            </a:r>
          </a:p>
          <a:p>
            <a:pPr defTabSz="381000" eaLnBrk="0" hangingPunct="0">
              <a:spcBef>
                <a:spcPct val="50000"/>
              </a:spcBef>
            </a:pPr>
            <a:r>
              <a:rPr lang="en-US" sz="1800">
                <a:latin typeface="Arial" charset="0"/>
              </a:rPr>
              <a:t>	control_section : </a:t>
            </a:r>
            <a:r>
              <a:rPr lang="en-US" sz="1800" b="1">
                <a:latin typeface="Arial" charset="0"/>
              </a:rPr>
              <a:t>process is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-- </a:t>
            </a:r>
            <a:r>
              <a:rPr lang="en-US" sz="1800" i="1">
                <a:latin typeface="Arial" charset="0"/>
              </a:rPr>
              <a:t>variable declarations for control_section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-- …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begin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-- </a:t>
            </a:r>
            <a:r>
              <a:rPr lang="en-US" sz="1800" i="1">
                <a:latin typeface="Arial" charset="0"/>
              </a:rPr>
              <a:t>sequential statements to assign values to control signals</a:t>
            </a:r>
            <a:r>
              <a:rPr lang="en-US" sz="1800">
                <a:latin typeface="Arial" charset="0"/>
              </a:rPr>
              <a:t/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-- …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Arial" charset="0"/>
              </a:rPr>
              <a:t>wait on</a:t>
            </a:r>
            <a:r>
              <a:rPr lang="en-US" sz="1800">
                <a:latin typeface="Arial" charset="0"/>
              </a:rPr>
              <a:t> clk, reset;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Arial" charset="0"/>
              </a:rPr>
              <a:t>end process</a:t>
            </a:r>
            <a:r>
              <a:rPr lang="en-US" sz="1800">
                <a:latin typeface="Arial" charset="0"/>
              </a:rPr>
              <a:t> control_section;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800" b="1">
                <a:latin typeface="Arial" charset="0"/>
              </a:rPr>
              <a:t>end architecture</a:t>
            </a:r>
            <a:r>
              <a:rPr lang="en-US" sz="1800">
                <a:latin typeface="Arial" charset="0"/>
              </a:rPr>
              <a:t> mixed;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Test Benches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Testing a design by simulation</a:t>
            </a:r>
          </a:p>
          <a:p>
            <a:r>
              <a:rPr lang="en-US" sz="2400" dirty="0"/>
              <a:t>Use a </a:t>
            </a:r>
            <a:r>
              <a:rPr lang="en-US" sz="2400" i="1" dirty="0"/>
              <a:t>test bench</a:t>
            </a:r>
            <a:r>
              <a:rPr lang="en-US" sz="2400" dirty="0"/>
              <a:t> model</a:t>
            </a:r>
          </a:p>
          <a:p>
            <a:pPr lvl="1"/>
            <a:r>
              <a:rPr lang="en-US" sz="2400" dirty="0"/>
              <a:t>an architecture body that includes an instance of the design under test</a:t>
            </a:r>
          </a:p>
          <a:p>
            <a:pPr lvl="1"/>
            <a:r>
              <a:rPr lang="en-US" sz="2400" dirty="0"/>
              <a:t>applies sequences of test values to inputs</a:t>
            </a:r>
          </a:p>
          <a:p>
            <a:pPr lvl="1"/>
            <a:r>
              <a:rPr lang="en-US" sz="2400" dirty="0"/>
              <a:t>monitors values on output signals</a:t>
            </a:r>
          </a:p>
          <a:p>
            <a:pPr lvl="2"/>
            <a:r>
              <a:rPr lang="en-US" sz="2400" dirty="0"/>
              <a:t>either using simulator</a:t>
            </a:r>
          </a:p>
          <a:p>
            <a:pPr lvl="2"/>
            <a:r>
              <a:rPr lang="en-US" sz="2400" dirty="0"/>
              <a:t>or with a process that verifies correct operation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Test Bench Example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295400" y="1524000"/>
            <a:ext cx="6477000" cy="51405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381000" eaLnBrk="0" hangingPunct="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entity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test_bench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</a:rPr>
              <a:t>is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b="1" dirty="0">
                <a:latin typeface="Arial" charset="0"/>
              </a:rPr>
              <a:t>end entity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test_bench</a:t>
            </a:r>
            <a:r>
              <a:rPr lang="en-US" sz="1600" dirty="0">
                <a:latin typeface="Arial" charset="0"/>
              </a:rPr>
              <a:t>;</a:t>
            </a:r>
          </a:p>
          <a:p>
            <a:pPr defTabSz="381000" eaLnBrk="0" hangingPunct="0">
              <a:spcBef>
                <a:spcPct val="50000"/>
              </a:spcBef>
            </a:pPr>
            <a:r>
              <a:rPr lang="en-US" sz="1600" b="1" dirty="0">
                <a:latin typeface="Arial" charset="0"/>
              </a:rPr>
              <a:t>architecture</a:t>
            </a:r>
            <a:r>
              <a:rPr lang="en-US" sz="1600" dirty="0">
                <a:latin typeface="Arial" charset="0"/>
              </a:rPr>
              <a:t> test_reg4 </a:t>
            </a:r>
            <a:r>
              <a:rPr lang="en-US" sz="1600" b="1" dirty="0">
                <a:latin typeface="Arial" charset="0"/>
              </a:rPr>
              <a:t>of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err="1">
                <a:latin typeface="Arial" charset="0"/>
              </a:rPr>
              <a:t>test_bench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</a:rPr>
              <a:t>is</a:t>
            </a:r>
            <a:endParaRPr lang="en-US" sz="1600" dirty="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signal</a:t>
            </a:r>
            <a:r>
              <a:rPr lang="en-US" sz="1600" dirty="0">
                <a:latin typeface="Arial" charset="0"/>
              </a:rPr>
              <a:t> d0, d1, d2, d3, en, </a:t>
            </a:r>
            <a:r>
              <a:rPr lang="en-US" sz="1600" dirty="0" err="1">
                <a:latin typeface="Arial" charset="0"/>
              </a:rPr>
              <a:t>clk</a:t>
            </a:r>
            <a:r>
              <a:rPr lang="en-US" sz="1600" dirty="0">
                <a:latin typeface="Arial" charset="0"/>
              </a:rPr>
              <a:t>, q0, q1, q2, q3 : bit;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begin</a:t>
            </a:r>
            <a:endParaRPr lang="en-US" sz="1600" dirty="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</a:t>
            </a:r>
            <a:r>
              <a:rPr lang="en-US" sz="1600" dirty="0" err="1">
                <a:latin typeface="Arial" charset="0"/>
              </a:rPr>
              <a:t>dut</a:t>
            </a:r>
            <a:r>
              <a:rPr lang="en-US" sz="1600" dirty="0">
                <a:latin typeface="Arial" charset="0"/>
              </a:rPr>
              <a:t> : </a:t>
            </a:r>
            <a:r>
              <a:rPr lang="en-US" sz="1600" b="1" dirty="0">
                <a:latin typeface="Arial" charset="0"/>
              </a:rPr>
              <a:t>entity</a:t>
            </a:r>
            <a:r>
              <a:rPr lang="en-US" sz="1600" dirty="0">
                <a:latin typeface="Arial" charset="0"/>
              </a:rPr>
              <a:t> work.reg4(</a:t>
            </a:r>
            <a:r>
              <a:rPr lang="en-US" sz="1600" dirty="0" err="1">
                <a:latin typeface="Arial" charset="0"/>
              </a:rPr>
              <a:t>behav</a:t>
            </a:r>
            <a:r>
              <a:rPr lang="en-US" sz="1600" dirty="0">
                <a:latin typeface="Arial" charset="0"/>
              </a:rPr>
              <a:t>)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</a:t>
            </a:r>
            <a:r>
              <a:rPr lang="en-US" sz="1600" b="1" dirty="0">
                <a:latin typeface="Arial" charset="0"/>
              </a:rPr>
              <a:t>port map</a:t>
            </a:r>
            <a:r>
              <a:rPr lang="en-US" sz="1600" dirty="0">
                <a:latin typeface="Arial" charset="0"/>
              </a:rPr>
              <a:t> ( d0, d1, d2, d3, en, </a:t>
            </a:r>
            <a:r>
              <a:rPr lang="en-US" sz="1600" dirty="0" err="1">
                <a:latin typeface="Arial" charset="0"/>
              </a:rPr>
              <a:t>clk</a:t>
            </a:r>
            <a:r>
              <a:rPr lang="en-US" sz="1600" dirty="0">
                <a:latin typeface="Arial" charset="0"/>
              </a:rPr>
              <a:t>, q0, q1, q2, q3 );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dirty="0">
                <a:latin typeface="Arial" charset="0"/>
              </a:rPr>
              <a:t>	stimulus : </a:t>
            </a:r>
            <a:r>
              <a:rPr lang="en-US" sz="1600" b="1" dirty="0">
                <a:latin typeface="Arial" charset="0"/>
              </a:rPr>
              <a:t>process is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begin</a:t>
            </a:r>
            <a:r>
              <a:rPr lang="en-US" sz="1600" dirty="0">
                <a:latin typeface="Arial" charset="0"/>
              </a:rPr>
              <a:t/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d0 &lt;= ’1’;  d1 &lt;= ’1’;  d2 &lt;= ’1’;  d3 &lt;= ’1’;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 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en &lt;= ’0’;  </a:t>
            </a:r>
            <a:r>
              <a:rPr lang="en-US" sz="1600" dirty="0" err="1">
                <a:latin typeface="Arial" charset="0"/>
              </a:rPr>
              <a:t>clk</a:t>
            </a:r>
            <a:r>
              <a:rPr lang="en-US" sz="1600" dirty="0">
                <a:latin typeface="Arial" charset="0"/>
              </a:rPr>
              <a:t> &lt;= ’0’;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en &lt;= ’1’;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</a:t>
            </a:r>
            <a:r>
              <a:rPr lang="en-US" sz="1600" dirty="0" err="1">
                <a:latin typeface="Arial" charset="0"/>
              </a:rPr>
              <a:t>clk</a:t>
            </a:r>
            <a:r>
              <a:rPr lang="en-US" sz="1600" dirty="0">
                <a:latin typeface="Arial" charset="0"/>
              </a:rPr>
              <a:t> &lt;= ’1’;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d0 &lt;= ’0’;  d1 &lt;= ’0’;  d2 &lt;= ’0’;  d3 &lt;= ’0’;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en &lt;= ’0’;  </a:t>
            </a:r>
            <a:r>
              <a:rPr lang="en-US" sz="1600" b="1" dirty="0">
                <a:latin typeface="Arial" charset="0"/>
              </a:rPr>
              <a:t>wait for</a:t>
            </a:r>
            <a:r>
              <a:rPr lang="en-US" sz="1600" dirty="0">
                <a:latin typeface="Arial" charset="0"/>
              </a:rPr>
              <a:t> 20 ns;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…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	</a:t>
            </a:r>
            <a:r>
              <a:rPr lang="en-US" sz="1600" b="1" dirty="0">
                <a:latin typeface="Arial" charset="0"/>
              </a:rPr>
              <a:t>wait</a:t>
            </a:r>
            <a:r>
              <a:rPr lang="en-US" sz="1600" dirty="0">
                <a:latin typeface="Arial" charset="0"/>
              </a:rPr>
              <a:t>;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	</a:t>
            </a:r>
            <a:r>
              <a:rPr lang="en-US" sz="1600" b="1" dirty="0">
                <a:latin typeface="Arial" charset="0"/>
              </a:rPr>
              <a:t>end process</a:t>
            </a:r>
            <a:r>
              <a:rPr lang="en-US" sz="1600" dirty="0">
                <a:latin typeface="Arial" charset="0"/>
              </a:rPr>
              <a:t> stimulus;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600" b="1" dirty="0">
                <a:latin typeface="Arial" charset="0"/>
              </a:rPr>
              <a:t>end architecture</a:t>
            </a:r>
            <a:r>
              <a:rPr lang="en-US" sz="1600" dirty="0">
                <a:latin typeface="Arial" charset="0"/>
              </a:rPr>
              <a:t> test_reg4;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Regression Testing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Test that a refinement of a design is correct</a:t>
            </a:r>
          </a:p>
          <a:p>
            <a:pPr lvl="1"/>
            <a:r>
              <a:rPr lang="en-US" sz="2400"/>
              <a:t>that lower-level structural model does the same as a behavioral model</a:t>
            </a:r>
          </a:p>
          <a:p>
            <a:r>
              <a:rPr lang="en-US" sz="2800"/>
              <a:t>Test bench includes two instances of design under test</a:t>
            </a:r>
          </a:p>
          <a:p>
            <a:pPr lvl="1"/>
            <a:r>
              <a:rPr lang="en-US" sz="2400"/>
              <a:t>behavioral and lower-level structural</a:t>
            </a:r>
          </a:p>
          <a:p>
            <a:pPr lvl="1"/>
            <a:r>
              <a:rPr lang="en-US" sz="2400"/>
              <a:t>stimulates both with same inputs</a:t>
            </a:r>
          </a:p>
          <a:p>
            <a:pPr lvl="1"/>
            <a:r>
              <a:rPr lang="en-US" sz="2400"/>
              <a:t>compares outputs for equality</a:t>
            </a:r>
          </a:p>
          <a:p>
            <a:r>
              <a:rPr lang="en-US" sz="2800"/>
              <a:t>Need to take account of timing differences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Regression Test Example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95400" y="1600200"/>
            <a:ext cx="6477000" cy="51158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defTabSz="381000" eaLnBrk="0" hangingPunct="0">
              <a:spcBef>
                <a:spcPct val="50000"/>
              </a:spcBef>
            </a:pPr>
            <a:r>
              <a:rPr lang="en-US" sz="1700" b="1">
                <a:latin typeface="Arial" charset="0"/>
              </a:rPr>
              <a:t>architecture</a:t>
            </a:r>
            <a:r>
              <a:rPr lang="en-US" sz="1700">
                <a:latin typeface="Arial" charset="0"/>
              </a:rPr>
              <a:t> regression </a:t>
            </a:r>
            <a:r>
              <a:rPr lang="en-US" sz="1700" b="1">
                <a:latin typeface="Arial" charset="0"/>
              </a:rPr>
              <a:t>of</a:t>
            </a:r>
            <a:r>
              <a:rPr lang="en-US" sz="1700">
                <a:latin typeface="Arial" charset="0"/>
              </a:rPr>
              <a:t> test_bench </a:t>
            </a:r>
            <a:r>
              <a:rPr lang="en-US" sz="1700" b="1">
                <a:latin typeface="Arial" charset="0"/>
              </a:rPr>
              <a:t>is</a:t>
            </a:r>
            <a:endParaRPr lang="en-US" sz="17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signal</a:t>
            </a:r>
            <a:r>
              <a:rPr lang="en-US" sz="1700">
                <a:latin typeface="Arial" charset="0"/>
              </a:rPr>
              <a:t> d0, d1, d2, d3, en, clk : bit;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signal</a:t>
            </a:r>
            <a:r>
              <a:rPr lang="en-US" sz="1700">
                <a:latin typeface="Arial" charset="0"/>
              </a:rPr>
              <a:t> q0a, q1a, q2a, q3a, q0b, q1b, q2b, q3b : bit;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 b="1">
                <a:latin typeface="Arial" charset="0"/>
              </a:rPr>
              <a:t>begin</a:t>
            </a:r>
            <a:endParaRPr lang="en-US" sz="1700">
              <a:latin typeface="Arial" charset="0"/>
            </a:endParaRP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dut_a : </a:t>
            </a:r>
            <a:r>
              <a:rPr lang="en-US" sz="1700" b="1">
                <a:latin typeface="Arial" charset="0"/>
              </a:rPr>
              <a:t>entity</a:t>
            </a:r>
            <a:r>
              <a:rPr lang="en-US" sz="1700">
                <a:latin typeface="Arial" charset="0"/>
              </a:rPr>
              <a:t> work.reg4(struct)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port map</a:t>
            </a:r>
            <a:r>
              <a:rPr lang="en-US" sz="1700">
                <a:latin typeface="Arial" charset="0"/>
              </a:rPr>
              <a:t> ( d0, d1, d2, d3, en, clk, q0a, q1a, q2a, q3a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dut_b : </a:t>
            </a:r>
            <a:r>
              <a:rPr lang="en-US" sz="1700" b="1">
                <a:latin typeface="Arial" charset="0"/>
              </a:rPr>
              <a:t>entity</a:t>
            </a:r>
            <a:r>
              <a:rPr lang="en-US" sz="1700">
                <a:latin typeface="Arial" charset="0"/>
              </a:rPr>
              <a:t> work.reg4(behav)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port map</a:t>
            </a:r>
            <a:r>
              <a:rPr lang="en-US" sz="1700">
                <a:latin typeface="Arial" charset="0"/>
              </a:rPr>
              <a:t> ( d0, d1, d2, d3, en, clk, q0b, q1b, q2b, q3b );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stimulus : </a:t>
            </a:r>
            <a:r>
              <a:rPr lang="en-US" sz="1700" b="1">
                <a:latin typeface="Arial" charset="0"/>
              </a:rPr>
              <a:t>process is</a:t>
            </a:r>
            <a:r>
              <a:rPr lang="en-US" sz="1700">
                <a:latin typeface="Arial" charset="0"/>
              </a:rPr>
              <a:t/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begin</a:t>
            </a:r>
            <a:r>
              <a:rPr lang="en-US" sz="1700">
                <a:latin typeface="Arial" charset="0"/>
              </a:rPr>
              <a:t/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d0 &lt;= ’1’;  d1 &lt;= ’1’;  d2 &lt;= ’1’;  d3 &lt;= ’1’;  </a:t>
            </a:r>
            <a:r>
              <a:rPr lang="en-US" sz="1700" b="1">
                <a:latin typeface="Arial" charset="0"/>
              </a:rPr>
              <a:t>wait for</a:t>
            </a:r>
            <a:r>
              <a:rPr lang="en-US" sz="1700">
                <a:latin typeface="Arial" charset="0"/>
              </a:rPr>
              <a:t> 20 ns; 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en &lt;= ’0’;  clk &lt;= ’0’;  </a:t>
            </a:r>
            <a:r>
              <a:rPr lang="en-US" sz="1700" b="1">
                <a:latin typeface="Arial" charset="0"/>
              </a:rPr>
              <a:t>wait for</a:t>
            </a:r>
            <a:r>
              <a:rPr lang="en-US" sz="1700">
                <a:latin typeface="Arial" charset="0"/>
              </a:rPr>
              <a:t> 20 ns;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en &lt;= ’1’;  </a:t>
            </a:r>
            <a:r>
              <a:rPr lang="en-US" sz="1700" b="1">
                <a:latin typeface="Arial" charset="0"/>
              </a:rPr>
              <a:t>wait for</a:t>
            </a:r>
            <a:r>
              <a:rPr lang="en-US" sz="1700">
                <a:latin typeface="Arial" charset="0"/>
              </a:rPr>
              <a:t> 20 ns;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clk &lt;= ’1’;  </a:t>
            </a:r>
            <a:r>
              <a:rPr lang="en-US" sz="1700" b="1">
                <a:latin typeface="Arial" charset="0"/>
              </a:rPr>
              <a:t>wait for</a:t>
            </a:r>
            <a:r>
              <a:rPr lang="en-US" sz="1700">
                <a:latin typeface="Arial" charset="0"/>
              </a:rPr>
              <a:t> 20 ns;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…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wait</a:t>
            </a:r>
            <a:r>
              <a:rPr lang="en-US" sz="1700">
                <a:latin typeface="Arial" charset="0"/>
              </a:rPr>
              <a:t>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end process</a:t>
            </a:r>
            <a:r>
              <a:rPr lang="en-US" sz="1700">
                <a:latin typeface="Arial" charset="0"/>
              </a:rPr>
              <a:t> stimulus;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Regression Test Example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066800" y="1752600"/>
            <a:ext cx="7051675" cy="279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…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>
                <a:latin typeface="Arial" charset="0"/>
              </a:rPr>
              <a:t>	verify : </a:t>
            </a:r>
            <a:r>
              <a:rPr lang="en-US" sz="1700" b="1">
                <a:latin typeface="Arial" charset="0"/>
              </a:rPr>
              <a:t>process is</a:t>
            </a:r>
            <a:r>
              <a:rPr lang="en-US" sz="1700">
                <a:latin typeface="Arial" charset="0"/>
              </a:rPr>
              <a:t/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begin</a:t>
            </a:r>
            <a:r>
              <a:rPr lang="en-US" sz="1700">
                <a:latin typeface="Arial" charset="0"/>
              </a:rPr>
              <a:t/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wait for</a:t>
            </a:r>
            <a:r>
              <a:rPr lang="en-US" sz="1700">
                <a:latin typeface="Arial" charset="0"/>
              </a:rPr>
              <a:t> 10 ns;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assert</a:t>
            </a:r>
            <a:r>
              <a:rPr lang="en-US" sz="1700">
                <a:latin typeface="Arial" charset="0"/>
              </a:rPr>
              <a:t> q0a = q0b </a:t>
            </a:r>
            <a:r>
              <a:rPr lang="en-US" sz="1700" b="1">
                <a:latin typeface="Arial" charset="0"/>
              </a:rPr>
              <a:t>and</a:t>
            </a:r>
            <a:r>
              <a:rPr lang="en-US" sz="1700">
                <a:latin typeface="Arial" charset="0"/>
              </a:rPr>
              <a:t> q1a = q1b </a:t>
            </a:r>
            <a:r>
              <a:rPr lang="en-US" sz="1700" b="1">
                <a:latin typeface="Arial" charset="0"/>
              </a:rPr>
              <a:t>and</a:t>
            </a:r>
            <a:r>
              <a:rPr lang="en-US" sz="1700">
                <a:latin typeface="Arial" charset="0"/>
              </a:rPr>
              <a:t> q2a = q2b </a:t>
            </a:r>
            <a:r>
              <a:rPr lang="en-US" sz="1700" b="1">
                <a:latin typeface="Arial" charset="0"/>
              </a:rPr>
              <a:t>and</a:t>
            </a:r>
            <a:r>
              <a:rPr lang="en-US" sz="1700">
                <a:latin typeface="Arial" charset="0"/>
              </a:rPr>
              <a:t> q3a = q3b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	</a:t>
            </a:r>
            <a:r>
              <a:rPr lang="en-US" sz="1700" b="1">
                <a:latin typeface="Arial" charset="0"/>
              </a:rPr>
              <a:t>report</a:t>
            </a:r>
            <a:r>
              <a:rPr lang="en-US" sz="1700">
                <a:latin typeface="Arial" charset="0"/>
              </a:rPr>
              <a:t> ”implementations have different outputs”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	</a:t>
            </a:r>
            <a:r>
              <a:rPr lang="en-US" sz="1700" b="1">
                <a:latin typeface="Arial" charset="0"/>
              </a:rPr>
              <a:t>severity</a:t>
            </a:r>
            <a:r>
              <a:rPr lang="en-US" sz="1700">
                <a:latin typeface="Arial" charset="0"/>
              </a:rPr>
              <a:t> error;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	</a:t>
            </a:r>
            <a:r>
              <a:rPr lang="en-US" sz="1700" b="1">
                <a:latin typeface="Arial" charset="0"/>
              </a:rPr>
              <a:t>wait on</a:t>
            </a:r>
            <a:r>
              <a:rPr lang="en-US" sz="1700">
                <a:latin typeface="Arial" charset="0"/>
              </a:rPr>
              <a:t> d0, d1, d2, d3, en, clk;</a:t>
            </a:r>
            <a:br>
              <a:rPr lang="en-US" sz="1700">
                <a:latin typeface="Arial" charset="0"/>
              </a:rPr>
            </a:br>
            <a:r>
              <a:rPr lang="en-US" sz="1700">
                <a:latin typeface="Arial" charset="0"/>
              </a:rPr>
              <a:t>	</a:t>
            </a:r>
            <a:r>
              <a:rPr lang="en-US" sz="1700" b="1">
                <a:latin typeface="Arial" charset="0"/>
              </a:rPr>
              <a:t>end process</a:t>
            </a:r>
            <a:r>
              <a:rPr lang="en-US" sz="1700">
                <a:latin typeface="Arial" charset="0"/>
              </a:rPr>
              <a:t> verify;</a:t>
            </a:r>
          </a:p>
          <a:p>
            <a:pPr defTabSz="381000" eaLnBrk="0" hangingPunct="0">
              <a:spcBef>
                <a:spcPct val="20000"/>
              </a:spcBef>
            </a:pPr>
            <a:r>
              <a:rPr lang="en-US" sz="1700" b="1">
                <a:latin typeface="Arial" charset="0"/>
              </a:rPr>
              <a:t>end architecture</a:t>
            </a:r>
            <a:r>
              <a:rPr lang="en-US" sz="1700">
                <a:latin typeface="Arial" charset="0"/>
              </a:rPr>
              <a:t> regression;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Design Processing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Analysis</a:t>
            </a:r>
          </a:p>
          <a:p>
            <a:r>
              <a:rPr lang="en-US"/>
              <a:t>Elaboration</a:t>
            </a:r>
          </a:p>
          <a:p>
            <a:r>
              <a:rPr lang="en-US"/>
              <a:t>Simulation</a:t>
            </a:r>
          </a:p>
          <a:p>
            <a:r>
              <a:rPr lang="en-US"/>
              <a:t>Synthesis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Check for syntax and semantic errors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syntax: grammar of the language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semantics: the meaning of the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Analyze each </a:t>
            </a:r>
            <a:r>
              <a:rPr lang="en-US" sz="2800" i="1" dirty="0"/>
              <a:t>design unit</a:t>
            </a:r>
            <a:r>
              <a:rPr lang="en-US" sz="2800" dirty="0"/>
              <a:t> separately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entity declaration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architecture body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best if each design unit is in a separate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Analyzed design units are placed in a </a:t>
            </a:r>
            <a:r>
              <a:rPr lang="en-US" sz="2800" i="1" dirty="0"/>
              <a:t>library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in an implementation dependent internal form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current library is called </a:t>
            </a:r>
            <a:r>
              <a:rPr lang="en-US" sz="2000" dirty="0">
                <a:latin typeface="Arial" charset="0"/>
              </a:rPr>
              <a:t>work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Domains and Levels of Modeling</a:t>
            </a:r>
          </a:p>
        </p:txBody>
      </p:sp>
      <p:sp>
        <p:nvSpPr>
          <p:cNvPr id="137219" name="Line 1027"/>
          <p:cNvSpPr>
            <a:spLocks noChangeShapeType="1"/>
          </p:cNvSpPr>
          <p:nvPr/>
        </p:nvSpPr>
        <p:spPr bwMode="auto">
          <a:xfrm flipV="1">
            <a:off x="4343400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Line 1028"/>
          <p:cNvSpPr>
            <a:spLocks noChangeShapeType="1"/>
          </p:cNvSpPr>
          <p:nvPr/>
        </p:nvSpPr>
        <p:spPr bwMode="auto">
          <a:xfrm>
            <a:off x="5943600" y="2895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Rectangle 1029"/>
          <p:cNvSpPr>
            <a:spLocks noChangeArrowheads="1"/>
          </p:cNvSpPr>
          <p:nvPr/>
        </p:nvSpPr>
        <p:spPr bwMode="auto">
          <a:xfrm>
            <a:off x="6842125" y="2422525"/>
            <a:ext cx="176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high level of abstraction</a:t>
            </a:r>
          </a:p>
        </p:txBody>
      </p:sp>
      <p:sp>
        <p:nvSpPr>
          <p:cNvPr id="137222" name="Line 1030"/>
          <p:cNvSpPr>
            <a:spLocks noChangeShapeType="1"/>
          </p:cNvSpPr>
          <p:nvPr/>
        </p:nvSpPr>
        <p:spPr bwMode="auto">
          <a:xfrm flipH="1" flipV="1">
            <a:off x="2743200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Line 1031"/>
          <p:cNvSpPr>
            <a:spLocks noChangeShapeType="1"/>
          </p:cNvSpPr>
          <p:nvPr/>
        </p:nvSpPr>
        <p:spPr bwMode="auto">
          <a:xfrm>
            <a:off x="4343400" y="35052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Oval 1032"/>
          <p:cNvSpPr>
            <a:spLocks noChangeArrowheads="1"/>
          </p:cNvSpPr>
          <p:nvPr/>
        </p:nvSpPr>
        <p:spPr bwMode="auto">
          <a:xfrm>
            <a:off x="2673350" y="1835150"/>
            <a:ext cx="334010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Oval 1033"/>
          <p:cNvSpPr>
            <a:spLocks noChangeArrowheads="1"/>
          </p:cNvSpPr>
          <p:nvPr/>
        </p:nvSpPr>
        <p:spPr bwMode="auto">
          <a:xfrm>
            <a:off x="3054350" y="2216150"/>
            <a:ext cx="2578100" cy="2578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6" name="Oval 1034"/>
          <p:cNvSpPr>
            <a:spLocks noChangeArrowheads="1"/>
          </p:cNvSpPr>
          <p:nvPr/>
        </p:nvSpPr>
        <p:spPr bwMode="auto">
          <a:xfrm>
            <a:off x="3511550" y="2673350"/>
            <a:ext cx="1663700" cy="1663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7" name="Oval 1035"/>
          <p:cNvSpPr>
            <a:spLocks noChangeArrowheads="1"/>
          </p:cNvSpPr>
          <p:nvPr/>
        </p:nvSpPr>
        <p:spPr bwMode="auto">
          <a:xfrm>
            <a:off x="3968750" y="3130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8" name="Rectangle 1036"/>
          <p:cNvSpPr>
            <a:spLocks noChangeArrowheads="1"/>
          </p:cNvSpPr>
          <p:nvPr/>
        </p:nvSpPr>
        <p:spPr bwMode="auto">
          <a:xfrm>
            <a:off x="5927725" y="15081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Functional</a:t>
            </a:r>
          </a:p>
        </p:txBody>
      </p:sp>
      <p:sp>
        <p:nvSpPr>
          <p:cNvPr id="137229" name="Rectangle 1037"/>
          <p:cNvSpPr>
            <a:spLocks noChangeArrowheads="1"/>
          </p:cNvSpPr>
          <p:nvPr/>
        </p:nvSpPr>
        <p:spPr bwMode="auto">
          <a:xfrm>
            <a:off x="1279525" y="15240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Structural</a:t>
            </a:r>
          </a:p>
        </p:txBody>
      </p:sp>
      <p:sp>
        <p:nvSpPr>
          <p:cNvPr id="137230" name="Rectangle 1038"/>
          <p:cNvSpPr>
            <a:spLocks noChangeArrowheads="1"/>
          </p:cNvSpPr>
          <p:nvPr/>
        </p:nvSpPr>
        <p:spPr bwMode="auto">
          <a:xfrm>
            <a:off x="3581400" y="57150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Geometric</a:t>
            </a:r>
          </a:p>
        </p:txBody>
      </p:sp>
      <p:sp>
        <p:nvSpPr>
          <p:cNvPr id="137231" name="Rectangle 1039"/>
          <p:cNvSpPr>
            <a:spLocks noChangeArrowheads="1"/>
          </p:cNvSpPr>
          <p:nvPr/>
        </p:nvSpPr>
        <p:spPr bwMode="auto">
          <a:xfrm>
            <a:off x="7146925" y="5767388"/>
            <a:ext cx="192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/>
              <a:t>“Y-chart” due to Gajski &amp; Kahn</a:t>
            </a:r>
          </a:p>
        </p:txBody>
      </p:sp>
      <p:sp>
        <p:nvSpPr>
          <p:cNvPr id="137232" name="Line 1040"/>
          <p:cNvSpPr>
            <a:spLocks noChangeShapeType="1"/>
          </p:cNvSpPr>
          <p:nvPr/>
        </p:nvSpPr>
        <p:spPr bwMode="auto">
          <a:xfrm>
            <a:off x="4724400" y="3657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3" name="Rectangle 1041"/>
          <p:cNvSpPr>
            <a:spLocks noChangeArrowheads="1"/>
          </p:cNvSpPr>
          <p:nvPr/>
        </p:nvSpPr>
        <p:spPr bwMode="auto">
          <a:xfrm>
            <a:off x="6842125" y="3413125"/>
            <a:ext cx="176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low level of abstraction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Elaboration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“Flattening” the design hierarchy</a:t>
            </a:r>
          </a:p>
          <a:p>
            <a:pPr lvl="1"/>
            <a:r>
              <a:rPr lang="en-US" sz="2400"/>
              <a:t>create ports</a:t>
            </a:r>
          </a:p>
          <a:p>
            <a:pPr lvl="1"/>
            <a:r>
              <a:rPr lang="en-US" sz="2400"/>
              <a:t>create signals and processes within architecture body</a:t>
            </a:r>
          </a:p>
          <a:p>
            <a:pPr lvl="1"/>
            <a:r>
              <a:rPr lang="en-US" sz="2400"/>
              <a:t>for each component instance, copy instantiated entity and architecture body</a:t>
            </a:r>
          </a:p>
          <a:p>
            <a:pPr lvl="1"/>
            <a:r>
              <a:rPr lang="en-US" sz="2400"/>
              <a:t>repeat recursively</a:t>
            </a:r>
          </a:p>
          <a:p>
            <a:pPr lvl="2"/>
            <a:r>
              <a:rPr lang="en-US" sz="2000"/>
              <a:t>bottom out at purely behavioral architecture bodies</a:t>
            </a:r>
          </a:p>
          <a:p>
            <a:r>
              <a:rPr lang="en-US" sz="2800"/>
              <a:t>Final result of elaboration</a:t>
            </a:r>
          </a:p>
          <a:p>
            <a:pPr lvl="1"/>
            <a:r>
              <a:rPr lang="en-US" sz="2400"/>
              <a:t>flat collection of signal nets and processes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0"/>
            <a:ext cx="7924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Elaboration Example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514600" y="1752600"/>
          <a:ext cx="3943350" cy="4687888"/>
        </p:xfrm>
        <a:graphic>
          <a:graphicData uri="http://schemas.openxmlformats.org/presentationml/2006/ole">
            <p:oleObj spid="_x0000_s9218" name="Picture" r:id="rId4" imgW="3943440" imgH="468648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0"/>
            <a:ext cx="7924800" cy="5029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Elaboration Example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514600" y="1676400"/>
          <a:ext cx="4114800" cy="4743450"/>
        </p:xfrm>
        <a:graphic>
          <a:graphicData uri="http://schemas.openxmlformats.org/presentationml/2006/ole">
            <p:oleObj spid="_x0000_s10242" name="Picture" r:id="rId4" imgW="4114800" imgH="4743360" progId="Word.Picture.8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Simulation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/>
              <a:t>Execution of the processes in the elaborated model</a:t>
            </a:r>
          </a:p>
          <a:p>
            <a:r>
              <a:rPr lang="en-US" sz="2800"/>
              <a:t>Discrete event simulation</a:t>
            </a:r>
          </a:p>
          <a:p>
            <a:pPr lvl="1"/>
            <a:r>
              <a:rPr lang="en-US" sz="2400"/>
              <a:t>time advances in discrete steps</a:t>
            </a:r>
          </a:p>
          <a:p>
            <a:pPr lvl="1"/>
            <a:r>
              <a:rPr lang="en-US" sz="2400"/>
              <a:t>when signal values change—</a:t>
            </a:r>
            <a:r>
              <a:rPr lang="en-US" sz="2400" i="1"/>
              <a:t>events</a:t>
            </a:r>
            <a:endParaRPr lang="en-US" sz="2400"/>
          </a:p>
          <a:p>
            <a:r>
              <a:rPr lang="en-US" sz="2800"/>
              <a:t>A processes is sensitive to events on input signals</a:t>
            </a:r>
          </a:p>
          <a:p>
            <a:pPr lvl="1"/>
            <a:r>
              <a:rPr lang="en-US" sz="2400"/>
              <a:t>specified in wait statements</a:t>
            </a:r>
          </a:p>
          <a:p>
            <a:pPr lvl="1"/>
            <a:r>
              <a:rPr lang="en-US" sz="2400"/>
              <a:t>resumes and schedules new values on output signals</a:t>
            </a:r>
          </a:p>
          <a:p>
            <a:pPr lvl="2"/>
            <a:r>
              <a:rPr lang="en-US" sz="2000"/>
              <a:t>schedules </a:t>
            </a:r>
            <a:r>
              <a:rPr lang="en-US" sz="2000" i="1"/>
              <a:t>transactions</a:t>
            </a:r>
            <a:endParaRPr lang="en-US" sz="2000"/>
          </a:p>
          <a:p>
            <a:pPr lvl="2"/>
            <a:r>
              <a:rPr lang="en-US" sz="2000"/>
              <a:t>event on a signal if new value different from old value</a:t>
            </a:r>
          </a:p>
          <a:p>
            <a:pPr lvl="1"/>
            <a:endParaRPr 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Simulation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Initialization phase</a:t>
            </a:r>
          </a:p>
          <a:p>
            <a:pPr lvl="1"/>
            <a:r>
              <a:rPr lang="en-US"/>
              <a:t>each signal is given its initial value</a:t>
            </a:r>
          </a:p>
          <a:p>
            <a:pPr lvl="1"/>
            <a:r>
              <a:rPr lang="en-US"/>
              <a:t>simulation time set to 0</a:t>
            </a:r>
          </a:p>
          <a:p>
            <a:pPr lvl="1"/>
            <a:r>
              <a:rPr lang="en-US"/>
              <a:t>for each process</a:t>
            </a:r>
          </a:p>
          <a:p>
            <a:pPr lvl="2"/>
            <a:r>
              <a:rPr lang="en-US"/>
              <a:t>activate</a:t>
            </a:r>
          </a:p>
          <a:p>
            <a:pPr lvl="2"/>
            <a:r>
              <a:rPr lang="en-US"/>
              <a:t>execute until a wait statement, then suspend</a:t>
            </a:r>
          </a:p>
          <a:p>
            <a:pPr lvl="3"/>
            <a:r>
              <a:rPr lang="en-US"/>
              <a:t>execution usually involves scheduling transactions on signals for later times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Simulation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Simulation cycle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advance simulation time to time of next transaction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each transaction at this time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update signal value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event if new value is different from old 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 each process sensitive to any of these events, or whose “wait for …” time-out has expired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resume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execute until a wait statement, then suspend</a:t>
            </a:r>
          </a:p>
          <a:p>
            <a:pPr>
              <a:lnSpc>
                <a:spcPct val="90000"/>
              </a:lnSpc>
            </a:pPr>
            <a:r>
              <a:rPr lang="en-US" sz="2800"/>
              <a:t>Simulation finishes when there are no further scheduled transactions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Synthesis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Translates register-transfer-level (RTL) design into gate-level </a:t>
            </a:r>
            <a:r>
              <a:rPr lang="en-AU" dirty="0" err="1"/>
              <a:t>netlist</a:t>
            </a:r>
            <a:endParaRPr lang="en-AU" dirty="0"/>
          </a:p>
          <a:p>
            <a:r>
              <a:rPr lang="en-AU" dirty="0"/>
              <a:t>Restrictions on coding style for RTL model</a:t>
            </a:r>
          </a:p>
          <a:p>
            <a:r>
              <a:rPr lang="en-AU" dirty="0"/>
              <a:t>Tool dependent</a:t>
            </a:r>
          </a:p>
          <a:p>
            <a:pPr lvl="1"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 Design Methodology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1524000"/>
            <a:ext cx="7391400" cy="4953000"/>
            <a:chOff x="624" y="720"/>
            <a:chExt cx="4656" cy="3360"/>
          </a:xfrm>
        </p:grpSpPr>
        <p:sp>
          <p:nvSpPr>
            <p:cNvPr id="36868" name="AutoShape 4"/>
            <p:cNvSpPr>
              <a:spLocks noChangeArrowheads="1"/>
            </p:cNvSpPr>
            <p:nvPr/>
          </p:nvSpPr>
          <p:spPr bwMode="auto">
            <a:xfrm rot="7280381">
              <a:off x="2879" y="673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AutoShape 5"/>
            <p:cNvSpPr>
              <a:spLocks noChangeArrowheads="1"/>
            </p:cNvSpPr>
            <p:nvPr/>
          </p:nvSpPr>
          <p:spPr bwMode="auto">
            <a:xfrm rot="9026493">
              <a:off x="4080" y="1632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AutoShape 6"/>
            <p:cNvSpPr>
              <a:spLocks noChangeArrowheads="1"/>
            </p:cNvSpPr>
            <p:nvPr/>
          </p:nvSpPr>
          <p:spPr bwMode="auto">
            <a:xfrm rot="12573507" flipV="1">
              <a:off x="4080" y="2758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1" name="AutoShape 7"/>
            <p:cNvSpPr>
              <a:spLocks noChangeArrowheads="1"/>
            </p:cNvSpPr>
            <p:nvPr/>
          </p:nvSpPr>
          <p:spPr bwMode="auto">
            <a:xfrm rot="7280381">
              <a:off x="3195" y="3169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AutoShape 8"/>
            <p:cNvSpPr>
              <a:spLocks noChangeArrowheads="1"/>
            </p:cNvSpPr>
            <p:nvPr/>
          </p:nvSpPr>
          <p:spPr bwMode="auto">
            <a:xfrm rot="7280381">
              <a:off x="3099" y="1969"/>
              <a:ext cx="268" cy="1034"/>
            </a:xfrm>
            <a:prstGeom prst="downArrow">
              <a:avLst>
                <a:gd name="adj1" fmla="val 35333"/>
                <a:gd name="adj2" fmla="val 5573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AutoShape 9"/>
            <p:cNvSpPr>
              <a:spLocks noChangeArrowheads="1"/>
            </p:cNvSpPr>
            <p:nvPr/>
          </p:nvSpPr>
          <p:spPr bwMode="auto">
            <a:xfrm>
              <a:off x="864" y="768"/>
              <a:ext cx="1008" cy="3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solidFill>
                    <a:srgbClr val="FFFF00"/>
                  </a:solidFill>
                </a:rPr>
                <a:t>Requirements</a:t>
              </a:r>
              <a:endParaRPr lang="en-AU" sz="1800" b="1">
                <a:solidFill>
                  <a:srgbClr val="FFFF00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3264" y="1344"/>
              <a:ext cx="720" cy="3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AU" sz="1800" b="1" i="1"/>
                <a:t>Simulate</a:t>
              </a:r>
            </a:p>
          </p:txBody>
        </p:sp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>
              <a:off x="1920" y="1344"/>
              <a:ext cx="1008" cy="336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RTL Model</a:t>
              </a:r>
              <a:endParaRPr lang="en-AU" sz="1800" b="1"/>
            </a:p>
          </p:txBody>
        </p:sp>
        <p:sp>
          <p:nvSpPr>
            <p:cNvPr id="36876" name="AutoShape 12"/>
            <p:cNvSpPr>
              <a:spLocks noChangeArrowheads="1"/>
            </p:cNvSpPr>
            <p:nvPr/>
          </p:nvSpPr>
          <p:spPr bwMode="auto">
            <a:xfrm>
              <a:off x="2928" y="13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AutoShape 13"/>
            <p:cNvSpPr>
              <a:spLocks noChangeArrowheads="1"/>
            </p:cNvSpPr>
            <p:nvPr/>
          </p:nvSpPr>
          <p:spPr bwMode="auto">
            <a:xfrm>
              <a:off x="2304" y="1680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AutoShape 14"/>
            <p:cNvSpPr>
              <a:spLocks noChangeArrowheads="1"/>
            </p:cNvSpPr>
            <p:nvPr/>
          </p:nvSpPr>
          <p:spPr bwMode="auto">
            <a:xfrm>
              <a:off x="1920" y="2496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Gate-level</a:t>
              </a:r>
              <a:br>
                <a:rPr lang="en-US" sz="1800" b="1"/>
              </a:br>
              <a:r>
                <a:rPr lang="en-US" sz="1800" b="1"/>
                <a:t>Model</a:t>
              </a:r>
              <a:endParaRPr lang="en-AU" sz="1800" b="1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064" y="1920"/>
              <a:ext cx="720" cy="3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AU" sz="1800" b="1" i="1"/>
                <a:t>Synthesize</a:t>
              </a:r>
            </a:p>
          </p:txBody>
        </p:sp>
        <p:sp>
          <p:nvSpPr>
            <p:cNvPr id="36880" name="AutoShape 16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3264" y="2544"/>
              <a:ext cx="720" cy="3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AU" sz="1800" b="1" i="1"/>
                <a:t>Simulate</a:t>
              </a:r>
            </a:p>
          </p:txBody>
        </p:sp>
        <p:sp>
          <p:nvSpPr>
            <p:cNvPr id="36882" name="AutoShape 18"/>
            <p:cNvSpPr>
              <a:spLocks noChangeArrowheads="1"/>
            </p:cNvSpPr>
            <p:nvPr/>
          </p:nvSpPr>
          <p:spPr bwMode="auto">
            <a:xfrm>
              <a:off x="2928" y="25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AutoShape 19"/>
            <p:cNvSpPr>
              <a:spLocks noChangeArrowheads="1"/>
            </p:cNvSpPr>
            <p:nvPr/>
          </p:nvSpPr>
          <p:spPr bwMode="auto">
            <a:xfrm>
              <a:off x="4320" y="2544"/>
              <a:ext cx="960" cy="336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Test Bench</a:t>
              </a:r>
              <a:endParaRPr lang="en-AU" sz="1800" b="1"/>
            </a:p>
          </p:txBody>
        </p:sp>
        <p:sp>
          <p:nvSpPr>
            <p:cNvPr id="36884" name="AutoShape 20"/>
            <p:cNvSpPr>
              <a:spLocks noChangeArrowheads="1"/>
            </p:cNvSpPr>
            <p:nvPr/>
          </p:nvSpPr>
          <p:spPr bwMode="auto">
            <a:xfrm flipH="1">
              <a:off x="3984" y="25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AutoShape 21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AutoShape 22"/>
            <p:cNvSpPr>
              <a:spLocks noChangeArrowheads="1"/>
            </p:cNvSpPr>
            <p:nvPr/>
          </p:nvSpPr>
          <p:spPr bwMode="auto">
            <a:xfrm>
              <a:off x="624" y="3072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solidFill>
                    <a:srgbClr val="FFFF00"/>
                  </a:solidFill>
                </a:rPr>
                <a:t>ASIC or FPGA</a:t>
              </a:r>
              <a:endParaRPr lang="en-AU" sz="1800" b="1">
                <a:solidFill>
                  <a:srgbClr val="FFFF00"/>
                </a:solidFill>
              </a:endParaRPr>
            </a:p>
          </p:txBody>
        </p:sp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1968" y="3120"/>
              <a:ext cx="912" cy="3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AU" sz="1800" b="1" i="1"/>
                <a:t>Place &amp; Route</a:t>
              </a:r>
            </a:p>
          </p:txBody>
        </p:sp>
        <p:sp>
          <p:nvSpPr>
            <p:cNvPr id="36888" name="AutoShape 24"/>
            <p:cNvSpPr>
              <a:spLocks noChangeArrowheads="1"/>
            </p:cNvSpPr>
            <p:nvPr/>
          </p:nvSpPr>
          <p:spPr bwMode="auto">
            <a:xfrm>
              <a:off x="1872" y="816"/>
              <a:ext cx="432" cy="240"/>
            </a:xfrm>
            <a:prstGeom prst="rightArrow">
              <a:avLst>
                <a:gd name="adj1" fmla="val 45000"/>
                <a:gd name="adj2" fmla="val 6107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AutoShape 25"/>
            <p:cNvSpPr>
              <a:spLocks noChangeArrowheads="1"/>
            </p:cNvSpPr>
            <p:nvPr/>
          </p:nvSpPr>
          <p:spPr bwMode="auto">
            <a:xfrm flipH="1">
              <a:off x="1632" y="3168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AutoShape 26"/>
            <p:cNvSpPr>
              <a:spLocks noChangeArrowheads="1"/>
            </p:cNvSpPr>
            <p:nvPr/>
          </p:nvSpPr>
          <p:spPr bwMode="auto">
            <a:xfrm>
              <a:off x="1920" y="3696"/>
              <a:ext cx="1008" cy="384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b="1"/>
                <a:t>Timing</a:t>
              </a:r>
              <a:br>
                <a:rPr lang="en-US" sz="1800" b="1"/>
              </a:br>
              <a:r>
                <a:rPr lang="en-US" sz="1800" b="1"/>
                <a:t>Model</a:t>
              </a:r>
              <a:endParaRPr lang="en-AU" sz="1800" b="1"/>
            </a:p>
          </p:txBody>
        </p:sp>
        <p:sp>
          <p:nvSpPr>
            <p:cNvPr id="36891" name="AutoShape 27"/>
            <p:cNvSpPr>
              <a:spLocks noChangeArrowheads="1"/>
            </p:cNvSpPr>
            <p:nvPr/>
          </p:nvSpPr>
          <p:spPr bwMode="auto">
            <a:xfrm>
              <a:off x="2304" y="3456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3264" y="3744"/>
              <a:ext cx="720" cy="3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AU" sz="1800" b="1" i="1"/>
                <a:t>Simulate</a:t>
              </a:r>
            </a:p>
          </p:txBody>
        </p:sp>
        <p:sp>
          <p:nvSpPr>
            <p:cNvPr id="36893" name="AutoShape 29"/>
            <p:cNvSpPr>
              <a:spLocks noChangeArrowheads="1"/>
            </p:cNvSpPr>
            <p:nvPr/>
          </p:nvSpPr>
          <p:spPr bwMode="auto">
            <a:xfrm>
              <a:off x="2928" y="3792"/>
              <a:ext cx="336" cy="240"/>
            </a:xfrm>
            <a:prstGeom prst="rightArrow">
              <a:avLst>
                <a:gd name="adj1" fmla="val 45000"/>
                <a:gd name="adj2" fmla="val 4750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AutoShape 30"/>
            <p:cNvSpPr>
              <a:spLocks noChangeArrowheads="1"/>
            </p:cNvSpPr>
            <p:nvPr/>
          </p:nvSpPr>
          <p:spPr bwMode="auto">
            <a:xfrm>
              <a:off x="2304" y="1104"/>
              <a:ext cx="240" cy="240"/>
            </a:xfrm>
            <a:prstGeom prst="downArrow">
              <a:avLst>
                <a:gd name="adj1" fmla="val 45000"/>
                <a:gd name="adj2" fmla="val 3906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6895" name="Picture 31" descr="E:\HOM_HOUS\ELECT\H_HEL132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8" y="720"/>
              <a:ext cx="432" cy="4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Domains and Levels of Modeling</a:t>
            </a:r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 flipV="1">
            <a:off x="3673475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 flipH="1" flipV="1">
            <a:off x="2073275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73475" y="35052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0" name="Oval 6"/>
          <p:cNvSpPr>
            <a:spLocks noChangeArrowheads="1"/>
          </p:cNvSpPr>
          <p:nvPr/>
        </p:nvSpPr>
        <p:spPr bwMode="auto">
          <a:xfrm>
            <a:off x="2003425" y="1835150"/>
            <a:ext cx="334010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1" name="Oval 7"/>
          <p:cNvSpPr>
            <a:spLocks noChangeArrowheads="1"/>
          </p:cNvSpPr>
          <p:nvPr/>
        </p:nvSpPr>
        <p:spPr bwMode="auto">
          <a:xfrm>
            <a:off x="2384425" y="2216150"/>
            <a:ext cx="2578100" cy="2578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841625" y="2673350"/>
            <a:ext cx="1663700" cy="1663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3298825" y="3130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5257800" y="15081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Functional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609600" y="15240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Structural</a:t>
            </a: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2911475" y="57150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Geometric</a:t>
            </a:r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7146925" y="5767388"/>
            <a:ext cx="192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/>
              <a:t>“Y-chart” due to Gajski &amp; Kahn</a:t>
            </a:r>
          </a:p>
        </p:txBody>
      </p:sp>
      <p:sp>
        <p:nvSpPr>
          <p:cNvPr id="139278" name="Line 14"/>
          <p:cNvSpPr>
            <a:spLocks noChangeShapeType="1"/>
          </p:cNvSpPr>
          <p:nvPr/>
        </p:nvSpPr>
        <p:spPr bwMode="auto">
          <a:xfrm flipH="1" flipV="1">
            <a:off x="4883150" y="2333625"/>
            <a:ext cx="695325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 flipH="1" flipV="1">
            <a:off x="4625975" y="2614613"/>
            <a:ext cx="1104900" cy="661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H="1" flipV="1">
            <a:off x="4287838" y="2943225"/>
            <a:ext cx="1290637" cy="1095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 flipV="1">
            <a:off x="3963988" y="3267075"/>
            <a:ext cx="1462087" cy="1381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5572125" y="2017713"/>
            <a:ext cx="168275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Algorithm</a:t>
            </a:r>
            <a:br>
              <a:rPr lang="en-US" sz="2000" b="1" i="1"/>
            </a:br>
            <a:r>
              <a:rPr lang="en-US" sz="2000" b="1" i="1"/>
              <a:t>(behavioral)</a:t>
            </a: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5726113" y="2932113"/>
            <a:ext cx="2366962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 dirty="0"/>
              <a:t>Register-Transfer</a:t>
            </a:r>
            <a:br>
              <a:rPr lang="en-US" sz="2000" b="1" i="1" dirty="0"/>
            </a:br>
            <a:r>
              <a:rPr lang="en-US" sz="2000" b="1" i="1" dirty="0"/>
              <a:t>Language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5575299" y="3846513"/>
            <a:ext cx="2441576" cy="40075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Boolean Equation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5422900" y="4456113"/>
            <a:ext cx="273050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Differential Equation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Domains and Levels of Modeling</a:t>
            </a:r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 flipV="1">
            <a:off x="5181600" y="19812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 flipH="1" flipV="1">
            <a:off x="3581400" y="19812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5181600" y="35814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Oval 6"/>
          <p:cNvSpPr>
            <a:spLocks noChangeArrowheads="1"/>
          </p:cNvSpPr>
          <p:nvPr/>
        </p:nvSpPr>
        <p:spPr bwMode="auto">
          <a:xfrm>
            <a:off x="3511550" y="1911350"/>
            <a:ext cx="334010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Oval 7"/>
          <p:cNvSpPr>
            <a:spLocks noChangeArrowheads="1"/>
          </p:cNvSpPr>
          <p:nvPr/>
        </p:nvSpPr>
        <p:spPr bwMode="auto">
          <a:xfrm>
            <a:off x="3892550" y="2292350"/>
            <a:ext cx="2578100" cy="2578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Oval 8"/>
          <p:cNvSpPr>
            <a:spLocks noChangeArrowheads="1"/>
          </p:cNvSpPr>
          <p:nvPr/>
        </p:nvSpPr>
        <p:spPr bwMode="auto">
          <a:xfrm>
            <a:off x="4349750" y="2749550"/>
            <a:ext cx="1663700" cy="1663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Oval 9"/>
          <p:cNvSpPr>
            <a:spLocks noChangeArrowheads="1"/>
          </p:cNvSpPr>
          <p:nvPr/>
        </p:nvSpPr>
        <p:spPr bwMode="auto">
          <a:xfrm>
            <a:off x="4806950" y="32067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6765925" y="15843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Functional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2117725" y="16002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Structural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419600" y="57912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Geometric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7146925" y="5767388"/>
            <a:ext cx="192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/>
              <a:t>“Y-chart” due to Gajski &amp; Kahn</a:t>
            </a: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V="1">
            <a:off x="3429000" y="2409825"/>
            <a:ext cx="523875" cy="28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3276600" y="2690813"/>
            <a:ext cx="952500" cy="509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V="1">
            <a:off x="3276600" y="3014663"/>
            <a:ext cx="1271588" cy="79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 flipV="1">
            <a:off x="3352800" y="3333750"/>
            <a:ext cx="1519238" cy="108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685800" y="2057400"/>
            <a:ext cx="27305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Processor-Memory</a:t>
            </a:r>
            <a:br>
              <a:rPr lang="en-US" sz="2000" b="1" i="1"/>
            </a:br>
            <a:r>
              <a:rPr lang="en-US" sz="2000" b="1" i="1"/>
              <a:t>Switch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762000" y="2971800"/>
            <a:ext cx="25130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 dirty="0"/>
              <a:t>Register-Transfer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2438400" y="3581400"/>
            <a:ext cx="84296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Gate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1752600" y="4191000"/>
            <a:ext cx="1585913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Transistor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>
            <a:normAutofit fontScale="90000"/>
          </a:bodyPr>
          <a:lstStyle/>
          <a:p>
            <a:r>
              <a:rPr lang="en-US"/>
              <a:t>Domains and Levels of Modeling</a:t>
            </a:r>
          </a:p>
        </p:txBody>
      </p:sp>
      <p:sp>
        <p:nvSpPr>
          <p:cNvPr id="143363" name="Line 3"/>
          <p:cNvSpPr>
            <a:spLocks noChangeShapeType="1"/>
          </p:cNvSpPr>
          <p:nvPr/>
        </p:nvSpPr>
        <p:spPr bwMode="auto">
          <a:xfrm flipV="1">
            <a:off x="4343400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 flipH="1" flipV="1">
            <a:off x="2743200" y="1905000"/>
            <a:ext cx="16002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4343400" y="35052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2673350" y="1835150"/>
            <a:ext cx="3340100" cy="3340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3054350" y="2216150"/>
            <a:ext cx="2578100" cy="2578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8" name="Oval 8"/>
          <p:cNvSpPr>
            <a:spLocks noChangeArrowheads="1"/>
          </p:cNvSpPr>
          <p:nvPr/>
        </p:nvSpPr>
        <p:spPr bwMode="auto">
          <a:xfrm>
            <a:off x="3511550" y="2673350"/>
            <a:ext cx="1663700" cy="1663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9" name="Oval 9"/>
          <p:cNvSpPr>
            <a:spLocks noChangeArrowheads="1"/>
          </p:cNvSpPr>
          <p:nvPr/>
        </p:nvSpPr>
        <p:spPr bwMode="auto">
          <a:xfrm>
            <a:off x="3968750" y="3130550"/>
            <a:ext cx="749300" cy="749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5927725" y="1508125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Functional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1279525" y="15240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/>
              <a:t>Structural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581400" y="57150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/>
              <a:t>Geometric</a:t>
            </a: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7146925" y="5767388"/>
            <a:ext cx="1920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/>
              <a:t>“Y-chart” due to Gajski &amp; Kahn</a:t>
            </a: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4400550" y="3505200"/>
            <a:ext cx="1924050" cy="376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H="1">
            <a:off x="4400550" y="4114800"/>
            <a:ext cx="1847850" cy="223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H="1">
            <a:off x="4410075" y="4724400"/>
            <a:ext cx="1609725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 flipH="1" flipV="1">
            <a:off x="4391025" y="5191125"/>
            <a:ext cx="1323975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Rectangle 18"/>
          <p:cNvSpPr>
            <a:spLocks noChangeArrowheads="1"/>
          </p:cNvSpPr>
          <p:nvPr/>
        </p:nvSpPr>
        <p:spPr bwMode="auto">
          <a:xfrm>
            <a:off x="6318250" y="3313113"/>
            <a:ext cx="1377950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Polygons</a:t>
            </a:r>
          </a:p>
        </p:txBody>
      </p:sp>
      <p:sp>
        <p:nvSpPr>
          <p:cNvPr id="143379" name="Rectangle 19"/>
          <p:cNvSpPr>
            <a:spLocks noChangeArrowheads="1"/>
          </p:cNvSpPr>
          <p:nvPr/>
        </p:nvSpPr>
        <p:spPr bwMode="auto">
          <a:xfrm>
            <a:off x="6243638" y="3922713"/>
            <a:ext cx="995362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Sticks</a:t>
            </a:r>
          </a:p>
        </p:txBody>
      </p:sp>
      <p:sp>
        <p:nvSpPr>
          <p:cNvPr id="143380" name="Rectangle 20"/>
          <p:cNvSpPr>
            <a:spLocks noChangeArrowheads="1"/>
          </p:cNvSpPr>
          <p:nvPr/>
        </p:nvSpPr>
        <p:spPr bwMode="auto">
          <a:xfrm>
            <a:off x="6016624" y="4532313"/>
            <a:ext cx="2136776" cy="4007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Standard Cells</a:t>
            </a:r>
          </a:p>
        </p:txBody>
      </p: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5711824" y="5141913"/>
            <a:ext cx="1450975" cy="409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2000" b="1" i="1"/>
              <a:t>Floor 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Describing Structure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981200"/>
            <a:ext cx="2590800" cy="1736725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4191000"/>
            <a:ext cx="7772400" cy="1524000"/>
          </a:xfrm>
          <a:prstGeom prst="rect">
            <a:avLst/>
          </a:prstGeom>
          <a:noFill/>
          <a:ln/>
        </p:spPr>
        <p:txBody>
          <a:bodyPr/>
          <a:lstStyle/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Module F has two inputs A and B, and output Y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F is a design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entity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Inputs and outputs are called </a:t>
            </a: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ports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charset="0"/>
              </a:rPr>
              <a:t>Describing Structure (cont.)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981200"/>
            <a:ext cx="4429125" cy="2314575"/>
          </a:xfrm>
          <a:prstGeom prst="rect">
            <a:avLst/>
          </a:prstGeom>
          <a:noFill/>
        </p:spPr>
      </p:pic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838200" y="4572000"/>
            <a:ext cx="7772400" cy="1524000"/>
          </a:xfrm>
          <a:prstGeom prst="rect">
            <a:avLst/>
          </a:prstGeom>
          <a:noFill/>
          <a:ln/>
        </p:spPr>
        <p:txBody>
          <a:bodyPr/>
          <a:lstStyle/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Entity F composed of instances of entities G, H, and I</a:t>
            </a: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This is structural description</a:t>
            </a: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charset="0"/>
            </a:endParaRPr>
          </a:p>
          <a:p>
            <a:pPr marL="292100" marR="0" lvl="0" indent="-2921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1960</TotalTime>
  <Words>1360</Words>
  <Application>Microsoft Office PowerPoint</Application>
  <PresentationFormat>On-screen Show (4:3)</PresentationFormat>
  <Paragraphs>411</Paragraphs>
  <Slides>47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Foundry</vt:lpstr>
      <vt:lpstr>Picture</vt:lpstr>
      <vt:lpstr>Behavioral Modeling</vt:lpstr>
      <vt:lpstr>Introduction</vt:lpstr>
      <vt:lpstr>Modeling Digital Systems</vt:lpstr>
      <vt:lpstr>Domains and Levels of Modeling</vt:lpstr>
      <vt:lpstr>Domains and Levels of Modeling</vt:lpstr>
      <vt:lpstr>Domains and Levels of Modeling</vt:lpstr>
      <vt:lpstr>Domains and Levels of Modeling</vt:lpstr>
      <vt:lpstr>Describing Structure</vt:lpstr>
      <vt:lpstr>Describing Structure (cont.)</vt:lpstr>
      <vt:lpstr>Describing Behavior</vt:lpstr>
      <vt:lpstr>Delay</vt:lpstr>
      <vt:lpstr>Generics</vt:lpstr>
      <vt:lpstr>Block Statement</vt:lpstr>
      <vt:lpstr>Basic VHDL Concepts</vt:lpstr>
      <vt:lpstr>Modeling Interfaces</vt:lpstr>
      <vt:lpstr>VHDL-87</vt:lpstr>
      <vt:lpstr>Modeling Behavior</vt:lpstr>
      <vt:lpstr>Behavior Example</vt:lpstr>
      <vt:lpstr>VHDL-87</vt:lpstr>
      <vt:lpstr>Modeling Structure</vt:lpstr>
      <vt:lpstr>Structure Example</vt:lpstr>
      <vt:lpstr>Structure Example</vt:lpstr>
      <vt:lpstr>Structure Example</vt:lpstr>
      <vt:lpstr>VHDL-87</vt:lpstr>
      <vt:lpstr>Structure Example in VHDL-87</vt:lpstr>
      <vt:lpstr>Structure Example in VHDL-87</vt:lpstr>
      <vt:lpstr>Structure Example in VHDL-87</vt:lpstr>
      <vt:lpstr>Structure Example in VHDL-87</vt:lpstr>
      <vt:lpstr>Mixed Behavior and Structure</vt:lpstr>
      <vt:lpstr>Mixed Example</vt:lpstr>
      <vt:lpstr>Mixed Example</vt:lpstr>
      <vt:lpstr>Mixed Example</vt:lpstr>
      <vt:lpstr>Test Benches</vt:lpstr>
      <vt:lpstr>Test Bench Example</vt:lpstr>
      <vt:lpstr>Regression Testing</vt:lpstr>
      <vt:lpstr>Regression Test Example</vt:lpstr>
      <vt:lpstr>Regression Test Example</vt:lpstr>
      <vt:lpstr>Design Processing</vt:lpstr>
      <vt:lpstr>Analysis</vt:lpstr>
      <vt:lpstr>Elaboration</vt:lpstr>
      <vt:lpstr>Elaboration Example</vt:lpstr>
      <vt:lpstr>Elaboration Example</vt:lpstr>
      <vt:lpstr>Simulation</vt:lpstr>
      <vt:lpstr>Simulation Algorithm</vt:lpstr>
      <vt:lpstr>Simulation Algorithm</vt:lpstr>
      <vt:lpstr>Synthesis</vt:lpstr>
      <vt:lpstr>Basic Design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VHDL</dc:title>
  <dc:creator>greenik</dc:creator>
  <cp:lastModifiedBy>greenik</cp:lastModifiedBy>
  <cp:revision>144</cp:revision>
  <dcterms:created xsi:type="dcterms:W3CDTF">2012-10-06T16:18:18Z</dcterms:created>
  <dcterms:modified xsi:type="dcterms:W3CDTF">2012-10-26T17:56:19Z</dcterms:modified>
</cp:coreProperties>
</file>