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82" r:id="rId3"/>
    <p:sldId id="283" r:id="rId4"/>
    <p:sldId id="285" r:id="rId5"/>
    <p:sldId id="259" r:id="rId6"/>
    <p:sldId id="257" r:id="rId7"/>
    <p:sldId id="258" r:id="rId8"/>
    <p:sldId id="260" r:id="rId9"/>
    <p:sldId id="271" r:id="rId10"/>
    <p:sldId id="273" r:id="rId11"/>
    <p:sldId id="261" r:id="rId12"/>
    <p:sldId id="262" r:id="rId13"/>
    <p:sldId id="274" r:id="rId14"/>
    <p:sldId id="275" r:id="rId15"/>
    <p:sldId id="276" r:id="rId16"/>
    <p:sldId id="277" r:id="rId17"/>
    <p:sldId id="278" r:id="rId18"/>
    <p:sldId id="263" r:id="rId19"/>
    <p:sldId id="264" r:id="rId20"/>
    <p:sldId id="279" r:id="rId21"/>
    <p:sldId id="265" r:id="rId22"/>
    <p:sldId id="266" r:id="rId23"/>
    <p:sldId id="267" r:id="rId24"/>
    <p:sldId id="268" r:id="rId25"/>
    <p:sldId id="269" r:id="rId26"/>
    <p:sldId id="270" r:id="rId27"/>
    <p:sldId id="281" r:id="rId28"/>
    <p:sldId id="286" r:id="rId29"/>
    <p:sldId id="287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E881E-77B3-4C43-B990-8C853E46087A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4234-F624-49CB-8F9F-6DE44326D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F97A-7591-4ABB-BD5A-A6AB9BC5BFE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F97A-7591-4ABB-BD5A-A6AB9BC5BFE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F97A-7591-4ABB-BD5A-A6AB9BC5BFE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6316D35-19C1-47B9-ADBC-48869F3C884D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4 : The attributes of signals (S) using </a:t>
            </a:r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209800"/>
            <a:ext cx="83058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clk’event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and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=‘1’)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--active when rising edge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--write your code here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End 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clk’event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and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=‘0’)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--active when falling edge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--write your code here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End 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pPr lvl="2"/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51816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- The most common type use with if statement is </a:t>
            </a:r>
            <a:r>
              <a:rPr lang="en-US" sz="2000" dirty="0" err="1" smtClean="0"/>
              <a:t>S’event</a:t>
            </a:r>
            <a:r>
              <a:rPr lang="en-US" sz="2000" dirty="0" smtClean="0"/>
              <a:t> – True if there is an event on S in the current simulation cycle, false otherwise 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153400" cy="1096963"/>
          </a:xfrm>
        </p:spPr>
        <p:txBody>
          <a:bodyPr>
            <a:normAutofit/>
          </a:bodyPr>
          <a:lstStyle/>
          <a:p>
            <a:pPr lvl="3">
              <a:lnSpc>
                <a:spcPct val="80000"/>
              </a:lnSpc>
            </a:pPr>
            <a:endParaRPr lang="en-US" dirty="0" smtClean="0">
              <a:latin typeface="Helvetica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The BNF description of the </a:t>
            </a:r>
            <a:r>
              <a:rPr lang="en-US" sz="2400" b="1" dirty="0" smtClean="0"/>
              <a:t>CASE statement looks like this: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endParaRPr lang="en-US" sz="2000" b="0" dirty="0" smtClean="0"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2590800"/>
            <a:ext cx="5943600" cy="2667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005840" marR="0" lvl="3" indent="-182880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case_statement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::=</a:t>
            </a: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CASE expression IS</a:t>
            </a:r>
          </a:p>
          <a:p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case_statement_alternative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case_statement_alternative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END CASE;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 : The simple </a:t>
            </a:r>
            <a:r>
              <a:rPr lang="en-US" b="1" dirty="0" smtClean="0"/>
              <a:t>CASE statement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2209800"/>
            <a:ext cx="6705600" cy="2209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2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element_color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of</a:t>
            </a:r>
          </a:p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red =&gt;</a:t>
            </a:r>
          </a:p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--statement for red</a:t>
            </a:r>
          </a:p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green | blue =&gt;</a:t>
            </a:r>
          </a:p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--statement for green or blue</a:t>
            </a:r>
          </a:p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orange to turquoise =&gt;</a:t>
            </a:r>
          </a:p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--statement for these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colours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end case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Statement(Cont.)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3429000"/>
            <a:ext cx="6019800" cy="1447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X"00" =&gt;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perform_add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X"01" =&gt;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perform_subtract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others =&gt;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signal_illegal_opcode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latin typeface="Consolas" pitchFamily="49" charset="0"/>
                <a:cs typeface="Consolas" pitchFamily="49" charset="0"/>
              </a:rPr>
              <a:t>end case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29072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3 : The </a:t>
            </a:r>
            <a:r>
              <a:rPr lang="en-US" dirty="0" err="1" smtClean="0"/>
              <a:t>opcode</a:t>
            </a:r>
            <a:r>
              <a:rPr lang="en-US" dirty="0" smtClean="0"/>
              <a:t> of </a:t>
            </a:r>
            <a:r>
              <a:rPr lang="en-US" b="1" dirty="0" smtClean="0"/>
              <a:t>CASE statement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6002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Type of </a:t>
            </a:r>
            <a:r>
              <a:rPr lang="en-US" sz="2000" dirty="0" err="1" smtClean="0"/>
              <a:t>opcodes</a:t>
            </a:r>
            <a:r>
              <a:rPr lang="en-US" sz="2000" dirty="0" smtClean="0"/>
              <a:t> </a:t>
            </a:r>
            <a:r>
              <a:rPr lang="en-US" sz="2000" b="1" dirty="0" smtClean="0"/>
              <a:t>is</a:t>
            </a:r>
          </a:p>
          <a:p>
            <a:r>
              <a:rPr lang="en-US" sz="2000" b="1" dirty="0" smtClean="0"/>
              <a:t>  </a:t>
            </a:r>
            <a:r>
              <a:rPr lang="en-US" sz="2000" dirty="0" smtClean="0"/>
              <a:t>(</a:t>
            </a:r>
            <a:r>
              <a:rPr lang="en-US" sz="2000" dirty="0" err="1" smtClean="0"/>
              <a:t>nop</a:t>
            </a:r>
            <a:r>
              <a:rPr lang="en-US" sz="2000" dirty="0" smtClean="0"/>
              <a:t>, add, subtract, load, store, jump, </a:t>
            </a:r>
            <a:r>
              <a:rPr lang="en-US" sz="2000" dirty="0" err="1" smtClean="0"/>
              <a:t>jumpsub</a:t>
            </a:r>
            <a:r>
              <a:rPr lang="en-US" sz="2000" dirty="0" smtClean="0"/>
              <a:t>, branch, halt);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4 : The </a:t>
            </a:r>
            <a:r>
              <a:rPr lang="en-US" dirty="0" err="1" smtClean="0"/>
              <a:t>opcode</a:t>
            </a:r>
            <a:r>
              <a:rPr lang="en-US" dirty="0" smtClean="0"/>
              <a:t> of </a:t>
            </a:r>
            <a:r>
              <a:rPr lang="en-US" b="1" dirty="0" smtClean="0"/>
              <a:t>CASE statement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286000"/>
            <a:ext cx="7772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opcode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is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load | add| subtract =&gt;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      operand :=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memory_operand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store | jump |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jumpsub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| branch =&gt;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	      operand :=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address_operand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others =&gt;	-- for last alternatives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      operand :=  0;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end case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5 : The previous case statement could be rewritten as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438400"/>
            <a:ext cx="6248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opcode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is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add to load =&gt;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operand :=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memory_operand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branch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downto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store =&gt;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operand :=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address_operand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others =&gt;			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operand :=  0;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end case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Example 6 : Another way is to use range constraint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	</a:t>
            </a:r>
            <a:endParaRPr lang="en-US" sz="20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	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800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subtype </a:t>
            </a:r>
            <a:r>
              <a:rPr lang="en-US" dirty="0" err="1" smtClean="0"/>
              <a:t>control_transfer_opcodes</a:t>
            </a:r>
            <a:r>
              <a:rPr lang="en-US" dirty="0" smtClean="0"/>
              <a:t> </a:t>
            </a:r>
            <a:r>
              <a:rPr lang="en-US" b="1" dirty="0" smtClean="0"/>
              <a:t>is </a:t>
            </a:r>
            <a:r>
              <a:rPr lang="en-US" dirty="0" err="1" smtClean="0"/>
              <a:t>opcodes</a:t>
            </a:r>
            <a:r>
              <a:rPr lang="en-US" dirty="0" smtClean="0"/>
              <a:t> </a:t>
            </a:r>
            <a:r>
              <a:rPr lang="en-US" b="1" dirty="0" smtClean="0"/>
              <a:t>range </a:t>
            </a:r>
            <a:r>
              <a:rPr lang="en-US" dirty="0" smtClean="0"/>
              <a:t>jump to branch;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209800"/>
            <a:ext cx="7010400" cy="83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opcode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	when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control_transfer_opcodes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store =&gt;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   operand :=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address_operand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42646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- Case statement must all be written using locally static value</a:t>
            </a:r>
            <a:r>
              <a:rPr lang="en-US" sz="2000" b="1" dirty="0" smtClean="0"/>
              <a:t>	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69754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variable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 : integer := 1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case 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expression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is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	when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 | N+1=&gt; … 	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-- illegal since N might change during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	when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N+2 to N+5 =&gt; …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-- the course of execution, these choices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	when others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=&gt; …   	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-- are not locally static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end case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328446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dirty="0" smtClean="0"/>
              <a:t>Example 7 : illegal example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498354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Constant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 : integer := 1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case 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expression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is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	when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 | C+1=&gt; … 	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-- illegal since N might change during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	when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C+2 to C+5 =&gt; … 	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-- the course of execution, these choices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	when others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=&gt; … 	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-- are not locally static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end case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614446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dirty="0" smtClean="0"/>
              <a:t>Example 8 : legal example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153400" cy="1096963"/>
          </a:xfrm>
        </p:spPr>
        <p:txBody>
          <a:bodyPr>
            <a:normAutofit/>
          </a:bodyPr>
          <a:lstStyle/>
          <a:p>
            <a:pPr lvl="3">
              <a:lnSpc>
                <a:spcPct val="80000"/>
              </a:lnSpc>
            </a:pPr>
            <a:endParaRPr lang="en-US" dirty="0" smtClean="0">
              <a:latin typeface="Helvetica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The BNF description of the </a:t>
            </a:r>
            <a:r>
              <a:rPr lang="en-US" sz="2400" b="1" dirty="0" smtClean="0"/>
              <a:t>LOOP statement looks like this: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endParaRPr lang="en-US" sz="2000" b="0" dirty="0" smtClean="0"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52600" y="2590800"/>
            <a:ext cx="5638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005840" marR="0" lvl="3" indent="-182880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Times New Roman" pitchFamily="18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w Century Schoolbook" charset="0"/>
              <a:ea typeface="+mn-ea"/>
              <a:cs typeface="Times New Roman" pitchFamily="18" charset="0"/>
            </a:endParaRPr>
          </a:p>
          <a:p>
            <a:r>
              <a:rPr lang="en-US" sz="2000" b="1" dirty="0" err="1" smtClean="0"/>
              <a:t>loop_statement</a:t>
            </a:r>
            <a:r>
              <a:rPr lang="en-US" sz="2000" b="1" dirty="0" smtClean="0"/>
              <a:t> ::=</a:t>
            </a:r>
          </a:p>
          <a:p>
            <a:r>
              <a:rPr lang="en-US" sz="2000" b="1" dirty="0" smtClean="0"/>
              <a:t>[</a:t>
            </a:r>
            <a:r>
              <a:rPr lang="en-US" sz="2000" b="1" dirty="0" err="1" smtClean="0"/>
              <a:t>LOOP_label</a:t>
            </a:r>
            <a:r>
              <a:rPr lang="en-US" sz="2000" b="1" dirty="0" smtClean="0"/>
              <a:t> : ] [</a:t>
            </a:r>
            <a:r>
              <a:rPr lang="en-US" sz="2000" b="1" dirty="0" err="1" smtClean="0"/>
              <a:t>iteration_scheme</a:t>
            </a:r>
            <a:r>
              <a:rPr lang="en-US" sz="2000" b="1" dirty="0" smtClean="0"/>
              <a:t>] LOOP</a:t>
            </a:r>
          </a:p>
          <a:p>
            <a:r>
              <a:rPr lang="en-US" sz="2000" b="1" dirty="0" err="1" smtClean="0"/>
              <a:t>sequence_of_statements</a:t>
            </a:r>
            <a:endParaRPr lang="en-US" sz="2000" b="1" dirty="0" smtClean="0"/>
          </a:p>
          <a:p>
            <a:r>
              <a:rPr lang="en-US" sz="2000" b="1" dirty="0" smtClean="0"/>
              <a:t>END LOOP[</a:t>
            </a:r>
            <a:r>
              <a:rPr lang="en-US" sz="2000" b="1" dirty="0" err="1" smtClean="0"/>
              <a:t>LOOP_label</a:t>
            </a:r>
            <a:r>
              <a:rPr lang="en-US" sz="2000" b="1" dirty="0" smtClean="0"/>
              <a:t>];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Statement(Cont.)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 : The basic LOOP</a:t>
            </a:r>
            <a:r>
              <a:rPr lang="en-US" b="1" dirty="0" smtClean="0"/>
              <a:t> statement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2133600"/>
            <a:ext cx="32004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Helvetica" charset="0"/>
                <a:cs typeface="Times New Roman" pitchFamily="18" charset="0"/>
              </a:rPr>
              <a:t>loop</a:t>
            </a:r>
            <a:r>
              <a:rPr lang="en-US" dirty="0" smtClean="0">
                <a:latin typeface="Helvetica" charset="0"/>
                <a:cs typeface="Times New Roman" pitchFamily="18" charset="0"/>
              </a:rPr>
              <a:t/>
            </a:r>
            <a:br>
              <a:rPr lang="en-US" dirty="0" smtClean="0">
                <a:latin typeface="Helvetica" charset="0"/>
                <a:cs typeface="Times New Roman" pitchFamily="18" charset="0"/>
              </a:rPr>
            </a:br>
            <a:r>
              <a:rPr lang="en-US" dirty="0" smtClean="0">
                <a:latin typeface="Helvetica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Helvetica" charset="0"/>
                <a:cs typeface="Times New Roman" pitchFamily="18" charset="0"/>
              </a:rPr>
              <a:t>do_something</a:t>
            </a:r>
            <a:r>
              <a:rPr lang="en-US" dirty="0" smtClean="0">
                <a:latin typeface="Helvetica" charset="0"/>
                <a:cs typeface="Times New Roman" pitchFamily="18" charset="0"/>
              </a:rPr>
              <a:t>;</a:t>
            </a:r>
            <a:br>
              <a:rPr lang="en-US" dirty="0" smtClean="0">
                <a:latin typeface="Helvetica" charset="0"/>
                <a:cs typeface="Times New Roman" pitchFamily="18" charset="0"/>
              </a:rPr>
            </a:br>
            <a:r>
              <a:rPr lang="en-US" b="1" dirty="0" smtClean="0">
                <a:latin typeface="Helvetica" charset="0"/>
                <a:cs typeface="Times New Roman" pitchFamily="18" charset="0"/>
              </a:rPr>
              <a:t>end loop</a:t>
            </a:r>
            <a:r>
              <a:rPr lang="en-US" dirty="0" smtClean="0">
                <a:latin typeface="Helvetica" charset="0"/>
                <a:cs typeface="Times New Roman" pitchFamily="18" charset="0"/>
              </a:rPr>
              <a:t>;</a:t>
            </a:r>
            <a:endParaRPr lang="en-US" dirty="0">
              <a:latin typeface="Helvetica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1242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2 : </a:t>
            </a:r>
            <a:r>
              <a:rPr lang="en-US" dirty="0" smtClean="0">
                <a:cs typeface="Times New Roman" pitchFamily="18" charset="0"/>
              </a:rPr>
              <a:t>An example of using </a:t>
            </a:r>
            <a:r>
              <a:rPr lang="en-US" b="1" dirty="0" smtClean="0">
                <a:cs typeface="Times New Roman" pitchFamily="18" charset="0"/>
              </a:rPr>
              <a:t>while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loop</a:t>
            </a:r>
            <a:r>
              <a:rPr lang="en-US" dirty="0" smtClean="0">
                <a:cs typeface="Times New Roman" pitchFamily="18" charset="0"/>
              </a:rPr>
              <a:t> statement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3581400"/>
            <a:ext cx="5486400" cy="9906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index &lt; length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(index) /= ' '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loop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index := index + 1;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latin typeface="Consolas" pitchFamily="49" charset="0"/>
                <a:cs typeface="Consolas" pitchFamily="49" charset="0"/>
              </a:rPr>
              <a:t>end loop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4876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3 : </a:t>
            </a:r>
            <a:r>
              <a:rPr lang="en-US" dirty="0" smtClean="0">
                <a:cs typeface="Times New Roman" pitchFamily="18" charset="0"/>
              </a:rPr>
              <a:t>An example of using </a:t>
            </a:r>
            <a:r>
              <a:rPr lang="en-US" b="1" dirty="0" smtClean="0">
                <a:cs typeface="Times New Roman" pitchFamily="18" charset="0"/>
              </a:rPr>
              <a:t>for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loop</a:t>
            </a:r>
            <a:r>
              <a:rPr lang="en-US" dirty="0" smtClean="0">
                <a:cs typeface="Times New Roman" pitchFamily="18" charset="0"/>
              </a:rPr>
              <a:t> statement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676400" y="5334000"/>
            <a:ext cx="5486400" cy="9906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item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1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last_item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loop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table(item) := 0;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latin typeface="Consolas" pitchFamily="49" charset="0"/>
                <a:cs typeface="Consolas" pitchFamily="49" charset="0"/>
              </a:rPr>
              <a:t>end loop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678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statement can have an explicit sensitivity list. This list defines the signals that cause the statements inside the process statement.</a:t>
            </a:r>
          </a:p>
          <a:p>
            <a:endParaRPr lang="en-US" sz="2400" dirty="0" smtClean="0"/>
          </a:p>
          <a:p>
            <a:r>
              <a:rPr lang="en-US" sz="2400" dirty="0" smtClean="0"/>
              <a:t>Process Example (refer to the next slide.)</a:t>
            </a:r>
          </a:p>
          <a:p>
            <a:pPr lvl="1"/>
            <a:r>
              <a:rPr lang="en-US" sz="1800" dirty="0" smtClean="0"/>
              <a:t>The Example show two-input NAND gate.</a:t>
            </a:r>
          </a:p>
          <a:p>
            <a:pPr lvl="1"/>
            <a:r>
              <a:rPr lang="en-US" sz="1800" b="1" dirty="0" smtClean="0"/>
              <a:t>USE</a:t>
            </a:r>
            <a:r>
              <a:rPr lang="en-US" sz="1800" dirty="0" smtClean="0"/>
              <a:t> statement declares a VHDL package.</a:t>
            </a:r>
          </a:p>
          <a:p>
            <a:pPr lvl="1"/>
            <a:r>
              <a:rPr lang="en-US" sz="1800" dirty="0" smtClean="0"/>
              <a:t>The PORT can be declared by </a:t>
            </a:r>
            <a:r>
              <a:rPr lang="en-US" sz="1800" b="1" dirty="0" smtClean="0"/>
              <a:t>ENTITY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The process declarative start at </a:t>
            </a:r>
            <a:r>
              <a:rPr lang="en-US" sz="1800" b="1" dirty="0" smtClean="0"/>
              <a:t>PROCESS </a:t>
            </a:r>
            <a:r>
              <a:rPr lang="en-US" sz="1800" dirty="0" smtClean="0"/>
              <a:t>and ends at</a:t>
            </a:r>
            <a:r>
              <a:rPr lang="en-US" sz="1800" b="1" dirty="0" smtClean="0"/>
              <a:t> BEGIN.</a:t>
            </a:r>
          </a:p>
          <a:p>
            <a:pPr lvl="1"/>
            <a:r>
              <a:rPr lang="en-US" sz="1800" dirty="0" smtClean="0"/>
              <a:t>The process statement start at </a:t>
            </a:r>
            <a:r>
              <a:rPr lang="en-US" sz="1800" b="1" dirty="0" smtClean="0"/>
              <a:t>BEGIN </a:t>
            </a:r>
            <a:r>
              <a:rPr lang="en-US" sz="1800" dirty="0" smtClean="0"/>
              <a:t>and ends at</a:t>
            </a:r>
            <a:r>
              <a:rPr lang="en-US" sz="1800" b="1" dirty="0" smtClean="0"/>
              <a:t> END PROCESS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b="1" dirty="0" smtClean="0"/>
              <a:t>PROCESS (</a:t>
            </a:r>
            <a:r>
              <a:rPr lang="en-US" sz="1800" b="1" dirty="0" err="1" smtClean="0"/>
              <a:t>a,b</a:t>
            </a:r>
            <a:r>
              <a:rPr lang="en-US" sz="1800" b="1" dirty="0" smtClean="0"/>
              <a:t>) is an explicit sensitivity list with 2 signals. 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Statement(Cont.)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Another example of loop statement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133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4 : </a:t>
            </a:r>
            <a:r>
              <a:rPr lang="en-US" dirty="0" smtClean="0">
                <a:cs typeface="Times New Roman" pitchFamily="18" charset="0"/>
              </a:rPr>
              <a:t>An example of using </a:t>
            </a:r>
            <a:r>
              <a:rPr lang="en-US" b="1" dirty="0" smtClean="0">
                <a:cs typeface="Times New Roman" pitchFamily="18" charset="0"/>
              </a:rPr>
              <a:t>iteration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loop</a:t>
            </a:r>
            <a:r>
              <a:rPr lang="en-US" dirty="0" smtClean="0">
                <a:cs typeface="Times New Roman" pitchFamily="18" charset="0"/>
              </a:rPr>
              <a:t> statement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0" y="2590800"/>
            <a:ext cx="5486400" cy="1371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max_str_len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loop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a(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:=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exit when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= NUL;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end loop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4038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5 : </a:t>
            </a:r>
            <a:r>
              <a:rPr lang="en-US" dirty="0" smtClean="0">
                <a:cs typeface="Times New Roman" pitchFamily="18" charset="0"/>
              </a:rPr>
              <a:t>An example of using </a:t>
            </a:r>
            <a:r>
              <a:rPr lang="en-US" b="1" dirty="0" smtClean="0">
                <a:cs typeface="Times New Roman" pitchFamily="18" charset="0"/>
              </a:rPr>
              <a:t>loop</a:t>
            </a:r>
            <a:r>
              <a:rPr lang="en-US" dirty="0" smtClean="0">
                <a:cs typeface="Times New Roman" pitchFamily="18" charset="0"/>
              </a:rPr>
              <a:t> next statement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600200" y="4495800"/>
            <a:ext cx="5486400" cy="19812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outer_loop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loop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inner_loop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loop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do_something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next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outer_loop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temp = 0;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do_something_else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end loop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inner_loop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end loop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outer_loop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153400" cy="792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execution of a LOOP statement, it may be necessary to jump out of the loop by using EXIT statement.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0" y="3276600"/>
            <a:ext cx="67818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IN 0 TO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max_limit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LOOP</a:t>
            </a: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int_a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&lt;= 0) THEN 		-- less than or</a:t>
            </a: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	EXIT; 			-- equal to</a:t>
            </a: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ELSE</a:t>
            </a: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	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int_a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:=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int_a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-1;</a:t>
            </a: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	q(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) &lt;= 3.1416 / REAL(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int_a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); -- signal</a:t>
            </a: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END IF; -- assign</a:t>
            </a: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END LOOP;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7432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 : </a:t>
            </a:r>
            <a:r>
              <a:rPr lang="en-US" dirty="0" smtClean="0">
                <a:cs typeface="Times New Roman" pitchFamily="18" charset="0"/>
              </a:rPr>
              <a:t>An example of using </a:t>
            </a:r>
            <a:r>
              <a:rPr lang="en-US" b="1" dirty="0" smtClean="0">
                <a:cs typeface="Times New Roman" pitchFamily="18" charset="0"/>
              </a:rPr>
              <a:t>EXIT </a:t>
            </a:r>
            <a:r>
              <a:rPr lang="en-US" dirty="0" smtClean="0">
                <a:cs typeface="Times New Roman" pitchFamily="18" charset="0"/>
              </a:rPr>
              <a:t>statement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Statement(Cont.)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 : The simple </a:t>
            </a:r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2209800"/>
            <a:ext cx="56388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if en=‘1’ then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stored_value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:=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data_in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lvl="2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end if;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6692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2 : The simple </a:t>
            </a:r>
            <a:r>
              <a:rPr lang="en-US" b="1" dirty="0" smtClean="0"/>
              <a:t>IF ELSE statement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4191000"/>
            <a:ext cx="7239000" cy="1905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sel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=‘0’ then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result &lt;= input_0; --executed if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sel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0</a:t>
            </a:r>
          </a:p>
          <a:p>
            <a:pPr lvl="2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else	</a:t>
            </a:r>
          </a:p>
          <a:p>
            <a:pPr lvl="2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result &lt;= input_1; executed if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sel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/= 0</a:t>
            </a:r>
          </a:p>
          <a:p>
            <a:pPr lvl="2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end if;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46237"/>
            <a:ext cx="8077200" cy="1096963"/>
          </a:xfrm>
        </p:spPr>
        <p:txBody>
          <a:bodyPr>
            <a:normAutofit fontScale="70000" lnSpcReduction="20000"/>
          </a:bodyPr>
          <a:lstStyle/>
          <a:p>
            <a:pPr lvl="3">
              <a:lnSpc>
                <a:spcPct val="80000"/>
              </a:lnSpc>
            </a:pPr>
            <a:endParaRPr lang="en-US" dirty="0" smtClean="0">
              <a:latin typeface="Helvetica" charset="0"/>
              <a:cs typeface="Times New Roman" pitchFamily="18" charset="0"/>
            </a:endParaRPr>
          </a:p>
          <a:p>
            <a:pPr marL="109220" lvl="2" indent="-2921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sz="2700" dirty="0" smtClean="0">
                <a:cs typeface="Times New Roman" pitchFamily="18" charset="0"/>
              </a:rPr>
              <a:t>An assertion statement is used to verify a specified condition and to report if the condition is violated.</a:t>
            </a:r>
            <a:r>
              <a:rPr lang="en-US" sz="2700" dirty="0" smtClean="0"/>
              <a:t> The BNF description of the </a:t>
            </a:r>
            <a:r>
              <a:rPr lang="en-US" sz="2700" b="1" dirty="0" smtClean="0"/>
              <a:t>ASSERT statement looks like this: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endParaRPr lang="en-US" sz="2000" b="0" dirty="0" smtClean="0"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3276600"/>
            <a:ext cx="5638800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 err="1" smtClean="0">
                <a:cs typeface="Times New Roman" pitchFamily="18" charset="0"/>
              </a:rPr>
              <a:t>assertion_statement</a:t>
            </a:r>
            <a:r>
              <a:rPr lang="en-US" sz="2000" dirty="0" smtClean="0">
                <a:cs typeface="Times New Roman" pitchFamily="18" charset="0"/>
              </a:rPr>
              <a:t> ::=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b="1" dirty="0" smtClean="0">
                <a:cs typeface="Times New Roman" pitchFamily="18" charset="0"/>
              </a:rPr>
              <a:t>assert </a:t>
            </a:r>
            <a:r>
              <a:rPr lang="en-US" sz="2000" dirty="0" smtClean="0">
                <a:cs typeface="Times New Roman" pitchFamily="18" charset="0"/>
              </a:rPr>
              <a:t>condition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	[ </a:t>
            </a:r>
            <a:r>
              <a:rPr lang="en-US" sz="2000" b="1" dirty="0" smtClean="0">
                <a:cs typeface="Times New Roman" pitchFamily="18" charset="0"/>
              </a:rPr>
              <a:t>report </a:t>
            </a:r>
            <a:r>
              <a:rPr lang="en-US" sz="2000" dirty="0" smtClean="0">
                <a:cs typeface="Times New Roman" pitchFamily="18" charset="0"/>
              </a:rPr>
              <a:t>expression ]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	[ </a:t>
            </a:r>
            <a:r>
              <a:rPr lang="en-US" sz="2000" b="1" dirty="0" smtClean="0">
                <a:cs typeface="Times New Roman" pitchFamily="18" charset="0"/>
              </a:rPr>
              <a:t>severity </a:t>
            </a:r>
            <a:r>
              <a:rPr lang="en-US" sz="2000" dirty="0" smtClean="0">
                <a:cs typeface="Times New Roman" pitchFamily="18" charset="0"/>
              </a:rPr>
              <a:t>expression</a:t>
            </a:r>
            <a:r>
              <a:rPr lang="en-US" sz="2000" b="1" dirty="0" smtClean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] ;</a:t>
            </a:r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Statement(Cont.)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 : </a:t>
            </a:r>
            <a:r>
              <a:rPr lang="en-US" dirty="0" smtClean="0">
                <a:cs typeface="Times New Roman" pitchFamily="18" charset="0"/>
              </a:rPr>
              <a:t>An example of using </a:t>
            </a:r>
            <a:r>
              <a:rPr lang="en-US" b="1" dirty="0" smtClean="0">
                <a:cs typeface="Times New Roman" pitchFamily="18" charset="0"/>
              </a:rPr>
              <a:t>ASSERT </a:t>
            </a:r>
            <a:r>
              <a:rPr lang="en-US" dirty="0" smtClean="0">
                <a:cs typeface="Times New Roman" pitchFamily="18" charset="0"/>
              </a:rPr>
              <a:t>statement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2286000"/>
            <a:ext cx="6781800" cy="2438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last_clk_value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/=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THEN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last_clk_value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:=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IF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= ‘1’) THEN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	ASSERT (NOW -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last_d_change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&gt;= 20 ns)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	REPORT “setup violation”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	SEVERITY WARNING;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END IF;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END IF;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153400" cy="4525963"/>
          </a:xfrm>
        </p:spPr>
        <p:txBody>
          <a:bodyPr>
            <a:normAutofit/>
          </a:bodyPr>
          <a:lstStyle/>
          <a:p>
            <a:pPr lvl="3">
              <a:lnSpc>
                <a:spcPct val="80000"/>
              </a:lnSpc>
            </a:pPr>
            <a:endParaRPr lang="en-US" dirty="0" smtClean="0">
              <a:latin typeface="Helvetica" charset="0"/>
              <a:cs typeface="Times New Roman" pitchFamily="18" charset="0"/>
            </a:endParaRPr>
          </a:p>
          <a:p>
            <a:r>
              <a:rPr lang="en-US" sz="2200" dirty="0" smtClean="0"/>
              <a:t>The </a:t>
            </a:r>
            <a:r>
              <a:rPr lang="en-US" sz="2200" b="1" dirty="0" smtClean="0"/>
              <a:t>WAIT statement gives the designer the ability to suspend the sequential </a:t>
            </a:r>
            <a:r>
              <a:rPr lang="en-US" sz="2200" dirty="0" smtClean="0"/>
              <a:t>execution of a process or subprogram.</a:t>
            </a:r>
          </a:p>
          <a:p>
            <a:endParaRPr lang="en-US" sz="2200" b="0" dirty="0" smtClean="0">
              <a:cs typeface="Times New Roman" charset="0"/>
            </a:endParaRPr>
          </a:p>
          <a:p>
            <a:r>
              <a:rPr lang="en-US" sz="2200" dirty="0" smtClean="0"/>
              <a:t>The suspended process:</a:t>
            </a:r>
          </a:p>
          <a:p>
            <a:pPr lvl="1"/>
            <a:r>
              <a:rPr lang="en-US" sz="1800" b="1" dirty="0" smtClean="0"/>
              <a:t>WAIT ON signal changes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b="1" dirty="0" smtClean="0"/>
              <a:t>WAIT UNTIL an expression is true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b="1" dirty="0" smtClean="0"/>
              <a:t>WAIT FOR a specific amount of time</a:t>
            </a:r>
            <a:endParaRPr lang="en-US" sz="1800" b="0" dirty="0" smtClean="0">
              <a:cs typeface="Times New Roman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Statement(Cont.)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 : An example of WAIT ON</a:t>
            </a:r>
            <a:r>
              <a:rPr lang="en-US" b="1" dirty="0" smtClean="0"/>
              <a:t> signal change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00200" y="2209800"/>
            <a:ext cx="5638800" cy="1371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PROCESS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q &lt;= d;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WAIT ON reset, clock;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END PROCESS;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6400" y="4419600"/>
            <a:ext cx="5638800" cy="1371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PROCESS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WAIT UNTIL clock = ‘1’ AND 	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clock’EVENT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q &lt;= d;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END PROCESS;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38862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2 : An example of WAIT Until </a:t>
            </a:r>
            <a:r>
              <a:rPr lang="en-US" b="1" dirty="0" smtClean="0"/>
              <a:t>an expression is true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Statement(Cont.)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3 : An example of </a:t>
            </a:r>
            <a:r>
              <a:rPr lang="en-US" b="1" dirty="0" smtClean="0"/>
              <a:t>WAIT FOR a specific amount of time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00200" y="2209800"/>
            <a:ext cx="5638800" cy="1371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PROCESS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q &lt;= d;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WAIT FOR 20ns;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END PROCESS;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New Century Schoolbook" charset="0"/>
              </a:rPr>
              <a:t>Wait </a:t>
            </a:r>
            <a:r>
              <a:rPr lang="en-US" sz="3600" b="1" dirty="0">
                <a:latin typeface="New Century Schoolbook" charset="0"/>
              </a:rPr>
              <a:t>Statement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latin typeface="New Century Schoolbook" charset="0"/>
                <a:cs typeface="Times New Roman" pitchFamily="18" charset="0"/>
              </a:rPr>
              <a:t>The sensitivity list of the </a:t>
            </a:r>
            <a:r>
              <a:rPr lang="en-US" sz="2000" b="1">
                <a:latin typeface="New Century Schoolbook" charset="0"/>
                <a:cs typeface="Times New Roman" pitchFamily="18" charset="0"/>
              </a:rPr>
              <a:t>wait</a:t>
            </a:r>
            <a:r>
              <a:rPr lang="en-US" sz="2000">
                <a:latin typeface="New Century Schoolbook" charset="0"/>
                <a:cs typeface="Times New Roman" pitchFamily="18" charset="0"/>
              </a:rPr>
              <a:t> statement specifies a set of signals to which the process is sensitive while it is suspended.</a:t>
            </a:r>
          </a:p>
          <a:p>
            <a:r>
              <a:rPr lang="en-US" sz="2000">
                <a:latin typeface="New Century Schoolbook" charset="0"/>
                <a:cs typeface="Times New Roman" pitchFamily="18" charset="0"/>
              </a:rPr>
              <a:t>When an event occurs on any of these signals (that is, the value of the signal changes), the process resumes.</a:t>
            </a:r>
          </a:p>
          <a:p>
            <a:r>
              <a:rPr lang="en-US" sz="2000">
                <a:latin typeface="New Century Schoolbook" charset="0"/>
                <a:cs typeface="Times New Roman" pitchFamily="18" charset="0"/>
              </a:rPr>
              <a:t>If the sensitivity clause is omitted, then the process is sensitive to all of the signals mentioned in the condition expression.</a:t>
            </a:r>
          </a:p>
          <a:p>
            <a:r>
              <a:rPr lang="en-US" sz="2000">
                <a:latin typeface="New Century Schoolbook" charset="0"/>
                <a:cs typeface="Times New Roman" pitchFamily="18" charset="0"/>
              </a:rPr>
              <a:t>If a sensitivity list is included in the header of a process statement, then the process is assumed to have an implicit wait statement at the end of its statement part.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New Century Schoolbook" charset="0"/>
              </a:rPr>
              <a:t>Wait Statement (Cont.)</a:t>
            </a:r>
            <a:endParaRPr lang="en-US" sz="3600" b="1" dirty="0">
              <a:latin typeface="New Century Schoolbook" charset="0"/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214563"/>
            <a:ext cx="7958138" cy="40338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New Century Schoolbook" charset="0"/>
                <a:cs typeface="Times New Roman" pitchFamily="18" charset="0"/>
              </a:rPr>
              <a:t>An example of a process statements with a sensitivity list: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Helvetica" charset="0"/>
                <a:cs typeface="Times New Roman" pitchFamily="18" charset="0"/>
              </a:rPr>
              <a:t>process</a:t>
            </a:r>
            <a:r>
              <a:rPr lang="en-US" sz="2400" dirty="0">
                <a:latin typeface="Helvetica" charset="0"/>
                <a:cs typeface="Times New Roman" pitchFamily="18" charset="0"/>
              </a:rPr>
              <a:t> (reset, clock)</a:t>
            </a:r>
            <a:br>
              <a:rPr lang="en-US" sz="2400" dirty="0">
                <a:latin typeface="Helvetica" charset="0"/>
                <a:cs typeface="Times New Roman" pitchFamily="18" charset="0"/>
              </a:rPr>
            </a:br>
            <a:r>
              <a:rPr lang="en-US" sz="2400" dirty="0">
                <a:latin typeface="Helvetica" charset="0"/>
                <a:cs typeface="Times New Roman" pitchFamily="18" charset="0"/>
              </a:rPr>
              <a:t>	</a:t>
            </a:r>
            <a:r>
              <a:rPr lang="en-US" sz="2400" b="1" dirty="0">
                <a:latin typeface="Helvetica" charset="0"/>
                <a:cs typeface="Times New Roman" pitchFamily="18" charset="0"/>
              </a:rPr>
              <a:t>variable</a:t>
            </a:r>
            <a:r>
              <a:rPr lang="en-US" sz="2400" dirty="0">
                <a:latin typeface="Helvetica" charset="0"/>
                <a:cs typeface="Times New Roman" pitchFamily="18" charset="0"/>
              </a:rPr>
              <a:t> state : bit := false;</a:t>
            </a:r>
            <a:br>
              <a:rPr lang="en-US" sz="2400" dirty="0">
                <a:latin typeface="Helvetica" charset="0"/>
                <a:cs typeface="Times New Roman" pitchFamily="18" charset="0"/>
              </a:rPr>
            </a:br>
            <a:r>
              <a:rPr lang="en-US" sz="2400" b="1" dirty="0">
                <a:latin typeface="Helvetica" charset="0"/>
                <a:cs typeface="Times New Roman" pitchFamily="18" charset="0"/>
              </a:rPr>
              <a:t>begin</a:t>
            </a:r>
            <a:r>
              <a:rPr lang="en-US" sz="2400" dirty="0">
                <a:latin typeface="Helvetica" charset="0"/>
                <a:cs typeface="Times New Roman" pitchFamily="18" charset="0"/>
              </a:rPr>
              <a:t/>
            </a:r>
            <a:br>
              <a:rPr lang="en-US" sz="2400" dirty="0">
                <a:latin typeface="Helvetica" charset="0"/>
                <a:cs typeface="Times New Roman" pitchFamily="18" charset="0"/>
              </a:rPr>
            </a:br>
            <a:r>
              <a:rPr lang="en-US" sz="2400" dirty="0">
                <a:latin typeface="Helvetica" charset="0"/>
                <a:cs typeface="Times New Roman" pitchFamily="18" charset="0"/>
              </a:rPr>
              <a:t>	</a:t>
            </a:r>
            <a:r>
              <a:rPr lang="en-US" sz="2400" b="1" dirty="0">
                <a:latin typeface="Helvetica" charset="0"/>
                <a:cs typeface="Times New Roman" pitchFamily="18" charset="0"/>
              </a:rPr>
              <a:t>if</a:t>
            </a:r>
            <a:r>
              <a:rPr lang="en-US" sz="2400" dirty="0">
                <a:latin typeface="Helvetica" charset="0"/>
                <a:cs typeface="Times New Roman" pitchFamily="18" charset="0"/>
              </a:rPr>
              <a:t> reset </a:t>
            </a:r>
            <a:r>
              <a:rPr lang="en-US" sz="2400" b="1" dirty="0">
                <a:latin typeface="Helvetica" charset="0"/>
                <a:cs typeface="Times New Roman" pitchFamily="18" charset="0"/>
              </a:rPr>
              <a:t>then</a:t>
            </a:r>
            <a:r>
              <a:rPr lang="en-US" sz="2400" dirty="0">
                <a:latin typeface="Helvetica" charset="0"/>
                <a:cs typeface="Times New Roman" pitchFamily="18" charset="0"/>
              </a:rPr>
              <a:t/>
            </a:r>
            <a:br>
              <a:rPr lang="en-US" sz="2400" dirty="0">
                <a:latin typeface="Helvetica" charset="0"/>
                <a:cs typeface="Times New Roman" pitchFamily="18" charset="0"/>
              </a:rPr>
            </a:br>
            <a:r>
              <a:rPr lang="en-US" sz="2400" dirty="0">
                <a:latin typeface="Helvetica" charset="0"/>
                <a:cs typeface="Times New Roman" pitchFamily="18" charset="0"/>
              </a:rPr>
              <a:t>		state := false;</a:t>
            </a:r>
            <a:br>
              <a:rPr lang="en-US" sz="2400" dirty="0">
                <a:latin typeface="Helvetica" charset="0"/>
                <a:cs typeface="Times New Roman" pitchFamily="18" charset="0"/>
              </a:rPr>
            </a:br>
            <a:r>
              <a:rPr lang="en-US" sz="2400" dirty="0">
                <a:latin typeface="Helvetica" charset="0"/>
                <a:cs typeface="Times New Roman" pitchFamily="18" charset="0"/>
              </a:rPr>
              <a:t>	</a:t>
            </a:r>
            <a:r>
              <a:rPr lang="en-US" sz="2400" b="1" dirty="0" err="1">
                <a:latin typeface="Helvetica" charset="0"/>
                <a:cs typeface="Times New Roman" pitchFamily="18" charset="0"/>
              </a:rPr>
              <a:t>elsif</a:t>
            </a:r>
            <a:r>
              <a:rPr lang="en-US" sz="2400" dirty="0">
                <a:latin typeface="Helvetica" charset="0"/>
                <a:cs typeface="Times New Roman" pitchFamily="18" charset="0"/>
              </a:rPr>
              <a:t> clock = true </a:t>
            </a:r>
            <a:r>
              <a:rPr lang="en-US" sz="2400" b="1" dirty="0">
                <a:latin typeface="Helvetica" charset="0"/>
                <a:cs typeface="Times New Roman" pitchFamily="18" charset="0"/>
              </a:rPr>
              <a:t>then</a:t>
            </a:r>
            <a:r>
              <a:rPr lang="en-US" sz="2400" dirty="0">
                <a:latin typeface="Helvetica" charset="0"/>
                <a:cs typeface="Times New Roman" pitchFamily="18" charset="0"/>
              </a:rPr>
              <a:t/>
            </a:r>
            <a:br>
              <a:rPr lang="en-US" sz="2400" dirty="0">
                <a:latin typeface="Helvetica" charset="0"/>
                <a:cs typeface="Times New Roman" pitchFamily="18" charset="0"/>
              </a:rPr>
            </a:br>
            <a:r>
              <a:rPr lang="en-US" sz="2400" dirty="0">
                <a:latin typeface="Helvetica" charset="0"/>
                <a:cs typeface="Times New Roman" pitchFamily="18" charset="0"/>
              </a:rPr>
              <a:t>		state := not state;</a:t>
            </a:r>
            <a:br>
              <a:rPr lang="en-US" sz="2400" dirty="0">
                <a:latin typeface="Helvetica" charset="0"/>
                <a:cs typeface="Times New Roman" pitchFamily="18" charset="0"/>
              </a:rPr>
            </a:br>
            <a:r>
              <a:rPr lang="en-US" sz="2400" dirty="0">
                <a:latin typeface="Helvetica" charset="0"/>
                <a:cs typeface="Times New Roman" pitchFamily="18" charset="0"/>
              </a:rPr>
              <a:t>	</a:t>
            </a:r>
            <a:r>
              <a:rPr lang="en-US" sz="2400" b="1" dirty="0">
                <a:latin typeface="Helvetica" charset="0"/>
                <a:cs typeface="Times New Roman" pitchFamily="18" charset="0"/>
              </a:rPr>
              <a:t>end if</a:t>
            </a:r>
            <a:r>
              <a:rPr lang="en-US" sz="2400" dirty="0">
                <a:latin typeface="Helvetica" charset="0"/>
                <a:cs typeface="Times New Roman" pitchFamily="18" charset="0"/>
              </a:rPr>
              <a:t>;</a:t>
            </a:r>
            <a:br>
              <a:rPr lang="en-US" sz="2400" dirty="0">
                <a:latin typeface="Helvetica" charset="0"/>
                <a:cs typeface="Times New Roman" pitchFamily="18" charset="0"/>
              </a:rPr>
            </a:br>
            <a:r>
              <a:rPr lang="en-US" sz="2400" dirty="0">
                <a:latin typeface="Helvetica" charset="0"/>
                <a:cs typeface="Times New Roman" pitchFamily="18" charset="0"/>
              </a:rPr>
              <a:t>	q &lt;= state </a:t>
            </a:r>
            <a:r>
              <a:rPr lang="en-US" sz="2400" b="1" dirty="0">
                <a:latin typeface="Helvetica" charset="0"/>
                <a:cs typeface="Times New Roman" pitchFamily="18" charset="0"/>
              </a:rPr>
              <a:t>after</a:t>
            </a:r>
            <a:r>
              <a:rPr lang="en-US" sz="2400" dirty="0">
                <a:latin typeface="Helvetica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Helvetica" charset="0"/>
                <a:cs typeface="Times New Roman" pitchFamily="18" charset="0"/>
              </a:rPr>
              <a:t>prop_delay</a:t>
            </a:r>
            <a:r>
              <a:rPr lang="en-US" sz="2400" dirty="0">
                <a:latin typeface="Helvetica" charset="0"/>
                <a:cs typeface="Times New Roman" pitchFamily="18" charset="0"/>
              </a:rPr>
              <a:t>;</a:t>
            </a:r>
            <a:br>
              <a:rPr lang="en-US" sz="2400" dirty="0">
                <a:latin typeface="Helvetica" charset="0"/>
                <a:cs typeface="Times New Roman" pitchFamily="18" charset="0"/>
              </a:rPr>
            </a:br>
            <a:r>
              <a:rPr lang="en-US" sz="2400" dirty="0">
                <a:latin typeface="Helvetica" charset="0"/>
                <a:cs typeface="Times New Roman" pitchFamily="18" charset="0"/>
              </a:rPr>
              <a:t>	-- implicit wait on reset, clock</a:t>
            </a:r>
            <a:br>
              <a:rPr lang="en-US" sz="2400" dirty="0">
                <a:latin typeface="Helvetica" charset="0"/>
                <a:cs typeface="Times New Roman" pitchFamily="18" charset="0"/>
              </a:rPr>
            </a:br>
            <a:r>
              <a:rPr lang="en-US" sz="2400" b="1" dirty="0">
                <a:latin typeface="Helvetica" charset="0"/>
                <a:cs typeface="Times New Roman" pitchFamily="18" charset="0"/>
              </a:rPr>
              <a:t>end process</a:t>
            </a:r>
            <a:r>
              <a:rPr lang="en-US" sz="2400" dirty="0">
                <a:latin typeface="Helvetica" charset="0"/>
                <a:cs typeface="Times New Roman" pitchFamily="18" charset="0"/>
              </a:rPr>
              <a:t>;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1676400"/>
            <a:ext cx="5486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LIBRARY IEEE;</a:t>
            </a:r>
          </a:p>
          <a:p>
            <a:r>
              <a:rPr lang="en-US" sz="1400" b="1" dirty="0" smtClean="0"/>
              <a:t>USE IEEE.std_logic_1164.ALL;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ENTITY nand2 IS</a:t>
            </a:r>
          </a:p>
          <a:p>
            <a:r>
              <a:rPr lang="en-US" sz="1400" b="1" dirty="0" smtClean="0"/>
              <a:t>     PORT( a, b : IN </a:t>
            </a:r>
            <a:r>
              <a:rPr lang="en-US" sz="1400" b="1" dirty="0" err="1" smtClean="0"/>
              <a:t>std_logic</a:t>
            </a:r>
            <a:r>
              <a:rPr lang="en-US" sz="1400" b="1" dirty="0" smtClean="0"/>
              <a:t>; c : OUT </a:t>
            </a:r>
            <a:r>
              <a:rPr lang="en-US" sz="1400" b="1" dirty="0" err="1" smtClean="0"/>
              <a:t>std_logic</a:t>
            </a:r>
            <a:r>
              <a:rPr lang="en-US" sz="1400" b="1" dirty="0" smtClean="0"/>
              <a:t>);</a:t>
            </a:r>
          </a:p>
          <a:p>
            <a:r>
              <a:rPr lang="en-US" sz="1400" b="1" dirty="0" smtClean="0"/>
              <a:t>END nand2;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ARCHITECTURE nand2 OF nand2 IS</a:t>
            </a:r>
          </a:p>
          <a:p>
            <a:r>
              <a:rPr lang="en-US" sz="1400" b="1" dirty="0" smtClean="0"/>
              <a:t>BEGIN</a:t>
            </a:r>
          </a:p>
          <a:p>
            <a:r>
              <a:rPr lang="en-US" sz="1400" b="1" dirty="0" smtClean="0"/>
              <a:t>     PROCESS( a, b )</a:t>
            </a:r>
          </a:p>
          <a:p>
            <a:r>
              <a:rPr lang="en-US" sz="1400" b="1" dirty="0" smtClean="0"/>
              <a:t>	VARIABLE temp : </a:t>
            </a:r>
            <a:r>
              <a:rPr lang="en-US" sz="1400" b="1" dirty="0" err="1" smtClean="0"/>
              <a:t>std_logic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	BEGIN</a:t>
            </a:r>
          </a:p>
          <a:p>
            <a:r>
              <a:rPr lang="en-US" sz="1400" b="1" dirty="0" smtClean="0"/>
              <a:t>	     temp := NOT (a and b);</a:t>
            </a:r>
          </a:p>
          <a:p>
            <a:r>
              <a:rPr lang="en-US" sz="1400" b="1" dirty="0" smtClean="0"/>
              <a:t>	     IF (temp = ‘1’) THEN</a:t>
            </a:r>
          </a:p>
          <a:p>
            <a:r>
              <a:rPr lang="en-US" sz="1400" b="1" dirty="0" smtClean="0"/>
              <a:t>		c &lt;= temp AFTER 6 ns;</a:t>
            </a:r>
          </a:p>
          <a:p>
            <a:r>
              <a:rPr lang="en-US" sz="1400" b="1" dirty="0" smtClean="0"/>
              <a:t>	     ELSIF (temp = ‘0’) THEN</a:t>
            </a:r>
          </a:p>
          <a:p>
            <a:r>
              <a:rPr lang="en-US" sz="1400" b="1" dirty="0" smtClean="0"/>
              <a:t>		c &lt;= temp AFTER 5 ns;</a:t>
            </a:r>
          </a:p>
          <a:p>
            <a:r>
              <a:rPr lang="en-US" sz="1400" b="1" dirty="0" smtClean="0"/>
              <a:t>	     ELSE</a:t>
            </a:r>
          </a:p>
          <a:p>
            <a:r>
              <a:rPr lang="en-US" sz="1400" b="1" dirty="0" smtClean="0"/>
              <a:t>		c &lt;= temp AFTER 6 ns;</a:t>
            </a:r>
          </a:p>
          <a:p>
            <a:r>
              <a:rPr lang="en-US" sz="1400" b="1" dirty="0" smtClean="0"/>
              <a:t>	     END IF;</a:t>
            </a:r>
          </a:p>
          <a:p>
            <a:r>
              <a:rPr lang="en-US" sz="1400" b="1" dirty="0" smtClean="0"/>
              <a:t>     END PROCESS;</a:t>
            </a:r>
          </a:p>
          <a:p>
            <a:r>
              <a:rPr lang="en-US" sz="1400" b="1" dirty="0" smtClean="0"/>
              <a:t>END nand2;</a:t>
            </a:r>
            <a:endParaRPr 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858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Times New Roman" pitchFamily="18" charset="0"/>
              </a:rPr>
              <a:t>The null statement has no effect.  It may be used to explicitly show that no action is required in certain cases.</a:t>
            </a:r>
            <a:r>
              <a:rPr lang="en-US" sz="2400" b="1" dirty="0" smtClean="0">
                <a:cs typeface="Times New Roman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73380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controller_command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forward =&gt;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engage_motor_forward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reverse =&gt;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engage_motor_reverse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idle =&gt;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latin typeface="Consolas" pitchFamily="49" charset="0"/>
                <a:cs typeface="Consolas" pitchFamily="49" charset="0"/>
              </a:rPr>
              <a:t>end case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048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 : </a:t>
            </a:r>
            <a:r>
              <a:rPr lang="en-US" dirty="0" smtClean="0">
                <a:cs typeface="Times New Roman" pitchFamily="18" charset="0"/>
              </a:rPr>
              <a:t>An example of using </a:t>
            </a:r>
            <a:r>
              <a:rPr lang="en-US" b="1" dirty="0" smtClean="0">
                <a:cs typeface="Times New Roman" pitchFamily="18" charset="0"/>
              </a:rPr>
              <a:t>NULL</a:t>
            </a:r>
            <a:r>
              <a:rPr lang="en-US" dirty="0" smtClean="0">
                <a:cs typeface="Times New Roman" pitchFamily="18" charset="0"/>
              </a:rPr>
              <a:t> statement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New Century Schoolbook" charset="0"/>
              </a:rPr>
              <a:t>Processes</a:t>
            </a:r>
            <a:endParaRPr lang="en-US" sz="3600" b="1" dirty="0">
              <a:latin typeface="New Century Schoolbook" charset="0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latin typeface="New Century Schoolbook" charset="0"/>
                <a:cs typeface="Times New Roman" pitchFamily="18" charset="0"/>
              </a:rPr>
              <a:t>The primary unit of behavioral description in VHDL is the </a:t>
            </a:r>
            <a:r>
              <a:rPr lang="en-US" sz="2000" i="1">
                <a:latin typeface="New Century Schoolbook" charset="0"/>
                <a:cs typeface="Times New Roman" pitchFamily="18" charset="0"/>
              </a:rPr>
              <a:t>process</a:t>
            </a:r>
            <a:r>
              <a:rPr lang="en-US" sz="2000">
                <a:latin typeface="New Century Schoolbook" charset="0"/>
                <a:cs typeface="Times New Roman" pitchFamily="18" charset="0"/>
              </a:rPr>
              <a:t>.  </a:t>
            </a:r>
          </a:p>
          <a:p>
            <a:r>
              <a:rPr lang="en-US" sz="2000">
                <a:latin typeface="New Century Schoolbook" charset="0"/>
                <a:cs typeface="Times New Roman" pitchFamily="18" charset="0"/>
              </a:rPr>
              <a:t>A process is a sequential body of code which can be activated in response to changes in state.  </a:t>
            </a:r>
          </a:p>
          <a:p>
            <a:r>
              <a:rPr lang="en-US" sz="2000">
                <a:latin typeface="New Century Schoolbook" charset="0"/>
                <a:cs typeface="Times New Roman" pitchFamily="18" charset="0"/>
              </a:rPr>
              <a:t>When more than one process is activated at the same time, they execute concurrently. </a:t>
            </a:r>
          </a:p>
          <a:p>
            <a:r>
              <a:rPr lang="en-US" sz="2000">
                <a:latin typeface="New Century Schoolbook" charset="0"/>
                <a:cs typeface="Times New Roman" pitchFamily="18" charset="0"/>
              </a:rPr>
              <a:t>A process statement is a concurrent statement which can be used in an architecture body or block. </a:t>
            </a:r>
          </a:p>
          <a:p>
            <a:r>
              <a:rPr lang="en-US" sz="2000">
                <a:latin typeface="New Century Schoolbook" charset="0"/>
                <a:cs typeface="Times New Roman" pitchFamily="18" charset="0"/>
              </a:rPr>
              <a:t>A process is activated initially during the initialisation phase of simulation.  It executes all of the sequential statements, and then repeats, starting again with the first statement.  </a:t>
            </a:r>
          </a:p>
          <a:p>
            <a:r>
              <a:rPr lang="en-US" sz="2000">
                <a:latin typeface="New Century Schoolbook" charset="0"/>
                <a:cs typeface="Times New Roman" pitchFamily="18" charset="0"/>
              </a:rPr>
              <a:t>A process may suspended itself by executing a wait statement.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Signal Assignment Vs </a:t>
            </a:r>
            <a:br>
              <a:rPr lang="en-US" dirty="0" smtClean="0"/>
            </a:br>
            <a:r>
              <a:rPr lang="en-US" dirty="0" smtClean="0"/>
              <a:t>Variable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New Century Schoolbook" charset="0"/>
                <a:cs typeface="Times New Roman" pitchFamily="18" charset="0"/>
              </a:rPr>
              <a:t>Signal Assignment</a:t>
            </a:r>
          </a:p>
          <a:p>
            <a:pPr lvl="1"/>
            <a:r>
              <a:rPr lang="en-US" sz="2000" dirty="0" smtClean="0"/>
              <a:t>A signal assignment statements were used to assign values to it.</a:t>
            </a:r>
          </a:p>
          <a:p>
            <a:pPr lvl="1"/>
            <a:endParaRPr lang="en-US" sz="2000" dirty="0" smtClean="0">
              <a:latin typeface="New Century Schoolbook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New Century Schoolbook" charset="0"/>
                <a:cs typeface="Times New Roman" pitchFamily="18" charset="0"/>
              </a:rPr>
              <a:t>Variable Assignment</a:t>
            </a:r>
            <a:r>
              <a:rPr lang="en-US" sz="28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 variable assignment are used to assign to it and it happen immediately.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cs typeface="Times New Roman" pitchFamily="18" charset="0"/>
              </a:rPr>
              <a:t>For example, if a variable r is a record with two fields a and b, then they could be exchanged by writing</a:t>
            </a:r>
          </a:p>
          <a:p>
            <a:pPr lvl="3">
              <a:lnSpc>
                <a:spcPct val="80000"/>
              </a:lnSpc>
            </a:pPr>
            <a:r>
              <a:rPr lang="en-US" dirty="0" smtClean="0">
                <a:latin typeface="Helvetica" charset="0"/>
                <a:cs typeface="Times New Roman" pitchFamily="18" charset="0"/>
              </a:rPr>
              <a:t>(a =&gt; </a:t>
            </a:r>
            <a:r>
              <a:rPr lang="en-US" dirty="0" err="1" smtClean="0">
                <a:latin typeface="Helvetica" charset="0"/>
                <a:cs typeface="Times New Roman" pitchFamily="18" charset="0"/>
              </a:rPr>
              <a:t>r.b</a:t>
            </a:r>
            <a:r>
              <a:rPr lang="en-US" dirty="0" smtClean="0">
                <a:latin typeface="Helvetica" charset="0"/>
                <a:cs typeface="Times New Roman" pitchFamily="18" charset="0"/>
              </a:rPr>
              <a:t>, b =&gt; </a:t>
            </a:r>
            <a:r>
              <a:rPr lang="en-US" dirty="0" err="1" smtClean="0">
                <a:latin typeface="Helvetica" charset="0"/>
                <a:cs typeface="Times New Roman" pitchFamily="18" charset="0"/>
              </a:rPr>
              <a:t>r.a</a:t>
            </a:r>
            <a:r>
              <a:rPr lang="en-US" dirty="0" smtClean="0">
                <a:latin typeface="Helvetica" charset="0"/>
                <a:cs typeface="Times New Roman" pitchFamily="18" charset="0"/>
              </a:rPr>
              <a:t>) := 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Sequential statements consist of </a:t>
            </a:r>
          </a:p>
          <a:p>
            <a:pPr lvl="1"/>
            <a:r>
              <a:rPr lang="en-US" sz="2200" b="1" dirty="0" smtClean="0"/>
              <a:t>IF statements</a:t>
            </a:r>
          </a:p>
          <a:p>
            <a:pPr lvl="1"/>
            <a:r>
              <a:rPr lang="en-US" sz="2200" b="1" dirty="0" smtClean="0"/>
              <a:t>CASE statements</a:t>
            </a:r>
          </a:p>
          <a:p>
            <a:pPr lvl="1"/>
            <a:r>
              <a:rPr lang="en-US" sz="2200" b="1" dirty="0" smtClean="0"/>
              <a:t>LOOP statements</a:t>
            </a:r>
          </a:p>
          <a:p>
            <a:pPr lvl="1"/>
            <a:r>
              <a:rPr lang="en-US" sz="2200" b="1" dirty="0" smtClean="0"/>
              <a:t>EXIT Statement</a:t>
            </a:r>
          </a:p>
          <a:p>
            <a:pPr lvl="1"/>
            <a:r>
              <a:rPr lang="en-US" sz="2200" b="1" dirty="0" smtClean="0">
                <a:latin typeface="New Century Schoolbook" charset="0"/>
                <a:cs typeface="Times New Roman" pitchFamily="18" charset="0"/>
              </a:rPr>
              <a:t>ASSERT statement</a:t>
            </a:r>
          </a:p>
          <a:p>
            <a:pPr lvl="1"/>
            <a:r>
              <a:rPr lang="en-US" sz="2200" b="1" dirty="0" smtClean="0">
                <a:latin typeface="New Century Schoolbook" charset="0"/>
                <a:cs typeface="Times New Roman" pitchFamily="18" charset="0"/>
              </a:rPr>
              <a:t>WAIT statement</a:t>
            </a:r>
            <a:endParaRPr lang="en-US" sz="2200" dirty="0" smtClean="0">
              <a:latin typeface="New Century Schoolbook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endParaRPr lang="en-US" sz="2000" b="0" dirty="0" smtClean="0">
              <a:cs typeface="Times New Roman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153400" cy="1096963"/>
          </a:xfrm>
        </p:spPr>
        <p:txBody>
          <a:bodyPr>
            <a:normAutofit/>
          </a:bodyPr>
          <a:lstStyle/>
          <a:p>
            <a:pPr lvl="3">
              <a:lnSpc>
                <a:spcPct val="80000"/>
              </a:lnSpc>
            </a:pPr>
            <a:endParaRPr lang="en-US" dirty="0" smtClean="0">
              <a:latin typeface="Helvetica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The BNF description of the </a:t>
            </a:r>
            <a:r>
              <a:rPr lang="en-US" sz="2400" b="1" dirty="0" smtClean="0"/>
              <a:t>IF statement looks like this: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endParaRPr lang="en-US" sz="2000" b="0" dirty="0" smtClean="0"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52600" y="2590800"/>
            <a:ext cx="5638800" cy="3810000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pPr marL="1005840" marR="0" lvl="3" indent="-182880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Times New Roman" pitchFamily="18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w Century Schoolbook" charset="0"/>
              <a:ea typeface="+mn-ea"/>
              <a:cs typeface="Times New Roman" pitchFamily="18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if_statement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lang="en-US" sz="6000" dirty="0" smtClean="0">
                <a:latin typeface="Consolas" pitchFamily="49" charset="0"/>
                <a:cs typeface="Consolas" pitchFamily="49" charset="0"/>
              </a:rPr>
              <a:t>::=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condition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then</a:t>
            </a:r>
            <a:b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sequence_of_statements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elsif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condition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then</a:t>
            </a:r>
            <a:b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sequence_of_statements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}</a:t>
            </a:r>
            <a:b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else</a:t>
            </a:r>
            <a:b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sequence_of_statements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]</a:t>
            </a:r>
            <a:b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end if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;</a:t>
            </a:r>
          </a:p>
          <a:p>
            <a:pPr marL="64008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 : The simple </a:t>
            </a:r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2209800"/>
            <a:ext cx="56388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en=‘1’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stored_value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:=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data_in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end 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6692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2 : The simple </a:t>
            </a:r>
            <a:r>
              <a:rPr lang="en-US" b="1" dirty="0" smtClean="0"/>
              <a:t>IF ELSE statement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4191000"/>
            <a:ext cx="7239000" cy="1905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2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sel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=‘0’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result &lt;= input_0; --executed if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sel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0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lvl="2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result &lt;= input_1; executed if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sel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/= 0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end 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3 : The simple nested </a:t>
            </a:r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2209800"/>
            <a:ext cx="7696200" cy="2438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2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phase = wash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then</a:t>
            </a:r>
          </a:p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cycle_select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delicate_cycle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then</a:t>
            </a:r>
          </a:p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agitator_speed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&lt;= slow;</a:t>
            </a:r>
          </a:p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agitator_speed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&lt;=slow;</a:t>
            </a:r>
          </a:p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end 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agitator_on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&lt;= true;</a:t>
            </a:r>
          </a:p>
          <a:p>
            <a:pPr lvl="2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End 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1350</TotalTime>
  <Words>1311</Words>
  <Application>Microsoft Office PowerPoint</Application>
  <PresentationFormat>On-screen Show (4:3)</PresentationFormat>
  <Paragraphs>289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Foundry</vt:lpstr>
      <vt:lpstr>Sequential Processing</vt:lpstr>
      <vt:lpstr>Process Statement</vt:lpstr>
      <vt:lpstr>Slide 3</vt:lpstr>
      <vt:lpstr>Processes</vt:lpstr>
      <vt:lpstr>Signal Assignment Vs  Variable Assignment</vt:lpstr>
      <vt:lpstr>Sequential Statement</vt:lpstr>
      <vt:lpstr>IF Statement</vt:lpstr>
      <vt:lpstr>IF Statement(Cont.)</vt:lpstr>
      <vt:lpstr>IF Statement(Cont.)</vt:lpstr>
      <vt:lpstr>IF Statement(Cont.)</vt:lpstr>
      <vt:lpstr>CASE Statement</vt:lpstr>
      <vt:lpstr>CASE Statement(Cont.)</vt:lpstr>
      <vt:lpstr>CASE Statement(Cont.)</vt:lpstr>
      <vt:lpstr>CASE Statement(Cont.)</vt:lpstr>
      <vt:lpstr>CASE Statement(Cont.)</vt:lpstr>
      <vt:lpstr>CASE Statement(Cont.)</vt:lpstr>
      <vt:lpstr>CASE Statement(Cont.)</vt:lpstr>
      <vt:lpstr>LOOP Statement</vt:lpstr>
      <vt:lpstr>LOOP Statement(Cont.)</vt:lpstr>
      <vt:lpstr>LOOP Statement(Cont.)</vt:lpstr>
      <vt:lpstr>EXIT Statement</vt:lpstr>
      <vt:lpstr>EXIT Statement(Cont.)</vt:lpstr>
      <vt:lpstr>ASSERT Statement</vt:lpstr>
      <vt:lpstr>ASSERT Statement(Cont.)</vt:lpstr>
      <vt:lpstr>WAIT Statement</vt:lpstr>
      <vt:lpstr>WAIT Statement(Cont.)</vt:lpstr>
      <vt:lpstr>WAIT Statement(Cont.)</vt:lpstr>
      <vt:lpstr>Wait Statement</vt:lpstr>
      <vt:lpstr>Wait Statement (Cont.)</vt:lpstr>
      <vt:lpstr>NULL Statement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VHDL</dc:title>
  <dc:creator>greenik</dc:creator>
  <cp:lastModifiedBy>greenik</cp:lastModifiedBy>
  <cp:revision>112</cp:revision>
  <dcterms:created xsi:type="dcterms:W3CDTF">2012-10-06T16:18:18Z</dcterms:created>
  <dcterms:modified xsi:type="dcterms:W3CDTF">2012-10-30T14:43:48Z</dcterms:modified>
</cp:coreProperties>
</file>