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8" r:id="rId3"/>
    <p:sldId id="259" r:id="rId4"/>
    <p:sldId id="260" r:id="rId5"/>
    <p:sldId id="265" r:id="rId6"/>
    <p:sldId id="266" r:id="rId7"/>
    <p:sldId id="267" r:id="rId8"/>
    <p:sldId id="268" r:id="rId9"/>
    <p:sldId id="269" r:id="rId10"/>
    <p:sldId id="271" r:id="rId11"/>
    <p:sldId id="270" r:id="rId12"/>
    <p:sldId id="261" r:id="rId13"/>
    <p:sldId id="262" r:id="rId14"/>
    <p:sldId id="263" r:id="rId15"/>
    <p:sldId id="26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09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CE881E-77B3-4C43-B990-8C853E46087A}" type="datetimeFigureOut">
              <a:rPr lang="en-US" smtClean="0"/>
              <a:pPr/>
              <a:t>10/27/2012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4E4234-F624-49CB-8F9F-6DE44326DE7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CF8F97A-7591-4ABB-BD5A-A6AB9BC5BFEC}"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CF8F97A-7591-4ABB-BD5A-A6AB9BC5BFEC}"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CF8F97A-7591-4ABB-BD5A-A6AB9BC5BFEC}"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CF8F97A-7591-4ABB-BD5A-A6AB9BC5BFEC}" type="slidenum">
              <a:rPr lang="en-US" smtClean="0"/>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CF8F97A-7591-4ABB-BD5A-A6AB9BC5BFE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CF8F97A-7591-4ABB-BD5A-A6AB9BC5BFE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CF8F97A-7591-4ABB-BD5A-A6AB9BC5BFE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4E4234-F624-49CB-8F9F-6DE44326DE7E}"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46316D35-19C1-47B9-ADBC-48869F3C884D}" type="datetimeFigureOut">
              <a:rPr lang="en-US" smtClean="0"/>
              <a:pPr/>
              <a:t>10/27/2012</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82E578FB-2047-4B75-9F07-3CCDCC49B1BC}"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6316D35-19C1-47B9-ADBC-48869F3C884D}" type="datetimeFigureOut">
              <a:rPr lang="en-US" smtClean="0"/>
              <a:pPr/>
              <a:t>10/27/2012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2E578FB-2047-4B75-9F07-3CCDCC49B1B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6316D35-19C1-47B9-ADBC-48869F3C884D}" type="datetimeFigureOut">
              <a:rPr lang="en-US" smtClean="0"/>
              <a:pPr/>
              <a:t>10/27/2012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2E578FB-2047-4B75-9F07-3CCDCC49B1B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6316D35-19C1-47B9-ADBC-48869F3C884D}" type="datetimeFigureOut">
              <a:rPr lang="en-US" smtClean="0"/>
              <a:pPr/>
              <a:t>10/27/2012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2E578FB-2047-4B75-9F07-3CCDCC49B1B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46316D35-19C1-47B9-ADBC-48869F3C884D}" type="datetimeFigureOut">
              <a:rPr lang="en-US" smtClean="0"/>
              <a:pPr/>
              <a:t>10/27/2012</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82E578FB-2047-4B75-9F07-3CCDCC49B1BC}"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6316D35-19C1-47B9-ADBC-48869F3C884D}" type="datetimeFigureOut">
              <a:rPr lang="en-US" smtClean="0"/>
              <a:pPr/>
              <a:t>10/27/2012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82E578FB-2047-4B75-9F07-3CCDCC49B1BC}"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6316D35-19C1-47B9-ADBC-48869F3C884D}" type="datetimeFigureOut">
              <a:rPr lang="en-US" smtClean="0"/>
              <a:pPr/>
              <a:t>10/27/2012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82E578FB-2047-4B75-9F07-3CCDCC49B1B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6316D35-19C1-47B9-ADBC-48869F3C884D}" type="datetimeFigureOut">
              <a:rPr lang="en-US" smtClean="0"/>
              <a:pPr/>
              <a:t>10/27/2012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2E578FB-2047-4B75-9F07-3CCDCC49B1BC}"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6316D35-19C1-47B9-ADBC-48869F3C884D}" type="datetimeFigureOut">
              <a:rPr lang="en-US" smtClean="0"/>
              <a:pPr/>
              <a:t>10/27/2012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2E578FB-2047-4B75-9F07-3CCDCC49B1B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46316D35-19C1-47B9-ADBC-48869F3C884D}" type="datetimeFigureOut">
              <a:rPr lang="en-US" smtClean="0"/>
              <a:pPr/>
              <a:t>10/27/2012</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82E578FB-2047-4B75-9F07-3CCDCC49B1BC}"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46316D35-19C1-47B9-ADBC-48869F3C884D}" type="datetimeFigureOut">
              <a:rPr lang="en-US" smtClean="0"/>
              <a:pPr/>
              <a:t>10/27/2012</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82E578FB-2047-4B75-9F07-3CCDCC49B1BC}"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46316D35-19C1-47B9-ADBC-48869F3C884D}" type="datetimeFigureOut">
              <a:rPr lang="en-US" smtClean="0"/>
              <a:pPr/>
              <a:t>10/27/2012</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82E578FB-2047-4B75-9F07-3CCDCC49B1BC}"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Subprogram &amp; Package</a:t>
            </a:r>
            <a:endParaRPr lang="en-US" dirty="0"/>
          </a:p>
        </p:txBody>
      </p:sp>
      <p:sp>
        <p:nvSpPr>
          <p:cNvPr id="3" name="Subtitle 2"/>
          <p:cNvSpPr>
            <a:spLocks noGrp="1"/>
          </p:cNvSpPr>
          <p:nvPr>
            <p:ph type="subTitle" idx="1"/>
          </p:nvPr>
        </p:nvSpPr>
        <p:spPr/>
        <p:txBody>
          <a:bodyPr/>
          <a:lstStyle/>
          <a:p>
            <a:r>
              <a:rPr lang="en-US" dirty="0" smtClean="0"/>
              <a:t>Chapter7</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Procedures</a:t>
            </a:r>
            <a:endParaRPr lang="en-US" dirty="0"/>
          </a:p>
        </p:txBody>
      </p:sp>
      <p:sp>
        <p:nvSpPr>
          <p:cNvPr id="3" name="Content Placeholder 2"/>
          <p:cNvSpPr>
            <a:spLocks noGrp="1"/>
          </p:cNvSpPr>
          <p:nvPr>
            <p:ph idx="1"/>
          </p:nvPr>
        </p:nvSpPr>
        <p:spPr/>
        <p:txBody>
          <a:bodyPr>
            <a:normAutofit/>
          </a:bodyPr>
          <a:lstStyle/>
          <a:p>
            <a:r>
              <a:rPr lang="en-US" sz="2400" dirty="0" smtClean="0"/>
              <a:t>A Procedures declaration begins with the keyword PROCEDURE followed by the procedure name and an argument list.</a:t>
            </a:r>
          </a:p>
          <a:p>
            <a:endParaRPr lang="en-US" sz="2400" dirty="0" smtClean="0"/>
          </a:p>
          <a:p>
            <a:r>
              <a:rPr lang="en-US" sz="2400" dirty="0" smtClean="0"/>
              <a:t>Procedure can be used during conversion from an array of a </a:t>
            </a:r>
            <a:r>
              <a:rPr lang="en-US" sz="2400" dirty="0" err="1" smtClean="0"/>
              <a:t>multivalued</a:t>
            </a:r>
            <a:r>
              <a:rPr lang="en-US" sz="2400" dirty="0" smtClean="0"/>
              <a:t> type to an integer.</a:t>
            </a:r>
          </a:p>
          <a:p>
            <a:endParaRPr lang="en-US" sz="2400" dirty="0" smtClean="0"/>
          </a:p>
          <a:p>
            <a:r>
              <a:rPr lang="en-US" sz="2400" dirty="0" smtClean="0"/>
              <a:t>Example in the next slide shows the procedure was converted the input argument z from array of type to an integer.</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Procedures</a:t>
            </a:r>
            <a:endParaRPr lang="en-US" dirty="0"/>
          </a:p>
        </p:txBody>
      </p:sp>
      <p:sp>
        <p:nvSpPr>
          <p:cNvPr id="4" name="TextBox 3"/>
          <p:cNvSpPr txBox="1"/>
          <p:nvPr/>
        </p:nvSpPr>
        <p:spPr>
          <a:xfrm>
            <a:off x="685800" y="1600200"/>
            <a:ext cx="7848600" cy="4524315"/>
          </a:xfrm>
          <a:prstGeom prst="rect">
            <a:avLst/>
          </a:prstGeom>
          <a:noFill/>
        </p:spPr>
        <p:txBody>
          <a:bodyPr wrap="square" rtlCol="0">
            <a:spAutoFit/>
          </a:bodyPr>
          <a:lstStyle/>
          <a:p>
            <a:r>
              <a:rPr lang="en-US" sz="1600" dirty="0" smtClean="0"/>
              <a:t>USE LIBRARY IEEE;</a:t>
            </a:r>
          </a:p>
          <a:p>
            <a:r>
              <a:rPr lang="en-US" sz="1600" dirty="0" smtClean="0"/>
              <a:t>USE IEEE.std_logic_1164.ALL</a:t>
            </a:r>
            <a:r>
              <a:rPr lang="en-US" sz="1600" dirty="0" smtClean="0"/>
              <a:t>;</a:t>
            </a:r>
          </a:p>
          <a:p>
            <a:endParaRPr lang="en-US" sz="1600" dirty="0" smtClean="0"/>
          </a:p>
          <a:p>
            <a:r>
              <a:rPr lang="en-US" sz="1600" dirty="0" smtClean="0"/>
              <a:t>PROCEDURE </a:t>
            </a:r>
            <a:r>
              <a:rPr lang="en-US" sz="1600" dirty="0" err="1" smtClean="0"/>
              <a:t>vector_to_int</a:t>
            </a:r>
            <a:r>
              <a:rPr lang="en-US" sz="1600" dirty="0" smtClean="0"/>
              <a:t> (z : IN </a:t>
            </a:r>
            <a:r>
              <a:rPr lang="en-US" sz="1600" dirty="0" err="1" smtClean="0"/>
              <a:t>std_logic_vector</a:t>
            </a:r>
            <a:r>
              <a:rPr lang="en-US" sz="1600" dirty="0" smtClean="0"/>
              <a:t>; </a:t>
            </a:r>
            <a:r>
              <a:rPr lang="en-US" sz="1600" dirty="0" err="1" smtClean="0"/>
              <a:t>x_flag</a:t>
            </a:r>
            <a:r>
              <a:rPr lang="en-US" sz="1600" dirty="0" smtClean="0"/>
              <a:t> </a:t>
            </a:r>
            <a:r>
              <a:rPr lang="en-US" sz="1600" dirty="0" smtClean="0"/>
              <a:t>: OUT BOOLEAN; q : </a:t>
            </a:r>
            <a:r>
              <a:rPr lang="en-US" sz="1600" dirty="0" smtClean="0"/>
              <a:t>			INOUT </a:t>
            </a:r>
            <a:r>
              <a:rPr lang="en-US" sz="1600" dirty="0" smtClean="0"/>
              <a:t>INTEGER) IS</a:t>
            </a:r>
          </a:p>
          <a:p>
            <a:r>
              <a:rPr lang="en-US" sz="1600" dirty="0" smtClean="0"/>
              <a:t>BEGIN</a:t>
            </a:r>
          </a:p>
          <a:p>
            <a:r>
              <a:rPr lang="en-US" sz="1600" dirty="0" smtClean="0"/>
              <a:t>      q </a:t>
            </a:r>
            <a:r>
              <a:rPr lang="en-US" sz="1600" dirty="0" smtClean="0"/>
              <a:t>:= 0;</a:t>
            </a:r>
          </a:p>
          <a:p>
            <a:r>
              <a:rPr lang="en-US" sz="1600" dirty="0" smtClean="0"/>
              <a:t>      </a:t>
            </a:r>
            <a:r>
              <a:rPr lang="en-US" sz="1600" dirty="0" err="1" smtClean="0"/>
              <a:t>x_flag</a:t>
            </a:r>
            <a:r>
              <a:rPr lang="en-US" sz="1600" dirty="0" smtClean="0"/>
              <a:t> </a:t>
            </a:r>
            <a:r>
              <a:rPr lang="en-US" sz="1600" dirty="0" smtClean="0"/>
              <a:t>:= false;</a:t>
            </a:r>
          </a:p>
          <a:p>
            <a:endParaRPr lang="en-US" sz="1600" dirty="0" smtClean="0"/>
          </a:p>
          <a:p>
            <a:r>
              <a:rPr lang="en-US" sz="1600" dirty="0" smtClean="0"/>
              <a:t>             FOR </a:t>
            </a:r>
            <a:r>
              <a:rPr lang="en-US" sz="1600" dirty="0" err="1" smtClean="0"/>
              <a:t>i</a:t>
            </a:r>
            <a:r>
              <a:rPr lang="en-US" sz="1600" dirty="0" smtClean="0"/>
              <a:t> IN </a:t>
            </a:r>
            <a:r>
              <a:rPr lang="en-US" sz="1600" dirty="0" err="1" smtClean="0"/>
              <a:t>z’RANGE</a:t>
            </a:r>
            <a:r>
              <a:rPr lang="en-US" sz="1600" dirty="0" smtClean="0"/>
              <a:t> LOOP</a:t>
            </a:r>
          </a:p>
          <a:p>
            <a:r>
              <a:rPr lang="en-US" sz="1600" dirty="0" smtClean="0"/>
              <a:t>            	q </a:t>
            </a:r>
            <a:r>
              <a:rPr lang="en-US" sz="1600" dirty="0" smtClean="0"/>
              <a:t>:= q * 2;</a:t>
            </a:r>
          </a:p>
          <a:p>
            <a:r>
              <a:rPr lang="en-US" sz="1600" dirty="0" smtClean="0"/>
              <a:t>	IF </a:t>
            </a:r>
            <a:r>
              <a:rPr lang="en-US" sz="1600" dirty="0" smtClean="0"/>
              <a:t>z(</a:t>
            </a:r>
            <a:r>
              <a:rPr lang="en-US" sz="1600" dirty="0" err="1" smtClean="0"/>
              <a:t>i</a:t>
            </a:r>
            <a:r>
              <a:rPr lang="en-US" sz="1600" dirty="0" smtClean="0"/>
              <a:t>) = ‘1’ THEN</a:t>
            </a:r>
          </a:p>
          <a:p>
            <a:r>
              <a:rPr lang="en-US" sz="1600" dirty="0" smtClean="0"/>
              <a:t>	      q </a:t>
            </a:r>
            <a:r>
              <a:rPr lang="en-US" sz="1600" dirty="0" smtClean="0"/>
              <a:t>:= q + 1;</a:t>
            </a:r>
          </a:p>
          <a:p>
            <a:r>
              <a:rPr lang="en-US" sz="1600" dirty="0" smtClean="0"/>
              <a:t>	ELSIF </a:t>
            </a:r>
            <a:r>
              <a:rPr lang="en-US" sz="1600" dirty="0" smtClean="0"/>
              <a:t>z(</a:t>
            </a:r>
            <a:r>
              <a:rPr lang="en-US" sz="1600" dirty="0" err="1" smtClean="0"/>
              <a:t>i</a:t>
            </a:r>
            <a:r>
              <a:rPr lang="en-US" sz="1600" dirty="0" smtClean="0"/>
              <a:t>) /= F0 THEN</a:t>
            </a:r>
          </a:p>
          <a:p>
            <a:r>
              <a:rPr lang="en-US" sz="1600" dirty="0" smtClean="0"/>
              <a:t>	      </a:t>
            </a:r>
            <a:r>
              <a:rPr lang="en-US" sz="1600" dirty="0" err="1" smtClean="0"/>
              <a:t>x_flag</a:t>
            </a:r>
            <a:r>
              <a:rPr lang="en-US" sz="1600" dirty="0" smtClean="0"/>
              <a:t> </a:t>
            </a:r>
            <a:r>
              <a:rPr lang="en-US" sz="1600" dirty="0" smtClean="0"/>
              <a:t>:= TRUE;</a:t>
            </a:r>
          </a:p>
          <a:p>
            <a:r>
              <a:rPr lang="en-US" sz="1600" dirty="0" smtClean="0"/>
              <a:t>	END </a:t>
            </a:r>
            <a:r>
              <a:rPr lang="en-US" sz="1600" dirty="0" smtClean="0"/>
              <a:t>IF;</a:t>
            </a:r>
          </a:p>
          <a:p>
            <a:r>
              <a:rPr lang="en-US" sz="1600" dirty="0" smtClean="0"/>
              <a:t> </a:t>
            </a:r>
            <a:r>
              <a:rPr lang="en-US" sz="1600" dirty="0" smtClean="0"/>
              <a:t>           END </a:t>
            </a:r>
            <a:r>
              <a:rPr lang="en-US" sz="1600" dirty="0" smtClean="0"/>
              <a:t>LOOP;</a:t>
            </a:r>
          </a:p>
          <a:p>
            <a:r>
              <a:rPr lang="en-US" sz="1600" dirty="0" smtClean="0"/>
              <a:t>END </a:t>
            </a:r>
            <a:r>
              <a:rPr lang="en-US" sz="1600" dirty="0" err="1" smtClean="0"/>
              <a:t>vector_to_int</a:t>
            </a:r>
            <a:r>
              <a:rPr lang="en-US" sz="1600" dirty="0" smtClean="0"/>
              <a:t>;</a:t>
            </a:r>
            <a:endParaRPr 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normAutofit/>
          </a:bodyPr>
          <a:lstStyle/>
          <a:p>
            <a:r>
              <a:rPr lang="en-US" b="1" dirty="0" smtClean="0">
                <a:latin typeface="New Century Schoolbook" charset="0"/>
              </a:rPr>
              <a:t>Packages</a:t>
            </a:r>
            <a:endParaRPr lang="en-US" b="1" dirty="0">
              <a:latin typeface="New Century Schoolbook" charset="0"/>
            </a:endParaRPr>
          </a:p>
        </p:txBody>
      </p:sp>
      <p:sp>
        <p:nvSpPr>
          <p:cNvPr id="212995" name="Rectangle 3"/>
          <p:cNvSpPr>
            <a:spLocks noGrp="1" noChangeArrowheads="1"/>
          </p:cNvSpPr>
          <p:nvPr>
            <p:ph type="body" idx="1"/>
          </p:nvPr>
        </p:nvSpPr>
        <p:spPr/>
        <p:txBody>
          <a:bodyPr/>
          <a:lstStyle/>
          <a:p>
            <a:r>
              <a:rPr lang="en-US" sz="2000">
                <a:latin typeface="New Century Schoolbook" charset="0"/>
                <a:cs typeface="Times New Roman" pitchFamily="18" charset="0"/>
              </a:rPr>
              <a:t>A package is a collection of types, constants, subprograms and possibly other things, usually intended to implement some particular service or to isolate a group of related items.  In particular, the details of constant values and subprogram bodies can be hidden from users of a package, with only their interfaces made visible.</a:t>
            </a:r>
          </a:p>
          <a:p>
            <a:r>
              <a:rPr lang="en-US" sz="2000" b="1">
                <a:latin typeface="New Century Schoolbook" charset="0"/>
                <a:cs typeface="Times New Roman" pitchFamily="18" charset="0"/>
              </a:rPr>
              <a:t>Package declaration</a:t>
            </a:r>
            <a:r>
              <a:rPr lang="en-US" sz="2000">
                <a:latin typeface="New Century Schoolbook" charset="0"/>
                <a:cs typeface="Times New Roman" pitchFamily="18" charset="0"/>
              </a:rPr>
              <a:t>, which defines its interface, </a:t>
            </a:r>
          </a:p>
          <a:p>
            <a:r>
              <a:rPr lang="en-US" sz="2000" b="1">
                <a:latin typeface="New Century Schoolbook" charset="0"/>
                <a:cs typeface="Times New Roman" pitchFamily="18" charset="0"/>
              </a:rPr>
              <a:t>Package body</a:t>
            </a:r>
            <a:r>
              <a:rPr lang="en-US" sz="2000">
                <a:latin typeface="New Century Schoolbook" charset="0"/>
                <a:cs typeface="Times New Roman" pitchFamily="18" charset="0"/>
              </a:rPr>
              <a:t>, which defines the deferred details.  The body part may be omitted if there are no deferred details.</a:t>
            </a:r>
            <a:r>
              <a:rPr lang="en-US" sz="200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normAutofit/>
          </a:bodyPr>
          <a:lstStyle/>
          <a:p>
            <a:r>
              <a:rPr lang="en-US" b="1" dirty="0" smtClean="0">
                <a:latin typeface="New Century Schoolbook" charset="0"/>
              </a:rPr>
              <a:t>Package </a:t>
            </a:r>
            <a:r>
              <a:rPr lang="en-US" b="1" dirty="0">
                <a:latin typeface="New Century Schoolbook" charset="0"/>
              </a:rPr>
              <a:t>Declarations</a:t>
            </a:r>
          </a:p>
        </p:txBody>
      </p:sp>
      <p:sp>
        <p:nvSpPr>
          <p:cNvPr id="214019" name="Rectangle 3"/>
          <p:cNvSpPr>
            <a:spLocks noGrp="1" noChangeArrowheads="1"/>
          </p:cNvSpPr>
          <p:nvPr>
            <p:ph type="body" idx="1"/>
          </p:nvPr>
        </p:nvSpPr>
        <p:spPr/>
        <p:txBody>
          <a:bodyPr/>
          <a:lstStyle/>
          <a:p>
            <a:pPr>
              <a:buFont typeface="Wingdings" pitchFamily="2" charset="2"/>
              <a:buNone/>
            </a:pPr>
            <a:r>
              <a:rPr lang="en-US" sz="2000">
                <a:latin typeface="New Century Schoolbook" charset="0"/>
                <a:cs typeface="Times New Roman" pitchFamily="18" charset="0"/>
              </a:rPr>
              <a:t>An example of a package declaration:</a:t>
            </a:r>
          </a:p>
          <a:p>
            <a:pPr>
              <a:buFont typeface="Wingdings" pitchFamily="2" charset="2"/>
              <a:buNone/>
            </a:pPr>
            <a:r>
              <a:rPr lang="en-US" sz="2000" b="1">
                <a:latin typeface="Helvetica" charset="0"/>
                <a:cs typeface="Times New Roman" pitchFamily="18" charset="0"/>
              </a:rPr>
              <a:t>   package</a:t>
            </a:r>
            <a:r>
              <a:rPr lang="en-US" sz="2000">
                <a:latin typeface="Helvetica" charset="0"/>
                <a:cs typeface="Times New Roman" pitchFamily="18" charset="0"/>
              </a:rPr>
              <a:t> data_types </a:t>
            </a:r>
            <a:r>
              <a:rPr lang="en-US" sz="2000" b="1">
                <a:latin typeface="Helvetica" charset="0"/>
                <a:cs typeface="Times New Roman" pitchFamily="18" charset="0"/>
              </a:rPr>
              <a:t>is</a:t>
            </a:r>
            <a:r>
              <a:rPr lang="en-US" sz="2000">
                <a:latin typeface="Helvetica" charset="0"/>
                <a:cs typeface="Times New Roman" pitchFamily="18" charset="0"/>
              </a:rPr>
              <a:t/>
            </a:r>
            <a:br>
              <a:rPr lang="en-US" sz="2000">
                <a:latin typeface="Helvetica" charset="0"/>
                <a:cs typeface="Times New Roman" pitchFamily="18" charset="0"/>
              </a:rPr>
            </a:br>
            <a:r>
              <a:rPr lang="en-US" sz="2000">
                <a:latin typeface="Helvetica" charset="0"/>
                <a:cs typeface="Times New Roman" pitchFamily="18" charset="0"/>
              </a:rPr>
              <a:t>	</a:t>
            </a:r>
            <a:r>
              <a:rPr lang="en-US" sz="2000" b="1">
                <a:latin typeface="Helvetica" charset="0"/>
                <a:cs typeface="Times New Roman" pitchFamily="18" charset="0"/>
              </a:rPr>
              <a:t>subtype</a:t>
            </a:r>
            <a:r>
              <a:rPr lang="en-US" sz="2000">
                <a:latin typeface="Helvetica" charset="0"/>
                <a:cs typeface="Times New Roman" pitchFamily="18" charset="0"/>
              </a:rPr>
              <a:t> address </a:t>
            </a:r>
            <a:r>
              <a:rPr lang="en-US" sz="2000" b="1">
                <a:latin typeface="Helvetica" charset="0"/>
                <a:cs typeface="Times New Roman" pitchFamily="18" charset="0"/>
              </a:rPr>
              <a:t>is</a:t>
            </a:r>
            <a:r>
              <a:rPr lang="en-US" sz="2000">
                <a:latin typeface="Helvetica" charset="0"/>
                <a:cs typeface="Times New Roman" pitchFamily="18" charset="0"/>
              </a:rPr>
              <a:t> bit_vector(24 </a:t>
            </a:r>
            <a:r>
              <a:rPr lang="en-US" sz="2000" b="1">
                <a:latin typeface="Helvetica" charset="0"/>
                <a:cs typeface="Times New Roman" pitchFamily="18" charset="0"/>
              </a:rPr>
              <a:t>downto</a:t>
            </a:r>
            <a:r>
              <a:rPr lang="en-US" sz="2000">
                <a:latin typeface="Helvetica" charset="0"/>
                <a:cs typeface="Times New Roman" pitchFamily="18" charset="0"/>
              </a:rPr>
              <a:t> 0);</a:t>
            </a:r>
            <a:br>
              <a:rPr lang="en-US" sz="2000">
                <a:latin typeface="Helvetica" charset="0"/>
                <a:cs typeface="Times New Roman" pitchFamily="18" charset="0"/>
              </a:rPr>
            </a:br>
            <a:r>
              <a:rPr lang="en-US" sz="2000">
                <a:latin typeface="Helvetica" charset="0"/>
                <a:cs typeface="Times New Roman" pitchFamily="18" charset="0"/>
              </a:rPr>
              <a:t>	</a:t>
            </a:r>
            <a:r>
              <a:rPr lang="en-US" sz="2000" b="1">
                <a:latin typeface="Helvetica" charset="0"/>
                <a:cs typeface="Times New Roman" pitchFamily="18" charset="0"/>
              </a:rPr>
              <a:t>subtype</a:t>
            </a:r>
            <a:r>
              <a:rPr lang="en-US" sz="2000">
                <a:latin typeface="Helvetica" charset="0"/>
                <a:cs typeface="Times New Roman" pitchFamily="18" charset="0"/>
              </a:rPr>
              <a:t> data </a:t>
            </a:r>
            <a:r>
              <a:rPr lang="en-US" sz="2000" b="1">
                <a:latin typeface="Helvetica" charset="0"/>
                <a:cs typeface="Times New Roman" pitchFamily="18" charset="0"/>
              </a:rPr>
              <a:t>is</a:t>
            </a:r>
            <a:r>
              <a:rPr lang="en-US" sz="2000">
                <a:latin typeface="Helvetica" charset="0"/>
                <a:cs typeface="Times New Roman" pitchFamily="18" charset="0"/>
              </a:rPr>
              <a:t> bit_vector(15 </a:t>
            </a:r>
            <a:r>
              <a:rPr lang="en-US" sz="2000" b="1">
                <a:latin typeface="Helvetica" charset="0"/>
                <a:cs typeface="Times New Roman" pitchFamily="18" charset="0"/>
              </a:rPr>
              <a:t>downto</a:t>
            </a:r>
            <a:r>
              <a:rPr lang="en-US" sz="2000">
                <a:latin typeface="Helvetica" charset="0"/>
                <a:cs typeface="Times New Roman" pitchFamily="18" charset="0"/>
              </a:rPr>
              <a:t> 0);</a:t>
            </a:r>
            <a:br>
              <a:rPr lang="en-US" sz="2000">
                <a:latin typeface="Helvetica" charset="0"/>
                <a:cs typeface="Times New Roman" pitchFamily="18" charset="0"/>
              </a:rPr>
            </a:br>
            <a:r>
              <a:rPr lang="en-US" sz="2000">
                <a:latin typeface="Helvetica" charset="0"/>
                <a:cs typeface="Times New Roman" pitchFamily="18" charset="0"/>
              </a:rPr>
              <a:t>	</a:t>
            </a:r>
            <a:r>
              <a:rPr lang="en-US" sz="2000" b="1">
                <a:latin typeface="Helvetica" charset="0"/>
                <a:cs typeface="Times New Roman" pitchFamily="18" charset="0"/>
              </a:rPr>
              <a:t>constant</a:t>
            </a:r>
            <a:r>
              <a:rPr lang="en-US" sz="2000">
                <a:latin typeface="Helvetica" charset="0"/>
                <a:cs typeface="Times New Roman" pitchFamily="18" charset="0"/>
              </a:rPr>
              <a:t> vector_table_loc : address;</a:t>
            </a:r>
            <a:br>
              <a:rPr lang="en-US" sz="2000">
                <a:latin typeface="Helvetica" charset="0"/>
                <a:cs typeface="Times New Roman" pitchFamily="18" charset="0"/>
              </a:rPr>
            </a:br>
            <a:r>
              <a:rPr lang="en-US" sz="2000">
                <a:latin typeface="Helvetica" charset="0"/>
                <a:cs typeface="Times New Roman" pitchFamily="18" charset="0"/>
              </a:rPr>
              <a:t>	</a:t>
            </a:r>
            <a:r>
              <a:rPr lang="en-US" sz="2000" b="1">
                <a:latin typeface="Helvetica" charset="0"/>
                <a:cs typeface="Times New Roman" pitchFamily="18" charset="0"/>
              </a:rPr>
              <a:t>function</a:t>
            </a:r>
            <a:r>
              <a:rPr lang="en-US" sz="2000">
                <a:latin typeface="Helvetica" charset="0"/>
                <a:cs typeface="Times New Roman" pitchFamily="18" charset="0"/>
              </a:rPr>
              <a:t> data_to_int(value : data) </a:t>
            </a:r>
            <a:r>
              <a:rPr lang="en-US" sz="2000" b="1">
                <a:latin typeface="Helvetica" charset="0"/>
                <a:cs typeface="Times New Roman" pitchFamily="18" charset="0"/>
              </a:rPr>
              <a:t>return</a:t>
            </a:r>
            <a:r>
              <a:rPr lang="en-US" sz="2000">
                <a:latin typeface="Helvetica" charset="0"/>
                <a:cs typeface="Times New Roman" pitchFamily="18" charset="0"/>
              </a:rPr>
              <a:t> integer;</a:t>
            </a:r>
            <a:br>
              <a:rPr lang="en-US" sz="2000">
                <a:latin typeface="Helvetica" charset="0"/>
                <a:cs typeface="Times New Roman" pitchFamily="18" charset="0"/>
              </a:rPr>
            </a:br>
            <a:r>
              <a:rPr lang="en-US" sz="2000">
                <a:latin typeface="Helvetica" charset="0"/>
                <a:cs typeface="Times New Roman" pitchFamily="18" charset="0"/>
              </a:rPr>
              <a:t>	</a:t>
            </a:r>
            <a:r>
              <a:rPr lang="en-US" sz="2000" b="1">
                <a:latin typeface="Helvetica" charset="0"/>
                <a:cs typeface="Times New Roman" pitchFamily="18" charset="0"/>
              </a:rPr>
              <a:t>function</a:t>
            </a:r>
            <a:r>
              <a:rPr lang="en-US" sz="2000">
                <a:latin typeface="Helvetica" charset="0"/>
                <a:cs typeface="Times New Roman" pitchFamily="18" charset="0"/>
              </a:rPr>
              <a:t> int_to_data(value : integer) </a:t>
            </a:r>
            <a:r>
              <a:rPr lang="en-US" sz="2000" b="1">
                <a:latin typeface="Helvetica" charset="0"/>
                <a:cs typeface="Times New Roman" pitchFamily="18" charset="0"/>
              </a:rPr>
              <a:t>return</a:t>
            </a:r>
            <a:r>
              <a:rPr lang="en-US" sz="2000">
                <a:latin typeface="Helvetica" charset="0"/>
                <a:cs typeface="Times New Roman" pitchFamily="18" charset="0"/>
              </a:rPr>
              <a:t> data;</a:t>
            </a:r>
            <a:br>
              <a:rPr lang="en-US" sz="2000">
                <a:latin typeface="Helvetica" charset="0"/>
                <a:cs typeface="Times New Roman" pitchFamily="18" charset="0"/>
              </a:rPr>
            </a:br>
            <a:r>
              <a:rPr lang="en-US" sz="2000" b="1">
                <a:latin typeface="Helvetica" charset="0"/>
                <a:cs typeface="Times New Roman" pitchFamily="18" charset="0"/>
              </a:rPr>
              <a:t>end</a:t>
            </a:r>
            <a:r>
              <a:rPr lang="en-US" sz="2000">
                <a:latin typeface="Helvetica" charset="0"/>
                <a:cs typeface="Times New Roman" pitchFamily="18" charset="0"/>
              </a:rPr>
              <a:t> data_types;</a:t>
            </a:r>
          </a:p>
          <a:p>
            <a:endParaRPr 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normAutofit/>
          </a:bodyPr>
          <a:lstStyle/>
          <a:p>
            <a:r>
              <a:rPr lang="en-US" b="1" dirty="0" smtClean="0">
                <a:latin typeface="New Century Schoolbook" charset="0"/>
              </a:rPr>
              <a:t>Package </a:t>
            </a:r>
            <a:r>
              <a:rPr lang="en-US" b="1" dirty="0">
                <a:latin typeface="New Century Schoolbook" charset="0"/>
              </a:rPr>
              <a:t>Body Declarations</a:t>
            </a:r>
          </a:p>
        </p:txBody>
      </p:sp>
      <p:sp>
        <p:nvSpPr>
          <p:cNvPr id="215043" name="Rectangle 3"/>
          <p:cNvSpPr>
            <a:spLocks noGrp="1" noChangeArrowheads="1"/>
          </p:cNvSpPr>
          <p:nvPr>
            <p:ph type="body" idx="1"/>
          </p:nvPr>
        </p:nvSpPr>
        <p:spPr/>
        <p:txBody>
          <a:bodyPr/>
          <a:lstStyle/>
          <a:p>
            <a:pPr>
              <a:buFont typeface="Wingdings" pitchFamily="2" charset="2"/>
              <a:buNone/>
            </a:pPr>
            <a:r>
              <a:rPr lang="en-US" sz="2000">
                <a:latin typeface="New Century Schoolbook" charset="0"/>
                <a:cs typeface="Times New Roman" pitchFamily="18" charset="0"/>
              </a:rPr>
              <a:t>The body for the package </a:t>
            </a:r>
            <a:r>
              <a:rPr lang="en-US" sz="2000" b="1">
                <a:latin typeface="Helvetica" charset="0"/>
                <a:cs typeface="Times New Roman" pitchFamily="18" charset="0"/>
              </a:rPr>
              <a:t>data_types</a:t>
            </a:r>
            <a:r>
              <a:rPr lang="en-US" sz="2000">
                <a:latin typeface="New Century Schoolbook" charset="0"/>
                <a:cs typeface="Times New Roman" pitchFamily="18" charset="0"/>
              </a:rPr>
              <a:t> shown above might be written as:</a:t>
            </a:r>
          </a:p>
          <a:p>
            <a:pPr>
              <a:buFont typeface="Wingdings" pitchFamily="2" charset="2"/>
              <a:buNone/>
            </a:pPr>
            <a:r>
              <a:rPr lang="en-US" sz="2000" b="1">
                <a:latin typeface="Helvetica" charset="0"/>
                <a:cs typeface="Times New Roman" pitchFamily="18" charset="0"/>
              </a:rPr>
              <a:t>package body</a:t>
            </a:r>
            <a:r>
              <a:rPr lang="en-US" sz="2000">
                <a:latin typeface="Helvetica" charset="0"/>
                <a:cs typeface="Times New Roman" pitchFamily="18" charset="0"/>
              </a:rPr>
              <a:t> data_types </a:t>
            </a:r>
            <a:r>
              <a:rPr lang="en-US" sz="2000" b="1">
                <a:latin typeface="Helvetica" charset="0"/>
                <a:cs typeface="Times New Roman" pitchFamily="18" charset="0"/>
              </a:rPr>
              <a:t>is</a:t>
            </a:r>
            <a:endParaRPr lang="en-US" sz="2000">
              <a:latin typeface="Helvetica" charset="0"/>
              <a:cs typeface="Times New Roman" pitchFamily="18" charset="0"/>
            </a:endParaRPr>
          </a:p>
          <a:p>
            <a:pPr>
              <a:buFont typeface="Wingdings" pitchFamily="2" charset="2"/>
              <a:buNone/>
            </a:pPr>
            <a:r>
              <a:rPr lang="en-US" sz="2000">
                <a:latin typeface="Helvetica" charset="0"/>
                <a:cs typeface="Times New Roman" pitchFamily="18" charset="0"/>
              </a:rPr>
              <a:t>	</a:t>
            </a:r>
            <a:r>
              <a:rPr lang="en-US" sz="2000" b="1">
                <a:latin typeface="Helvetica" charset="0"/>
                <a:cs typeface="Times New Roman" pitchFamily="18" charset="0"/>
              </a:rPr>
              <a:t>constant</a:t>
            </a:r>
            <a:r>
              <a:rPr lang="en-US" sz="2000">
                <a:latin typeface="Helvetica" charset="0"/>
                <a:cs typeface="Times New Roman" pitchFamily="18" charset="0"/>
              </a:rPr>
              <a:t> vector_table_loc : address := X"FFFF00";</a:t>
            </a:r>
          </a:p>
          <a:p>
            <a:pPr>
              <a:buFont typeface="Wingdings" pitchFamily="2" charset="2"/>
              <a:buNone/>
            </a:pPr>
            <a:r>
              <a:rPr lang="en-US" sz="2000">
                <a:latin typeface="Helvetica" charset="0"/>
                <a:cs typeface="Times New Roman" pitchFamily="18" charset="0"/>
              </a:rPr>
              <a:t>	</a:t>
            </a:r>
            <a:r>
              <a:rPr lang="en-US" sz="2000" b="1">
                <a:latin typeface="Helvetica" charset="0"/>
                <a:cs typeface="Times New Roman" pitchFamily="18" charset="0"/>
              </a:rPr>
              <a:t>function</a:t>
            </a:r>
            <a:r>
              <a:rPr lang="en-US" sz="2000">
                <a:latin typeface="Helvetica" charset="0"/>
                <a:cs typeface="Times New Roman" pitchFamily="18" charset="0"/>
              </a:rPr>
              <a:t> data_to_int(value : data) </a:t>
            </a:r>
            <a:r>
              <a:rPr lang="en-US" sz="2000" b="1">
                <a:latin typeface="Helvetica" charset="0"/>
                <a:cs typeface="Times New Roman" pitchFamily="18" charset="0"/>
              </a:rPr>
              <a:t>return</a:t>
            </a:r>
            <a:r>
              <a:rPr lang="en-US" sz="2000">
                <a:latin typeface="Helvetica" charset="0"/>
                <a:cs typeface="Times New Roman" pitchFamily="18" charset="0"/>
              </a:rPr>
              <a:t> integer </a:t>
            </a:r>
            <a:r>
              <a:rPr lang="en-US" sz="2000" b="1">
                <a:latin typeface="Helvetica" charset="0"/>
                <a:cs typeface="Times New Roman" pitchFamily="18" charset="0"/>
              </a:rPr>
              <a:t>is</a:t>
            </a:r>
            <a:r>
              <a:rPr lang="en-US" sz="2000">
                <a:latin typeface="Helvetica" charset="0"/>
                <a:cs typeface="Times New Roman" pitchFamily="18" charset="0"/>
              </a:rPr>
              <a:t/>
            </a:r>
            <a:br>
              <a:rPr lang="en-US" sz="2000">
                <a:latin typeface="Helvetica" charset="0"/>
                <a:cs typeface="Times New Roman" pitchFamily="18" charset="0"/>
              </a:rPr>
            </a:br>
            <a:r>
              <a:rPr lang="en-US" sz="2000">
                <a:latin typeface="Helvetica" charset="0"/>
                <a:cs typeface="Times New Roman" pitchFamily="18" charset="0"/>
              </a:rPr>
              <a:t>		</a:t>
            </a:r>
            <a:r>
              <a:rPr lang="en-US" sz="2000" i="1">
                <a:latin typeface="Helvetica" charset="0"/>
                <a:cs typeface="Times New Roman" pitchFamily="18" charset="0"/>
              </a:rPr>
              <a:t>body of data_to_int</a:t>
            </a:r>
            <a:r>
              <a:rPr lang="en-US" sz="2000">
                <a:latin typeface="Helvetica" charset="0"/>
                <a:cs typeface="Times New Roman" pitchFamily="18" charset="0"/>
              </a:rPr>
              <a:t/>
            </a:r>
            <a:br>
              <a:rPr lang="en-US" sz="2000">
                <a:latin typeface="Helvetica" charset="0"/>
                <a:cs typeface="Times New Roman" pitchFamily="18" charset="0"/>
              </a:rPr>
            </a:br>
            <a:r>
              <a:rPr lang="en-US" sz="2000">
                <a:latin typeface="Helvetica" charset="0"/>
                <a:cs typeface="Times New Roman" pitchFamily="18" charset="0"/>
              </a:rPr>
              <a:t>	</a:t>
            </a:r>
            <a:r>
              <a:rPr lang="en-US" sz="2000" b="1">
                <a:latin typeface="Helvetica" charset="0"/>
                <a:cs typeface="Times New Roman" pitchFamily="18" charset="0"/>
              </a:rPr>
              <a:t>end</a:t>
            </a:r>
            <a:r>
              <a:rPr lang="en-US" sz="2000">
                <a:latin typeface="Helvetica" charset="0"/>
                <a:cs typeface="Times New Roman" pitchFamily="18" charset="0"/>
              </a:rPr>
              <a:t> data_to_int;</a:t>
            </a:r>
          </a:p>
          <a:p>
            <a:pPr>
              <a:buFont typeface="Wingdings" pitchFamily="2" charset="2"/>
              <a:buNone/>
            </a:pPr>
            <a:r>
              <a:rPr lang="en-US" sz="2000">
                <a:latin typeface="Helvetica" charset="0"/>
                <a:cs typeface="Times New Roman" pitchFamily="18" charset="0"/>
              </a:rPr>
              <a:t>	</a:t>
            </a:r>
            <a:r>
              <a:rPr lang="en-US" sz="2000" b="1">
                <a:latin typeface="Helvetica" charset="0"/>
                <a:cs typeface="Times New Roman" pitchFamily="18" charset="0"/>
              </a:rPr>
              <a:t>function</a:t>
            </a:r>
            <a:r>
              <a:rPr lang="en-US" sz="2000">
                <a:latin typeface="Helvetica" charset="0"/>
                <a:cs typeface="Times New Roman" pitchFamily="18" charset="0"/>
              </a:rPr>
              <a:t> int_to_data(value : integer) </a:t>
            </a:r>
            <a:r>
              <a:rPr lang="en-US" sz="2000" b="1">
                <a:latin typeface="Helvetica" charset="0"/>
                <a:cs typeface="Times New Roman" pitchFamily="18" charset="0"/>
              </a:rPr>
              <a:t>return</a:t>
            </a:r>
            <a:r>
              <a:rPr lang="en-US" sz="2000">
                <a:latin typeface="Helvetica" charset="0"/>
                <a:cs typeface="Times New Roman" pitchFamily="18" charset="0"/>
              </a:rPr>
              <a:t> data </a:t>
            </a:r>
            <a:r>
              <a:rPr lang="en-US" sz="2000" b="1">
                <a:latin typeface="Helvetica" charset="0"/>
                <a:cs typeface="Times New Roman" pitchFamily="18" charset="0"/>
              </a:rPr>
              <a:t>is</a:t>
            </a:r>
            <a:r>
              <a:rPr lang="en-US" sz="2000">
                <a:latin typeface="Helvetica" charset="0"/>
                <a:cs typeface="Times New Roman" pitchFamily="18" charset="0"/>
              </a:rPr>
              <a:t/>
            </a:r>
            <a:br>
              <a:rPr lang="en-US" sz="2000">
                <a:latin typeface="Helvetica" charset="0"/>
                <a:cs typeface="Times New Roman" pitchFamily="18" charset="0"/>
              </a:rPr>
            </a:br>
            <a:r>
              <a:rPr lang="en-US" sz="2000">
                <a:latin typeface="Helvetica" charset="0"/>
                <a:cs typeface="Times New Roman" pitchFamily="18" charset="0"/>
              </a:rPr>
              <a:t>		</a:t>
            </a:r>
            <a:r>
              <a:rPr lang="en-US" sz="2000" i="1">
                <a:latin typeface="Helvetica" charset="0"/>
                <a:cs typeface="Times New Roman" pitchFamily="18" charset="0"/>
              </a:rPr>
              <a:t>body of int_to_data</a:t>
            </a:r>
            <a:r>
              <a:rPr lang="en-US" sz="2000">
                <a:latin typeface="Helvetica" charset="0"/>
                <a:cs typeface="Times New Roman" pitchFamily="18" charset="0"/>
              </a:rPr>
              <a:t/>
            </a:r>
            <a:br>
              <a:rPr lang="en-US" sz="2000">
                <a:latin typeface="Helvetica" charset="0"/>
                <a:cs typeface="Times New Roman" pitchFamily="18" charset="0"/>
              </a:rPr>
            </a:br>
            <a:r>
              <a:rPr lang="en-US" sz="2000">
                <a:latin typeface="Helvetica" charset="0"/>
                <a:cs typeface="Times New Roman" pitchFamily="18" charset="0"/>
              </a:rPr>
              <a:t>	</a:t>
            </a:r>
            <a:r>
              <a:rPr lang="en-US" sz="2000" b="1">
                <a:latin typeface="Helvetica" charset="0"/>
                <a:cs typeface="Times New Roman" pitchFamily="18" charset="0"/>
              </a:rPr>
              <a:t>end</a:t>
            </a:r>
            <a:r>
              <a:rPr lang="en-US" sz="2000">
                <a:latin typeface="Helvetica" charset="0"/>
                <a:cs typeface="Times New Roman" pitchFamily="18" charset="0"/>
              </a:rPr>
              <a:t> int_to_data;</a:t>
            </a:r>
          </a:p>
          <a:p>
            <a:pPr>
              <a:buFont typeface="Wingdings" pitchFamily="2" charset="2"/>
              <a:buNone/>
            </a:pPr>
            <a:r>
              <a:rPr lang="en-US" sz="2000" b="1">
                <a:latin typeface="Helvetica" charset="0"/>
                <a:cs typeface="Times New Roman" pitchFamily="18" charset="0"/>
              </a:rPr>
              <a:t>end</a:t>
            </a:r>
            <a:r>
              <a:rPr lang="en-US" sz="2000">
                <a:latin typeface="Helvetica" charset="0"/>
                <a:cs typeface="Times New Roman" pitchFamily="18" charset="0"/>
              </a:rPr>
              <a:t> data_types;</a:t>
            </a:r>
          </a:p>
          <a:p>
            <a:pPr>
              <a:buFont typeface="Wingdings" pitchFamily="2" charset="2"/>
              <a:buNone/>
            </a:pPr>
            <a:endParaRPr 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normAutofit fontScale="90000"/>
          </a:bodyPr>
          <a:lstStyle/>
          <a:p>
            <a:r>
              <a:rPr lang="en-US" b="1">
                <a:latin typeface="New Century Schoolbook" charset="0"/>
              </a:rPr>
              <a:t>Package Use and Name Visibility</a:t>
            </a:r>
          </a:p>
        </p:txBody>
      </p:sp>
      <p:sp>
        <p:nvSpPr>
          <p:cNvPr id="216067" name="Rectangle 3"/>
          <p:cNvSpPr>
            <a:spLocks noGrp="1" noChangeArrowheads="1"/>
          </p:cNvSpPr>
          <p:nvPr>
            <p:ph type="body" idx="1"/>
          </p:nvPr>
        </p:nvSpPr>
        <p:spPr/>
        <p:txBody>
          <a:bodyPr/>
          <a:lstStyle/>
          <a:p>
            <a:pPr>
              <a:buFont typeface="Wingdings" pitchFamily="2" charset="2"/>
              <a:buNone/>
            </a:pPr>
            <a:r>
              <a:rPr lang="en-US" sz="2000">
                <a:latin typeface="New Century Schoolbook" charset="0"/>
                <a:cs typeface="Times New Roman" pitchFamily="18" charset="0"/>
              </a:rPr>
              <a:t>Once a package has been declared, items declared within it can be used by prefixing their names with the package name.  For example, given the package declaration in last section, the items declared might be used as follows:</a:t>
            </a:r>
          </a:p>
          <a:p>
            <a:r>
              <a:rPr lang="en-US" sz="2000" b="1">
                <a:latin typeface="Helvetica" charset="0"/>
                <a:cs typeface="Times New Roman" pitchFamily="18" charset="0"/>
              </a:rPr>
              <a:t>variable</a:t>
            </a:r>
            <a:r>
              <a:rPr lang="en-US" sz="2000">
                <a:latin typeface="Helvetica" charset="0"/>
                <a:cs typeface="Times New Roman" pitchFamily="18" charset="0"/>
              </a:rPr>
              <a:t> PC : data_types.address;</a:t>
            </a:r>
          </a:p>
          <a:p>
            <a:r>
              <a:rPr lang="en-US" sz="2000">
                <a:latin typeface="Helvetica" charset="0"/>
                <a:cs typeface="Times New Roman" pitchFamily="18" charset="0"/>
              </a:rPr>
              <a:t>int_vector_loc := data_types.vector_table_loc + 4*int_level;</a:t>
            </a:r>
          </a:p>
          <a:p>
            <a:r>
              <a:rPr lang="en-US" sz="2000">
                <a:latin typeface="Helvetica" charset="0"/>
                <a:cs typeface="Times New Roman" pitchFamily="18" charset="0"/>
              </a:rPr>
              <a:t>offset := data_types.data_to_int(offset_reg);</a:t>
            </a:r>
          </a:p>
          <a:p>
            <a:endParaRPr lang="en-US" sz="2000">
              <a:latin typeface="Helvetica" charset="0"/>
              <a:cs typeface="Times New Roman" pitchFamily="18" charset="0"/>
            </a:endParaRPr>
          </a:p>
          <a:p>
            <a:r>
              <a:rPr lang="en-US" sz="2000">
                <a:latin typeface="New Century Schoolbook" charset="0"/>
                <a:cs typeface="Times New Roman" pitchFamily="18" charset="0"/>
              </a:rPr>
              <a:t>If all of the declared names in a package are to be used in this way, you can use the special suffix </a:t>
            </a:r>
            <a:r>
              <a:rPr lang="en-US" sz="2000" b="1">
                <a:latin typeface="Helvetica" charset="0"/>
                <a:cs typeface="Times New Roman" pitchFamily="18" charset="0"/>
              </a:rPr>
              <a:t>all</a:t>
            </a:r>
            <a:r>
              <a:rPr lang="en-US" sz="2000">
                <a:latin typeface="New Century Schoolbook" charset="0"/>
                <a:cs typeface="Times New Roman" pitchFamily="18" charset="0"/>
              </a:rPr>
              <a:t>, for example:</a:t>
            </a:r>
          </a:p>
          <a:p>
            <a:pPr>
              <a:buFont typeface="Wingdings" pitchFamily="2" charset="2"/>
              <a:buNone/>
            </a:pPr>
            <a:r>
              <a:rPr lang="en-US" sz="2000" b="1">
                <a:latin typeface="Helvetica" charset="0"/>
                <a:cs typeface="Times New Roman" pitchFamily="18" charset="0"/>
              </a:rPr>
              <a:t>		use</a:t>
            </a:r>
            <a:r>
              <a:rPr lang="en-US" sz="2000">
                <a:latin typeface="Helvetica" charset="0"/>
                <a:cs typeface="Times New Roman" pitchFamily="18" charset="0"/>
              </a:rPr>
              <a:t> data_types.</a:t>
            </a:r>
            <a:r>
              <a:rPr lang="en-US" sz="2000" b="1">
                <a:latin typeface="Helvetica" charset="0"/>
                <a:cs typeface="Times New Roman" pitchFamily="18" charset="0"/>
              </a:rPr>
              <a:t>all</a:t>
            </a:r>
            <a:r>
              <a:rPr lang="en-US" sz="2000">
                <a:latin typeface="Helvetica" charset="0"/>
                <a:cs typeface="Times New Roman" pitchFamily="18" charset="0"/>
              </a:rPr>
              <a:t>;</a:t>
            </a:r>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a:latin typeface="New Century Schoolbook" charset="0"/>
                <a:cs typeface="Times New Roman" pitchFamily="18" charset="0"/>
              </a:rPr>
              <a:t>Subprograms and Packages</a:t>
            </a:r>
            <a:r>
              <a:rPr lang="en-US"/>
              <a:t> </a:t>
            </a:r>
          </a:p>
        </p:txBody>
      </p:sp>
      <p:sp>
        <p:nvSpPr>
          <p:cNvPr id="233475" name="Rectangle 3"/>
          <p:cNvSpPr>
            <a:spLocks noGrp="1" noChangeArrowheads="1"/>
          </p:cNvSpPr>
          <p:nvPr>
            <p:ph type="body" idx="1"/>
          </p:nvPr>
        </p:nvSpPr>
        <p:spPr/>
        <p:txBody>
          <a:bodyPr/>
          <a:lstStyle/>
          <a:p>
            <a:pPr>
              <a:lnSpc>
                <a:spcPct val="90000"/>
              </a:lnSpc>
            </a:pPr>
            <a:r>
              <a:rPr lang="en-US" sz="2800">
                <a:latin typeface="New Century Schoolbook" charset="0"/>
                <a:cs typeface="Times New Roman" pitchFamily="18" charset="0"/>
              </a:rPr>
              <a:t>Procedures and Functions</a:t>
            </a:r>
            <a:r>
              <a:rPr lang="en-US" sz="2800"/>
              <a:t> </a:t>
            </a:r>
          </a:p>
          <a:p>
            <a:pPr lvl="2">
              <a:lnSpc>
                <a:spcPct val="90000"/>
              </a:lnSpc>
            </a:pPr>
            <a:r>
              <a:rPr lang="en-US" sz="2000">
                <a:latin typeface="New Century Schoolbook" charset="0"/>
                <a:cs typeface="Times New Roman" pitchFamily="18" charset="0"/>
              </a:rPr>
              <a:t>Firstly, a simple example of a procedure with no parameters:</a:t>
            </a:r>
          </a:p>
          <a:p>
            <a:pPr lvl="2">
              <a:lnSpc>
                <a:spcPct val="90000"/>
              </a:lnSpc>
              <a:buFont typeface="Wingdings" pitchFamily="2" charset="2"/>
              <a:buNone/>
            </a:pPr>
            <a:r>
              <a:rPr lang="en-US" sz="2000" b="1">
                <a:latin typeface="Helvetica" charset="0"/>
                <a:cs typeface="Times New Roman" pitchFamily="18" charset="0"/>
              </a:rPr>
              <a:t>procedure</a:t>
            </a:r>
            <a:r>
              <a:rPr lang="en-US" sz="2000">
                <a:latin typeface="Helvetica" charset="0"/>
                <a:cs typeface="Times New Roman" pitchFamily="18" charset="0"/>
              </a:rPr>
              <a:t> reset;</a:t>
            </a:r>
          </a:p>
          <a:p>
            <a:pPr lvl="2">
              <a:lnSpc>
                <a:spcPct val="90000"/>
              </a:lnSpc>
            </a:pPr>
            <a:r>
              <a:rPr lang="en-US" sz="2000">
                <a:latin typeface="New Century Schoolbook" charset="0"/>
                <a:cs typeface="Times New Roman" pitchFamily="18" charset="0"/>
              </a:rPr>
              <a:t>Secondly, here is a declaration of a procedure with some parameters:</a:t>
            </a:r>
          </a:p>
          <a:p>
            <a:pPr lvl="2">
              <a:lnSpc>
                <a:spcPct val="90000"/>
              </a:lnSpc>
            </a:pPr>
            <a:r>
              <a:rPr lang="en-US" sz="2000" b="1">
                <a:latin typeface="Helvetica" charset="0"/>
                <a:cs typeface="Times New Roman" pitchFamily="18" charset="0"/>
              </a:rPr>
              <a:t>procedure</a:t>
            </a:r>
            <a:r>
              <a:rPr lang="en-US" sz="2000">
                <a:latin typeface="Helvetica" charset="0"/>
                <a:cs typeface="Times New Roman" pitchFamily="18" charset="0"/>
              </a:rPr>
              <a:t> increment_reg(</a:t>
            </a:r>
            <a:r>
              <a:rPr lang="en-US" sz="2000" b="1">
                <a:latin typeface="Helvetica" charset="0"/>
                <a:cs typeface="Times New Roman" pitchFamily="18" charset="0"/>
              </a:rPr>
              <a:t>variable</a:t>
            </a:r>
            <a:r>
              <a:rPr lang="en-US" sz="2000">
                <a:latin typeface="Helvetica" charset="0"/>
                <a:cs typeface="Times New Roman" pitchFamily="18" charset="0"/>
              </a:rPr>
              <a:t> reg : </a:t>
            </a:r>
            <a:r>
              <a:rPr lang="en-US" sz="2000" b="1">
                <a:latin typeface="Helvetica" charset="0"/>
                <a:cs typeface="Times New Roman" pitchFamily="18" charset="0"/>
              </a:rPr>
              <a:t>inout</a:t>
            </a:r>
            <a:r>
              <a:rPr lang="en-US" sz="2000">
                <a:latin typeface="Helvetica" charset="0"/>
                <a:cs typeface="Times New Roman" pitchFamily="18" charset="0"/>
              </a:rPr>
              <a:t> word_32; </a:t>
            </a:r>
            <a:r>
              <a:rPr lang="en-US" sz="2000" b="1">
                <a:latin typeface="Helvetica" charset="0"/>
                <a:cs typeface="Times New Roman" pitchFamily="18" charset="0"/>
              </a:rPr>
              <a:t>constant</a:t>
            </a:r>
            <a:r>
              <a:rPr lang="en-US" sz="2000">
                <a:latin typeface="Helvetica" charset="0"/>
                <a:cs typeface="Times New Roman" pitchFamily="18" charset="0"/>
              </a:rPr>
              <a:t> incr : </a:t>
            </a:r>
            <a:r>
              <a:rPr lang="en-US" sz="2000" b="1">
                <a:latin typeface="Helvetica" charset="0"/>
                <a:cs typeface="Times New Roman" pitchFamily="18" charset="0"/>
              </a:rPr>
              <a:t>in</a:t>
            </a:r>
            <a:r>
              <a:rPr lang="en-US" sz="2000">
                <a:latin typeface="Helvetica" charset="0"/>
                <a:cs typeface="Times New Roman" pitchFamily="18" charset="0"/>
              </a:rPr>
              <a:t> integer := 1);</a:t>
            </a:r>
          </a:p>
          <a:p>
            <a:pPr lvl="2">
              <a:lnSpc>
                <a:spcPct val="90000"/>
              </a:lnSpc>
            </a:pPr>
            <a:r>
              <a:rPr lang="en-US" sz="2000">
                <a:latin typeface="New Century Schoolbook" charset="0"/>
                <a:cs typeface="Times New Roman" pitchFamily="18" charset="0"/>
              </a:rPr>
              <a:t>A call with named association explicitly gives the formal parameter name to be associated with each actual parameter, so the parameters can be in any order.  For example:</a:t>
            </a:r>
          </a:p>
          <a:p>
            <a:pPr lvl="2">
              <a:lnSpc>
                <a:spcPct val="90000"/>
              </a:lnSpc>
            </a:pPr>
            <a:r>
              <a:rPr lang="en-US" sz="2000">
                <a:latin typeface="Helvetica" charset="0"/>
                <a:cs typeface="Times New Roman" pitchFamily="18" charset="0"/>
              </a:rPr>
              <a:t>increment_reg(incr =&gt; offset–2, reg =&gt; index_reg);</a:t>
            </a:r>
          </a:p>
          <a:p>
            <a:pPr lvl="2">
              <a:lnSpc>
                <a:spcPct val="90000"/>
              </a:lnSpc>
            </a:pPr>
            <a:r>
              <a:rPr lang="en-US" sz="2000">
                <a:latin typeface="Helvetica" charset="0"/>
                <a:cs typeface="Times New Roman" pitchFamily="18" charset="0"/>
              </a:rPr>
              <a:t>increment_reg(reg =&gt; prog_counter);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normAutofit fontScale="90000"/>
          </a:bodyPr>
          <a:lstStyle/>
          <a:p>
            <a:r>
              <a:rPr lang="en-US">
                <a:latin typeface="New Century Schoolbook" charset="0"/>
                <a:cs typeface="Times New Roman" pitchFamily="18" charset="0"/>
              </a:rPr>
              <a:t>Procedures and Functions</a:t>
            </a:r>
            <a:r>
              <a:rPr lang="en-US"/>
              <a:t> Con..</a:t>
            </a:r>
          </a:p>
        </p:txBody>
      </p:sp>
      <p:sp>
        <p:nvSpPr>
          <p:cNvPr id="234499" name="Rectangle 3"/>
          <p:cNvSpPr>
            <a:spLocks noGrp="1" noChangeArrowheads="1"/>
          </p:cNvSpPr>
          <p:nvPr>
            <p:ph type="body" idx="1"/>
          </p:nvPr>
        </p:nvSpPr>
        <p:spPr/>
        <p:txBody>
          <a:bodyPr/>
          <a:lstStyle/>
          <a:p>
            <a:r>
              <a:rPr lang="en-US" sz="2000">
                <a:latin typeface="New Century Schoolbook" charset="0"/>
                <a:cs typeface="Times New Roman" pitchFamily="18" charset="0"/>
              </a:rPr>
              <a:t>Thirdly, here is an example of function subprogram declaration:</a:t>
            </a:r>
          </a:p>
          <a:p>
            <a:pPr lvl="2"/>
            <a:r>
              <a:rPr lang="en-US" sz="2000" b="1">
                <a:latin typeface="Helvetica" charset="0"/>
                <a:cs typeface="Times New Roman" pitchFamily="18" charset="0"/>
              </a:rPr>
              <a:t>function</a:t>
            </a:r>
            <a:r>
              <a:rPr lang="en-US" sz="2000">
                <a:latin typeface="Helvetica" charset="0"/>
                <a:cs typeface="Times New Roman" pitchFamily="18" charset="0"/>
              </a:rPr>
              <a:t> byte_to_int(byte : word_8) </a:t>
            </a:r>
            <a:r>
              <a:rPr lang="en-US" sz="2000" b="1">
                <a:latin typeface="Helvetica" charset="0"/>
                <a:cs typeface="Times New Roman" pitchFamily="18" charset="0"/>
              </a:rPr>
              <a:t>return</a:t>
            </a:r>
            <a:r>
              <a:rPr lang="en-US" sz="2000">
                <a:latin typeface="Helvetica" charset="0"/>
                <a:cs typeface="Times New Roman" pitchFamily="18" charset="0"/>
              </a:rPr>
              <a:t> integer;</a:t>
            </a:r>
          </a:p>
          <a:p>
            <a:pPr lvl="2"/>
            <a:r>
              <a:rPr lang="en-US" sz="2000">
                <a:latin typeface="New Century Schoolbook" charset="0"/>
                <a:cs typeface="Times New Roman" pitchFamily="18" charset="0"/>
              </a:rPr>
              <a:t>For functions, the parameter mode must be </a:t>
            </a:r>
            <a:r>
              <a:rPr lang="en-US" sz="2000" b="1">
                <a:latin typeface="Helvetica" charset="0"/>
                <a:cs typeface="Times New Roman" pitchFamily="18" charset="0"/>
              </a:rPr>
              <a:t>in</a:t>
            </a:r>
            <a:r>
              <a:rPr lang="en-US" sz="2000">
                <a:latin typeface="New Century Schoolbook" charset="0"/>
                <a:cs typeface="Times New Roman" pitchFamily="18" charset="0"/>
              </a:rPr>
              <a:t>, </a:t>
            </a:r>
          </a:p>
          <a:p>
            <a:pPr lvl="2"/>
            <a:r>
              <a:rPr lang="en-US" sz="2000">
                <a:latin typeface="New Century Schoolbook" charset="0"/>
                <a:cs typeface="Times New Roman" pitchFamily="18" charset="0"/>
              </a:rPr>
              <a:t>If the parameter class is not specified it is assumed to be </a:t>
            </a:r>
            <a:r>
              <a:rPr lang="en-US" sz="2000" b="1">
                <a:latin typeface="Helvetica" charset="0"/>
                <a:cs typeface="Times New Roman" pitchFamily="18" charset="0"/>
              </a:rPr>
              <a:t>constant</a:t>
            </a:r>
            <a:r>
              <a:rPr lang="en-US" sz="2000">
                <a:latin typeface="New Century Schoolbook" charset="0"/>
                <a:cs typeface="Times New Roman" pitchFamily="18" charset="0"/>
              </a:rPr>
              <a:t>. </a:t>
            </a:r>
          </a:p>
          <a:p>
            <a:r>
              <a:rPr lang="en-US" sz="2000">
                <a:latin typeface="New Century Schoolbook" charset="0"/>
                <a:cs typeface="Times New Roman" pitchFamily="18" charset="0"/>
              </a:rPr>
              <a:t> When the subprogram is called, the statements in the body are executed until either the end of the statement list is encountered, or a return statement is executed.  The syntax of a return statement is:</a:t>
            </a:r>
          </a:p>
          <a:p>
            <a:pPr lvl="2"/>
            <a:r>
              <a:rPr lang="en-US" sz="2000">
                <a:latin typeface="New Century Schoolbook" charset="0"/>
                <a:cs typeface="Times New Roman" pitchFamily="18" charset="0"/>
              </a:rPr>
              <a:t>return_statement ::= </a:t>
            </a:r>
            <a:r>
              <a:rPr lang="en-US" sz="2000" b="1">
                <a:latin typeface="New Century Schoolbook" charset="0"/>
                <a:cs typeface="Times New Roman" pitchFamily="18" charset="0"/>
              </a:rPr>
              <a:t>return </a:t>
            </a:r>
            <a:r>
              <a:rPr lang="en-US" sz="2000">
                <a:latin typeface="New Century Schoolbook" charset="0"/>
                <a:cs typeface="Times New Roman" pitchFamily="18" charset="0"/>
              </a:rPr>
              <a:t>[ expression ] ;</a:t>
            </a:r>
          </a:p>
          <a:p>
            <a:pPr lvl="2"/>
            <a:endParaRPr lang="en-US" sz="2000">
              <a:latin typeface="Helvetica" charset="0"/>
              <a:cs typeface="Times New Roman" pitchFamily="18" charset="0"/>
            </a:endParaRPr>
          </a:p>
          <a:p>
            <a:pPr lvl="2"/>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a:latin typeface="New Century Schoolbook" charset="0"/>
                <a:cs typeface="Times New Roman" pitchFamily="18" charset="0"/>
              </a:rPr>
              <a:t>Functions</a:t>
            </a:r>
            <a:r>
              <a:rPr lang="en-US"/>
              <a:t> Con..</a:t>
            </a:r>
          </a:p>
        </p:txBody>
      </p:sp>
      <p:sp>
        <p:nvSpPr>
          <p:cNvPr id="235523" name="Rectangle 3"/>
          <p:cNvSpPr>
            <a:spLocks noGrp="1" noChangeArrowheads="1"/>
          </p:cNvSpPr>
          <p:nvPr>
            <p:ph type="body" idx="1"/>
          </p:nvPr>
        </p:nvSpPr>
        <p:spPr/>
        <p:txBody>
          <a:bodyPr/>
          <a:lstStyle/>
          <a:p>
            <a:pPr lvl="2">
              <a:buFont typeface="Wingdings" pitchFamily="2" charset="2"/>
              <a:buNone/>
            </a:pPr>
            <a:r>
              <a:rPr lang="en-US">
                <a:latin typeface="New Century Schoolbook" charset="0"/>
                <a:cs typeface="Times New Roman" pitchFamily="18" charset="0"/>
              </a:rPr>
              <a:t>An example of a function body:</a:t>
            </a:r>
          </a:p>
          <a:p>
            <a:pPr lvl="2"/>
            <a:r>
              <a:rPr lang="en-US" b="1">
                <a:latin typeface="Helvetica" charset="0"/>
                <a:cs typeface="Times New Roman" pitchFamily="18" charset="0"/>
              </a:rPr>
              <a:t>function</a:t>
            </a:r>
            <a:r>
              <a:rPr lang="en-US">
                <a:latin typeface="Helvetica" charset="0"/>
                <a:cs typeface="Times New Roman" pitchFamily="18" charset="0"/>
              </a:rPr>
              <a:t> byte_to_int(byte : word_8) </a:t>
            </a:r>
            <a:r>
              <a:rPr lang="en-US" b="1">
                <a:latin typeface="Helvetica" charset="0"/>
                <a:cs typeface="Times New Roman" pitchFamily="18" charset="0"/>
              </a:rPr>
              <a:t>return</a:t>
            </a:r>
            <a:r>
              <a:rPr lang="en-US">
                <a:latin typeface="Helvetica" charset="0"/>
                <a:cs typeface="Times New Roman" pitchFamily="18" charset="0"/>
              </a:rPr>
              <a:t> integer </a:t>
            </a:r>
            <a:r>
              <a:rPr lang="en-US" b="1">
                <a:latin typeface="Helvetica" charset="0"/>
                <a:cs typeface="Times New Roman" pitchFamily="18" charset="0"/>
              </a:rPr>
              <a:t>is</a:t>
            </a:r>
            <a:r>
              <a:rPr lang="en-US">
                <a:latin typeface="Helvetica" charset="0"/>
                <a:cs typeface="Times New Roman" pitchFamily="18" charset="0"/>
              </a:rPr>
              <a:t/>
            </a:r>
            <a:br>
              <a:rPr lang="en-US">
                <a:latin typeface="Helvetica" charset="0"/>
                <a:cs typeface="Times New Roman" pitchFamily="18" charset="0"/>
              </a:rPr>
            </a:br>
            <a:r>
              <a:rPr lang="en-US">
                <a:latin typeface="Helvetica" charset="0"/>
                <a:cs typeface="Times New Roman" pitchFamily="18" charset="0"/>
              </a:rPr>
              <a:t>	</a:t>
            </a:r>
            <a:r>
              <a:rPr lang="en-US" b="1">
                <a:latin typeface="Helvetica" charset="0"/>
                <a:cs typeface="Times New Roman" pitchFamily="18" charset="0"/>
              </a:rPr>
              <a:t>variable</a:t>
            </a:r>
            <a:r>
              <a:rPr lang="en-US">
                <a:latin typeface="Helvetica" charset="0"/>
                <a:cs typeface="Times New Roman" pitchFamily="18" charset="0"/>
              </a:rPr>
              <a:t> result : integer := 0;</a:t>
            </a:r>
            <a:br>
              <a:rPr lang="en-US">
                <a:latin typeface="Helvetica" charset="0"/>
                <a:cs typeface="Times New Roman" pitchFamily="18" charset="0"/>
              </a:rPr>
            </a:br>
            <a:r>
              <a:rPr lang="en-US" b="1">
                <a:latin typeface="Helvetica" charset="0"/>
                <a:cs typeface="Times New Roman" pitchFamily="18" charset="0"/>
              </a:rPr>
              <a:t>begin</a:t>
            </a:r>
            <a:r>
              <a:rPr lang="en-US">
                <a:latin typeface="Helvetica" charset="0"/>
                <a:cs typeface="Times New Roman" pitchFamily="18" charset="0"/>
              </a:rPr>
              <a:t/>
            </a:r>
            <a:br>
              <a:rPr lang="en-US">
                <a:latin typeface="Helvetica" charset="0"/>
                <a:cs typeface="Times New Roman" pitchFamily="18" charset="0"/>
              </a:rPr>
            </a:br>
            <a:r>
              <a:rPr lang="en-US">
                <a:latin typeface="Helvetica" charset="0"/>
                <a:cs typeface="Times New Roman" pitchFamily="18" charset="0"/>
              </a:rPr>
              <a:t>	</a:t>
            </a:r>
            <a:r>
              <a:rPr lang="en-US" b="1">
                <a:latin typeface="Helvetica" charset="0"/>
                <a:cs typeface="Times New Roman" pitchFamily="18" charset="0"/>
              </a:rPr>
              <a:t>for</a:t>
            </a:r>
            <a:r>
              <a:rPr lang="en-US">
                <a:latin typeface="Helvetica" charset="0"/>
                <a:cs typeface="Times New Roman" pitchFamily="18" charset="0"/>
              </a:rPr>
              <a:t> index </a:t>
            </a:r>
            <a:r>
              <a:rPr lang="en-US" b="1">
                <a:latin typeface="Helvetica" charset="0"/>
                <a:cs typeface="Times New Roman" pitchFamily="18" charset="0"/>
              </a:rPr>
              <a:t>in</a:t>
            </a:r>
            <a:r>
              <a:rPr lang="en-US">
                <a:latin typeface="Helvetica" charset="0"/>
                <a:cs typeface="Times New Roman" pitchFamily="18" charset="0"/>
              </a:rPr>
              <a:t> 0 </a:t>
            </a:r>
            <a:r>
              <a:rPr lang="en-US" b="1">
                <a:latin typeface="Helvetica" charset="0"/>
                <a:cs typeface="Times New Roman" pitchFamily="18" charset="0"/>
              </a:rPr>
              <a:t>to</a:t>
            </a:r>
            <a:r>
              <a:rPr lang="en-US">
                <a:latin typeface="Helvetica" charset="0"/>
                <a:cs typeface="Times New Roman" pitchFamily="18" charset="0"/>
              </a:rPr>
              <a:t> 7 </a:t>
            </a:r>
            <a:r>
              <a:rPr lang="en-US" b="1">
                <a:latin typeface="Helvetica" charset="0"/>
                <a:cs typeface="Times New Roman" pitchFamily="18" charset="0"/>
              </a:rPr>
              <a:t>loop</a:t>
            </a:r>
            <a:r>
              <a:rPr lang="en-US">
                <a:latin typeface="Helvetica" charset="0"/>
                <a:cs typeface="Times New Roman" pitchFamily="18" charset="0"/>
              </a:rPr>
              <a:t/>
            </a:r>
            <a:br>
              <a:rPr lang="en-US">
                <a:latin typeface="Helvetica" charset="0"/>
                <a:cs typeface="Times New Roman" pitchFamily="18" charset="0"/>
              </a:rPr>
            </a:br>
            <a:r>
              <a:rPr lang="en-US">
                <a:latin typeface="Helvetica" charset="0"/>
                <a:cs typeface="Times New Roman" pitchFamily="18" charset="0"/>
              </a:rPr>
              <a:t>		result := result*2 + bit'pos(byte(index));</a:t>
            </a:r>
            <a:br>
              <a:rPr lang="en-US">
                <a:latin typeface="Helvetica" charset="0"/>
                <a:cs typeface="Times New Roman" pitchFamily="18" charset="0"/>
              </a:rPr>
            </a:br>
            <a:r>
              <a:rPr lang="en-US">
                <a:latin typeface="Helvetica" charset="0"/>
                <a:cs typeface="Times New Roman" pitchFamily="18" charset="0"/>
              </a:rPr>
              <a:t>	</a:t>
            </a:r>
            <a:r>
              <a:rPr lang="en-US" b="1">
                <a:latin typeface="Helvetica" charset="0"/>
                <a:cs typeface="Times New Roman" pitchFamily="18" charset="0"/>
              </a:rPr>
              <a:t>end loop</a:t>
            </a:r>
            <a:r>
              <a:rPr lang="en-US">
                <a:latin typeface="Helvetica" charset="0"/>
                <a:cs typeface="Times New Roman" pitchFamily="18" charset="0"/>
              </a:rPr>
              <a:t>;</a:t>
            </a:r>
            <a:br>
              <a:rPr lang="en-US">
                <a:latin typeface="Helvetica" charset="0"/>
                <a:cs typeface="Times New Roman" pitchFamily="18" charset="0"/>
              </a:rPr>
            </a:br>
            <a:r>
              <a:rPr lang="en-US">
                <a:latin typeface="Helvetica" charset="0"/>
                <a:cs typeface="Times New Roman" pitchFamily="18" charset="0"/>
              </a:rPr>
              <a:t>	</a:t>
            </a:r>
            <a:r>
              <a:rPr lang="en-US" b="1">
                <a:latin typeface="Helvetica" charset="0"/>
                <a:cs typeface="Times New Roman" pitchFamily="18" charset="0"/>
              </a:rPr>
              <a:t>return</a:t>
            </a:r>
            <a:r>
              <a:rPr lang="en-US">
                <a:latin typeface="Helvetica" charset="0"/>
                <a:cs typeface="Times New Roman" pitchFamily="18" charset="0"/>
              </a:rPr>
              <a:t> result;</a:t>
            </a:r>
            <a:br>
              <a:rPr lang="en-US">
                <a:latin typeface="Helvetica" charset="0"/>
                <a:cs typeface="Times New Roman" pitchFamily="18" charset="0"/>
              </a:rPr>
            </a:br>
            <a:r>
              <a:rPr lang="en-US" b="1">
                <a:latin typeface="Helvetica" charset="0"/>
                <a:cs typeface="Times New Roman" pitchFamily="18" charset="0"/>
              </a:rPr>
              <a:t>end</a:t>
            </a:r>
            <a:r>
              <a:rPr lang="en-US">
                <a:latin typeface="Helvetica" charset="0"/>
                <a:cs typeface="Times New Roman" pitchFamily="18" charset="0"/>
              </a:rPr>
              <a:t> byte_to_int;</a:t>
            </a:r>
          </a:p>
          <a:p>
            <a:pPr lvl="2"/>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Conversion Function</a:t>
            </a:r>
            <a:endParaRPr lang="en-US" dirty="0"/>
          </a:p>
        </p:txBody>
      </p:sp>
      <p:sp>
        <p:nvSpPr>
          <p:cNvPr id="3" name="Content Placeholder 2"/>
          <p:cNvSpPr>
            <a:spLocks noGrp="1"/>
          </p:cNvSpPr>
          <p:nvPr>
            <p:ph idx="1"/>
          </p:nvPr>
        </p:nvSpPr>
        <p:spPr/>
        <p:txBody>
          <a:bodyPr>
            <a:normAutofit/>
          </a:bodyPr>
          <a:lstStyle/>
          <a:p>
            <a:r>
              <a:rPr lang="en-US" sz="2400" dirty="0" smtClean="0"/>
              <a:t>Conversion functions are used to convert an object of one type to another.</a:t>
            </a:r>
          </a:p>
          <a:p>
            <a:endParaRPr lang="en-US" sz="2400" dirty="0" smtClean="0"/>
          </a:p>
          <a:p>
            <a:r>
              <a:rPr lang="en-US" sz="2400" dirty="0" smtClean="0"/>
              <a:t>For example, designer A wants to make use of an entity from designer B. </a:t>
            </a:r>
          </a:p>
          <a:p>
            <a:endParaRPr lang="en-US" sz="2400" dirty="0" smtClean="0"/>
          </a:p>
          <a:p>
            <a:r>
              <a:rPr lang="en-US" sz="2400" dirty="0" smtClean="0"/>
              <a:t>Data type of designer A:</a:t>
            </a:r>
          </a:p>
          <a:p>
            <a:pPr lvl="1">
              <a:buNone/>
            </a:pPr>
            <a:r>
              <a:rPr lang="en-US" sz="1800" dirty="0" smtClean="0"/>
              <a:t>	</a:t>
            </a:r>
            <a:r>
              <a:rPr lang="en-US" sz="1800" dirty="0" smtClean="0"/>
              <a:t>	TYPE </a:t>
            </a:r>
            <a:r>
              <a:rPr lang="en-US" sz="1800" dirty="0" err="1" smtClean="0"/>
              <a:t>fourval</a:t>
            </a:r>
            <a:r>
              <a:rPr lang="en-US" sz="1800" dirty="0" smtClean="0"/>
              <a:t> IS (X, L, H, Z);</a:t>
            </a:r>
          </a:p>
          <a:p>
            <a:pPr>
              <a:buNone/>
            </a:pPr>
            <a:endParaRPr lang="en-US" sz="2400" dirty="0" smtClean="0"/>
          </a:p>
          <a:p>
            <a:r>
              <a:rPr lang="en-US" sz="2400" dirty="0" smtClean="0"/>
              <a:t>Data type of designer B:</a:t>
            </a:r>
          </a:p>
          <a:p>
            <a:pPr lvl="2">
              <a:buNone/>
            </a:pPr>
            <a:r>
              <a:rPr lang="en-US" sz="1500" dirty="0" smtClean="0"/>
              <a:t>	</a:t>
            </a:r>
            <a:r>
              <a:rPr lang="en-US" sz="1500" dirty="0" smtClean="0"/>
              <a:t>	TYPE </a:t>
            </a:r>
            <a:r>
              <a:rPr lang="en-US" sz="1500" dirty="0" err="1" smtClean="0"/>
              <a:t>fourvalue</a:t>
            </a:r>
            <a:r>
              <a:rPr lang="en-US" sz="1500" dirty="0" smtClean="0"/>
              <a:t> IS (‘X’, ‘0’, ‘1’, ‘Z’)</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Conversion </a:t>
            </a:r>
            <a:r>
              <a:rPr lang="en-US" dirty="0" smtClean="0"/>
              <a:t>Function (Cont.)</a:t>
            </a:r>
            <a:endParaRPr lang="en-US" dirty="0"/>
          </a:p>
        </p:txBody>
      </p:sp>
      <p:sp>
        <p:nvSpPr>
          <p:cNvPr id="4" name="TextBox 3"/>
          <p:cNvSpPr txBox="1"/>
          <p:nvPr/>
        </p:nvSpPr>
        <p:spPr>
          <a:xfrm>
            <a:off x="1371600" y="2971800"/>
            <a:ext cx="7010400" cy="2585323"/>
          </a:xfrm>
          <a:prstGeom prst="rect">
            <a:avLst/>
          </a:prstGeom>
          <a:noFill/>
        </p:spPr>
        <p:txBody>
          <a:bodyPr wrap="square" rtlCol="0">
            <a:spAutoFit/>
          </a:bodyPr>
          <a:lstStyle/>
          <a:p>
            <a:r>
              <a:rPr lang="en-US" dirty="0" smtClean="0"/>
              <a:t>FUNCTION convert4val (S : </a:t>
            </a:r>
            <a:r>
              <a:rPr lang="en-US" dirty="0" err="1" smtClean="0"/>
              <a:t>fourval</a:t>
            </a:r>
            <a:r>
              <a:rPr lang="en-US" dirty="0" smtClean="0"/>
              <a:t>) RETURN  </a:t>
            </a:r>
            <a:r>
              <a:rPr lang="en-US" dirty="0" err="1" smtClean="0"/>
              <a:t>fourvalue</a:t>
            </a:r>
            <a:r>
              <a:rPr lang="en-US" dirty="0" smtClean="0"/>
              <a:t> IS</a:t>
            </a:r>
          </a:p>
          <a:p>
            <a:r>
              <a:rPr lang="en-US" dirty="0" smtClean="0"/>
              <a:t>BEGIN</a:t>
            </a:r>
          </a:p>
          <a:p>
            <a:r>
              <a:rPr lang="en-US" dirty="0" smtClean="0"/>
              <a:t> </a:t>
            </a:r>
            <a:r>
              <a:rPr lang="en-US" dirty="0" smtClean="0"/>
              <a:t>    CASE S IS</a:t>
            </a:r>
          </a:p>
          <a:p>
            <a:r>
              <a:rPr lang="en-US" dirty="0" smtClean="0"/>
              <a:t> </a:t>
            </a:r>
            <a:r>
              <a:rPr lang="en-US" dirty="0" smtClean="0"/>
              <a:t>           WHEN X =&gt; RETURN ‘X’;</a:t>
            </a:r>
          </a:p>
          <a:p>
            <a:r>
              <a:rPr lang="en-US" dirty="0" smtClean="0"/>
              <a:t> </a:t>
            </a:r>
            <a:r>
              <a:rPr lang="en-US" dirty="0" smtClean="0"/>
              <a:t>           WHEN L =&gt; RETURN ‘0’;</a:t>
            </a:r>
          </a:p>
          <a:p>
            <a:r>
              <a:rPr lang="en-US" dirty="0" smtClean="0"/>
              <a:t>            WHEN H =&gt; RETURN ‘1’;</a:t>
            </a:r>
          </a:p>
          <a:p>
            <a:r>
              <a:rPr lang="en-US" dirty="0" smtClean="0"/>
              <a:t> </a:t>
            </a:r>
            <a:r>
              <a:rPr lang="en-US" dirty="0" smtClean="0"/>
              <a:t>           WHEN Z =&gt; RETURN ‘Z’;</a:t>
            </a:r>
          </a:p>
          <a:p>
            <a:r>
              <a:rPr lang="en-US" dirty="0" smtClean="0"/>
              <a:t> </a:t>
            </a:r>
            <a:r>
              <a:rPr lang="en-US" dirty="0" smtClean="0"/>
              <a:t>     END CASE;</a:t>
            </a:r>
          </a:p>
          <a:p>
            <a:r>
              <a:rPr lang="en-US" dirty="0" smtClean="0"/>
              <a:t>END convert4val;</a:t>
            </a:r>
            <a:endParaRPr lang="en-US" dirty="0"/>
          </a:p>
        </p:txBody>
      </p:sp>
      <p:sp>
        <p:nvSpPr>
          <p:cNvPr id="5" name="TextBox 4"/>
          <p:cNvSpPr txBox="1"/>
          <p:nvPr/>
        </p:nvSpPr>
        <p:spPr>
          <a:xfrm>
            <a:off x="838200" y="1600200"/>
            <a:ext cx="7620000" cy="923330"/>
          </a:xfrm>
          <a:prstGeom prst="rect">
            <a:avLst/>
          </a:prstGeom>
          <a:noFill/>
        </p:spPr>
        <p:txBody>
          <a:bodyPr wrap="square" rtlCol="0">
            <a:spAutoFit/>
          </a:bodyPr>
          <a:lstStyle/>
          <a:p>
            <a:r>
              <a:rPr lang="en-US" dirty="0" smtClean="0"/>
              <a:t>Conversion function can be used to synchronous both data type which is designer B accepts a value of type </a:t>
            </a:r>
            <a:r>
              <a:rPr lang="en-US" i="1" dirty="0" err="1" smtClean="0"/>
              <a:t>fourval</a:t>
            </a:r>
            <a:r>
              <a:rPr lang="en-US" dirty="0" smtClean="0"/>
              <a:t> and return a value of type </a:t>
            </a:r>
            <a:r>
              <a:rPr lang="en-US" i="1" dirty="0" smtClean="0"/>
              <a:t> </a:t>
            </a:r>
            <a:r>
              <a:rPr lang="en-US" i="1" dirty="0" err="1" smtClean="0"/>
              <a:t>fourvalue</a:t>
            </a:r>
            <a:r>
              <a:rPr lang="en-US" i="1" dirty="0" smtClean="0"/>
              <a: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Resolution Function</a:t>
            </a:r>
            <a:endParaRPr lang="en-US" dirty="0"/>
          </a:p>
        </p:txBody>
      </p:sp>
      <p:sp>
        <p:nvSpPr>
          <p:cNvPr id="3" name="Content Placeholder 2"/>
          <p:cNvSpPr>
            <a:spLocks noGrp="1"/>
          </p:cNvSpPr>
          <p:nvPr>
            <p:ph idx="1"/>
          </p:nvPr>
        </p:nvSpPr>
        <p:spPr/>
        <p:txBody>
          <a:bodyPr>
            <a:normAutofit/>
          </a:bodyPr>
          <a:lstStyle/>
          <a:p>
            <a:r>
              <a:rPr lang="en-US" sz="2400" dirty="0" smtClean="0"/>
              <a:t>A resolution function is used to return the value of signal when the signal is driven by multiple driver.</a:t>
            </a:r>
          </a:p>
          <a:p>
            <a:endParaRPr lang="en-US" sz="2400" dirty="0" smtClean="0"/>
          </a:p>
          <a:p>
            <a:r>
              <a:rPr lang="en-US" sz="2400" dirty="0" smtClean="0"/>
              <a:t>For example, refer to the truth table below:</a:t>
            </a:r>
            <a:endParaRPr lang="en-US" sz="2400" dirty="0"/>
          </a:p>
        </p:txBody>
      </p:sp>
      <p:pic>
        <p:nvPicPr>
          <p:cNvPr id="1027" name="Picture 3"/>
          <p:cNvPicPr>
            <a:picLocks noChangeAspect="1" noChangeArrowheads="1"/>
          </p:cNvPicPr>
          <p:nvPr/>
        </p:nvPicPr>
        <p:blipFill>
          <a:blip r:embed="rId3" cstate="print"/>
          <a:srcRect/>
          <a:stretch>
            <a:fillRect/>
          </a:stretch>
        </p:blipFill>
        <p:spPr bwMode="auto">
          <a:xfrm>
            <a:off x="2743200" y="3352800"/>
            <a:ext cx="3124200" cy="2078023"/>
          </a:xfrm>
          <a:prstGeom prst="rect">
            <a:avLst/>
          </a:prstGeom>
          <a:noFill/>
          <a:ln w="9525">
            <a:noFill/>
            <a:miter lim="800000"/>
            <a:headEnd/>
            <a:tailEnd/>
          </a:ln>
          <a:effectLst/>
        </p:spPr>
      </p:pic>
      <p:sp>
        <p:nvSpPr>
          <p:cNvPr id="6" name="TextBox 5"/>
          <p:cNvSpPr txBox="1"/>
          <p:nvPr/>
        </p:nvSpPr>
        <p:spPr>
          <a:xfrm>
            <a:off x="914400" y="5638800"/>
            <a:ext cx="7239000" cy="646331"/>
          </a:xfrm>
          <a:prstGeom prst="rect">
            <a:avLst/>
          </a:prstGeom>
          <a:noFill/>
        </p:spPr>
        <p:txBody>
          <a:bodyPr wrap="square" rtlCol="0">
            <a:spAutoFit/>
          </a:bodyPr>
          <a:lstStyle/>
          <a:p>
            <a:r>
              <a:rPr lang="en-US" dirty="0" smtClean="0"/>
              <a:t>Two input signals will be resolution to become one output signal (e.g. combination of ‘L’ with ‘Z’ = L)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Resolution Function (Cont.)</a:t>
            </a:r>
            <a:endParaRPr lang="en-US" dirty="0"/>
          </a:p>
        </p:txBody>
      </p:sp>
      <p:sp>
        <p:nvSpPr>
          <p:cNvPr id="4" name="TextBox 3"/>
          <p:cNvSpPr txBox="1"/>
          <p:nvPr/>
        </p:nvSpPr>
        <p:spPr>
          <a:xfrm>
            <a:off x="685800" y="1600200"/>
            <a:ext cx="7848600" cy="5509200"/>
          </a:xfrm>
          <a:prstGeom prst="rect">
            <a:avLst/>
          </a:prstGeom>
          <a:noFill/>
        </p:spPr>
        <p:txBody>
          <a:bodyPr wrap="square" rtlCol="0">
            <a:spAutoFit/>
          </a:bodyPr>
          <a:lstStyle/>
          <a:p>
            <a:r>
              <a:rPr lang="en-US" sz="1600" dirty="0" smtClean="0"/>
              <a:t>PACKAGE </a:t>
            </a:r>
            <a:r>
              <a:rPr lang="en-US" sz="1600" dirty="0" err="1" smtClean="0"/>
              <a:t>fourpack</a:t>
            </a:r>
            <a:r>
              <a:rPr lang="en-US" sz="1600" dirty="0" smtClean="0"/>
              <a:t> IS</a:t>
            </a:r>
          </a:p>
          <a:p>
            <a:r>
              <a:rPr lang="en-US" sz="1600" dirty="0" smtClean="0"/>
              <a:t> </a:t>
            </a:r>
            <a:r>
              <a:rPr lang="en-US" sz="1600" dirty="0" smtClean="0"/>
              <a:t>     TYPE  </a:t>
            </a:r>
            <a:r>
              <a:rPr lang="en-US" sz="1600" dirty="0" err="1" smtClean="0"/>
              <a:t>fourval</a:t>
            </a:r>
            <a:r>
              <a:rPr lang="en-US" sz="1600" dirty="0" smtClean="0"/>
              <a:t> IS (X, L, H, Z);</a:t>
            </a:r>
          </a:p>
          <a:p>
            <a:r>
              <a:rPr lang="en-US" sz="1600" dirty="0" smtClean="0"/>
              <a:t>      TYPE </a:t>
            </a:r>
            <a:r>
              <a:rPr lang="en-US" sz="1600" dirty="0" err="1" smtClean="0"/>
              <a:t>fourval_vector</a:t>
            </a:r>
            <a:r>
              <a:rPr lang="en-US" sz="1600" dirty="0" smtClean="0"/>
              <a:t> IS ARRAY (natural RANGE &lt;&gt;) OF </a:t>
            </a:r>
            <a:r>
              <a:rPr lang="en-US" sz="1600" dirty="0" err="1" smtClean="0"/>
              <a:t>fourval</a:t>
            </a:r>
            <a:r>
              <a:rPr lang="en-US" sz="1600" dirty="0" smtClean="0"/>
              <a:t>;</a:t>
            </a:r>
          </a:p>
          <a:p>
            <a:endParaRPr lang="en-US" sz="1600" dirty="0" smtClean="0"/>
          </a:p>
          <a:p>
            <a:r>
              <a:rPr lang="en-US" sz="1600" dirty="0" smtClean="0"/>
              <a:t>      FUNCTION resolve (s : </a:t>
            </a:r>
            <a:r>
              <a:rPr lang="en-US" sz="1600" dirty="0" err="1" smtClean="0"/>
              <a:t>fourval_vector</a:t>
            </a:r>
            <a:r>
              <a:rPr lang="en-US" sz="1600" dirty="0" smtClean="0"/>
              <a:t>) RETURN  </a:t>
            </a:r>
            <a:r>
              <a:rPr lang="en-US" sz="1600" dirty="0" err="1" smtClean="0"/>
              <a:t>fourvalue</a:t>
            </a:r>
            <a:r>
              <a:rPr lang="en-US" sz="1600" dirty="0" smtClean="0"/>
              <a:t>;</a:t>
            </a:r>
          </a:p>
          <a:p>
            <a:r>
              <a:rPr lang="en-US" sz="1600" dirty="0" smtClean="0"/>
              <a:t>END </a:t>
            </a:r>
            <a:r>
              <a:rPr lang="en-US" sz="1600" dirty="0" err="1" smtClean="0"/>
              <a:t>fourpack</a:t>
            </a:r>
            <a:r>
              <a:rPr lang="en-US" sz="1600" dirty="0" smtClean="0"/>
              <a:t>;</a:t>
            </a:r>
          </a:p>
          <a:p>
            <a:endParaRPr lang="en-US" sz="1600" dirty="0" smtClean="0"/>
          </a:p>
          <a:p>
            <a:r>
              <a:rPr lang="en-US" sz="1600" dirty="0" smtClean="0"/>
              <a:t>PACKAGE BODY </a:t>
            </a:r>
            <a:r>
              <a:rPr lang="en-US" sz="1600" dirty="0" err="1" smtClean="0"/>
              <a:t>fourpack</a:t>
            </a:r>
            <a:r>
              <a:rPr lang="en-US" sz="1600" dirty="0" smtClean="0"/>
              <a:t> IS</a:t>
            </a:r>
          </a:p>
          <a:p>
            <a:r>
              <a:rPr lang="en-US" sz="1600" dirty="0" smtClean="0"/>
              <a:t>      FUNCTION </a:t>
            </a:r>
            <a:r>
              <a:rPr lang="en-US" sz="1600" dirty="0" smtClean="0"/>
              <a:t>resolve( s: </a:t>
            </a:r>
            <a:r>
              <a:rPr lang="en-US" sz="1600" dirty="0" err="1" smtClean="0"/>
              <a:t>fourval_vector</a:t>
            </a:r>
            <a:r>
              <a:rPr lang="en-US" sz="1600" dirty="0" smtClean="0"/>
              <a:t>) RETURN </a:t>
            </a:r>
            <a:r>
              <a:rPr lang="en-US" sz="1600" dirty="0" err="1" smtClean="0"/>
              <a:t>fourval</a:t>
            </a:r>
            <a:r>
              <a:rPr lang="en-US" sz="1600" dirty="0" smtClean="0"/>
              <a:t> IS</a:t>
            </a:r>
          </a:p>
          <a:p>
            <a:r>
              <a:rPr lang="en-US" sz="1600" dirty="0" smtClean="0"/>
              <a:t>	VARIABLE </a:t>
            </a:r>
            <a:r>
              <a:rPr lang="en-US" sz="1600" dirty="0" smtClean="0"/>
              <a:t>result : </a:t>
            </a:r>
            <a:r>
              <a:rPr lang="en-US" sz="1600" dirty="0" err="1" smtClean="0"/>
              <a:t>fourval</a:t>
            </a:r>
            <a:r>
              <a:rPr lang="en-US" sz="1600" dirty="0" smtClean="0"/>
              <a:t> := Z;</a:t>
            </a:r>
          </a:p>
          <a:p>
            <a:r>
              <a:rPr lang="en-US" sz="1600" dirty="0" smtClean="0"/>
              <a:t>      BEGIN</a:t>
            </a:r>
            <a:endParaRPr lang="en-US" sz="1600" dirty="0" smtClean="0"/>
          </a:p>
          <a:p>
            <a:r>
              <a:rPr lang="en-US" sz="1600" dirty="0" smtClean="0"/>
              <a:t>	FOR </a:t>
            </a:r>
            <a:r>
              <a:rPr lang="en-US" sz="1600" dirty="0" err="1" smtClean="0"/>
              <a:t>i</a:t>
            </a:r>
            <a:r>
              <a:rPr lang="en-US" sz="1600" dirty="0" smtClean="0"/>
              <a:t> IN </a:t>
            </a:r>
            <a:r>
              <a:rPr lang="en-US" sz="1600" dirty="0" err="1" smtClean="0"/>
              <a:t>s’RANGE</a:t>
            </a:r>
            <a:r>
              <a:rPr lang="en-US" sz="1600" dirty="0" smtClean="0"/>
              <a:t> LOOP</a:t>
            </a:r>
          </a:p>
          <a:p>
            <a:r>
              <a:rPr lang="en-US" sz="1600" dirty="0" smtClean="0"/>
              <a:t>	      CASE </a:t>
            </a:r>
            <a:r>
              <a:rPr lang="en-US" sz="1600" dirty="0" smtClean="0"/>
              <a:t>result IS</a:t>
            </a:r>
          </a:p>
          <a:p>
            <a:r>
              <a:rPr lang="en-US" sz="1600" dirty="0" smtClean="0"/>
              <a:t>	             WHEN </a:t>
            </a:r>
            <a:r>
              <a:rPr lang="en-US" sz="1600" dirty="0" smtClean="0"/>
              <a:t>Z =&gt;</a:t>
            </a:r>
          </a:p>
          <a:p>
            <a:r>
              <a:rPr lang="en-US" sz="1600" dirty="0" smtClean="0"/>
              <a:t>		CASE </a:t>
            </a:r>
            <a:r>
              <a:rPr lang="en-US" sz="1600" dirty="0" smtClean="0"/>
              <a:t>s(</a:t>
            </a:r>
            <a:r>
              <a:rPr lang="en-US" sz="1600" dirty="0" err="1" smtClean="0"/>
              <a:t>i</a:t>
            </a:r>
            <a:r>
              <a:rPr lang="en-US" sz="1600" dirty="0" smtClean="0"/>
              <a:t>) IS</a:t>
            </a:r>
          </a:p>
          <a:p>
            <a:r>
              <a:rPr lang="en-US" sz="1600" dirty="0" smtClean="0"/>
              <a:t>		      WHEN </a:t>
            </a:r>
            <a:r>
              <a:rPr lang="en-US" sz="1600" dirty="0" smtClean="0"/>
              <a:t>H </a:t>
            </a:r>
            <a:r>
              <a:rPr lang="en-US" sz="1600" dirty="0" smtClean="0"/>
              <a:t>=&gt; result </a:t>
            </a:r>
            <a:r>
              <a:rPr lang="en-US" sz="1600" dirty="0" smtClean="0"/>
              <a:t>:= H;</a:t>
            </a:r>
          </a:p>
          <a:p>
            <a:r>
              <a:rPr lang="en-US" sz="1600" dirty="0" smtClean="0"/>
              <a:t>		      WHEN </a:t>
            </a:r>
            <a:r>
              <a:rPr lang="en-US" sz="1600" dirty="0" smtClean="0"/>
              <a:t>L </a:t>
            </a:r>
            <a:r>
              <a:rPr lang="en-US" sz="1600" dirty="0" smtClean="0"/>
              <a:t>=&gt; result </a:t>
            </a:r>
            <a:r>
              <a:rPr lang="en-US" sz="1600" dirty="0" smtClean="0"/>
              <a:t>:= L;</a:t>
            </a:r>
          </a:p>
          <a:p>
            <a:r>
              <a:rPr lang="en-US" sz="1600" dirty="0" smtClean="0"/>
              <a:t>		      WHEN </a:t>
            </a:r>
            <a:r>
              <a:rPr lang="en-US" sz="1600" dirty="0" smtClean="0"/>
              <a:t>X </a:t>
            </a:r>
            <a:r>
              <a:rPr lang="en-US" sz="1600" dirty="0" smtClean="0"/>
              <a:t>=&gt; result </a:t>
            </a:r>
            <a:r>
              <a:rPr lang="en-US" sz="1600" dirty="0" smtClean="0"/>
              <a:t>:= X;</a:t>
            </a:r>
          </a:p>
          <a:p>
            <a:r>
              <a:rPr lang="en-US" sz="1600" dirty="0" smtClean="0"/>
              <a:t>		      WHEN </a:t>
            </a:r>
            <a:r>
              <a:rPr lang="en-US" sz="1600" dirty="0" smtClean="0"/>
              <a:t>OTHERS </a:t>
            </a:r>
            <a:r>
              <a:rPr lang="en-US" sz="1600" dirty="0" smtClean="0"/>
              <a:t>=&gt; NULL</a:t>
            </a:r>
            <a:r>
              <a:rPr lang="en-US" sz="1600" dirty="0" smtClean="0"/>
              <a:t>;</a:t>
            </a:r>
          </a:p>
          <a:p>
            <a:r>
              <a:rPr lang="en-US" sz="1600" dirty="0" smtClean="0"/>
              <a:t>		END </a:t>
            </a:r>
            <a:r>
              <a:rPr lang="en-US" sz="1600" dirty="0" smtClean="0"/>
              <a:t>CASE;</a:t>
            </a:r>
          </a:p>
          <a:p>
            <a:endParaRPr lang="en-US" sz="1600" dirty="0" smtClean="0"/>
          </a:p>
          <a:p>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Box 3"/>
          <p:cNvSpPr txBox="1"/>
          <p:nvPr/>
        </p:nvSpPr>
        <p:spPr>
          <a:xfrm>
            <a:off x="685800" y="1600200"/>
            <a:ext cx="7848600" cy="4770537"/>
          </a:xfrm>
          <a:prstGeom prst="rect">
            <a:avLst/>
          </a:prstGeom>
          <a:noFill/>
        </p:spPr>
        <p:txBody>
          <a:bodyPr wrap="square" rtlCol="0">
            <a:spAutoFit/>
          </a:bodyPr>
          <a:lstStyle/>
          <a:p>
            <a:r>
              <a:rPr lang="en-US" sz="1600" dirty="0" smtClean="0"/>
              <a:t>		</a:t>
            </a:r>
            <a:endParaRPr lang="en-US" sz="1600" dirty="0" smtClean="0"/>
          </a:p>
          <a:p>
            <a:r>
              <a:rPr lang="en-US" sz="1600" dirty="0" smtClean="0"/>
              <a:t>	            WHEN </a:t>
            </a:r>
            <a:r>
              <a:rPr lang="en-US" sz="1600" dirty="0" smtClean="0"/>
              <a:t>L =&gt;</a:t>
            </a:r>
          </a:p>
          <a:p>
            <a:r>
              <a:rPr lang="en-US" sz="1600" dirty="0" smtClean="0"/>
              <a:t>		CASE </a:t>
            </a:r>
            <a:r>
              <a:rPr lang="en-US" sz="1600" dirty="0" smtClean="0"/>
              <a:t>s(</a:t>
            </a:r>
            <a:r>
              <a:rPr lang="en-US" sz="1600" dirty="0" err="1" smtClean="0"/>
              <a:t>i</a:t>
            </a:r>
            <a:r>
              <a:rPr lang="en-US" sz="1600" dirty="0" smtClean="0"/>
              <a:t>) IS</a:t>
            </a:r>
          </a:p>
          <a:p>
            <a:r>
              <a:rPr lang="en-US" sz="1600" dirty="0" smtClean="0"/>
              <a:t>		      WHEN </a:t>
            </a:r>
            <a:r>
              <a:rPr lang="en-US" sz="1600" dirty="0" smtClean="0"/>
              <a:t>H </a:t>
            </a:r>
            <a:r>
              <a:rPr lang="en-US" sz="1600" dirty="0" smtClean="0"/>
              <a:t>=&gt; result </a:t>
            </a:r>
            <a:r>
              <a:rPr lang="en-US" sz="1600" dirty="0" smtClean="0"/>
              <a:t>:= X;</a:t>
            </a:r>
          </a:p>
          <a:p>
            <a:r>
              <a:rPr lang="en-US" sz="1600" dirty="0" smtClean="0"/>
              <a:t>		      WHEN </a:t>
            </a:r>
            <a:r>
              <a:rPr lang="en-US" sz="1600" dirty="0" smtClean="0"/>
              <a:t>X </a:t>
            </a:r>
            <a:r>
              <a:rPr lang="en-US" sz="1600" dirty="0" smtClean="0"/>
              <a:t>=&gt; result </a:t>
            </a:r>
            <a:r>
              <a:rPr lang="en-US" sz="1600" dirty="0" smtClean="0"/>
              <a:t>:= X;</a:t>
            </a:r>
          </a:p>
          <a:p>
            <a:r>
              <a:rPr lang="en-US" sz="1600" dirty="0" smtClean="0"/>
              <a:t>		      WHEN </a:t>
            </a:r>
            <a:r>
              <a:rPr lang="en-US" sz="1600" dirty="0" smtClean="0"/>
              <a:t>OTHERS </a:t>
            </a:r>
            <a:r>
              <a:rPr lang="en-US" sz="1600" dirty="0" smtClean="0"/>
              <a:t>=&gt; NULL</a:t>
            </a:r>
            <a:r>
              <a:rPr lang="en-US" sz="1600" dirty="0" smtClean="0"/>
              <a:t>;</a:t>
            </a:r>
          </a:p>
          <a:p>
            <a:r>
              <a:rPr lang="en-US" sz="1600" dirty="0" smtClean="0"/>
              <a:t>		END </a:t>
            </a:r>
            <a:r>
              <a:rPr lang="en-US" sz="1600" dirty="0" smtClean="0"/>
              <a:t>CASE;</a:t>
            </a:r>
          </a:p>
          <a:p>
            <a:r>
              <a:rPr lang="en-US" sz="1600" dirty="0" smtClean="0"/>
              <a:t>	            WHEN </a:t>
            </a:r>
            <a:r>
              <a:rPr lang="en-US" sz="1600" dirty="0" smtClean="0"/>
              <a:t>H =&gt;</a:t>
            </a:r>
          </a:p>
          <a:p>
            <a:r>
              <a:rPr lang="en-US" sz="1600" dirty="0" smtClean="0"/>
              <a:t>		CASE </a:t>
            </a:r>
            <a:r>
              <a:rPr lang="en-US" sz="1600" dirty="0" smtClean="0"/>
              <a:t>s(</a:t>
            </a:r>
            <a:r>
              <a:rPr lang="en-US" sz="1600" dirty="0" err="1" smtClean="0"/>
              <a:t>i</a:t>
            </a:r>
            <a:r>
              <a:rPr lang="en-US" sz="1600" dirty="0" smtClean="0"/>
              <a:t>) IS</a:t>
            </a:r>
          </a:p>
          <a:p>
            <a:r>
              <a:rPr lang="en-US" sz="1600" dirty="0" smtClean="0"/>
              <a:t>		      WHEN </a:t>
            </a:r>
            <a:r>
              <a:rPr lang="en-US" sz="1600" dirty="0" smtClean="0"/>
              <a:t>L </a:t>
            </a:r>
            <a:r>
              <a:rPr lang="en-US" sz="1600" dirty="0" smtClean="0"/>
              <a:t>=&gt; result </a:t>
            </a:r>
            <a:r>
              <a:rPr lang="en-US" sz="1600" dirty="0" smtClean="0"/>
              <a:t>:= X;</a:t>
            </a:r>
          </a:p>
          <a:p>
            <a:r>
              <a:rPr lang="en-US" sz="1600" dirty="0" smtClean="0"/>
              <a:t>		      WHEN </a:t>
            </a:r>
            <a:r>
              <a:rPr lang="en-US" sz="1600" dirty="0" smtClean="0"/>
              <a:t>X </a:t>
            </a:r>
            <a:r>
              <a:rPr lang="en-US" sz="1600" dirty="0" smtClean="0"/>
              <a:t>=&gt; result </a:t>
            </a:r>
            <a:r>
              <a:rPr lang="en-US" sz="1600" dirty="0" smtClean="0"/>
              <a:t>:= X;</a:t>
            </a:r>
          </a:p>
          <a:p>
            <a:r>
              <a:rPr lang="en-US" sz="1600" dirty="0" smtClean="0"/>
              <a:t>		      WHEN </a:t>
            </a:r>
            <a:r>
              <a:rPr lang="en-US" sz="1600" dirty="0" smtClean="0"/>
              <a:t>OTHERS </a:t>
            </a:r>
            <a:r>
              <a:rPr lang="en-US" sz="1600" dirty="0" smtClean="0"/>
              <a:t>=&gt; NULL</a:t>
            </a:r>
            <a:r>
              <a:rPr lang="en-US" sz="1600" dirty="0" smtClean="0"/>
              <a:t>;</a:t>
            </a:r>
          </a:p>
          <a:p>
            <a:r>
              <a:rPr lang="en-US" sz="1600" dirty="0" smtClean="0"/>
              <a:t>		END </a:t>
            </a:r>
            <a:r>
              <a:rPr lang="en-US" sz="1600" dirty="0" smtClean="0"/>
              <a:t>CASE;</a:t>
            </a:r>
          </a:p>
          <a:p>
            <a:r>
              <a:rPr lang="en-US" sz="1600" dirty="0" smtClean="0"/>
              <a:t>	            WHEN </a:t>
            </a:r>
            <a:r>
              <a:rPr lang="en-US" sz="1600" dirty="0" smtClean="0"/>
              <a:t>X </a:t>
            </a:r>
            <a:r>
              <a:rPr lang="en-US" sz="1600" dirty="0" smtClean="0"/>
              <a:t>=&gt; result </a:t>
            </a:r>
            <a:r>
              <a:rPr lang="en-US" sz="1600" dirty="0" smtClean="0"/>
              <a:t>:= X;</a:t>
            </a:r>
          </a:p>
          <a:p>
            <a:r>
              <a:rPr lang="en-US" sz="1600" dirty="0" smtClean="0"/>
              <a:t>	      END </a:t>
            </a:r>
            <a:r>
              <a:rPr lang="en-US" sz="1600" dirty="0" smtClean="0"/>
              <a:t>CASE;</a:t>
            </a:r>
          </a:p>
          <a:p>
            <a:r>
              <a:rPr lang="en-US" sz="1600" dirty="0" smtClean="0"/>
              <a:t>	END </a:t>
            </a:r>
            <a:r>
              <a:rPr lang="en-US" sz="1600" dirty="0" smtClean="0"/>
              <a:t>LOOP;</a:t>
            </a:r>
          </a:p>
          <a:p>
            <a:r>
              <a:rPr lang="en-US" sz="1600" dirty="0" smtClean="0"/>
              <a:t>	RETURN </a:t>
            </a:r>
            <a:r>
              <a:rPr lang="en-US" sz="1600" dirty="0" smtClean="0"/>
              <a:t>result;</a:t>
            </a:r>
          </a:p>
          <a:p>
            <a:r>
              <a:rPr lang="en-US" sz="1600" dirty="0" smtClean="0"/>
              <a:t> </a:t>
            </a:r>
            <a:r>
              <a:rPr lang="en-US" sz="1600" dirty="0" smtClean="0"/>
              <a:t>     END </a:t>
            </a:r>
            <a:r>
              <a:rPr lang="en-US" sz="1600" dirty="0" smtClean="0"/>
              <a:t>resolve;</a:t>
            </a:r>
          </a:p>
          <a:p>
            <a:r>
              <a:rPr lang="en-US" sz="1600" dirty="0" smtClean="0"/>
              <a:t>END </a:t>
            </a:r>
            <a:r>
              <a:rPr lang="en-US" sz="1600" dirty="0" err="1" smtClean="0"/>
              <a:t>fourpack</a:t>
            </a:r>
            <a:r>
              <a:rPr lang="en-US" sz="1600" dirty="0" smtClean="0"/>
              <a:t>;</a:t>
            </a:r>
            <a:endParaRPr lang="en-US" sz="1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496</TotalTime>
  <Words>764</Words>
  <Application>Microsoft Office PowerPoint</Application>
  <PresentationFormat>On-screen Show (4:3)</PresentationFormat>
  <Paragraphs>148</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Foundry</vt:lpstr>
      <vt:lpstr>Subprogram &amp; Package</vt:lpstr>
      <vt:lpstr>Subprograms and Packages </vt:lpstr>
      <vt:lpstr>Procedures and Functions Con..</vt:lpstr>
      <vt:lpstr>Functions Con..</vt:lpstr>
      <vt:lpstr>Conversion Function</vt:lpstr>
      <vt:lpstr>Conversion Function (Cont.)</vt:lpstr>
      <vt:lpstr>Resolution Function</vt:lpstr>
      <vt:lpstr>Resolution Function (Cont.)</vt:lpstr>
      <vt:lpstr>Slide 9</vt:lpstr>
      <vt:lpstr>Procedures</vt:lpstr>
      <vt:lpstr>Procedures</vt:lpstr>
      <vt:lpstr>Packages</vt:lpstr>
      <vt:lpstr>Package Declarations</vt:lpstr>
      <vt:lpstr>Package Body Declarations</vt:lpstr>
      <vt:lpstr>Package Use and Name Visibility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VHDL</dc:title>
  <dc:creator>greenik</dc:creator>
  <cp:lastModifiedBy>greenik</cp:lastModifiedBy>
  <cp:revision>46</cp:revision>
  <dcterms:created xsi:type="dcterms:W3CDTF">2012-10-06T16:18:18Z</dcterms:created>
  <dcterms:modified xsi:type="dcterms:W3CDTF">2012-10-27T05:49:22Z</dcterms:modified>
</cp:coreProperties>
</file>