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84" r:id="rId4"/>
    <p:sldId id="285" r:id="rId5"/>
    <p:sldId id="313" r:id="rId6"/>
    <p:sldId id="312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14" r:id="rId15"/>
    <p:sldId id="296" r:id="rId16"/>
    <p:sldId id="297" r:id="rId17"/>
    <p:sldId id="298" r:id="rId18"/>
    <p:sldId id="299" r:id="rId19"/>
    <p:sldId id="300" r:id="rId20"/>
    <p:sldId id="301" r:id="rId21"/>
    <p:sldId id="315" r:id="rId22"/>
    <p:sldId id="316" r:id="rId23"/>
    <p:sldId id="304" r:id="rId24"/>
    <p:sldId id="305" r:id="rId25"/>
    <p:sldId id="306" r:id="rId26"/>
    <p:sldId id="317" r:id="rId27"/>
    <p:sldId id="308" r:id="rId28"/>
    <p:sldId id="309" r:id="rId29"/>
    <p:sldId id="318" r:id="rId30"/>
    <p:sldId id="311" r:id="rId31"/>
    <p:sldId id="281" r:id="rId32"/>
    <p:sldId id="3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ABF9-EE9F-408E-9BBE-B1CCBBD3BFB2}" type="datetimeFigureOut">
              <a:rPr lang="en-US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FE34-3897-411A-88D8-1B9DD7110F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r>
              <a:rPr lang="en-US" dirty="0" smtClean="0"/>
              <a:t> – complete, optimal if non-decreasing function</a:t>
            </a:r>
            <a:r>
              <a:rPr lang="en-US" baseline="0" dirty="0" smtClean="0"/>
              <a:t> in depth of the node (if the shallowest node is not the optimal one, all bets are off)</a:t>
            </a:r>
          </a:p>
          <a:p>
            <a:r>
              <a:rPr lang="en-US" baseline="0" dirty="0" err="1" smtClean="0"/>
              <a:t>ucs</a:t>
            </a:r>
            <a:r>
              <a:rPr lang="en-US" baseline="0" dirty="0" smtClean="0"/>
              <a:t> – same as above</a:t>
            </a:r>
          </a:p>
          <a:p>
            <a:r>
              <a:rPr lang="en-US" baseline="0" dirty="0" err="1" smtClean="0"/>
              <a:t>dfs</a:t>
            </a:r>
            <a:r>
              <a:rPr lang="en-US" baseline="0" dirty="0" smtClean="0"/>
              <a:t> – complete (maybe…), not optimal if it starts down a suboptimal path, </a:t>
            </a:r>
          </a:p>
          <a:p>
            <a:r>
              <a:rPr lang="en-US" baseline="0" dirty="0" err="1" smtClean="0"/>
              <a:t>dls</a:t>
            </a:r>
            <a:r>
              <a:rPr lang="en-US" baseline="0" dirty="0" smtClean="0"/>
              <a:t> – complete if correct depth (or correct assessment of problem diameter), optimal - maybe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90880C-B866-470B-9885-A3BCBB21ADE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resembles depth first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optimal</a:t>
            </a:r>
          </a:p>
          <a:p>
            <a:r>
              <a:rPr lang="en-US" baseline="0" dirty="0" smtClean="0"/>
              <a:t>not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90880C-B866-470B-9885-A3BCBB21ADE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0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and optimal if the heuristic function is admissible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90880C-B866-470B-9885-A3BCBB21ADE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FE34-3897-411A-88D8-1B9DD7110F4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9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2BBC-0ED2-4350-B5AF-632394D3272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9DEC-B8C5-4D39-9F19-53620834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uml.net/api/numl.A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9714"/>
            <a:ext cx="9144000" cy="3769677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an introduction to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9600" dirty="0" smtClean="0">
                <a:solidFill>
                  <a:schemeClr val="accent2"/>
                </a:solidFill>
              </a:rPr>
              <a:t>artificial 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5288280"/>
            <a:ext cx="1203960" cy="120396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1630680" y="5382428"/>
            <a:ext cx="2772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Seth Juarez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seth.juarez@microsoft.com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sethjuarez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5108972" cy="5004054"/>
          </a:xfrm>
        </p:spPr>
        <p:txBody>
          <a:bodyPr>
            <a:normAutofit/>
          </a:bodyPr>
          <a:lstStyle/>
          <a:p>
            <a:r>
              <a:rPr lang="en-US" sz="4050" dirty="0"/>
              <a:t>successor function</a:t>
            </a:r>
          </a:p>
          <a:p>
            <a:pPr lvl="1"/>
            <a:r>
              <a:rPr lang="en-US" sz="3000" dirty="0"/>
              <a:t>generates legal states from each of four actions:</a:t>
            </a:r>
          </a:p>
          <a:p>
            <a:pPr lvl="2"/>
            <a:r>
              <a:rPr lang="en-US" sz="3000" dirty="0"/>
              <a:t>left</a:t>
            </a:r>
          </a:p>
          <a:p>
            <a:pPr lvl="2"/>
            <a:r>
              <a:rPr lang="en-US" sz="3000" dirty="0"/>
              <a:t>right</a:t>
            </a:r>
          </a:p>
          <a:p>
            <a:pPr lvl="2"/>
            <a:r>
              <a:rPr lang="en-US" sz="3000" dirty="0"/>
              <a:t>up </a:t>
            </a:r>
          </a:p>
          <a:p>
            <a:pPr lvl="2"/>
            <a:r>
              <a:rPr lang="en-US" sz="3000" dirty="0"/>
              <a:t>down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982" y="1606576"/>
            <a:ext cx="3962604" cy="396260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210550" y="2628900"/>
            <a:ext cx="2243818" cy="1943100"/>
            <a:chOff x="10947400" y="3505200"/>
            <a:chExt cx="2991757" cy="25908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2475164" y="3505200"/>
              <a:ext cx="0" cy="914400"/>
            </a:xfrm>
            <a:prstGeom prst="straightConnector1">
              <a:avLst/>
            </a:prstGeom>
            <a:ln w="76200">
              <a:solidFill>
                <a:srgbClr val="EF6C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0947400" y="4775455"/>
              <a:ext cx="914400" cy="16763"/>
            </a:xfrm>
            <a:prstGeom prst="straightConnector1">
              <a:avLst/>
            </a:prstGeom>
            <a:ln w="76200">
              <a:solidFill>
                <a:srgbClr val="EF6C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460378" y="5181600"/>
              <a:ext cx="17949" cy="914400"/>
            </a:xfrm>
            <a:prstGeom prst="straightConnector1">
              <a:avLst/>
            </a:prstGeom>
            <a:ln w="76200">
              <a:solidFill>
                <a:srgbClr val="EF6C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3024757" y="4767073"/>
              <a:ext cx="914400" cy="16763"/>
            </a:xfrm>
            <a:prstGeom prst="straightConnector1">
              <a:avLst/>
            </a:prstGeom>
            <a:ln w="76200">
              <a:solidFill>
                <a:srgbClr val="EF6C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06576"/>
            <a:ext cx="3962604" cy="3962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5108972" cy="5004054"/>
          </a:xfrm>
        </p:spPr>
        <p:txBody>
          <a:bodyPr>
            <a:normAutofit/>
          </a:bodyPr>
          <a:lstStyle/>
          <a:p>
            <a:r>
              <a:rPr lang="en-US" sz="4050" dirty="0"/>
              <a:t>goal test</a:t>
            </a:r>
          </a:p>
          <a:p>
            <a:pPr lvl="1"/>
            <a:r>
              <a:rPr lang="en-US" sz="3000" dirty="0"/>
              <a:t>this state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38450" y="2000250"/>
            <a:ext cx="4286250" cy="1314450"/>
          </a:xfrm>
          <a:prstGeom prst="straightConnector1">
            <a:avLst/>
          </a:prstGeom>
          <a:ln w="76200">
            <a:solidFill>
              <a:srgbClr val="EF6C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8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5108972" cy="5004054"/>
          </a:xfrm>
        </p:spPr>
        <p:txBody>
          <a:bodyPr>
            <a:normAutofit/>
          </a:bodyPr>
          <a:lstStyle/>
          <a:p>
            <a:r>
              <a:rPr lang="en-US" sz="4050" dirty="0"/>
              <a:t>path cost</a:t>
            </a:r>
          </a:p>
          <a:p>
            <a:pPr lvl="1"/>
            <a:r>
              <a:rPr lang="en-US" sz="3000" dirty="0"/>
              <a:t>in this case each move costs “1” – we want to solve it in as few moves as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982" y="1606576"/>
            <a:ext cx="3962604" cy="396260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9356373" y="2628900"/>
            <a:ext cx="0" cy="685800"/>
          </a:xfrm>
          <a:prstGeom prst="straightConnector1">
            <a:avLst/>
          </a:prstGeom>
          <a:ln w="76200">
            <a:solidFill>
              <a:srgbClr val="EF6C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8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uninformed search – exploring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node do we explore next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/>
              <a:t>breadth first search </a:t>
            </a:r>
            <a:r>
              <a:rPr lang="en-US" dirty="0" smtClean="0"/>
              <a:t>– </a:t>
            </a:r>
            <a:r>
              <a:rPr lang="en-US" dirty="0" err="1" smtClean="0"/>
              <a:t>fifo</a:t>
            </a:r>
            <a:r>
              <a:rPr lang="en-US" dirty="0" smtClean="0"/>
              <a:t> queue</a:t>
            </a:r>
          </a:p>
          <a:p>
            <a:pPr lvl="1"/>
            <a:r>
              <a:rPr lang="en-US" b="1" dirty="0" smtClean="0"/>
              <a:t>uniform cost search </a:t>
            </a:r>
            <a:r>
              <a:rPr lang="en-US" dirty="0" smtClean="0"/>
              <a:t>– priority queue</a:t>
            </a:r>
          </a:p>
          <a:p>
            <a:pPr lvl="1"/>
            <a:r>
              <a:rPr lang="en-US" b="1" dirty="0" smtClean="0"/>
              <a:t>depth first search </a:t>
            </a:r>
            <a:r>
              <a:rPr lang="en-US" dirty="0" smtClean="0"/>
              <a:t>– </a:t>
            </a:r>
            <a:r>
              <a:rPr lang="en-US" dirty="0" err="1" smtClean="0"/>
              <a:t>lifo</a:t>
            </a:r>
            <a:r>
              <a:rPr lang="en-US" dirty="0" smtClean="0"/>
              <a:t> queue</a:t>
            </a:r>
          </a:p>
          <a:p>
            <a:pPr lvl="1"/>
            <a:r>
              <a:rPr lang="en-US" b="1" dirty="0" smtClean="0"/>
              <a:t>depth limited search </a:t>
            </a:r>
            <a:r>
              <a:rPr lang="en-US" dirty="0" smtClean="0"/>
              <a:t>– </a:t>
            </a:r>
            <a:r>
              <a:rPr lang="en-US" dirty="0" err="1" smtClean="0"/>
              <a:t>lifo</a:t>
            </a:r>
            <a:r>
              <a:rPr lang="en-US" dirty="0" smtClean="0"/>
              <a:t> queue (bounded recursion)</a:t>
            </a:r>
          </a:p>
          <a:p>
            <a:r>
              <a:rPr lang="en-US" dirty="0" smtClean="0"/>
              <a:t>measuring</a:t>
            </a:r>
          </a:p>
          <a:p>
            <a:pPr lvl="1"/>
            <a:r>
              <a:rPr lang="en-US" b="1" dirty="0" smtClean="0"/>
              <a:t>completeness</a:t>
            </a:r>
            <a:r>
              <a:rPr lang="en-US" dirty="0" smtClean="0"/>
              <a:t> – will it find a solution if one exists?</a:t>
            </a:r>
          </a:p>
          <a:p>
            <a:pPr lvl="1"/>
            <a:r>
              <a:rPr lang="en-US" b="1" dirty="0" smtClean="0"/>
              <a:t>optimality</a:t>
            </a:r>
            <a:r>
              <a:rPr lang="en-US" dirty="0" smtClean="0"/>
              <a:t> – will it find the lowest cost path?</a:t>
            </a:r>
          </a:p>
          <a:p>
            <a:pPr lvl="1"/>
            <a:r>
              <a:rPr lang="en-US" b="1" dirty="0" smtClean="0"/>
              <a:t>time complexity </a:t>
            </a:r>
            <a:r>
              <a:rPr lang="en-US" dirty="0" smtClean="0"/>
              <a:t>– how long will it take?</a:t>
            </a:r>
          </a:p>
          <a:p>
            <a:pPr lvl="1"/>
            <a:r>
              <a:rPr lang="en-US" b="1" dirty="0" smtClean="0"/>
              <a:t>space complexity </a:t>
            </a:r>
            <a:r>
              <a:rPr lang="en-US" dirty="0" smtClean="0"/>
              <a:t>– how much space does it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7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76767"/>
                </a:solidFill>
              </a:rPr>
              <a:t>uninformed search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4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the state space and find a path (but be smarter)</a:t>
            </a:r>
          </a:p>
          <a:p>
            <a:pPr lvl="1"/>
            <a:r>
              <a:rPr lang="en-US" dirty="0" smtClean="0"/>
              <a:t>using a heuristic function</a:t>
            </a:r>
          </a:p>
          <a:p>
            <a:pPr lvl="2"/>
            <a:r>
              <a:rPr lang="en-US" b="1" dirty="0" smtClean="0"/>
              <a:t>greedy best-first search </a:t>
            </a:r>
            <a:r>
              <a:rPr lang="en-US" dirty="0" smtClean="0"/>
              <a:t>– pick the one we think is closest</a:t>
            </a:r>
          </a:p>
          <a:p>
            <a:pPr lvl="2"/>
            <a:r>
              <a:rPr lang="en-US" b="1" dirty="0" smtClean="0"/>
              <a:t>A*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pick the one we think will produce the best </a:t>
            </a:r>
            <a:r>
              <a:rPr lang="en-US" i="1" dirty="0" smtClean="0"/>
              <a:t>overall</a:t>
            </a:r>
            <a:r>
              <a:rPr lang="en-US" dirty="0" smtClean="0"/>
              <a:t>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10881122" cy="1028699"/>
          </a:xfrm>
        </p:spPr>
        <p:txBody>
          <a:bodyPr/>
          <a:lstStyle/>
          <a:p>
            <a:r>
              <a:rPr lang="en-US" dirty="0" smtClean="0"/>
              <a:t>a function to help us out</a:t>
            </a:r>
          </a:p>
          <a:p>
            <a:pPr lvl="1"/>
            <a:r>
              <a:rPr lang="en-US" dirty="0" smtClean="0"/>
              <a:t>what is our best guess?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70651" y="2971803"/>
            <a:ext cx="8931727" cy="1107996"/>
            <a:chOff x="2847123" y="4388078"/>
            <a:chExt cx="11908968" cy="14773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47123" y="4495801"/>
                  <a:ext cx="3328090" cy="12311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23" y="4495801"/>
                  <a:ext cx="3328090" cy="12311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6378413" y="4388078"/>
              <a:ext cx="8377678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dirty="0">
                  <a:solidFill>
                    <a:srgbClr val="67676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estimated cost of the cheapest </a:t>
              </a:r>
            </a:p>
            <a:p>
              <a:r>
                <a:rPr lang="en-US" sz="3300" dirty="0">
                  <a:solidFill>
                    <a:srgbClr val="67676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path from node n to a goal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31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the node that is likely to lead to a solution quickly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61" y="1885951"/>
            <a:ext cx="7085957" cy="38333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13239" y="5719257"/>
            <a:ext cx="0" cy="567243"/>
          </a:xfrm>
          <a:prstGeom prst="straightConnector1">
            <a:avLst/>
          </a:prstGeom>
          <a:ln w="76200">
            <a:solidFill>
              <a:srgbClr val="EF6C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21" y="2707571"/>
            <a:ext cx="9550436" cy="3267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expansion strategy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combine the cost to reach the current node and the estimated cost to the goal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681" t="-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913239" y="5719257"/>
            <a:ext cx="0" cy="567243"/>
          </a:xfrm>
          <a:prstGeom prst="straightConnector1">
            <a:avLst/>
          </a:prstGeom>
          <a:ln w="76200">
            <a:solidFill>
              <a:srgbClr val="EF6C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is both complete and optimal…</a:t>
            </a:r>
          </a:p>
          <a:p>
            <a:pPr lvl="1"/>
            <a:r>
              <a:rPr lang="en-US" dirty="0" smtClean="0"/>
              <a:t>if there is an admissible heuristic function</a:t>
            </a:r>
          </a:p>
          <a:p>
            <a:pPr lvl="1"/>
            <a:r>
              <a:rPr lang="en-US" dirty="0" smtClean="0"/>
              <a:t>or, provided that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h(n)</a:t>
            </a:r>
            <a:r>
              <a:rPr lang="en-US" dirty="0" smtClean="0"/>
              <a:t> never overestimates the cost to reach the goal</a:t>
            </a:r>
          </a:p>
          <a:p>
            <a:r>
              <a:rPr lang="en-US" dirty="0" smtClean="0"/>
              <a:t>creating admissible heuristic functions</a:t>
            </a:r>
          </a:p>
          <a:p>
            <a:pPr lvl="1"/>
            <a:r>
              <a:rPr lang="en-US" dirty="0" smtClean="0"/>
              <a:t>relax the problem</a:t>
            </a:r>
          </a:p>
        </p:txBody>
      </p:sp>
    </p:spTree>
    <p:extLst>
      <p:ext uri="{BB962C8B-B14F-4D97-AF65-F5344CB8AC3E}">
        <p14:creationId xmlns:p14="http://schemas.microsoft.com/office/powerpoint/2010/main" val="134844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eth\Desktop\terminator-2-robo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8575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eth\Desktop\clip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050" y="5029200"/>
            <a:ext cx="1714500" cy="159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juarezsa\Desktop\bor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71700"/>
            <a:ext cx="3600450" cy="33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>
                <a:sym typeface="Futura Condensed" charset="0"/>
              </a:rPr>
              <a:t>heuristic function</a:t>
            </a:r>
            <a:endParaRPr lang="en-US" altLang="en-US" sz="3750" dirty="0">
              <a:latin typeface="Futura-CondensedMedium" panose="020B0600000000000000" pitchFamily="34" charset="0"/>
              <a:sym typeface="Futura Condense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82674"/>
            <a:ext cx="5534891" cy="4722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62" y="1091910"/>
            <a:ext cx="4718951" cy="471895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263650" y="1116309"/>
            <a:ext cx="1534616" cy="4314675"/>
            <a:chOff x="1684867" y="1525357"/>
            <a:chExt cx="2046154" cy="5752899"/>
          </a:xfrm>
        </p:grpSpPr>
        <p:sp>
          <p:nvSpPr>
            <p:cNvPr id="2" name="Oval 1"/>
            <p:cNvSpPr/>
            <p:nvPr/>
          </p:nvSpPr>
          <p:spPr>
            <a:xfrm>
              <a:off x="1684867" y="1525357"/>
              <a:ext cx="228600" cy="2189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F6C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3558609" y="7118157"/>
              <a:ext cx="172412" cy="1600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EF6C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921164" y="1570182"/>
            <a:ext cx="747793" cy="3676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676767"/>
                </a:solidFill>
              </a:rPr>
              <a:t>informed search (A*)</a:t>
            </a:r>
          </a:p>
        </p:txBody>
      </p:sp>
    </p:spTree>
    <p:extLst>
      <p:ext uri="{BB962C8B-B14F-4D97-AF65-F5344CB8AC3E}">
        <p14:creationId xmlns:p14="http://schemas.microsoft.com/office/powerpoint/2010/main" val="351377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76767"/>
                </a:solidFill>
              </a:rPr>
              <a:t>games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1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107" y="981075"/>
            <a:ext cx="5263594" cy="5086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8" y="1325563"/>
            <a:ext cx="4742123" cy="47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50" dirty="0"/>
              <a:t>a game is a search problem with four components:</a:t>
            </a:r>
          </a:p>
          <a:p>
            <a:pPr lvl="1"/>
            <a:r>
              <a:rPr lang="en-US" sz="3000" b="1" dirty="0"/>
              <a:t>initial state </a:t>
            </a:r>
            <a:r>
              <a:rPr lang="en-US" sz="3000" dirty="0"/>
              <a:t>– where do we start? / whose turn is it?</a:t>
            </a:r>
          </a:p>
          <a:p>
            <a:pPr lvl="1"/>
            <a:r>
              <a:rPr lang="en-US" sz="3000" b="1" dirty="0"/>
              <a:t>successor function </a:t>
            </a:r>
            <a:r>
              <a:rPr lang="en-US" sz="3000" dirty="0"/>
              <a:t>– where can we go / what can we do?</a:t>
            </a:r>
          </a:p>
          <a:p>
            <a:pPr lvl="1"/>
            <a:r>
              <a:rPr lang="en-US" sz="3000" b="1" dirty="0"/>
              <a:t>terminal test </a:t>
            </a:r>
            <a:r>
              <a:rPr lang="en-US" sz="3000" dirty="0"/>
              <a:t>– when is the game over?</a:t>
            </a:r>
          </a:p>
          <a:p>
            <a:pPr lvl="1"/>
            <a:r>
              <a:rPr lang="en-US" sz="3000" b="1" dirty="0"/>
              <a:t>utility function </a:t>
            </a:r>
            <a:r>
              <a:rPr lang="en-US" sz="3000" dirty="0"/>
              <a:t>– who wins? / assign numeric value to terminal states</a:t>
            </a:r>
          </a:p>
        </p:txBody>
      </p:sp>
    </p:spTree>
    <p:extLst>
      <p:ext uri="{BB962C8B-B14F-4D97-AF65-F5344CB8AC3E}">
        <p14:creationId xmlns:p14="http://schemas.microsoft.com/office/powerpoint/2010/main" val="78513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11109722" cy="5004054"/>
          </a:xfrm>
        </p:spPr>
        <p:txBody>
          <a:bodyPr/>
          <a:lstStyle/>
          <a:p>
            <a:r>
              <a:rPr lang="en-US" dirty="0" smtClean="0"/>
              <a:t>minimize the maximum of the other player (or the other way around)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1856" y="2030972"/>
                <a:ext cx="7928967" cy="2304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𝑚𝑖𝑛𝑖𝑚𝑎𝑥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𝑡𝑖𝑙𝑖𝑡𝑦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𝑡𝑒𝑟𝑚𝑖𝑛𝑎𝑙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𝑠𝑢𝑐𝑐𝑒𝑠𝑠𝑜𝑟𝑠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𝑚𝑖𝑛𝑖𝑚𝑎𝑥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func>
                                  <m:func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𝑛𝑜𝑑𝑒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𝑠𝑢𝑐𝑐𝑒𝑠𝑠𝑜𝑟𝑠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𝑚𝑖𝑛𝑖𝑚𝑎𝑥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func>
                                  <m:func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𝑚𝑜𝑑𝑒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56" y="2030972"/>
                <a:ext cx="7928967" cy="2304542"/>
              </a:xfrm>
              <a:prstGeom prst="rect">
                <a:avLst/>
              </a:prstGeom>
              <a:blipFill>
                <a:blip r:embed="rId2"/>
                <a:stretch>
                  <a:fillRect l="-1769" r="-18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62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minimax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76767"/>
                </a:solidFill>
              </a:rPr>
              <a:t>tic-tac-toe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1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1021877"/>
            <a:ext cx="7938926" cy="48073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76870" y="233939"/>
                <a:ext cx="4808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3, 12, 8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2, 14, 5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4, 6, 2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70" y="233939"/>
                <a:ext cx="4808304" cy="276999"/>
              </a:xfrm>
              <a:prstGeom prst="rect">
                <a:avLst/>
              </a:prstGeom>
              <a:blipFill>
                <a:blip r:embed="rId3"/>
                <a:stretch>
                  <a:fillRect t="-2174" r="-1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76870" y="662781"/>
                <a:ext cx="250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⁡(3,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70" y="662781"/>
                <a:ext cx="2509277" cy="276999"/>
              </a:xfrm>
              <a:prstGeom prst="rect">
                <a:avLst/>
              </a:prstGeom>
              <a:blipFill>
                <a:blip r:embed="rId4"/>
                <a:stretch>
                  <a:fillRect l="-485" t="-4444" r="-2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76870" y="1089612"/>
                <a:ext cx="2719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70" y="1089612"/>
                <a:ext cx="2719719" cy="276999"/>
              </a:xfrm>
              <a:prstGeom prst="rect">
                <a:avLst/>
              </a:prstGeom>
              <a:blipFill>
                <a:blip r:embed="rId5"/>
                <a:stretch>
                  <a:fillRect l="-447" r="-15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76870" y="1448708"/>
                <a:ext cx="392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70" y="1448708"/>
                <a:ext cx="392735" cy="276999"/>
              </a:xfrm>
              <a:prstGeom prst="rect">
                <a:avLst/>
              </a:prstGeom>
              <a:blipFill>
                <a:blip r:embed="rId6"/>
                <a:stretch>
                  <a:fillRect l="-4615" r="-138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1"/>
            <a:ext cx="10744200" cy="5004054"/>
          </a:xfrm>
        </p:spPr>
        <p:txBody>
          <a:bodyPr/>
          <a:lstStyle/>
          <a:p>
            <a:r>
              <a:rPr lang="en-US" sz="4050" dirty="0"/>
              <a:t>intuition</a:t>
            </a:r>
          </a:p>
          <a:p>
            <a:pPr lvl="1"/>
            <a:r>
              <a:rPr lang="en-US" sz="3000" dirty="0"/>
              <a:t>if we have a choice, always take the best outcome the earliest possible</a:t>
            </a:r>
          </a:p>
          <a:p>
            <a:pPr lvl="1"/>
            <a:r>
              <a:rPr lang="en-US" sz="3000" dirty="0"/>
              <a:t>we can remove consideration of the other nodes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40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76767"/>
                </a:solidFill>
              </a:rPr>
              <a:t>tic-tac-toe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5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75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Futura Condensed" charset="0"/>
              </a:rPr>
              <a:t>overview</a:t>
            </a:r>
            <a:endParaRPr lang="en-US" altLang="en-US" sz="3750" dirty="0">
              <a:solidFill>
                <a:schemeClr val="tx1">
                  <a:lumMod val="50000"/>
                  <a:lumOff val="50000"/>
                </a:schemeClr>
              </a:solidFill>
              <a:sym typeface="Futura Condensed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145309"/>
            <a:ext cx="5181600" cy="5031654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introduction</a:t>
            </a:r>
          </a:p>
          <a:p>
            <a:pPr lvl="1"/>
            <a:r>
              <a:rPr lang="en-US" sz="3200" dirty="0" smtClean="0"/>
              <a:t>hard vs soft AI</a:t>
            </a:r>
          </a:p>
          <a:p>
            <a:r>
              <a:rPr lang="en-US" sz="3600" dirty="0" smtClean="0"/>
              <a:t>setting up the problem</a:t>
            </a:r>
          </a:p>
          <a:p>
            <a:pPr lvl="1"/>
            <a:r>
              <a:rPr lang="en-US" sz="3200" dirty="0" smtClean="0"/>
              <a:t>puzzles, games</a:t>
            </a:r>
          </a:p>
          <a:p>
            <a:r>
              <a:rPr lang="en-US" sz="3600" dirty="0" smtClean="0"/>
              <a:t>uninformed search</a:t>
            </a:r>
          </a:p>
          <a:p>
            <a:pPr lvl="1"/>
            <a:r>
              <a:rPr lang="en-US" sz="3200" dirty="0" err="1" smtClean="0"/>
              <a:t>bfs</a:t>
            </a:r>
            <a:r>
              <a:rPr lang="en-US" sz="3200" dirty="0" smtClean="0"/>
              <a:t>, </a:t>
            </a:r>
            <a:r>
              <a:rPr lang="en-US" sz="3200" dirty="0" err="1" smtClean="0"/>
              <a:t>dfs</a:t>
            </a:r>
            <a:r>
              <a:rPr lang="en-US" sz="3200" dirty="0" smtClean="0"/>
              <a:t>, depth limited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145309"/>
            <a:ext cx="5181600" cy="5031654"/>
          </a:xfrm>
        </p:spPr>
        <p:txBody>
          <a:bodyPr>
            <a:normAutofit/>
          </a:bodyPr>
          <a:lstStyle/>
          <a:p>
            <a:r>
              <a:rPr lang="en-US" sz="3600" dirty="0"/>
              <a:t>heuristic </a:t>
            </a:r>
            <a:r>
              <a:rPr lang="en-US" sz="3600" dirty="0" smtClean="0"/>
              <a:t>search</a:t>
            </a:r>
          </a:p>
          <a:p>
            <a:pPr lvl="1"/>
            <a:r>
              <a:rPr lang="en-US" sz="3200" dirty="0" smtClean="0"/>
              <a:t>heuristic function</a:t>
            </a:r>
          </a:p>
          <a:p>
            <a:pPr lvl="1"/>
            <a:r>
              <a:rPr lang="en-US" sz="3200" dirty="0" smtClean="0"/>
              <a:t>best-first</a:t>
            </a:r>
            <a:endParaRPr lang="en-US" sz="3200" dirty="0"/>
          </a:p>
          <a:p>
            <a:pPr lvl="1"/>
            <a:r>
              <a:rPr lang="en-US" sz="3200" dirty="0"/>
              <a:t>A*</a:t>
            </a:r>
          </a:p>
          <a:p>
            <a:r>
              <a:rPr lang="en-US" sz="3600" dirty="0"/>
              <a:t>adversarial search</a:t>
            </a:r>
          </a:p>
          <a:p>
            <a:pPr lvl="1"/>
            <a:r>
              <a:rPr lang="en-US" sz="3200" dirty="0"/>
              <a:t>minimax</a:t>
            </a:r>
          </a:p>
          <a:p>
            <a:pPr lvl="1"/>
            <a:r>
              <a:rPr lang="en-US" sz="3200" dirty="0"/>
              <a:t>alpha-beta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57" y="1221639"/>
            <a:ext cx="4064686" cy="50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5288280"/>
            <a:ext cx="1203960" cy="120396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1699098" y="5382428"/>
            <a:ext cx="2772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Seth Juarez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seth.juarez@microsoft.com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sethjuarez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1647" y="3509963"/>
            <a:ext cx="10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numl.net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896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1"/>
            <a:ext cx="10744200" cy="5004054"/>
          </a:xfrm>
        </p:spPr>
        <p:txBody>
          <a:bodyPr>
            <a:normAutofit fontScale="92500" lnSpcReduction="10000"/>
          </a:bodyPr>
          <a:lstStyle/>
          <a:p>
            <a:r>
              <a:rPr lang="en-US" sz="4050" dirty="0" smtClean="0"/>
              <a:t>Download and run</a:t>
            </a:r>
          </a:p>
          <a:p>
            <a:pPr lvl="1"/>
            <a:r>
              <a:rPr lang="en-US" sz="3650" dirty="0" smtClean="0"/>
              <a:t>Puzzle Solver</a:t>
            </a:r>
          </a:p>
          <a:p>
            <a:pPr lvl="1"/>
            <a:r>
              <a:rPr lang="en-US" sz="3650" dirty="0" smtClean="0"/>
              <a:t>Tic-Tac-Toe</a:t>
            </a:r>
          </a:p>
          <a:p>
            <a:pPr lvl="2"/>
            <a:r>
              <a:rPr lang="en-US" sz="3250" dirty="0" smtClean="0"/>
              <a:t>try changing the depth on the minimax algorithm</a:t>
            </a:r>
            <a:endParaRPr lang="en-US" sz="3250" dirty="0"/>
          </a:p>
          <a:p>
            <a:r>
              <a:rPr lang="en-US" sz="3400" dirty="0" smtClean="0"/>
              <a:t>Create a Maze Solver</a:t>
            </a:r>
          </a:p>
          <a:p>
            <a:pPr lvl="1"/>
            <a:r>
              <a:rPr lang="en-US" sz="2600" dirty="0" err="1" smtClean="0"/>
              <a:t>IState</a:t>
            </a:r>
            <a:endParaRPr lang="en-US" sz="2600" dirty="0" smtClean="0"/>
          </a:p>
          <a:p>
            <a:pPr lvl="1"/>
            <a:r>
              <a:rPr lang="en-US" sz="2600" dirty="0" err="1" smtClean="0"/>
              <a:t>ISuccessor</a:t>
            </a:r>
            <a:endParaRPr lang="en-US" sz="2600" dirty="0" smtClean="0"/>
          </a:p>
          <a:p>
            <a:pPr lvl="1"/>
            <a:r>
              <a:rPr lang="en-US" sz="2600" dirty="0" smtClean="0"/>
              <a:t>Use A* to solve</a:t>
            </a:r>
          </a:p>
          <a:p>
            <a:r>
              <a:rPr lang="en-US" sz="2600" dirty="0" smtClean="0"/>
              <a:t>API Docs</a:t>
            </a:r>
            <a:r>
              <a:rPr lang="en-US" sz="2600" dirty="0"/>
              <a:t>: </a:t>
            </a:r>
            <a:r>
              <a:rPr lang="en-US" sz="2600" u="sng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600" u="sng" dirty="0" smtClean="0">
                <a:solidFill>
                  <a:schemeClr val="accent2"/>
                </a:solidFill>
                <a:hlinkClick r:id="rId2"/>
              </a:rPr>
              <a:t>numl.net/api/numl.AI.html</a:t>
            </a:r>
            <a:endParaRPr lang="en-US" sz="2600" u="sng" dirty="0" smtClean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http://</a:t>
            </a:r>
            <a:r>
              <a:rPr lang="en-US" u="sng" dirty="0" smtClean="0">
                <a:solidFill>
                  <a:schemeClr val="accent2"/>
                </a:solidFill>
              </a:rPr>
              <a:t>netman.io/numl/square.zip</a:t>
            </a:r>
            <a:endParaRPr lang="en-US" u="sng" dirty="0">
              <a:solidFill>
                <a:schemeClr val="accent2"/>
              </a:solidFill>
            </a:endParaRPr>
          </a:p>
          <a:p>
            <a:r>
              <a:rPr lang="en-US" u="sng" dirty="0">
                <a:solidFill>
                  <a:schemeClr val="accent2"/>
                </a:solidFill>
              </a:rPr>
              <a:t>http://netman.io/numl/maze-initial.zip</a:t>
            </a:r>
            <a:endParaRPr lang="en-US" u="sng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9441"/>
            <a:ext cx="4748688" cy="3561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499442"/>
            <a:ext cx="5343525" cy="3566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9974" y="5094575"/>
            <a:ext cx="556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1997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7265" y="5094575"/>
            <a:ext cx="556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2011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469" y="1198133"/>
            <a:ext cx="5314950" cy="4414808"/>
          </a:xfrm>
          <a:prstGeom prst="rect">
            <a:avLst/>
          </a:prstGeom>
          <a:noFill/>
          <a:ln w="57150">
            <a:solidFill>
              <a:srgbClr val="EF6C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750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76767"/>
                </a:solidFill>
              </a:rPr>
              <a:t>path finding</a:t>
            </a:r>
            <a:endParaRPr lang="en-US" dirty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6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>
                <a:sym typeface="Futura Condensed" charset="0"/>
              </a:rPr>
              <a:t>path finding</a:t>
            </a:r>
            <a:endParaRPr lang="en-US" altLang="en-US" sz="3750" dirty="0">
              <a:latin typeface="Futura-CondensedMedium" panose="020B0600000000000000" pitchFamily="34" charset="0"/>
              <a:sym typeface="Futura Condense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82674"/>
            <a:ext cx="5534891" cy="4722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62" y="1091910"/>
            <a:ext cx="4718951" cy="47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50" dirty="0"/>
              <a:t>a well defined problem has 5 components:</a:t>
            </a:r>
          </a:p>
          <a:p>
            <a:pPr lvl="1"/>
            <a:r>
              <a:rPr lang="en-US" sz="3000" b="1" dirty="0"/>
              <a:t>states</a:t>
            </a:r>
            <a:r>
              <a:rPr lang="en-US" sz="3000" dirty="0"/>
              <a:t> – what does our world look like?</a:t>
            </a:r>
          </a:p>
          <a:p>
            <a:pPr lvl="1"/>
            <a:r>
              <a:rPr lang="en-US" sz="3000" b="1" dirty="0"/>
              <a:t>initial state </a:t>
            </a:r>
            <a:r>
              <a:rPr lang="en-US" sz="3000" dirty="0"/>
              <a:t>– where do we start?</a:t>
            </a:r>
          </a:p>
          <a:p>
            <a:pPr lvl="1"/>
            <a:r>
              <a:rPr lang="en-US" sz="3000" b="1" dirty="0"/>
              <a:t>successor function </a:t>
            </a:r>
            <a:r>
              <a:rPr lang="en-US" sz="3000" dirty="0"/>
              <a:t>– where can we go / what can we do?</a:t>
            </a:r>
          </a:p>
          <a:p>
            <a:pPr lvl="1"/>
            <a:r>
              <a:rPr lang="en-US" sz="3000" b="1" dirty="0"/>
              <a:t>goal test </a:t>
            </a:r>
            <a:r>
              <a:rPr lang="en-US" sz="3000" dirty="0"/>
              <a:t>– are we there yet?</a:t>
            </a:r>
          </a:p>
          <a:p>
            <a:pPr lvl="1"/>
            <a:r>
              <a:rPr lang="en-US" sz="3000" b="1" dirty="0"/>
              <a:t>path cost </a:t>
            </a:r>
            <a:r>
              <a:rPr lang="en-US" sz="3000" dirty="0"/>
              <a:t>– how long is this taking?</a:t>
            </a:r>
          </a:p>
        </p:txBody>
      </p:sp>
    </p:spTree>
    <p:extLst>
      <p:ext uri="{BB962C8B-B14F-4D97-AF65-F5344CB8AC3E}">
        <p14:creationId xmlns:p14="http://schemas.microsoft.com/office/powerpoint/2010/main" val="25567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5108972" cy="5004054"/>
          </a:xfrm>
        </p:spPr>
        <p:txBody>
          <a:bodyPr>
            <a:normAutofit/>
          </a:bodyPr>
          <a:lstStyle/>
          <a:p>
            <a:r>
              <a:rPr lang="en-US" sz="4050" dirty="0"/>
              <a:t>states</a:t>
            </a:r>
          </a:p>
          <a:p>
            <a:pPr lvl="1"/>
            <a:r>
              <a:rPr lang="en-US" sz="3000" dirty="0"/>
              <a:t>state description specifies location of 8 tiles and a blank space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982" y="1606576"/>
            <a:ext cx="3962604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0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78" y="1085851"/>
            <a:ext cx="5108972" cy="5004054"/>
          </a:xfrm>
        </p:spPr>
        <p:txBody>
          <a:bodyPr>
            <a:normAutofit/>
          </a:bodyPr>
          <a:lstStyle/>
          <a:p>
            <a:r>
              <a:rPr lang="en-US" sz="4050" dirty="0"/>
              <a:t>initial state</a:t>
            </a:r>
          </a:p>
          <a:p>
            <a:pPr lvl="1"/>
            <a:r>
              <a:rPr lang="en-US" sz="3000" dirty="0"/>
              <a:t>any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982" y="1606576"/>
            <a:ext cx="3962604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6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665</Words>
  <Application>Microsoft Office PowerPoint</Application>
  <PresentationFormat>Widescreen</PresentationFormat>
  <Paragraphs>150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Futura Condensed</vt:lpstr>
      <vt:lpstr>Futura-CondensedMedium</vt:lpstr>
      <vt:lpstr>Segoe UI</vt:lpstr>
      <vt:lpstr>Office Theme</vt:lpstr>
      <vt:lpstr>an introduction to  artificial intelligence  </vt:lpstr>
      <vt:lpstr>PowerPoint Presentation</vt:lpstr>
      <vt:lpstr>overview</vt:lpstr>
      <vt:lpstr>artificial intelligence</vt:lpstr>
      <vt:lpstr>search</vt:lpstr>
      <vt:lpstr>path finding</vt:lpstr>
      <vt:lpstr>search problem</vt:lpstr>
      <vt:lpstr>puzzle problem</vt:lpstr>
      <vt:lpstr>puzzle problem</vt:lpstr>
      <vt:lpstr>puzzle problem</vt:lpstr>
      <vt:lpstr>puzzle problem</vt:lpstr>
      <vt:lpstr>puzzle problem</vt:lpstr>
      <vt:lpstr>uninformed search – exploring</vt:lpstr>
      <vt:lpstr>demo</vt:lpstr>
      <vt:lpstr>informed search</vt:lpstr>
      <vt:lpstr>heuristic function</vt:lpstr>
      <vt:lpstr>greedy best-first search</vt:lpstr>
      <vt:lpstr>A*</vt:lpstr>
      <vt:lpstr>heuristic function</vt:lpstr>
      <vt:lpstr>heuristic function</vt:lpstr>
      <vt:lpstr>demo</vt:lpstr>
      <vt:lpstr>adversarial search</vt:lpstr>
      <vt:lpstr>games</vt:lpstr>
      <vt:lpstr>adversarial search</vt:lpstr>
      <vt:lpstr>minimax</vt:lpstr>
      <vt:lpstr>minimax demo</vt:lpstr>
      <vt:lpstr>alpha-beta pruning</vt:lpstr>
      <vt:lpstr>alpha-beta pruning</vt:lpstr>
      <vt:lpstr>alpha-beta demo</vt:lpstr>
      <vt:lpstr>some reading</vt:lpstr>
      <vt:lpstr>questions?</vt:lpstr>
      <vt:lpstr>AI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 Machine Learning  with nuML</dc:title>
  <dc:creator>Seth Juarez</dc:creator>
  <cp:lastModifiedBy>Seth Juarez</cp:lastModifiedBy>
  <cp:revision>33</cp:revision>
  <dcterms:created xsi:type="dcterms:W3CDTF">2015-04-05T05:31:05Z</dcterms:created>
  <dcterms:modified xsi:type="dcterms:W3CDTF">2016-01-06T15:07:49Z</dcterms:modified>
</cp:coreProperties>
</file>