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60" r:id="rId5"/>
    <p:sldId id="268" r:id="rId6"/>
    <p:sldId id="263" r:id="rId7"/>
    <p:sldId id="266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811E7-B174-7257-5B14-3DEF0E2C41CA}" v="386" dt="2024-06-13T14:52:05.623"/>
    <p1510:client id="{4658AE87-F6C0-0E88-2D37-24C028E61D73}" v="115" dt="2024-06-13T11:54:02.921"/>
    <p1510:client id="{B42DFA29-D26D-7CC5-83C2-4B16D4136A95}" v="91" dt="2024-06-13T14:43:5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E9D9-C4CF-40C3-8FA0-E8497A7032AB}" type="datetimeFigureOut"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52374-DF40-4E3B-81C8-792C92C042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83814"/>
            <a:ext cx="7477601" cy="3484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r>
              <a:rPr lang="en-US" sz="5487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Smart Approval: Otomatisasi Proses Persetujuan untuk Perusahaan Ritel</a:t>
            </a:r>
            <a:endParaRPr lang="en-US" sz="5487"/>
          </a:p>
        </p:txBody>
      </p:sp>
      <p:sp>
        <p:nvSpPr>
          <p:cNvPr id="6" name="Text 2"/>
          <p:cNvSpPr/>
          <p:nvPr/>
        </p:nvSpPr>
        <p:spPr>
          <a:xfrm>
            <a:off x="833199" y="5425602"/>
            <a:ext cx="7477601" cy="174798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800" b="1">
                <a:solidFill>
                  <a:srgbClr val="E2E6E9"/>
                </a:solidFill>
                <a:latin typeface="adonis-web"/>
                <a:ea typeface="adonis-web"/>
                <a:cs typeface="adonis-web" pitchFamily="34" charset="-120"/>
              </a:rPr>
              <a:t>Sadewaix Group</a:t>
            </a:r>
          </a:p>
          <a:p>
            <a:pPr marL="285750" indent="-285750">
              <a:lnSpc>
                <a:spcPts val="2624"/>
              </a:lnSpc>
              <a:buFont typeface="Calibri"/>
              <a:buChar char="-"/>
            </a:pPr>
            <a:r>
              <a:rPr lang="en-US" sz="2800">
                <a:solidFill>
                  <a:srgbClr val="E2E6E9"/>
                </a:solidFill>
                <a:latin typeface="adonis-web"/>
                <a:ea typeface="adonis-web"/>
              </a:rPr>
              <a:t>Muhammad </a:t>
            </a:r>
            <a:r>
              <a:rPr lang="en-US" sz="2800" err="1">
                <a:solidFill>
                  <a:srgbClr val="E2E6E9"/>
                </a:solidFill>
                <a:latin typeface="adonis-web"/>
                <a:ea typeface="adonis-web"/>
              </a:rPr>
              <a:t>Raufal</a:t>
            </a:r>
            <a:endParaRPr lang="en-US" sz="2800">
              <a:solidFill>
                <a:srgbClr val="E2E6E9"/>
              </a:solidFill>
              <a:latin typeface="adonis-web"/>
              <a:ea typeface="adonis-web"/>
            </a:endParaRPr>
          </a:p>
          <a:p>
            <a:pPr marL="285750" indent="-285750">
              <a:lnSpc>
                <a:spcPts val="2624"/>
              </a:lnSpc>
              <a:buFont typeface="Calibri"/>
              <a:buChar char="-"/>
            </a:pPr>
            <a:r>
              <a:rPr lang="en-US" sz="2800">
                <a:solidFill>
                  <a:srgbClr val="E2E6E9"/>
                </a:solidFill>
                <a:latin typeface="adonis-web"/>
                <a:ea typeface="adonis-web"/>
              </a:rPr>
              <a:t>Junita </a:t>
            </a:r>
            <a:r>
              <a:rPr lang="en-US" sz="2800" err="1">
                <a:solidFill>
                  <a:srgbClr val="E2E6E9"/>
                </a:solidFill>
                <a:latin typeface="adonis-web"/>
                <a:ea typeface="adonis-web"/>
              </a:rPr>
              <a:t>Romauli</a:t>
            </a:r>
            <a:endParaRPr lang="en-US" sz="2800">
              <a:solidFill>
                <a:srgbClr val="E2E6E9"/>
              </a:solidFill>
              <a:latin typeface="adonis-web"/>
              <a:ea typeface="adonis-web"/>
            </a:endParaRPr>
          </a:p>
          <a:p>
            <a:pPr marL="285750" indent="-285750">
              <a:lnSpc>
                <a:spcPts val="2624"/>
              </a:lnSpc>
              <a:buFont typeface="Calibri"/>
              <a:buChar char="-"/>
            </a:pPr>
            <a:r>
              <a:rPr lang="en-US" sz="2800">
                <a:solidFill>
                  <a:srgbClr val="E2E6E9"/>
                </a:solidFill>
                <a:latin typeface="adonis-web"/>
                <a:ea typeface="adonis-web"/>
              </a:rPr>
              <a:t>Muhammad Azriel Azhar </a:t>
            </a:r>
            <a:r>
              <a:rPr lang="en-US" sz="2800" err="1">
                <a:solidFill>
                  <a:srgbClr val="E2E6E9"/>
                </a:solidFill>
                <a:latin typeface="adonis-web"/>
                <a:ea typeface="adonis-web"/>
              </a:rPr>
              <a:t>Tsary</a:t>
            </a:r>
            <a:endParaRPr lang="en-US" sz="2800">
              <a:solidFill>
                <a:srgbClr val="E2E6E9"/>
              </a:solidFill>
              <a:latin typeface="adonis-web"/>
              <a:ea typeface="adonis-web"/>
            </a:endParaRPr>
          </a:p>
          <a:p>
            <a:pPr marL="285750" indent="-285750">
              <a:lnSpc>
                <a:spcPts val="2624"/>
              </a:lnSpc>
              <a:buFont typeface="Calibri"/>
              <a:buChar char="-"/>
            </a:pPr>
            <a:r>
              <a:rPr lang="en-US" sz="2800">
                <a:solidFill>
                  <a:srgbClr val="E2E6E9"/>
                </a:solidFill>
                <a:latin typeface="adonis-web"/>
                <a:ea typeface="adonis-web"/>
              </a:rPr>
              <a:t>Moreno </a:t>
            </a:r>
            <a:r>
              <a:rPr lang="en-US" sz="2800" err="1">
                <a:solidFill>
                  <a:srgbClr val="E2E6E9"/>
                </a:solidFill>
                <a:latin typeface="adonis-web"/>
                <a:ea typeface="adonis-web"/>
              </a:rPr>
              <a:t>Asykar</a:t>
            </a:r>
            <a:r>
              <a:rPr lang="en-US" sz="2800">
                <a:solidFill>
                  <a:srgbClr val="E2E6E9"/>
                </a:solidFill>
                <a:latin typeface="adonis-web"/>
                <a:ea typeface="adonis-web"/>
              </a:rPr>
              <a:t> Rachman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14954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6414954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1766411"/>
            <a:ext cx="6866026" cy="6311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just">
              <a:lnSpc>
                <a:spcPts val="4970"/>
              </a:lnSpc>
            </a:pP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Apa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masalah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akan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diselesaikan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?</a:t>
            </a:r>
            <a:endParaRPr lang="id-ID">
              <a:latin typeface="Times New Roman"/>
              <a:ea typeface="+mn-lt"/>
              <a:cs typeface="Times New Roman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17696" y="3048710"/>
            <a:ext cx="7063120" cy="321457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 era digital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perusahaan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retail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menghadapi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berbagai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tantangan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dalam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mengelola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proses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esensial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seperti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anggaran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permintaan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pembelian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cuti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 Proses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sering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kali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dilakukan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secara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manual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atau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menggunakan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sistem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tidak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terintegrasi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menyebabkan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keterlambatan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ketidakpastian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kesalahan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manusia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Kesulitan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dalam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memantau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status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secara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real-time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memperburuk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masalah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terutama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bagi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perusahaan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dengan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jaringan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cabang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luas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id-ID" sz="2400">
              <a:latin typeface="Times New Roman"/>
              <a:ea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1766411"/>
            <a:ext cx="6113859" cy="6311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just">
              <a:lnSpc>
                <a:spcPts val="4970"/>
              </a:lnSpc>
            </a:pP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Kenapa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masalah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itu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penting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?</a:t>
            </a:r>
            <a:endParaRPr lang="id-ID">
              <a:latin typeface="Times New Roman"/>
              <a:ea typeface="+mn-lt"/>
              <a:cs typeface="Times New Roman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17696" y="2930723"/>
            <a:ext cx="5956992" cy="33178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Efisiensi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operasional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produktivitas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perusahaan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sangat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terganggu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oleh proses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manual yang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memakan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waktu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Penundaan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dalam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dapat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menghambat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pengadaan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barang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pengelolaan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anggaran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pemenuhan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kebutuhan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karyawan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yang pada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akhirnya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mengurangi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kepuasan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karyawan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dapat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berdampak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negatif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pada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kinerja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perusahaan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secara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keseluruhan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 Di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lain,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ketidakjelasan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dalam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status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bisa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menyebabkan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kebingungan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duplikasi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usaha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yang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lebih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jauh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mengurangi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efisiensi</a:t>
            </a:r>
            <a:r>
              <a:rPr lang="en-US" sz="24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id-ID" sz="24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122380" y="1057870"/>
            <a:ext cx="8399740" cy="6311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lvl="1" algn="ctr">
              <a:lnSpc>
                <a:spcPts val="4970"/>
              </a:lnSpc>
            </a:pP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Apa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saja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solusi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 yang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sudah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ada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+mn-lt"/>
              </a:rPr>
              <a:t>?</a:t>
            </a:r>
            <a:endParaRPr lang="id-ID">
              <a:latin typeface="Times New Roman"/>
              <a:cs typeface="Times New Roman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491090" y="2207104"/>
            <a:ext cx="8226031" cy="3813591"/>
          </a:xfrm>
          <a:prstGeom prst="roundRect">
            <a:avLst>
              <a:gd name="adj" fmla="val 388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82210" y="2609437"/>
            <a:ext cx="5624314" cy="300654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Beberapa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perusahaan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mungkin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menggunakan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email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atau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sistem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manajemen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dokumen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sederhana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untuk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proses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persetujuan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Namun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solusi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ini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tetap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manual dan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tidak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terintegrasi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sehingga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tidak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dapat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menyelesaikan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masalah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ketidakpastian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dan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penundaan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. Selain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itu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solusi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tersebut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tidak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memberikan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visibilitas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real-time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terhadap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status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pengajuan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dan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persetujuan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serta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masih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rentan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terhadap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kesalahan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manusia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+mn-lt"/>
              </a:rPr>
              <a:t>.</a:t>
            </a:r>
            <a:endParaRPr lang="id-ID" sz="2000">
              <a:latin typeface="Times New Roman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1057870"/>
            <a:ext cx="8399740" cy="63115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just">
              <a:lnSpc>
                <a:spcPts val="4970"/>
              </a:lnSpc>
            </a:pP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Apa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solusi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diusulkan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?</a:t>
            </a:r>
            <a:endParaRPr lang="id-ID">
              <a:latin typeface="Times New Roman"/>
              <a:cs typeface="Times New Roman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517696" y="2133362"/>
            <a:ext cx="4686419" cy="2574727"/>
          </a:xfrm>
          <a:prstGeom prst="roundRect">
            <a:avLst>
              <a:gd name="adj" fmla="val 388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747486" y="2753024"/>
            <a:ext cx="4226838" cy="13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Sistem Smart Approval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berbasis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cloud yang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menggunakan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teknologi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Power Apps, SharePoint, dan Power Automate.</a:t>
            </a:r>
            <a:endParaRPr lang="id-ID" sz="20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391780" y="2098857"/>
            <a:ext cx="4634660" cy="5059133"/>
          </a:xfrm>
          <a:prstGeom prst="roundRect">
            <a:avLst>
              <a:gd name="adj" fmla="val 388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97082" y="3283966"/>
            <a:ext cx="4226838" cy="16662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Power Apps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digunakan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untuk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membuat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formulir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digital yang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mudah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diisi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oleh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karyawan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Power Automate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mengatur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alur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kerja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secara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otomatis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dan SharePoint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menyimpan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serta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menampilkan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data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status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secara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real-time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melalui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dashboard yang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komprehensif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id-ID" sz="20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517696" y="4930259"/>
            <a:ext cx="4686419" cy="2241471"/>
          </a:xfrm>
          <a:prstGeom prst="roundRect">
            <a:avLst>
              <a:gd name="adj" fmla="val 446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747486" y="5372941"/>
            <a:ext cx="4226838" cy="13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Sistem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mengotomatisasi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seluruh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proses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mulai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dari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pengajuan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hingga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notifikasi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hasil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200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pelacakan</a:t>
            </a:r>
            <a:r>
              <a:rPr lang="en-US" sz="200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status.</a:t>
            </a:r>
            <a:endParaRPr lang="id-ID" sz="20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1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34506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63842"/>
            <a:ext cx="5617012" cy="142477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just"/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Mengapa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solusi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diusulkan</a:t>
            </a:r>
            <a:endParaRPr lang="id-ID" err="1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diyakini 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efektif</a:t>
            </a:r>
            <a:r>
              <a:rPr lang="en-US" sz="3950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/</a:t>
            </a:r>
            <a:r>
              <a:rPr lang="en-US" sz="3950" err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efisien</a:t>
            </a:r>
            <a:r>
              <a:rPr lang="en-US" sz="3950" b="1">
                <a:solidFill>
                  <a:srgbClr val="F5F0F0"/>
                </a:solidFill>
                <a:latin typeface="Times New Roman"/>
                <a:ea typeface="+mn-lt"/>
                <a:cs typeface="Times New Roman"/>
              </a:rPr>
              <a:t>?</a:t>
            </a:r>
            <a:endParaRPr lang="id-ID">
              <a:latin typeface="Times New Roman"/>
              <a:ea typeface="Calibri"/>
              <a:cs typeface="Times New Roman"/>
            </a:endParaRPr>
          </a:p>
          <a:p>
            <a:pPr marL="0" indent="0" algn="just">
              <a:lnSpc>
                <a:spcPts val="4970"/>
              </a:lnSpc>
              <a:buNone/>
            </a:pPr>
            <a:endParaRPr lang="en-US" sz="3950">
              <a:solidFill>
                <a:srgbClr val="F5F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0363" y="3097887"/>
            <a:ext cx="165497" cy="37873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just">
              <a:lnSpc>
                <a:spcPts val="2982"/>
              </a:lnSpc>
              <a:buNone/>
            </a:pPr>
            <a:r>
              <a:rPr lang="en-US" sz="2386">
                <a:solidFill>
                  <a:srgbClr val="E2E6E9"/>
                </a:solidFill>
                <a:latin typeface="Times New Roman"/>
                <a:ea typeface="adonis-web" pitchFamily="34" charset="-122"/>
                <a:cs typeface="Times New Roman"/>
              </a:rPr>
              <a:t>1</a:t>
            </a:r>
            <a:endParaRPr lang="en-US" sz="2386">
              <a:latin typeface="Times New Roman"/>
              <a:cs typeface="Times New Roman"/>
            </a:endParaRPr>
          </a:p>
        </p:txBody>
      </p:sp>
      <p:sp>
        <p:nvSpPr>
          <p:cNvPr id="9" name="Text 5"/>
          <p:cNvSpPr/>
          <p:nvPr/>
        </p:nvSpPr>
        <p:spPr>
          <a:xfrm>
            <a:off x="1555313" y="3037576"/>
            <a:ext cx="3820001" cy="13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Solusi Smart Approval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efektif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karena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mengotomatisasi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proses yang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sebelumnya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manual,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mengurangi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waktu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diperlukan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untuk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pengajuan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serta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meminimalisir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kesalahan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manusia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melalui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validasi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input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otomatis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 </a:t>
            </a:r>
            <a:endParaRPr lang="id-ID">
              <a:latin typeface="Times New Roman"/>
              <a:cs typeface="Times New Roman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774466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941630" y="3112635"/>
            <a:ext cx="165497" cy="37873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just">
              <a:lnSpc>
                <a:spcPts val="2982"/>
              </a:lnSpc>
              <a:buNone/>
            </a:pPr>
            <a:r>
              <a:rPr lang="en-US" sz="2386">
                <a:solidFill>
                  <a:srgbClr val="E2E6E9"/>
                </a:solidFill>
                <a:latin typeface="Times New Roman"/>
                <a:ea typeface="adonis-web" pitchFamily="34" charset="-122"/>
                <a:cs typeface="Times New Roman"/>
              </a:rPr>
              <a:t>2</a:t>
            </a:r>
            <a:endParaRPr lang="en-US" sz="2386">
              <a:latin typeface="Times New Roman"/>
              <a:cs typeface="Times New Roman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319599" y="2984705"/>
            <a:ext cx="3820001" cy="99976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Dengan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integrasi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penuh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antara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Power Apps, Power Automate, dan SharePoint,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semua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data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terpusat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mudah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diakses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memberikan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visibilitas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penuh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terhadap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status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pengajuan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 </a:t>
            </a:r>
            <a:endParaRPr lang="id-ID">
              <a:latin typeface="Times New Roman"/>
              <a:cs typeface="Times New Roman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33199" y="57927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00363" y="5823807"/>
            <a:ext cx="165497" cy="37873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just">
              <a:lnSpc>
                <a:spcPts val="2982"/>
              </a:lnSpc>
              <a:buNone/>
            </a:pPr>
            <a:r>
              <a:rPr lang="en-US" sz="2386">
                <a:solidFill>
                  <a:srgbClr val="E2E6E9"/>
                </a:solidFill>
                <a:latin typeface="Times New Roman"/>
                <a:ea typeface="adonis-web" pitchFamily="34" charset="-122"/>
                <a:cs typeface="Times New Roman"/>
              </a:rPr>
              <a:t>3</a:t>
            </a:r>
            <a:endParaRPr lang="en-US" sz="2386">
              <a:latin typeface="Times New Roman"/>
              <a:cs typeface="Times New Roman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555313" y="5740122"/>
            <a:ext cx="8584287" cy="6665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just">
              <a:lnSpc>
                <a:spcPts val="2624"/>
              </a:lnSpc>
            </a:pP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Sistem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ini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efisien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karena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meningkatkan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kecepatan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proses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persetujuan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mengurangi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penundaan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dan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memungkinkan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manajer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untuk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memberikan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respons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lebih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cepat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melalui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notifikasi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otomatis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 Selain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itu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sebagai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sistem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berbasis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cloud, Smart Approval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menawarkan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skalabilitas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yang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mudah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dan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keandalan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tinggi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memastikan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operasional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perusahaan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tetap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berjalan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lancar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tanpa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750" err="1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gangguan</a:t>
            </a:r>
            <a:r>
              <a:rPr lang="en-US" sz="1750">
                <a:solidFill>
                  <a:srgbClr val="E2E6E9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id-ID">
              <a:latin typeface="Times New Roman"/>
              <a:ea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526367" y="3767218"/>
            <a:ext cx="3589827" cy="3509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4970"/>
              </a:lnSpc>
            </a:pPr>
            <a:r>
              <a:rPr lang="en-US" sz="3950">
                <a:solidFill>
                  <a:srgbClr val="F5F0F0"/>
                </a:solidFill>
                <a:latin typeface="adonis-web"/>
                <a:ea typeface="adonis-web"/>
              </a:rPr>
              <a:t>TERIMA KASIH</a:t>
            </a:r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3</cp:revision>
  <dcterms:created xsi:type="dcterms:W3CDTF">2024-06-13T05:03:35Z</dcterms:created>
  <dcterms:modified xsi:type="dcterms:W3CDTF">2024-06-14T00:47:12Z</dcterms:modified>
</cp:coreProperties>
</file>