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9" r:id="rId10"/>
    <p:sldId id="270" r:id="rId11"/>
    <p:sldId id="271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12D9C-9923-B357-E29D-BD1F99C12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C4EF3B-2B8A-D650-CD6D-F421E6D8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37D99-2C3B-CBC1-51C3-E230825F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C1587-B862-507B-736F-5C6D94CE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3577C-509B-CE31-6C89-35669BF3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481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6EF73-05BC-0063-D774-C205CBEB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CEB278-C2F0-EF1B-1645-194580749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935FD1-D46C-0056-3D94-5674B2AE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79E8A-A441-4EB0-720E-644346D1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8B821-7368-FD40-1D00-A71B051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096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EE6238-265D-BD37-D59B-EB560587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23DC97-EC41-FCDA-F9A5-36E419583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FA7BE-1E76-AFAD-1D70-EA98A09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C5BC9-8C70-5F87-3461-9B1D872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13009-3980-E7CD-1527-A826FA68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46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A7F83-3913-6C67-0345-1603116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18742-868D-0BCD-18A4-AB717090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8AA44-DFFB-EF7C-7F2C-9FF8954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4BC16-7684-E6F8-4135-40302B74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264FF-5639-362C-E3C8-56B48450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90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B2D0F-125D-5EF8-258A-CF2E1AE3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B7CF84-1FED-0181-E243-C2DEA877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4311DA-EDEF-7D5A-FFA9-49415A38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BB68E5-7A45-7ADB-1729-0A18640B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9165A-3D3C-5CBE-24F5-DFADE78E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92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2DDE-27FC-D45D-B295-88D7ED54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76C75-36ED-C456-01F8-74EC3A36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F80458-926F-BCA5-FECE-76BCD952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85AC40-F7C4-C17D-92C7-45D38EF6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BCAF3-C86C-36D1-E029-EE09F1AC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F095C1-064E-E431-E4C6-5405B89C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505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FBC96-6493-EA1B-6DFE-81EE072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1CC05-8303-057D-8057-3CBC6F09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C92D55-5FF3-B694-0880-514DB477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FE418A-E184-9551-FCF3-D4A536D35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69A472-852A-EB22-5F9D-8B323F09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99F8FA-05D2-485C-8022-E7C9145C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5AD2F-E645-54B3-16E5-73B440F1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D8E3AE-69C8-78F8-D43A-1FEBCB52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188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B09DA-87FF-21BC-E147-025AD6D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7A5905-F0F0-C97D-A337-AF182B20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F51407-65E4-B5D6-D324-C54ECD0B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F3DB06-FF86-4140-8232-FA587644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124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6E6E93-6740-9AB0-74A5-34769C32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97C45D-C554-D5D2-EBEE-6B3F899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8781F3-89BD-5A57-469B-5AE43CE4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97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5728D-DD3D-78C7-673C-24FEEBE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B9F23-EDB5-BCB4-1D86-7591ECE0D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88192E-F3E1-D547-48C8-18B161F4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9A6C0B-0FEC-D925-ADD1-4B539B53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0DDF4-3A99-E4BD-38A8-DFDF67E8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5EE06-7F26-DE6A-518D-7DB552A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3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87CCB-9C17-95E9-D5A9-7EAB9ADF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2034C2-D7F9-1A51-FA75-2BCA503D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6558D8-25C4-7CAB-339F-7D4B4D66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75A74-FF53-C08D-F63A-B62B4746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D3F16F-EEAD-6C0A-CD56-A2735D35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E63B2-4562-2770-B8B4-94C4862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87600F9-0BB0-40C7-B223-CB054629094D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403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3DD159-DD2C-F9B2-4F0C-A0048C4B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DC2B1-380D-A541-AB31-0B3FCEB1F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A89ED-A02F-6347-8F9E-7DB17D4E0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58F50-52B0-FAB8-BDD0-868874A43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1E03F-DB41-1313-A859-03DC5A58C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4FF7B10-C808-4C16-867D-4AE689E4379B}" type="slidenum">
              <a:rPr lang="en-US" sz="1050" b="0" strike="noStrike" spc="-1" smtClean="0">
                <a:solidFill>
                  <a:schemeClr val="dk1">
                    <a:tint val="75000"/>
                  </a:schemeClr>
                </a:solidFill>
                <a:latin typeface="Tw Cen MT"/>
              </a:rPr>
              <a:t>‹N°›</a:t>
            </a:fld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6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PlaceHolder 1"/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>
              <a:tabLst>
                <a:tab pos="0" algn="l"/>
              </a:tabLst>
            </a:pP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0" strike="noStrike" kern="1200" cap="all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 - DOM</a:t>
            </a:r>
            <a:endParaRPr lang="en-US" sz="48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subTitle" idx="4294967295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  <a:tabLst>
                <a:tab pos="0" algn="l"/>
              </a:tabLst>
            </a:pPr>
            <a:r>
              <a:rPr lang="en-US" sz="2400" b="0" strike="noStrike" kern="1200" cap="all" spc="-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Bases et concepts</a:t>
            </a:r>
            <a:endParaRPr lang="en-US" sz="2400" b="0" strike="noStrike" kern="1200" spc="-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EE07F993-20F8-2CD7-7828-2F2790A8A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47C7-13F9-D44D-7C44-C334A7B5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D65B699-7EDC-60E7-885A-61DA383F2ACE}"/>
              </a:ext>
            </a:extLst>
          </p:cNvPr>
          <p:cNvSpPr txBox="1">
            <a:spLocks/>
          </p:cNvSpPr>
          <p:nvPr/>
        </p:nvSpPr>
        <p:spPr>
          <a:xfrm>
            <a:off x="8227632" y="166320"/>
            <a:ext cx="3822700" cy="567162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fr-FR" sz="3600" cap="all" spc="-1" dirty="0">
                <a:solidFill>
                  <a:schemeClr val="dk1"/>
                </a:solidFill>
                <a:latin typeface="Tw Cen MT"/>
              </a:rPr>
              <a:t>Les formulaires</a:t>
            </a:r>
            <a:endParaRPr lang="fr-FR" sz="3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CD0DCAE-AB63-B019-9E1A-09F4626A8900}"/>
              </a:ext>
            </a:extLst>
          </p:cNvPr>
          <p:cNvSpPr txBox="1">
            <a:spLocks/>
          </p:cNvSpPr>
          <p:nvPr/>
        </p:nvSpPr>
        <p:spPr>
          <a:xfrm>
            <a:off x="7524560" y="1103603"/>
            <a:ext cx="4258070" cy="276989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Javascript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met à disposition le sous-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objet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2400" spc="-1" dirty="0">
                <a:solidFill>
                  <a:srgbClr val="FF8000"/>
                </a:solidFill>
                <a:latin typeface="Tw Cen MT"/>
              </a:rPr>
              <a:t>target et la </a:t>
            </a:r>
            <a:r>
              <a:rPr lang="en-US" sz="2400" spc="-1" dirty="0" err="1">
                <a:solidFill>
                  <a:srgbClr val="FF8000"/>
                </a:solidFill>
                <a:latin typeface="Tw Cen MT"/>
              </a:rPr>
              <a:t>propriété</a:t>
            </a:r>
            <a:r>
              <a:rPr lang="en-US" sz="2400" spc="-1" dirty="0">
                <a:solidFill>
                  <a:srgbClr val="FF8000"/>
                </a:solidFill>
                <a:latin typeface="Tw Cen MT"/>
              </a:rPr>
              <a:t> value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afin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de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cibler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la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valeur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saisie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par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l’utilisateur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 dans un champ de </a:t>
            </a:r>
            <a:r>
              <a:rPr lang="en-US" sz="2400" spc="-1" dirty="0" err="1">
                <a:solidFill>
                  <a:schemeClr val="dk1"/>
                </a:solidFill>
                <a:latin typeface="Tw Cen MT"/>
              </a:rPr>
              <a:t>formulaire</a:t>
            </a:r>
            <a:r>
              <a:rPr lang="en-US" sz="2400" spc="-1" dirty="0">
                <a:solidFill>
                  <a:schemeClr val="dk1"/>
                </a:solidFill>
                <a:latin typeface="Tw Cen MT"/>
              </a:rPr>
              <a:t>. </a:t>
            </a:r>
            <a:endParaRPr lang="fr-FR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ound Diagonal Corner Rectangle 9">
            <a:extLst>
              <a:ext uri="{FF2B5EF4-FFF2-40B4-BE49-F238E27FC236}">
                <a16:creationId xmlns:a16="http://schemas.microsoft.com/office/drawing/2014/main" id="{DA82E01D-8BDD-C06A-1F67-F8CDC791F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370" y="166320"/>
            <a:ext cx="6778830" cy="6493320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rgbClr val="B4FFFF">
                <a:alpha val="60000"/>
              </a:srgbClr>
            </a:solidFill>
            <a:miter/>
          </a:ln>
          <a:effectLst>
            <a:outerShdw blurRad="8892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Tw Cen MT"/>
            </a:endParaRP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63AB12-0042-FCDC-2FD6-A159618D978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5730" y="2811730"/>
            <a:ext cx="5350270" cy="3686760"/>
          </a:xfrm>
          <a:prstGeom prst="rect">
            <a:avLst/>
          </a:prstGeom>
          <a:ln w="0">
            <a:noFill/>
          </a:ln>
        </p:spPr>
      </p:pic>
      <p:pic>
        <p:nvPicPr>
          <p:cNvPr id="6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3F0B5A-B1FC-CBDF-B462-53168DABB7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5730" y="449901"/>
            <a:ext cx="4367335" cy="2200680"/>
          </a:xfrm>
          <a:prstGeom prst="rect">
            <a:avLst/>
          </a:prstGeom>
          <a:ln w="0">
            <a:noFill/>
          </a:ln>
        </p:spPr>
      </p:pic>
      <p:pic>
        <p:nvPicPr>
          <p:cNvPr id="7" name="Image 6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CEAAF84F-2BC6-5E08-0544-CA64B183F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10AE-4369-4A29-8DCA-4BB24301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BA9F9F-2273-2DFB-D709-E498BDD21E79}"/>
              </a:ext>
            </a:extLst>
          </p:cNvPr>
          <p:cNvSpPr txBox="1">
            <a:spLocks/>
          </p:cNvSpPr>
          <p:nvPr/>
        </p:nvSpPr>
        <p:spPr>
          <a:xfrm>
            <a:off x="8167688" y="0"/>
            <a:ext cx="4024312" cy="630238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fr-FR" sz="2800" cap="all" spc="-1" dirty="0">
                <a:solidFill>
                  <a:schemeClr val="dk1"/>
                </a:solidFill>
                <a:latin typeface="Tw Cen MT"/>
              </a:rPr>
              <a:t>Le sous-objet </a:t>
            </a:r>
            <a:r>
              <a:rPr lang="fr-FR" sz="2800" cap="all" spc="-1" dirty="0" err="1">
                <a:solidFill>
                  <a:schemeClr val="dk1"/>
                </a:solidFill>
                <a:latin typeface="Tw Cen MT"/>
              </a:rPr>
              <a:t>classList</a:t>
            </a:r>
            <a:endParaRPr lang="fr-FR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02C03399-C429-D4CA-8450-D71AA471AE00}"/>
              </a:ext>
            </a:extLst>
          </p:cNvPr>
          <p:cNvSpPr txBox="1">
            <a:spLocks/>
          </p:cNvSpPr>
          <p:nvPr/>
        </p:nvSpPr>
        <p:spPr>
          <a:xfrm>
            <a:off x="8307388" y="982186"/>
            <a:ext cx="3744912" cy="434498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classList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est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un sous-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objet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de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document.body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>
                <a:solidFill>
                  <a:schemeClr val="dk1"/>
                </a:solidFill>
                <a:latin typeface="Tw Cen MT"/>
              </a:rPr>
              <a:t>Il met à disposition un ensemble de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méthodes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qui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permettent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d’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ajouter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ou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 de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retirer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 des classes CSS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associées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à un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élément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du DOM.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endParaRPr lang="fr-FR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ound Diagonal Corner Rectangle 2">
            <a:extLst>
              <a:ext uri="{FF2B5EF4-FFF2-40B4-BE49-F238E27FC236}">
                <a16:creationId xmlns:a16="http://schemas.microsoft.com/office/drawing/2014/main" id="{E8C2E5FC-1BB1-008C-C7C7-55547EA8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9360" y="180000"/>
            <a:ext cx="7550280" cy="6119640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rgbClr val="B4FFFF">
                <a:alpha val="60000"/>
              </a:srgbClr>
            </a:solidFill>
            <a:miter/>
          </a:ln>
          <a:effectLst>
            <a:outerShdw blurRad="8892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Tw Cen MT"/>
            </a:endParaRPr>
          </a:p>
        </p:txBody>
      </p:sp>
      <p:pic>
        <p:nvPicPr>
          <p:cNvPr id="11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2E25A5-54AA-7E37-D0B2-8CA1716FF16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63060" y="2340000"/>
            <a:ext cx="5389560" cy="3419640"/>
          </a:xfrm>
          <a:prstGeom prst="rect">
            <a:avLst/>
          </a:prstGeom>
          <a:ln w="0">
            <a:noFill/>
          </a:ln>
        </p:spPr>
      </p:pic>
      <p:pic>
        <p:nvPicPr>
          <p:cNvPr id="1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D4C977-18DE-69E0-1848-D509F0C70C9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3060" y="504720"/>
            <a:ext cx="3761280" cy="1187280"/>
          </a:xfrm>
          <a:prstGeom prst="rect">
            <a:avLst/>
          </a:prstGeom>
          <a:ln w="0">
            <a:noFill/>
          </a:ln>
        </p:spPr>
      </p:pic>
      <p:pic>
        <p:nvPicPr>
          <p:cNvPr id="1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19B333-C797-8535-A73B-713A7DC4889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26320" y="549720"/>
            <a:ext cx="1705320" cy="5209920"/>
          </a:xfrm>
          <a:prstGeom prst="rect">
            <a:avLst/>
          </a:prstGeom>
          <a:ln w="0">
            <a:noFill/>
          </a:ln>
        </p:spPr>
      </p:pic>
      <p:pic>
        <p:nvPicPr>
          <p:cNvPr id="14" name="Image 13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2DB87BE6-62E4-A1E2-64A7-6257C066E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 idx="4294967295"/>
          </p:nvPr>
        </p:nvSpPr>
        <p:spPr>
          <a:xfrm>
            <a:off x="8020178" y="-29365"/>
            <a:ext cx="3319462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 dirty="0">
                <a:solidFill>
                  <a:schemeClr val="dk1"/>
                </a:solidFill>
                <a:latin typeface="Tw Cen MT"/>
              </a:rPr>
              <a:t>Intégrer JS</a:t>
            </a:r>
            <a:endParaRPr lang="fr-FR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subTitle" idx="4294967295"/>
          </p:nvPr>
        </p:nvSpPr>
        <p:spPr>
          <a:xfrm>
            <a:off x="198438" y="881860"/>
            <a:ext cx="7942262" cy="90011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 dirty="0">
                <a:solidFill>
                  <a:schemeClr val="dk2"/>
                </a:solidFill>
                <a:latin typeface="Tw Cen MT"/>
              </a:rPr>
              <a:t>pour écrire du code Javascript, il faut le séparer des codes HTML et CSS en le plaçant entre les balises &lt;script&gt; et &lt;/script&gt;.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Rectangle 1079"/>
          <p:cNvSpPr/>
          <p:nvPr/>
        </p:nvSpPr>
        <p:spPr>
          <a:xfrm>
            <a:off x="6432362" y="1674220"/>
            <a:ext cx="4859640" cy="17280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&lt;body&gt;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   &lt;script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language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="javascript"&gt;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   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alert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("Bonjour");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   &lt;/script&gt;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&lt;/body&gt;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&lt;/html&gt;</a:t>
            </a:r>
          </a:p>
        </p:txBody>
      </p:sp>
      <p:sp>
        <p:nvSpPr>
          <p:cNvPr id="1081" name="Rectangle 1080"/>
          <p:cNvSpPr/>
          <p:nvPr/>
        </p:nvSpPr>
        <p:spPr>
          <a:xfrm>
            <a:off x="3420000" y="2268000"/>
            <a:ext cx="233964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Insertion directe dans la page html</a:t>
            </a:r>
          </a:p>
        </p:txBody>
      </p:sp>
      <p:sp>
        <p:nvSpPr>
          <p:cNvPr id="1082" name="Rectangle 1081"/>
          <p:cNvSpPr/>
          <p:nvPr/>
        </p:nvSpPr>
        <p:spPr>
          <a:xfrm>
            <a:off x="6432362" y="3503551"/>
            <a:ext cx="4859640" cy="20340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&lt;head&gt;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&lt;meta charset="UTF-8" /&gt;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&lt;/head&gt;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&lt;script type="text/javascript" src="script.js"&gt;&lt;/script&gt;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&lt;/body&gt;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&lt;/html&gt;</a:t>
            </a:r>
          </a:p>
        </p:txBody>
      </p:sp>
      <p:sp>
        <p:nvSpPr>
          <p:cNvPr id="1083" name="Rectangle 1082"/>
          <p:cNvSpPr/>
          <p:nvPr/>
        </p:nvSpPr>
        <p:spPr>
          <a:xfrm>
            <a:off x="3420000" y="4428000"/>
            <a:ext cx="233964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Insertion à partir d’un fichier script.js</a:t>
            </a:r>
          </a:p>
        </p:txBody>
      </p:sp>
      <p:sp>
        <p:nvSpPr>
          <p:cNvPr id="1084" name="Flèche : droite 1083"/>
          <p:cNvSpPr/>
          <p:nvPr/>
        </p:nvSpPr>
        <p:spPr>
          <a:xfrm>
            <a:off x="2340000" y="442800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5" name="Flèche : droite 1084"/>
          <p:cNvSpPr/>
          <p:nvPr/>
        </p:nvSpPr>
        <p:spPr>
          <a:xfrm>
            <a:off x="2340000" y="240770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6" name="Rectangle 1085"/>
          <p:cNvSpPr/>
          <p:nvPr/>
        </p:nvSpPr>
        <p:spPr>
          <a:xfrm>
            <a:off x="1461920" y="6106666"/>
            <a:ext cx="85954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C00000"/>
                </a:solidFill>
                <a:latin typeface="Arial"/>
              </a:rPr>
              <a:t>Nous pouvons placer les scripts JS n’importe où moyennant quelques précautions</a:t>
            </a: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1E9CA36B-6F7E-9D79-F836-EE87D0B84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9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title" idx="4294967295"/>
          </p:nvPr>
        </p:nvSpPr>
        <p:spPr>
          <a:xfrm>
            <a:off x="4597400" y="0"/>
            <a:ext cx="7594600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>
                <a:solidFill>
                  <a:schemeClr val="dk1"/>
                </a:solidFill>
                <a:latin typeface="Tw Cen MT"/>
              </a:rPr>
              <a:t>Rappel sur les fonctions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subTitle" idx="4294967295"/>
          </p:nvPr>
        </p:nvSpPr>
        <p:spPr>
          <a:xfrm>
            <a:off x="1260000" y="1296486"/>
            <a:ext cx="4341813" cy="1798638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Réutilisation du code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Réduction de la taille du code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Organisation du code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Récursivité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Rectangle 1088"/>
          <p:cNvSpPr/>
          <p:nvPr/>
        </p:nvSpPr>
        <p:spPr>
          <a:xfrm>
            <a:off x="3757680" y="3492000"/>
            <a:ext cx="4499640" cy="17280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nomDeLaFonction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liste_des_paramètres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{</a:t>
            </a: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Corps_de_la_fonction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return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Valeur_de_retour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sp>
        <p:nvSpPr>
          <p:cNvPr id="1090" name="Rectangle 1089"/>
          <p:cNvSpPr/>
          <p:nvPr/>
        </p:nvSpPr>
        <p:spPr>
          <a:xfrm>
            <a:off x="1260000" y="3960360"/>
            <a:ext cx="1619640" cy="64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Paramètres (0, 1 ou plus)</a:t>
            </a:r>
          </a:p>
        </p:txBody>
      </p:sp>
      <p:sp>
        <p:nvSpPr>
          <p:cNvPr id="1091" name="Rectangle 1090"/>
          <p:cNvSpPr/>
          <p:nvPr/>
        </p:nvSpPr>
        <p:spPr>
          <a:xfrm>
            <a:off x="9360000" y="3960360"/>
            <a:ext cx="197964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Valeur de retour (0 ou 1)</a:t>
            </a:r>
          </a:p>
        </p:txBody>
      </p:sp>
      <p:sp>
        <p:nvSpPr>
          <p:cNvPr id="1092" name="Flèche : droite 1091"/>
          <p:cNvSpPr/>
          <p:nvPr/>
        </p:nvSpPr>
        <p:spPr>
          <a:xfrm>
            <a:off x="8460000" y="414036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3" name="Flèche : droite 1092"/>
          <p:cNvSpPr/>
          <p:nvPr/>
        </p:nvSpPr>
        <p:spPr>
          <a:xfrm>
            <a:off x="2857680" y="378036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4" name="Rectangle 1093"/>
          <p:cNvSpPr/>
          <p:nvPr/>
        </p:nvSpPr>
        <p:spPr>
          <a:xfrm>
            <a:off x="2520000" y="5940000"/>
            <a:ext cx="7379640" cy="3842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C00000"/>
                </a:solidFill>
                <a:latin typeface="Arial"/>
              </a:rPr>
              <a:t>Nous pouvons placer les fonctions JS n’importe où (</a:t>
            </a:r>
            <a:r>
              <a:rPr lang="fr-FR" sz="1800" b="0" strike="noStrike" spc="-1" dirty="0" err="1">
                <a:solidFill>
                  <a:srgbClr val="C00000"/>
                </a:solidFill>
                <a:latin typeface="Arial"/>
              </a:rPr>
              <a:t>function</a:t>
            </a:r>
            <a:r>
              <a:rPr lang="fr-FR" sz="1800" b="0" strike="noStrike" spc="-1" dirty="0">
                <a:solidFill>
                  <a:srgbClr val="C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C00000"/>
                </a:solidFill>
                <a:latin typeface="Arial"/>
              </a:rPr>
              <a:t>hoisting</a:t>
            </a:r>
            <a:r>
              <a:rPr lang="fr-FR" sz="1800" b="0" strike="noStrike" spc="-1" dirty="0">
                <a:solidFill>
                  <a:srgbClr val="C00000"/>
                </a:solidFill>
                <a:latin typeface="Arial"/>
              </a:rPr>
              <a:t>)</a:t>
            </a:r>
          </a:p>
        </p:txBody>
      </p:sp>
      <p:sp>
        <p:nvSpPr>
          <p:cNvPr id="1095" name="Flèche : droite 1094"/>
          <p:cNvSpPr/>
          <p:nvPr/>
        </p:nvSpPr>
        <p:spPr>
          <a:xfrm>
            <a:off x="2857680" y="432036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AB2101B9-BF0A-853F-AFAC-140717B1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 idx="4294967295"/>
          </p:nvPr>
        </p:nvSpPr>
        <p:spPr>
          <a:xfrm>
            <a:off x="4597400" y="0"/>
            <a:ext cx="7594600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>
                <a:solidFill>
                  <a:schemeClr val="dk1"/>
                </a:solidFill>
                <a:latin typeface="Tw Cen MT"/>
              </a:rPr>
              <a:t>Rappel sur les fonctions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 type="subTitle" idx="4294967295"/>
          </p:nvPr>
        </p:nvSpPr>
        <p:spPr>
          <a:xfrm>
            <a:off x="736600" y="1439803"/>
            <a:ext cx="4498975" cy="3779837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si une variable est déclarée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en dehors de la fonction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, elle aura une porté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globale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,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si une variable est déclarée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dans une fonction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, elle aura une portée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locale à cette fonction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→ si une variable est déclarée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sans le mot clé var / let</a:t>
            </a: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, elle aura une portée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globale</a:t>
            </a: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 quelque soit l'endroit où elle a été déclarée.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8" name="Rectangle 1097"/>
          <p:cNvSpPr/>
          <p:nvPr/>
        </p:nvSpPr>
        <p:spPr>
          <a:xfrm>
            <a:off x="7560000" y="1452240"/>
            <a:ext cx="3239640" cy="37674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a = 10;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let b = 20;</a:t>
            </a: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f()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c = 30;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let d = 40;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alert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(a); 		// Affiche 10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   </a:t>
            </a: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alert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(b); 		// Affiche 20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f();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alert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(c); 		// Affiche 30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 dirty="0" err="1">
                <a:solidFill>
                  <a:srgbClr val="000000"/>
                </a:solidFill>
                <a:latin typeface="Arial"/>
              </a:rPr>
              <a:t>alert</a:t>
            </a:r>
            <a:r>
              <a:rPr lang="fr-FR" sz="1400" b="0" strike="noStrike" spc="-1" dirty="0">
                <a:solidFill>
                  <a:srgbClr val="000000"/>
                </a:solidFill>
                <a:latin typeface="Arial"/>
              </a:rPr>
              <a:t>(d); 		// Erreur</a:t>
            </a: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5913ACFC-D46D-013F-5C41-140C0819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 idx="4294967295"/>
          </p:nvPr>
        </p:nvSpPr>
        <p:spPr>
          <a:xfrm>
            <a:off x="4597400" y="0"/>
            <a:ext cx="7594600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>
                <a:solidFill>
                  <a:schemeClr val="dk1"/>
                </a:solidFill>
                <a:latin typeface="Tw Cen MT"/>
              </a:rPr>
              <a:t>les fonctions fléchées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 type="subTitle" idx="4294967295"/>
          </p:nvPr>
        </p:nvSpPr>
        <p:spPr>
          <a:xfrm>
            <a:off x="774700" y="1363082"/>
            <a:ext cx="10439400" cy="1258888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Une expression de fonction fléchée (arrow function en anglais) permet d'avoir une syntaxe plus courte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Les fonctions fléchées présentent d’autres avantages en programmation objet.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Rectangle 1100"/>
          <p:cNvSpPr/>
          <p:nvPr/>
        </p:nvSpPr>
        <p:spPr>
          <a:xfrm>
            <a:off x="3846180" y="3073826"/>
            <a:ext cx="4499640" cy="3098373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(param1, param2, ...reste) =&gt;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instructions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(param1, param2, …, paramN = valeurDefautN) =&gt;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instructions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() =&gt;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instructions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1D570E38-ACE8-9873-AD08-4CFD956F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 idx="4294967295"/>
          </p:nvPr>
        </p:nvSpPr>
        <p:spPr>
          <a:xfrm>
            <a:off x="4597400" y="0"/>
            <a:ext cx="7594600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>
                <a:solidFill>
                  <a:schemeClr val="dk1"/>
                </a:solidFill>
                <a:latin typeface="Tw Cen MT"/>
              </a:rPr>
              <a:t>Hiérarchie des objets JS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 type="subTitle" idx="4294967295"/>
          </p:nvPr>
        </p:nvSpPr>
        <p:spPr>
          <a:xfrm>
            <a:off x="876300" y="957488"/>
            <a:ext cx="10439400" cy="1798638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1440" tIns="45720" rIns="91440" bIns="45720" anchor="t">
            <a:normAutofit fontScale="81111" lnSpcReduction="10000"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Javascript met à disposition des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objets prédéfinis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 (appelés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prototypes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) qui peuvent donner naissance à d'autres objets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L'objet le plus élevé est la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fenêtre du navigateur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, il est identifié par le nom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window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. il peut être manipulé directement à travers des fonctions qui lui sont prédéfinies. On appelle ces fonctions des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méthodes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→ L'objet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window</a:t>
            </a: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 contient un sous-objet, c'est le document HTML lui-même. Cet objet est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window</a:t>
            </a:r>
            <a:r>
              <a:rPr lang="fr-FR" sz="1800" b="0" strike="noStrike" cap="all" spc="-1">
                <a:solidFill>
                  <a:srgbClr val="000000"/>
                </a:solidFill>
                <a:latin typeface="Tw Cen MT"/>
              </a:rPr>
              <a:t>.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document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Rectangle 1103"/>
          <p:cNvSpPr/>
          <p:nvPr/>
        </p:nvSpPr>
        <p:spPr>
          <a:xfrm>
            <a:off x="900000" y="3240000"/>
            <a:ext cx="5039640" cy="28872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&lt;head&gt;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&lt;script src="./script.js"&gt;&lt;/script&gt;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&lt;/head&gt;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&lt;form name="fo"&gt;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   &lt;input type="text" name="login" /&gt;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   &lt;input type="button" value="Action" onClick="f()" /&gt;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  &lt;/form&gt;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&lt;/body&gt;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&lt;/html&gt;</a:t>
            </a:r>
          </a:p>
        </p:txBody>
      </p:sp>
      <p:sp>
        <p:nvSpPr>
          <p:cNvPr id="1105" name="Rectangle 1104"/>
          <p:cNvSpPr/>
          <p:nvPr/>
        </p:nvSpPr>
        <p:spPr>
          <a:xfrm>
            <a:off x="6300000" y="3232440"/>
            <a:ext cx="3609218" cy="2887200"/>
          </a:xfrm>
          <a:prstGeom prst="rect">
            <a:avLst/>
          </a:prstGeom>
          <a:solidFill>
            <a:srgbClr val="9999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/* script.js */</a:t>
            </a: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function f()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alert(window.document.fo.login.value);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/* ou plus simplement */</a:t>
            </a:r>
          </a:p>
          <a:p>
            <a:pPr>
              <a:lnSpc>
                <a:spcPct val="100000"/>
              </a:lnSpc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function f() {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    alert(fo.login.value);</a:t>
            </a: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}</a:t>
            </a:r>
          </a:p>
        </p:txBody>
      </p:sp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F2598996-E1F6-F95D-1299-0DAE1797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 idx="4294967295"/>
          </p:nvPr>
        </p:nvSpPr>
        <p:spPr>
          <a:xfrm>
            <a:off x="9458325" y="0"/>
            <a:ext cx="2733675" cy="91122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800" b="0" strike="noStrike" cap="all" spc="-1">
                <a:solidFill>
                  <a:schemeClr val="dk1"/>
                </a:solidFill>
                <a:latin typeface="Tw Cen MT"/>
              </a:rPr>
              <a:t>Le DOM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subTitle" idx="4294967295"/>
          </p:nvPr>
        </p:nvSpPr>
        <p:spPr>
          <a:xfrm>
            <a:off x="956119" y="1669255"/>
            <a:ext cx="4252022" cy="3059113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91440" tIns="45720" rIns="91440" bIns="45720" anchor="t">
            <a:normAutofit lnSpcReduction="10000"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Document Object Model (DOM)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 signifie « modèle d'objets de document »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Le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DOM</a:t>
            </a: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 représente le document qui se trouve dans le navigateur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cap="all" spc="-1">
                <a:solidFill>
                  <a:schemeClr val="dk2"/>
                </a:solidFill>
                <a:latin typeface="Tw Cen MT"/>
              </a:rPr>
              <a:t>→ Les principales catégories d'objet d'un arbre DOM sont le </a:t>
            </a:r>
            <a:r>
              <a:rPr lang="fr-FR" sz="1800" b="0" strike="noStrike" cap="all" spc="-1">
                <a:solidFill>
                  <a:srgbClr val="FF8000"/>
                </a:solidFill>
                <a:latin typeface="Tw Cen MT"/>
              </a:rPr>
              <a:t>document, les éléments et les attributs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8" name="Image 1107"/>
          <p:cNvPicPr/>
          <p:nvPr/>
        </p:nvPicPr>
        <p:blipFill>
          <a:blip r:embed="rId2"/>
          <a:stretch/>
        </p:blipFill>
        <p:spPr>
          <a:xfrm>
            <a:off x="5817742" y="911225"/>
            <a:ext cx="5218557" cy="4498975"/>
          </a:xfrm>
          <a:prstGeom prst="rect">
            <a:avLst/>
          </a:prstGeom>
          <a:ln w="0">
            <a:noFill/>
          </a:ln>
        </p:spPr>
      </p:pic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3B39DE4A-1653-D824-0048-9DAC30FAE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965C2-6524-5679-9233-2E3AAD01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ED61A904-8AEF-DB61-22B7-87BE8C2DD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  <p:sp>
        <p:nvSpPr>
          <p:cNvPr id="3" name="PlaceHolder 1">
            <a:extLst>
              <a:ext uri="{FF2B5EF4-FFF2-40B4-BE49-F238E27FC236}">
                <a16:creationId xmlns:a16="http://schemas.microsoft.com/office/drawing/2014/main" id="{F34E9561-3C18-E68D-2AEF-FFC5E3714EFC}"/>
              </a:ext>
            </a:extLst>
          </p:cNvPr>
          <p:cNvSpPr txBox="1">
            <a:spLocks/>
          </p:cNvSpPr>
          <p:nvPr/>
        </p:nvSpPr>
        <p:spPr>
          <a:xfrm>
            <a:off x="9366831" y="132360"/>
            <a:ext cx="2791313" cy="529627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fr-FR" sz="2800" cap="all" spc="-1" dirty="0">
                <a:solidFill>
                  <a:schemeClr val="dk1"/>
                </a:solidFill>
                <a:latin typeface="Tw Cen MT"/>
              </a:rPr>
              <a:t>Les écouteurs</a:t>
            </a:r>
            <a:endParaRPr lang="fr-FR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F8CBC69B-BC3D-7449-0671-B209E2D8F7B1}"/>
              </a:ext>
            </a:extLst>
          </p:cNvPr>
          <p:cNvSpPr txBox="1">
            <a:spLocks/>
          </p:cNvSpPr>
          <p:nvPr/>
        </p:nvSpPr>
        <p:spPr>
          <a:xfrm>
            <a:off x="8077200" y="866281"/>
            <a:ext cx="3948669" cy="442962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>
                <a:solidFill>
                  <a:schemeClr val="dk1"/>
                </a:solidFill>
                <a:latin typeface="Tw Cen MT"/>
              </a:rPr>
              <a:t>Les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objets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document et window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sont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disponibles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par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défaut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dans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tous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les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navigateurs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.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L'objet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document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dispose des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méthodes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permettant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de pointer des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éléments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du DOM :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>
                <a:solidFill>
                  <a:schemeClr val="dk1"/>
                </a:solidFill>
                <a:latin typeface="Tw Cen MT"/>
              </a:rPr>
              <a:t>Les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méthodes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getElementById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,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getElementsByClassName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,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getElementsByTagName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querySelector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800" spc="-1" dirty="0">
                <a:solidFill>
                  <a:schemeClr val="dk1"/>
                </a:solidFill>
                <a:latin typeface="Tw Cen MT"/>
              </a:rPr>
              <a:t>La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méthode</a:t>
            </a:r>
            <a:r>
              <a:rPr lang="en-US" sz="1800" spc="-1" dirty="0">
                <a:solidFill>
                  <a:srgbClr val="FF8000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rgbClr val="FF8000"/>
                </a:solidFill>
                <a:latin typeface="Tw Cen MT"/>
              </a:rPr>
              <a:t>addEventListener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permet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 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d'associer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un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écouteur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d'événement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à un </a:t>
            </a:r>
            <a:r>
              <a:rPr lang="en-US" sz="1800" spc="-1" dirty="0" err="1">
                <a:solidFill>
                  <a:schemeClr val="dk1"/>
                </a:solidFill>
                <a:latin typeface="Tw Cen MT"/>
              </a:rPr>
              <a:t>élément</a:t>
            </a:r>
            <a:r>
              <a:rPr lang="en-US" sz="1800" spc="-1" dirty="0">
                <a:solidFill>
                  <a:schemeClr val="dk1"/>
                </a:solidFill>
                <a:latin typeface="Tw Cen MT"/>
              </a:rPr>
              <a:t> du DOM.</a:t>
            </a:r>
            <a:endParaRPr lang="fr-FR" sz="1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ound Diagonal Corner Rectangle 11">
            <a:extLst>
              <a:ext uri="{FF2B5EF4-FFF2-40B4-BE49-F238E27FC236}">
                <a16:creationId xmlns:a16="http://schemas.microsoft.com/office/drawing/2014/main" id="{8BE0F1BD-F7BA-328C-EA1D-30E700994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000" y="180000"/>
            <a:ext cx="7717200" cy="6299280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rgbClr val="B4FFFF">
                <a:alpha val="60000"/>
              </a:srgbClr>
            </a:solidFill>
            <a:miter/>
          </a:ln>
          <a:effectLst>
            <a:outerShdw blurRad="8892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Tw Cen MT"/>
            </a:endParaRPr>
          </a:p>
        </p:txBody>
      </p:sp>
      <p:pic>
        <p:nvPicPr>
          <p:cNvPr id="6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94CDA0E-51E6-0EAA-90E7-AE68B4BA50B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15495" y="3720334"/>
            <a:ext cx="6084720" cy="2534400"/>
          </a:xfrm>
          <a:prstGeom prst="rect">
            <a:avLst/>
          </a:prstGeom>
          <a:ln w="0">
            <a:noFill/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7FB273-8DAC-F3DD-5DB3-3C872397E06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13976" y="661987"/>
            <a:ext cx="5120280" cy="1259280"/>
          </a:xfrm>
          <a:prstGeom prst="rect">
            <a:avLst/>
          </a:prstGeom>
          <a:ln w="0">
            <a:noFill/>
          </a:ln>
        </p:spPr>
      </p:pic>
      <p:pic>
        <p:nvPicPr>
          <p:cNvPr id="8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F6BA6E-005E-DD49-13E8-B9524C7F176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588232" y="414872"/>
            <a:ext cx="2339280" cy="3241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5027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DBF4-8CB8-196F-79E8-D315E07E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>
            <a:extLst>
              <a:ext uri="{FF2B5EF4-FFF2-40B4-BE49-F238E27FC236}">
                <a16:creationId xmlns:a16="http://schemas.microsoft.com/office/drawing/2014/main" id="{5D547F80-08E6-B72F-3C89-C9836AFC0E15}"/>
              </a:ext>
            </a:extLst>
          </p:cNvPr>
          <p:cNvSpPr txBox="1">
            <a:spLocks/>
          </p:cNvSpPr>
          <p:nvPr/>
        </p:nvSpPr>
        <p:spPr>
          <a:xfrm>
            <a:off x="8912225" y="34925"/>
            <a:ext cx="3279775" cy="522288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fr-FR" sz="2800" cap="all" spc="-1" dirty="0">
                <a:solidFill>
                  <a:schemeClr val="dk1"/>
                </a:solidFill>
                <a:latin typeface="Tw Cen MT"/>
              </a:rPr>
              <a:t>Les </a:t>
            </a:r>
            <a:r>
              <a:rPr lang="fr-FR" sz="2800" cap="all" spc="-1" dirty="0" err="1">
                <a:solidFill>
                  <a:schemeClr val="dk1"/>
                </a:solidFill>
                <a:latin typeface="Tw Cen MT"/>
              </a:rPr>
              <a:t>evenements</a:t>
            </a:r>
            <a:endParaRPr lang="fr-FR" sz="2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B7732C5B-07D3-EA76-C4CC-0AA1A306517A}"/>
              </a:ext>
            </a:extLst>
          </p:cNvPr>
          <p:cNvSpPr txBox="1">
            <a:spLocks/>
          </p:cNvSpPr>
          <p:nvPr/>
        </p:nvSpPr>
        <p:spPr>
          <a:xfrm>
            <a:off x="8332420" y="557214"/>
            <a:ext cx="3799380" cy="503439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rmAutofit fontScale="97222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2000" spc="-1" dirty="0" err="1">
                <a:solidFill>
                  <a:schemeClr val="dk1"/>
                </a:solidFill>
              </a:rPr>
              <a:t>Javascript</a:t>
            </a:r>
            <a:r>
              <a:rPr lang="en-US" sz="2000" spc="-1" dirty="0">
                <a:solidFill>
                  <a:schemeClr val="dk1"/>
                </a:solidFill>
              </a:rPr>
              <a:t> met à disposition un </a:t>
            </a:r>
            <a:r>
              <a:rPr lang="en-US" sz="2000" spc="-1" dirty="0" err="1">
                <a:solidFill>
                  <a:srgbClr val="FF8000"/>
                </a:solidFill>
              </a:rPr>
              <a:t>objet</a:t>
            </a:r>
            <a:r>
              <a:rPr lang="en-US" sz="2000" spc="-1" dirty="0">
                <a:solidFill>
                  <a:schemeClr val="dk1"/>
                </a:solidFill>
              </a:rPr>
              <a:t> qui </a:t>
            </a:r>
            <a:r>
              <a:rPr lang="en-US" sz="2000" spc="-1" dirty="0" err="1">
                <a:solidFill>
                  <a:schemeClr val="dk1"/>
                </a:solidFill>
              </a:rPr>
              <a:t>caractérise</a:t>
            </a:r>
            <a:r>
              <a:rPr lang="en-US" sz="2000" spc="-1" dirty="0">
                <a:solidFill>
                  <a:schemeClr val="dk1"/>
                </a:solidFill>
              </a:rPr>
              <a:t> un </a:t>
            </a:r>
            <a:r>
              <a:rPr lang="en-US" sz="2000" spc="-1" dirty="0" err="1">
                <a:solidFill>
                  <a:srgbClr val="FF8000"/>
                </a:solidFill>
              </a:rPr>
              <a:t>événement</a:t>
            </a:r>
            <a:r>
              <a:rPr lang="en-US" sz="2000" spc="-1" dirty="0">
                <a:solidFill>
                  <a:schemeClr val="dk1"/>
                </a:solidFill>
              </a:rPr>
              <a:t> à </a:t>
            </a:r>
            <a:r>
              <a:rPr lang="en-US" sz="2000" spc="-1" dirty="0" err="1">
                <a:solidFill>
                  <a:schemeClr val="dk1"/>
                </a:solidFill>
              </a:rPr>
              <a:t>chaque</a:t>
            </a:r>
            <a:r>
              <a:rPr lang="en-US" sz="2000" spc="-1" dirty="0">
                <a:solidFill>
                  <a:schemeClr val="dk1"/>
                </a:solidFill>
              </a:rPr>
              <a:t> </a:t>
            </a:r>
            <a:r>
              <a:rPr lang="en-US" sz="2000" spc="-1" dirty="0" err="1">
                <a:solidFill>
                  <a:schemeClr val="dk1"/>
                </a:solidFill>
              </a:rPr>
              <a:t>fois</a:t>
            </a:r>
            <a:r>
              <a:rPr lang="en-US" sz="2000" spc="-1" dirty="0">
                <a:solidFill>
                  <a:schemeClr val="dk1"/>
                </a:solidFill>
              </a:rPr>
              <a:t> </a:t>
            </a:r>
            <a:r>
              <a:rPr lang="en-US" sz="2000" spc="-1" dirty="0" err="1">
                <a:solidFill>
                  <a:schemeClr val="dk1"/>
                </a:solidFill>
              </a:rPr>
              <a:t>qu'un</a:t>
            </a:r>
            <a:r>
              <a:rPr lang="en-US" sz="2000" spc="-1" dirty="0">
                <a:solidFill>
                  <a:schemeClr val="dk1"/>
                </a:solidFill>
              </a:rPr>
              <a:t> </a:t>
            </a:r>
            <a:r>
              <a:rPr lang="en-US" sz="2000" spc="-1" dirty="0" err="1">
                <a:solidFill>
                  <a:srgbClr val="FF8000"/>
                </a:solidFill>
              </a:rPr>
              <a:t>écouteur</a:t>
            </a:r>
            <a:r>
              <a:rPr lang="en-US" sz="2000" spc="-1" dirty="0">
                <a:solidFill>
                  <a:schemeClr val="dk1"/>
                </a:solidFill>
              </a:rPr>
              <a:t> </a:t>
            </a:r>
            <a:r>
              <a:rPr lang="en-US" sz="2000" spc="-1" dirty="0" err="1">
                <a:solidFill>
                  <a:schemeClr val="dk1"/>
                </a:solidFill>
              </a:rPr>
              <a:t>détecte</a:t>
            </a:r>
            <a:r>
              <a:rPr lang="en-US" sz="2000" spc="-1" dirty="0">
                <a:solidFill>
                  <a:schemeClr val="dk1"/>
                </a:solidFill>
              </a:rPr>
              <a:t> </a:t>
            </a:r>
            <a:r>
              <a:rPr lang="en-US" sz="2000" spc="-1" dirty="0" err="1">
                <a:solidFill>
                  <a:schemeClr val="dk1"/>
                </a:solidFill>
              </a:rPr>
              <a:t>une</a:t>
            </a:r>
            <a:r>
              <a:rPr lang="en-US" sz="2000" spc="-1" dirty="0">
                <a:solidFill>
                  <a:schemeClr val="dk1"/>
                </a:solidFill>
              </a:rPr>
              <a:t> interaction de </a:t>
            </a:r>
            <a:r>
              <a:rPr lang="en-US" sz="2000" spc="-1" dirty="0" err="1">
                <a:solidFill>
                  <a:schemeClr val="dk1"/>
                </a:solidFill>
              </a:rPr>
              <a:t>l'utilisateur</a:t>
            </a:r>
            <a:r>
              <a:rPr lang="en-US" sz="2000" spc="-1" dirty="0">
                <a:solidFill>
                  <a:schemeClr val="dk1"/>
                </a:solidFill>
              </a:rPr>
              <a:t> avec la page.</a:t>
            </a:r>
            <a:endParaRPr lang="fr-FR" sz="2000" spc="-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sz="1900" spc="-1" dirty="0" err="1">
                <a:solidFill>
                  <a:schemeClr val="dk1"/>
                </a:solidFill>
              </a:rPr>
              <a:t>Javascript</a:t>
            </a:r>
            <a:r>
              <a:rPr lang="en-US" sz="1900" spc="-1" dirty="0">
                <a:solidFill>
                  <a:schemeClr val="dk1"/>
                </a:solidFill>
              </a:rPr>
              <a:t> met à disposition </a:t>
            </a:r>
            <a:r>
              <a:rPr lang="en-US" sz="1900" spc="-1" dirty="0" err="1">
                <a:solidFill>
                  <a:schemeClr val="dk1"/>
                </a:solidFill>
              </a:rPr>
              <a:t>certains</a:t>
            </a:r>
            <a:r>
              <a:rPr lang="en-US" sz="1900" spc="-1" dirty="0">
                <a:solidFill>
                  <a:schemeClr val="dk1"/>
                </a:solidFill>
              </a:rPr>
              <a:t> </a:t>
            </a:r>
            <a:r>
              <a:rPr lang="en-US" sz="1900" spc="-1" dirty="0" err="1">
                <a:solidFill>
                  <a:schemeClr val="dk1"/>
                </a:solidFill>
              </a:rPr>
              <a:t>événements</a:t>
            </a:r>
            <a:r>
              <a:rPr lang="en-US" sz="1900" spc="-1" dirty="0">
                <a:solidFill>
                  <a:schemeClr val="dk1"/>
                </a:solidFill>
              </a:rPr>
              <a:t> </a:t>
            </a:r>
            <a:r>
              <a:rPr lang="en-US" sz="1900" spc="-1" dirty="0" err="1">
                <a:solidFill>
                  <a:schemeClr val="dk1"/>
                </a:solidFill>
              </a:rPr>
              <a:t>comme</a:t>
            </a:r>
            <a:r>
              <a:rPr lang="en-US" sz="1900" spc="-1" dirty="0">
                <a:solidFill>
                  <a:schemeClr val="dk1"/>
                </a:solidFill>
              </a:rPr>
              <a:t> </a:t>
            </a:r>
            <a:r>
              <a:rPr lang="en-US" sz="1900" spc="-1" dirty="0" err="1">
                <a:solidFill>
                  <a:srgbClr val="FF8000"/>
                </a:solidFill>
              </a:rPr>
              <a:t>keydown</a:t>
            </a:r>
            <a:r>
              <a:rPr lang="en-US" sz="1900" spc="-1" dirty="0">
                <a:solidFill>
                  <a:srgbClr val="FF8000"/>
                </a:solidFill>
              </a:rPr>
              <a:t>, </a:t>
            </a:r>
            <a:r>
              <a:rPr lang="en-US" sz="1900" spc="-1" dirty="0" err="1">
                <a:solidFill>
                  <a:srgbClr val="FF8000"/>
                </a:solidFill>
              </a:rPr>
              <a:t>keypressed</a:t>
            </a:r>
            <a:r>
              <a:rPr lang="en-US" sz="1900" spc="-1" dirty="0">
                <a:solidFill>
                  <a:srgbClr val="FF8000"/>
                </a:solidFill>
              </a:rPr>
              <a:t>, </a:t>
            </a:r>
            <a:r>
              <a:rPr lang="en-US" sz="1900" spc="-1" dirty="0" err="1">
                <a:solidFill>
                  <a:srgbClr val="FF8000"/>
                </a:solidFill>
              </a:rPr>
              <a:t>keyup</a:t>
            </a:r>
            <a:r>
              <a:rPr lang="en-US" sz="1900" spc="-1" dirty="0">
                <a:solidFill>
                  <a:schemeClr val="dk1"/>
                </a:solidFill>
              </a:rPr>
              <a:t>, pour le clavier, </a:t>
            </a:r>
            <a:r>
              <a:rPr lang="en-US" sz="1900" spc="-1" dirty="0">
                <a:solidFill>
                  <a:srgbClr val="FF8000"/>
                </a:solidFill>
              </a:rPr>
              <a:t>click, </a:t>
            </a:r>
            <a:r>
              <a:rPr lang="en-US" sz="1900" spc="-1" dirty="0" err="1">
                <a:solidFill>
                  <a:srgbClr val="FF8000"/>
                </a:solidFill>
              </a:rPr>
              <a:t>dblclick</a:t>
            </a:r>
            <a:r>
              <a:rPr lang="en-US" sz="1900" spc="-1" dirty="0">
                <a:solidFill>
                  <a:srgbClr val="FF8000"/>
                </a:solidFill>
              </a:rPr>
              <a:t>, </a:t>
            </a:r>
            <a:r>
              <a:rPr lang="en-US" sz="1900" spc="-1" dirty="0" err="1">
                <a:solidFill>
                  <a:srgbClr val="FF8000"/>
                </a:solidFill>
              </a:rPr>
              <a:t>mousedown</a:t>
            </a:r>
            <a:r>
              <a:rPr lang="en-US" sz="1900" spc="-1" dirty="0">
                <a:solidFill>
                  <a:srgbClr val="FF8000"/>
                </a:solidFill>
              </a:rPr>
              <a:t>, </a:t>
            </a:r>
            <a:r>
              <a:rPr lang="en-US" sz="1900" spc="-1" dirty="0" err="1">
                <a:solidFill>
                  <a:srgbClr val="FF8000"/>
                </a:solidFill>
              </a:rPr>
              <a:t>mouseup</a:t>
            </a:r>
            <a:r>
              <a:rPr lang="en-US" sz="1900" spc="-1" dirty="0">
                <a:solidFill>
                  <a:srgbClr val="FF8000"/>
                </a:solidFill>
              </a:rPr>
              <a:t>, mouseover, </a:t>
            </a:r>
            <a:r>
              <a:rPr lang="en-US" sz="1900" spc="-1" dirty="0" err="1">
                <a:solidFill>
                  <a:srgbClr val="FF8000"/>
                </a:solidFill>
              </a:rPr>
              <a:t>mouseout</a:t>
            </a:r>
            <a:r>
              <a:rPr lang="en-US" sz="1900" spc="-1" dirty="0">
                <a:solidFill>
                  <a:srgbClr val="FF8000"/>
                </a:solidFill>
              </a:rPr>
              <a:t>, </a:t>
            </a:r>
            <a:r>
              <a:rPr lang="en-US" sz="1900" spc="-1" dirty="0" err="1">
                <a:solidFill>
                  <a:srgbClr val="FF8000"/>
                </a:solidFill>
              </a:rPr>
              <a:t>mousemove</a:t>
            </a:r>
            <a:r>
              <a:rPr lang="en-US" sz="1900" spc="-1" dirty="0">
                <a:solidFill>
                  <a:schemeClr val="dk1"/>
                </a:solidFill>
              </a:rPr>
              <a:t> pour la </a:t>
            </a:r>
            <a:r>
              <a:rPr lang="en-US" sz="1900" spc="-1" dirty="0" err="1">
                <a:solidFill>
                  <a:schemeClr val="dk1"/>
                </a:solidFill>
              </a:rPr>
              <a:t>souris</a:t>
            </a:r>
            <a:r>
              <a:rPr lang="en-US" sz="1900" spc="-1" dirty="0">
                <a:solidFill>
                  <a:schemeClr val="dk1"/>
                </a:solidFill>
              </a:rPr>
              <a:t>, </a:t>
            </a:r>
            <a:r>
              <a:rPr lang="en-US" sz="1900" spc="-1" dirty="0">
                <a:solidFill>
                  <a:srgbClr val="FF8000"/>
                </a:solidFill>
              </a:rPr>
              <a:t>focus, blur</a:t>
            </a:r>
            <a:r>
              <a:rPr lang="en-US" sz="1900" spc="-1" dirty="0">
                <a:solidFill>
                  <a:schemeClr val="dk1"/>
                </a:solidFill>
              </a:rPr>
              <a:t> pour les </a:t>
            </a:r>
            <a:r>
              <a:rPr lang="en-US" sz="1900" spc="-1" dirty="0" err="1">
                <a:solidFill>
                  <a:schemeClr val="dk1"/>
                </a:solidFill>
              </a:rPr>
              <a:t>formulaires</a:t>
            </a:r>
            <a:endParaRPr lang="fr-FR" sz="1900" spc="-1" dirty="0">
              <a:solidFill>
                <a:srgbClr val="000000"/>
              </a:solidFill>
            </a:endParaRPr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B5653085-C5C0-708E-37F4-B55427A2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080" y="283320"/>
            <a:ext cx="8032620" cy="6195960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rgbClr val="B4FFFF">
                <a:alpha val="60000"/>
              </a:srgbClr>
            </a:solidFill>
            <a:miter/>
          </a:ln>
          <a:effectLst>
            <a:outerShdw blurRad="8892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Tw Cen MT"/>
            </a:endParaRPr>
          </a:p>
        </p:txBody>
      </p:sp>
      <p:pic>
        <p:nvPicPr>
          <p:cNvPr id="12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6E5D2D-4614-76EA-5D39-E59BEBD317D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35800" y="3540700"/>
            <a:ext cx="6063480" cy="2182680"/>
          </a:xfrm>
          <a:prstGeom prst="rect">
            <a:avLst/>
          </a:prstGeom>
          <a:ln w="0">
            <a:noFill/>
          </a:ln>
        </p:spPr>
      </p:pic>
      <p:pic>
        <p:nvPicPr>
          <p:cNvPr id="1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3EC028-C182-E8FE-FC90-9F89B5B2300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1168920"/>
            <a:ext cx="4679280" cy="1170360"/>
          </a:xfrm>
          <a:prstGeom prst="rect">
            <a:avLst/>
          </a:prstGeom>
          <a:ln w="0">
            <a:noFill/>
          </a:ln>
        </p:spPr>
      </p:pic>
      <p:pic>
        <p:nvPicPr>
          <p:cNvPr id="1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8FB404-6296-3656-4B3A-BA9B9D0A6EC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104000" y="900000"/>
            <a:ext cx="3073680" cy="1799280"/>
          </a:xfrm>
          <a:prstGeom prst="rect">
            <a:avLst/>
          </a:prstGeom>
          <a:ln w="0">
            <a:noFill/>
          </a:ln>
        </p:spPr>
      </p:pic>
      <p:pic>
        <p:nvPicPr>
          <p:cNvPr id="15" name="Image 14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6C098A60-3E8B-5D53-A381-36D52AB6C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218" y="5591603"/>
            <a:ext cx="2116651" cy="10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3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845</Words>
  <Application>Microsoft Office PowerPoint</Application>
  <PresentationFormat>Grand écran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Tw Cen MT</vt:lpstr>
      <vt:lpstr>Thème Office</vt:lpstr>
      <vt:lpstr> JaVASCRIPT - DOM</vt:lpstr>
      <vt:lpstr>Intégrer JS</vt:lpstr>
      <vt:lpstr>Rappel sur les fonctions</vt:lpstr>
      <vt:lpstr>Rappel sur les fonctions</vt:lpstr>
      <vt:lpstr>les fonctions fléchées</vt:lpstr>
      <vt:lpstr>Hiérarchie des objets JS</vt:lpstr>
      <vt:lpstr>Le DOM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subject/>
  <dc:creator>nuances38 nuances-fx</dc:creator>
  <dc:description/>
  <cp:lastModifiedBy>nuances38 nuances-fx</cp:lastModifiedBy>
  <cp:revision>1034</cp:revision>
  <dcterms:created xsi:type="dcterms:W3CDTF">2022-07-10T15:43:50Z</dcterms:created>
  <dcterms:modified xsi:type="dcterms:W3CDTF">2025-04-06T13:04:07Z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39</vt:i4>
  </property>
</Properties>
</file>