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8" r:id="rId25"/>
    <p:sldId id="278" r:id="rId26"/>
    <p:sldId id="279" r:id="rId27"/>
    <p:sldId id="280" r:id="rId28"/>
    <p:sldId id="281" r:id="rId29"/>
    <p:sldId id="282" r:id="rId30"/>
    <p:sldId id="283" r:id="rId31"/>
    <p:sldId id="284" r:id="rId32"/>
    <p:sldId id="285" r:id="rId33"/>
    <p:sldId id="286" r:id="rId34"/>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350" y="9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Google Shape;16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8" name="Google Shape;17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9" name="Google Shape;18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0" name="Google Shape;20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1" name="Google Shape;21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2" name="Google Shape;22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3" name="Google Shape;23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4" name="Google Shape;24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5" name="Google Shape;25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6" name="Google Shape;26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7" name="Google Shape;27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8" name="Google Shape;28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9" name="Google Shape;29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0" name="Google Shape;31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0" name="Google Shape;310;p23: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5828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1" name="Google Shape;32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32" name="Google Shape;33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43" name="Google Shape;343;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54" name="Google Shape;354;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65" name="Google Shape;365;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0" name="Google Shape;90;p2: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556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76" name="Google Shape;37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87" name="Google Shape;3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98" name="Google Shape;398;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409" name="Google Shape;40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2" name="Google Shape;11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3" name="Google Shape;12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4" name="Google Shape;1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5" name="Google Shape;14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6" name="Google Shape;15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1"/>
          <p:cNvSpPr txBox="1">
            <a:spLocks noGrp="1"/>
          </p:cNvSpPr>
          <p:nvPr>
            <p:ph type="body" idx="1"/>
          </p:nvPr>
        </p:nvSpPr>
        <p:spPr>
          <a:xfrm rot="5400000">
            <a:off x="2690018" y="-594518"/>
            <a:ext cx="4525963" cy="89154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70512" y="2085976"/>
            <a:ext cx="5851525" cy="222885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12"/>
          <p:cNvSpPr txBox="1">
            <a:spLocks noGrp="1"/>
          </p:cNvSpPr>
          <p:nvPr>
            <p:ph type="body" idx="1"/>
          </p:nvPr>
        </p:nvSpPr>
        <p:spPr>
          <a:xfrm rot="5400000">
            <a:off x="830262" y="-60323"/>
            <a:ext cx="5851525" cy="652145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742950" y="2130426"/>
            <a:ext cx="84201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3"/>
          <p:cNvSpPr txBox="1">
            <a:spLocks noGrp="1"/>
          </p:cNvSpPr>
          <p:nvPr>
            <p:ph type="subTitle" idx="1"/>
          </p:nvPr>
        </p:nvSpPr>
        <p:spPr>
          <a:xfrm>
            <a:off x="1485900" y="3886200"/>
            <a:ext cx="69342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20" name="Google Shape;20;p3"/>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3"/>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82506" y="4406901"/>
            <a:ext cx="84201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
          <p:cNvSpPr txBox="1">
            <a:spLocks noGrp="1"/>
          </p:cNvSpPr>
          <p:nvPr>
            <p:ph type="body" idx="1"/>
          </p:nvPr>
        </p:nvSpPr>
        <p:spPr>
          <a:xfrm>
            <a:off x="782506" y="2906713"/>
            <a:ext cx="84201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Google Shape;26;p4"/>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5"/>
          <p:cNvSpPr txBox="1">
            <a:spLocks noGrp="1"/>
          </p:cNvSpPr>
          <p:nvPr>
            <p:ph type="body" idx="1"/>
          </p:nvPr>
        </p:nvSpPr>
        <p:spPr>
          <a:xfrm>
            <a:off x="495300" y="1600201"/>
            <a:ext cx="437515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5035550" y="1600201"/>
            <a:ext cx="437515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6"/>
          <p:cNvSpPr txBox="1">
            <a:spLocks noGrp="1"/>
          </p:cNvSpPr>
          <p:nvPr>
            <p:ph type="body" idx="1"/>
          </p:nvPr>
        </p:nvSpPr>
        <p:spPr>
          <a:xfrm>
            <a:off x="495300" y="1535113"/>
            <a:ext cx="4376870"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95300" y="2174875"/>
            <a:ext cx="437687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3"/>
          </p:nvPr>
        </p:nvSpPr>
        <p:spPr>
          <a:xfrm>
            <a:off x="5032111" y="1535113"/>
            <a:ext cx="4378590"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body" idx="4"/>
          </p:nvPr>
        </p:nvSpPr>
        <p:spPr>
          <a:xfrm>
            <a:off x="5032111" y="2174875"/>
            <a:ext cx="4378590"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7"/>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7"/>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95300" y="273050"/>
            <a:ext cx="3259006"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6" name="Google Shape;56;p9"/>
          <p:cNvSpPr txBox="1">
            <a:spLocks noGrp="1"/>
          </p:cNvSpPr>
          <p:nvPr>
            <p:ph type="body" idx="1"/>
          </p:nvPr>
        </p:nvSpPr>
        <p:spPr>
          <a:xfrm>
            <a:off x="3872971" y="273051"/>
            <a:ext cx="5537729"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495300" y="1435101"/>
            <a:ext cx="3259006"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941645" y="4800600"/>
            <a:ext cx="59436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10"/>
          <p:cNvSpPr>
            <a:spLocks noGrp="1"/>
          </p:cNvSpPr>
          <p:nvPr>
            <p:ph type="pic" idx="2"/>
          </p:nvPr>
        </p:nvSpPr>
        <p:spPr>
          <a:xfrm>
            <a:off x="1941645" y="612775"/>
            <a:ext cx="59436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941645" y="5367338"/>
            <a:ext cx="59436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95300" y="274638"/>
            <a:ext cx="89154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95300" y="1600201"/>
            <a:ext cx="89154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95300" y="6356351"/>
            <a:ext cx="23114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384550" y="6356351"/>
            <a:ext cx="31369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7099300" y="6356351"/>
            <a:ext cx="2311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body" idx="1"/>
          </p:nvPr>
        </p:nvSpPr>
        <p:spPr>
          <a:xfrm>
            <a:off x="160215" y="867509"/>
            <a:ext cx="9585570" cy="5258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000"/>
              <a:buFont typeface="Arial"/>
              <a:buNone/>
            </a:pPr>
            <a:r>
              <a:rPr lang="en-AU" sz="2000" b="0" i="0" u="sng" strike="noStrike" cap="none">
                <a:solidFill>
                  <a:schemeClr val="dk1"/>
                </a:solidFill>
                <a:latin typeface="Calibri"/>
                <a:ea typeface="Calibri"/>
                <a:cs typeface="Calibri"/>
                <a:sym typeface="Calibri"/>
              </a:rPr>
              <a:t>Role 1</a:t>
            </a:r>
            <a:r>
              <a:rPr lang="en-AU" sz="2000" b="0" i="0" u="none" strike="noStrike" cap="none">
                <a:solidFill>
                  <a:schemeClr val="dk1"/>
                </a:solidFill>
                <a:latin typeface="Calibri"/>
                <a:ea typeface="Calibri"/>
                <a:cs typeface="Calibri"/>
                <a:sym typeface="Calibri"/>
              </a:rPr>
              <a:t> – Customer</a:t>
            </a:r>
            <a:endParaRPr sz="2000" b="0" i="0" u="none" strike="noStrike" cap="none">
              <a:solidFill>
                <a:schemeClr val="dk1"/>
              </a:solidFill>
              <a:latin typeface="Calibri"/>
              <a:ea typeface="Calibri"/>
              <a:cs typeface="Calibri"/>
              <a:sym typeface="Calibri"/>
            </a:endParaRPr>
          </a:p>
          <a:p>
            <a:pPr marL="0" marR="0" lvl="0" indent="0" algn="l" rtl="0">
              <a:spcBef>
                <a:spcPts val="900"/>
              </a:spcBef>
              <a:spcAft>
                <a:spcPts val="0"/>
              </a:spcAft>
              <a:buClr>
                <a:schemeClr val="dk1"/>
              </a:buClr>
              <a:buSzPts val="2000"/>
              <a:buFont typeface="Arial"/>
              <a:buNone/>
            </a:pPr>
            <a:r>
              <a:rPr lang="en-AU" sz="2000" b="0" i="0" u="sng" strike="noStrike" cap="none">
                <a:solidFill>
                  <a:schemeClr val="dk1"/>
                </a:solidFill>
                <a:latin typeface="Calibri"/>
                <a:ea typeface="Calibri"/>
                <a:cs typeface="Calibri"/>
                <a:sym typeface="Calibri"/>
              </a:rPr>
              <a:t>Role 2</a:t>
            </a:r>
            <a:r>
              <a:rPr lang="en-AU" sz="2000" b="0" i="0" u="none" strike="noStrike" cap="none">
                <a:solidFill>
                  <a:schemeClr val="dk1"/>
                </a:solidFill>
                <a:latin typeface="Calibri"/>
                <a:ea typeface="Calibri"/>
                <a:cs typeface="Calibri"/>
                <a:sym typeface="Calibri"/>
              </a:rPr>
              <a:t> – Staff</a:t>
            </a:r>
            <a:endParaRPr sz="2000" b="0" i="0" u="none" strike="noStrike" cap="none">
              <a:solidFill>
                <a:schemeClr val="dk1"/>
              </a:solidFill>
              <a:latin typeface="Calibri"/>
              <a:ea typeface="Calibri"/>
              <a:cs typeface="Calibri"/>
              <a:sym typeface="Calibri"/>
            </a:endParaRPr>
          </a:p>
        </p:txBody>
      </p:sp>
      <p:sp>
        <p:nvSpPr>
          <p:cNvPr id="85" name="Google Shape;85;p13"/>
          <p:cNvSpPr/>
          <p:nvPr/>
        </p:nvSpPr>
        <p:spPr>
          <a:xfrm>
            <a:off x="101505" y="109410"/>
            <a:ext cx="9691171"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b="0" i="0" u="none" strike="noStrike" cap="none">
                <a:solidFill>
                  <a:schemeClr val="lt1"/>
                </a:solidFill>
                <a:latin typeface="Calibri"/>
                <a:ea typeface="Calibri"/>
                <a:cs typeface="Calibri"/>
                <a:sym typeface="Calibri"/>
              </a:rPr>
              <a:t>System Roles</a:t>
            </a:r>
            <a:endParaRPr sz="2800" b="0" i="0" u="none" strike="noStrike" cap="none">
              <a:solidFill>
                <a:schemeClr val="lt1"/>
              </a:solidFill>
              <a:latin typeface="Calibri"/>
              <a:ea typeface="Calibri"/>
              <a:cs typeface="Calibri"/>
              <a:sym typeface="Calibri"/>
            </a:endParaRPr>
          </a:p>
        </p:txBody>
      </p:sp>
      <p:sp>
        <p:nvSpPr>
          <p:cNvPr id="86" name="Google Shape;86;p13"/>
          <p:cNvSpPr txBox="1"/>
          <p:nvPr/>
        </p:nvSpPr>
        <p:spPr>
          <a:xfrm>
            <a:off x="1482850" y="3917625"/>
            <a:ext cx="7117500" cy="16806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AU" sz="3600" b="1"/>
              <a:t>User Stories </a:t>
            </a:r>
            <a:endParaRPr sz="3600" b="1"/>
          </a:p>
          <a:p>
            <a:pPr marL="0" lvl="0" indent="0" algn="ctr" rtl="0">
              <a:spcBef>
                <a:spcPts val="0"/>
              </a:spcBef>
              <a:spcAft>
                <a:spcPts val="0"/>
              </a:spcAft>
              <a:buNone/>
            </a:pPr>
            <a:r>
              <a:rPr lang="en-AU" sz="1800"/>
              <a:t>by Vroom Car Rentals</a:t>
            </a:r>
            <a:endParaRPr sz="1800"/>
          </a:p>
          <a:p>
            <a:pPr marL="0" lvl="0" indent="0" algn="ctr">
              <a:spcBef>
                <a:spcPts val="0"/>
              </a:spcBef>
              <a:spcAft>
                <a:spcPts val="0"/>
              </a:spcAft>
              <a:buNone/>
            </a:pPr>
            <a:r>
              <a:rPr lang="en-AU"/>
              <a:t>Team no.106</a:t>
            </a:r>
            <a:endParaRPr/>
          </a:p>
        </p:txBody>
      </p:sp>
      <p:pic>
        <p:nvPicPr>
          <p:cNvPr id="87" name="Google Shape;87;p13"/>
          <p:cNvPicPr preferRelativeResize="0"/>
          <p:nvPr/>
        </p:nvPicPr>
        <p:blipFill>
          <a:blip r:embed="rId3">
            <a:alphaModFix/>
          </a:blip>
          <a:stretch>
            <a:fillRect/>
          </a:stretch>
        </p:blipFill>
        <p:spPr>
          <a:xfrm>
            <a:off x="3545786" y="1115025"/>
            <a:ext cx="2802600" cy="280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9</a:t>
            </a:r>
            <a:endParaRPr sz="2000">
              <a:solidFill>
                <a:schemeClr val="dk1"/>
              </a:solidFill>
              <a:latin typeface="Calibri"/>
              <a:ea typeface="Calibri"/>
              <a:cs typeface="Calibri"/>
              <a:sym typeface="Calibri"/>
            </a:endParaRPr>
          </a:p>
        </p:txBody>
      </p:sp>
      <p:sp>
        <p:nvSpPr>
          <p:cNvPr id="170" name="Google Shape;170;p2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Year</a:t>
            </a:r>
            <a:endParaRPr sz="2800">
              <a:solidFill>
                <a:schemeClr val="lt1"/>
              </a:solidFill>
              <a:latin typeface="Calibri"/>
              <a:ea typeface="Calibri"/>
              <a:cs typeface="Calibri"/>
              <a:sym typeface="Calibri"/>
            </a:endParaRPr>
          </a:p>
        </p:txBody>
      </p:sp>
      <p:sp>
        <p:nvSpPr>
          <p:cNvPr id="171" name="Google Shape;171;p21"/>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be able to sort available cars by year so that I can find cars produced in 1995</a:t>
            </a:r>
            <a:endParaRPr sz="2400">
              <a:solidFill>
                <a:schemeClr val="dk1"/>
              </a:solidFill>
              <a:latin typeface="Calibri"/>
              <a:ea typeface="Calibri"/>
              <a:cs typeface="Calibri"/>
              <a:sym typeface="Calibri"/>
            </a:endParaRPr>
          </a:p>
        </p:txBody>
      </p:sp>
      <p:sp>
        <p:nvSpPr>
          <p:cNvPr id="172" name="Google Shape;172;p21"/>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year” drop down list is displayed (showing each available year)</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year (based on the previously displayed information)</a:t>
            </a:r>
            <a:endParaRPr sz="2000">
              <a:solidFill>
                <a:schemeClr val="dk1"/>
              </a:solidFill>
              <a:latin typeface="Calibri"/>
              <a:ea typeface="Calibri"/>
              <a:cs typeface="Calibri"/>
              <a:sym typeface="Calibri"/>
            </a:endParaRPr>
          </a:p>
        </p:txBody>
      </p:sp>
      <p:sp>
        <p:nvSpPr>
          <p:cNvPr id="173" name="Google Shape;173;p2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74" name="Google Shape;174;p2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75" name="Google Shape;175;p21"/>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10</a:t>
            </a:r>
            <a:endParaRPr sz="2000">
              <a:solidFill>
                <a:schemeClr val="dk1"/>
              </a:solidFill>
              <a:latin typeface="Calibri"/>
              <a:ea typeface="Calibri"/>
              <a:cs typeface="Calibri"/>
              <a:sym typeface="Calibri"/>
            </a:endParaRPr>
          </a:p>
        </p:txBody>
      </p:sp>
      <p:sp>
        <p:nvSpPr>
          <p:cNvPr id="181" name="Google Shape;181;p2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Company</a:t>
            </a:r>
            <a:endParaRPr sz="2800">
              <a:solidFill>
                <a:schemeClr val="lt1"/>
              </a:solidFill>
              <a:latin typeface="Calibri"/>
              <a:ea typeface="Calibri"/>
              <a:cs typeface="Calibri"/>
              <a:sym typeface="Calibri"/>
            </a:endParaRPr>
          </a:p>
        </p:txBody>
      </p:sp>
      <p:sp>
        <p:nvSpPr>
          <p:cNvPr id="182" name="Google Shape;182;p2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BMW enthusiast, I want to view cars by their company so that I can view any BMWs that are available.</a:t>
            </a:r>
            <a:endParaRPr sz="2400">
              <a:solidFill>
                <a:schemeClr val="dk1"/>
              </a:solidFill>
              <a:latin typeface="Calibri"/>
              <a:ea typeface="Calibri"/>
              <a:cs typeface="Calibri"/>
              <a:sym typeface="Calibri"/>
            </a:endParaRPr>
          </a:p>
        </p:txBody>
      </p:sp>
      <p:sp>
        <p:nvSpPr>
          <p:cNvPr id="183" name="Google Shape;183;p2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company” drop down list is displayed (showing each available company)</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company (based on the previously displayed information)</a:t>
            </a:r>
            <a:endParaRPr sz="1600">
              <a:solidFill>
                <a:schemeClr val="dk1"/>
              </a:solidFill>
              <a:latin typeface="Calibri"/>
              <a:ea typeface="Calibri"/>
              <a:cs typeface="Calibri"/>
              <a:sym typeface="Calibri"/>
            </a:endParaRPr>
          </a:p>
        </p:txBody>
      </p:sp>
      <p:sp>
        <p:nvSpPr>
          <p:cNvPr id="184" name="Google Shape;184;p2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85" name="Google Shape;185;p2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86" name="Google Shape;186;p2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11</a:t>
            </a:r>
            <a:endParaRPr sz="2000">
              <a:solidFill>
                <a:schemeClr val="dk1"/>
              </a:solidFill>
              <a:latin typeface="Calibri"/>
              <a:ea typeface="Calibri"/>
              <a:cs typeface="Calibri"/>
              <a:sym typeface="Calibri"/>
            </a:endParaRPr>
          </a:p>
        </p:txBody>
      </p:sp>
      <p:sp>
        <p:nvSpPr>
          <p:cNvPr id="192" name="Google Shape;192;p2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Drive</a:t>
            </a:r>
            <a:endParaRPr sz="2800">
              <a:solidFill>
                <a:schemeClr val="lt1"/>
              </a:solidFill>
              <a:latin typeface="Calibri"/>
              <a:ea typeface="Calibri"/>
              <a:cs typeface="Calibri"/>
              <a:sym typeface="Calibri"/>
            </a:endParaRPr>
          </a:p>
        </p:txBody>
      </p:sp>
      <p:sp>
        <p:nvSpPr>
          <p:cNvPr id="193" name="Google Shape;193;p2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rough terrain driver I want to see any available 4WD in stock for hire so that I can go camping.</a:t>
            </a:r>
            <a:endParaRPr sz="2400">
              <a:solidFill>
                <a:schemeClr val="dk1"/>
              </a:solidFill>
              <a:latin typeface="Calibri"/>
              <a:ea typeface="Calibri"/>
              <a:cs typeface="Calibri"/>
              <a:sym typeface="Calibri"/>
            </a:endParaRPr>
          </a:p>
        </p:txBody>
      </p:sp>
      <p:sp>
        <p:nvSpPr>
          <p:cNvPr id="194" name="Google Shape;194;p2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drive” drop down list is displayed (showing each available drive types)</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drive type (based on the previously displayed information)</a:t>
            </a:r>
            <a:endParaRPr sz="2000">
              <a:solidFill>
                <a:schemeClr val="dk1"/>
              </a:solidFill>
              <a:latin typeface="Calibri"/>
              <a:ea typeface="Calibri"/>
              <a:cs typeface="Calibri"/>
              <a:sym typeface="Calibri"/>
            </a:endParaRPr>
          </a:p>
        </p:txBody>
      </p:sp>
      <p:sp>
        <p:nvSpPr>
          <p:cNvPr id="195" name="Google Shape;195;p2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96" name="Google Shape;196;p2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97" name="Google Shape;197;p2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12</a:t>
            </a:r>
            <a:endParaRPr sz="2000">
              <a:solidFill>
                <a:schemeClr val="dk1"/>
              </a:solidFill>
              <a:latin typeface="Calibri"/>
              <a:ea typeface="Calibri"/>
              <a:cs typeface="Calibri"/>
              <a:sym typeface="Calibri"/>
            </a:endParaRPr>
          </a:p>
        </p:txBody>
      </p:sp>
      <p:sp>
        <p:nvSpPr>
          <p:cNvPr id="203" name="Google Shape;203;p2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By Power</a:t>
            </a:r>
            <a:endParaRPr sz="2800">
              <a:solidFill>
                <a:schemeClr val="lt1"/>
              </a:solidFill>
              <a:latin typeface="Calibri"/>
              <a:ea typeface="Calibri"/>
              <a:cs typeface="Calibri"/>
              <a:sym typeface="Calibri"/>
            </a:endParaRPr>
          </a:p>
        </p:txBody>
      </p:sp>
      <p:sp>
        <p:nvSpPr>
          <p:cNvPr id="204" name="Google Shape;204;p2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someone on their red P plates, I want to look for low-powered vehicles for hire so I can legally drive them.</a:t>
            </a:r>
            <a:endParaRPr sz="2400">
              <a:solidFill>
                <a:schemeClr val="dk1"/>
              </a:solidFill>
              <a:latin typeface="Calibri"/>
              <a:ea typeface="Calibri"/>
              <a:cs typeface="Calibri"/>
              <a:sym typeface="Calibri"/>
            </a:endParaRPr>
          </a:p>
        </p:txBody>
      </p:sp>
      <p:sp>
        <p:nvSpPr>
          <p:cNvPr id="205" name="Google Shape;205;p2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an “order by power”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 details sorted by their power (based on the previously displayed information)</a:t>
            </a:r>
            <a:endParaRPr sz="1600">
              <a:solidFill>
                <a:schemeClr val="dk1"/>
              </a:solidFill>
              <a:latin typeface="Calibri"/>
              <a:ea typeface="Calibri"/>
              <a:cs typeface="Calibri"/>
              <a:sym typeface="Calibri"/>
            </a:endParaRPr>
          </a:p>
        </p:txBody>
      </p:sp>
      <p:sp>
        <p:nvSpPr>
          <p:cNvPr id="206" name="Google Shape;206;p2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07" name="Google Shape;207;p2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08" name="Google Shape;208;p2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rgbClr val="0000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13</a:t>
            </a:r>
            <a:endParaRPr sz="2000">
              <a:solidFill>
                <a:schemeClr val="dk1"/>
              </a:solidFill>
              <a:latin typeface="Calibri"/>
              <a:ea typeface="Calibri"/>
              <a:cs typeface="Calibri"/>
              <a:sym typeface="Calibri"/>
            </a:endParaRPr>
          </a:p>
        </p:txBody>
      </p:sp>
      <p:sp>
        <p:nvSpPr>
          <p:cNvPr id="214" name="Google Shape;214;p2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By Seating</a:t>
            </a:r>
            <a:endParaRPr sz="2800">
              <a:solidFill>
                <a:schemeClr val="lt1"/>
              </a:solidFill>
              <a:latin typeface="Calibri"/>
              <a:ea typeface="Calibri"/>
              <a:cs typeface="Calibri"/>
              <a:sym typeface="Calibri"/>
            </a:endParaRPr>
          </a:p>
        </p:txBody>
      </p:sp>
      <p:sp>
        <p:nvSpPr>
          <p:cNvPr id="215" name="Google Shape;215;p2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tourist I want to hire out a family car so I can drive my family around this wonderful country.</a:t>
            </a:r>
            <a:endParaRPr sz="2400">
              <a:solidFill>
                <a:schemeClr val="dk1"/>
              </a:solidFill>
              <a:latin typeface="Calibri"/>
              <a:ea typeface="Calibri"/>
              <a:cs typeface="Calibri"/>
              <a:sym typeface="Calibri"/>
            </a:endParaRPr>
          </a:p>
        </p:txBody>
      </p:sp>
      <p:sp>
        <p:nvSpPr>
          <p:cNvPr id="216" name="Google Shape;216;p25"/>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seating” drop down list is displayed (showing each available seating number)</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number of seats (based on the previously displayed information)</a:t>
            </a:r>
            <a:endParaRPr sz="1600">
              <a:solidFill>
                <a:schemeClr val="dk1"/>
              </a:solidFill>
              <a:latin typeface="Calibri"/>
              <a:ea typeface="Calibri"/>
              <a:cs typeface="Calibri"/>
              <a:sym typeface="Calibri"/>
            </a:endParaRPr>
          </a:p>
        </p:txBody>
      </p:sp>
      <p:sp>
        <p:nvSpPr>
          <p:cNvPr id="217" name="Google Shape;217;p25"/>
          <p:cNvSpPr/>
          <p:nvPr/>
        </p:nvSpPr>
        <p:spPr>
          <a:xfrm>
            <a:off x="9147153" y="109435"/>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     2</a:t>
            </a:r>
            <a:endParaRPr sz="2000">
              <a:solidFill>
                <a:schemeClr val="dk1"/>
              </a:solidFill>
              <a:latin typeface="Calibri"/>
              <a:ea typeface="Calibri"/>
              <a:cs typeface="Calibri"/>
              <a:sym typeface="Calibri"/>
            </a:endParaRPr>
          </a:p>
        </p:txBody>
      </p:sp>
      <p:sp>
        <p:nvSpPr>
          <p:cNvPr id="218" name="Google Shape;218;p2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19" name="Google Shape;219;p25"/>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14</a:t>
            </a:r>
            <a:endParaRPr sz="2000">
              <a:solidFill>
                <a:schemeClr val="dk1"/>
              </a:solidFill>
              <a:latin typeface="Calibri"/>
              <a:ea typeface="Calibri"/>
              <a:cs typeface="Calibri"/>
              <a:sym typeface="Calibri"/>
            </a:endParaRPr>
          </a:p>
        </p:txBody>
      </p:sp>
      <p:sp>
        <p:nvSpPr>
          <p:cNvPr id="225" name="Google Shape;225;p2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Book Car</a:t>
            </a:r>
            <a:endParaRPr sz="2800">
              <a:solidFill>
                <a:schemeClr val="lt1"/>
              </a:solidFill>
              <a:latin typeface="Calibri"/>
              <a:ea typeface="Calibri"/>
              <a:cs typeface="Calibri"/>
              <a:sym typeface="Calibri"/>
            </a:endParaRPr>
          </a:p>
        </p:txBody>
      </p:sp>
      <p:sp>
        <p:nvSpPr>
          <p:cNvPr id="226" name="Google Shape;226;p2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someone visiting from another state, I don’t want to drive my car all the way up to Brisbane; I’d like to rent out a car so I can avoid that.</a:t>
            </a:r>
            <a:endParaRPr sz="2400">
              <a:solidFill>
                <a:schemeClr val="dk1"/>
              </a:solidFill>
              <a:latin typeface="Calibri"/>
              <a:ea typeface="Calibri"/>
              <a:cs typeface="Calibri"/>
              <a:sym typeface="Calibri"/>
            </a:endParaRPr>
          </a:p>
        </p:txBody>
      </p:sp>
      <p:sp>
        <p:nvSpPr>
          <p:cNvPr id="227" name="Google Shape;227;p26"/>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From the home page a “Book car” button is displayed</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the button redirects the user to the book car page which displays all the available cars and a “Book” button next to each</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the button redirects the user to an order page where a form to fill in their details and payment information is displayed</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Entering incorrect details alerts the user in the form</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Correctly submitting the details redirects the user to a confirmation page which alerts the user that the order was successfully created. A “confirm” button is also displayed</a:t>
            </a:r>
            <a:endParaRPr sz="1200">
              <a:solidFill>
                <a:schemeClr val="dk1"/>
              </a:solidFill>
              <a:latin typeface="Calibri"/>
              <a:ea typeface="Calibri"/>
              <a:cs typeface="Calibri"/>
              <a:sym typeface="Calibri"/>
            </a:endParaRPr>
          </a:p>
          <a:p>
            <a:pPr marL="179387" marR="0" lvl="0" indent="-128587" algn="l"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this button redirects the user to the home page</a:t>
            </a:r>
            <a:endParaRPr sz="1200">
              <a:solidFill>
                <a:schemeClr val="dk1"/>
              </a:solidFill>
              <a:latin typeface="Calibri"/>
              <a:ea typeface="Calibri"/>
              <a:cs typeface="Calibri"/>
              <a:sym typeface="Calibri"/>
            </a:endParaRPr>
          </a:p>
        </p:txBody>
      </p:sp>
      <p:sp>
        <p:nvSpPr>
          <p:cNvPr id="228" name="Google Shape;228;p2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29" name="Google Shape;229;p2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Wont</a:t>
            </a:r>
            <a:endParaRPr sz="2000">
              <a:solidFill>
                <a:schemeClr val="dk1"/>
              </a:solidFill>
              <a:latin typeface="Calibri"/>
              <a:ea typeface="Calibri"/>
              <a:cs typeface="Calibri"/>
              <a:sym typeface="Calibri"/>
            </a:endParaRPr>
          </a:p>
        </p:txBody>
      </p:sp>
      <p:sp>
        <p:nvSpPr>
          <p:cNvPr id="230" name="Google Shape;230;p26"/>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15</a:t>
            </a:r>
            <a:endParaRPr sz="2000">
              <a:solidFill>
                <a:schemeClr val="dk1"/>
              </a:solidFill>
              <a:latin typeface="Calibri"/>
              <a:ea typeface="Calibri"/>
              <a:cs typeface="Calibri"/>
              <a:sym typeface="Calibri"/>
            </a:endParaRPr>
          </a:p>
        </p:txBody>
      </p:sp>
      <p:sp>
        <p:nvSpPr>
          <p:cNvPr id="236" name="Google Shape;236;p2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 Price Range</a:t>
            </a:r>
            <a:endParaRPr sz="2800">
              <a:solidFill>
                <a:schemeClr val="lt1"/>
              </a:solidFill>
              <a:latin typeface="Calibri"/>
              <a:ea typeface="Calibri"/>
              <a:cs typeface="Calibri"/>
              <a:sym typeface="Calibri"/>
            </a:endParaRPr>
          </a:p>
        </p:txBody>
      </p:sp>
      <p:sp>
        <p:nvSpPr>
          <p:cNvPr id="237" name="Google Shape;237;p2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be able to set a minimum price and maximum price for my rental so that I can easily see what cars are in my price range.</a:t>
            </a:r>
            <a:endParaRPr sz="2400">
              <a:solidFill>
                <a:schemeClr val="dk1"/>
              </a:solidFill>
              <a:latin typeface="Calibri"/>
              <a:ea typeface="Calibri"/>
              <a:cs typeface="Calibri"/>
              <a:sym typeface="Calibri"/>
            </a:endParaRPr>
          </a:p>
        </p:txBody>
      </p:sp>
      <p:sp>
        <p:nvSpPr>
          <p:cNvPr id="238" name="Google Shape;238;p2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41287"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From the home page a “find cars” button is displayed</a:t>
            </a:r>
            <a:endParaRPr>
              <a:solidFill>
                <a:schemeClr val="dk1"/>
              </a:solidFill>
              <a:latin typeface="Calibri"/>
              <a:ea typeface="Calibri"/>
              <a:cs typeface="Calibri"/>
              <a:sym typeface="Calibri"/>
            </a:endParaRPr>
          </a:p>
          <a:p>
            <a:pPr marL="179387" lvl="0" indent="-141287"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Clicking the find cars button redirects the user to the “find cars” page where two boxes to enter a minimum and maximum price are displayed with a search button</a:t>
            </a:r>
            <a:endParaRPr>
              <a:solidFill>
                <a:schemeClr val="dk1"/>
              </a:solidFill>
              <a:latin typeface="Calibri"/>
              <a:ea typeface="Calibri"/>
              <a:cs typeface="Calibri"/>
              <a:sym typeface="Calibri"/>
            </a:endParaRPr>
          </a:p>
          <a:p>
            <a:pPr marL="179387" lvl="0" indent="-141287"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Attempting to click the button with empty boxes or a minimum less than maximum alerts the user</a:t>
            </a:r>
            <a:endParaRPr>
              <a:solidFill>
                <a:schemeClr val="dk1"/>
              </a:solidFill>
              <a:latin typeface="Calibri"/>
              <a:ea typeface="Calibri"/>
              <a:cs typeface="Calibri"/>
              <a:sym typeface="Calibri"/>
            </a:endParaRPr>
          </a:p>
          <a:p>
            <a:pPr marL="179387" lvl="0" indent="-141287"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Correctly clicking the button displays a new table of car details that have the price within the range specified (based on the previously displayed information)</a:t>
            </a:r>
            <a:endParaRPr>
              <a:solidFill>
                <a:schemeClr val="dk1"/>
              </a:solidFill>
              <a:latin typeface="Calibri"/>
              <a:ea typeface="Calibri"/>
              <a:cs typeface="Calibri"/>
              <a:sym typeface="Calibri"/>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239" name="Google Shape;239;p2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40" name="Google Shape;240;p2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41" name="Google Shape;241;p2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16</a:t>
            </a:r>
            <a:endParaRPr sz="2000">
              <a:solidFill>
                <a:schemeClr val="dk1"/>
              </a:solidFill>
              <a:latin typeface="Calibri"/>
              <a:ea typeface="Calibri"/>
              <a:cs typeface="Calibri"/>
              <a:sym typeface="Calibri"/>
            </a:endParaRPr>
          </a:p>
        </p:txBody>
      </p:sp>
      <p:sp>
        <p:nvSpPr>
          <p:cNvPr id="247" name="Google Shape;247;p2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Generate Monthly Report</a:t>
            </a:r>
            <a:endParaRPr sz="2800">
              <a:solidFill>
                <a:schemeClr val="lt1"/>
              </a:solidFill>
              <a:latin typeface="Calibri"/>
              <a:ea typeface="Calibri"/>
              <a:cs typeface="Calibri"/>
              <a:sym typeface="Calibri"/>
            </a:endParaRPr>
          </a:p>
        </p:txBody>
      </p:sp>
      <p:sp>
        <p:nvSpPr>
          <p:cNvPr id="248" name="Google Shape;248;p2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data analyst I want to view monthly reports so I can see the cars bought per store, least profitable cars and other crucial data.</a:t>
            </a:r>
            <a:endParaRPr sz="2400">
              <a:solidFill>
                <a:schemeClr val="dk1"/>
              </a:solidFill>
              <a:latin typeface="Calibri"/>
              <a:ea typeface="Calibri"/>
              <a:cs typeface="Calibri"/>
              <a:sym typeface="Calibri"/>
            </a:endParaRPr>
          </a:p>
        </p:txBody>
      </p:sp>
      <p:sp>
        <p:nvSpPr>
          <p:cNvPr id="249" name="Google Shape;249;p28"/>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Clicking the button redirects the user to the rental history page where a drop-down list of months exists for the user to select from. A “generate report button is also shown</a:t>
            </a:r>
            <a:endParaRPr sz="1600">
              <a:solidFill>
                <a:schemeClr val="dk1"/>
              </a:solidFill>
              <a:latin typeface="Calibri"/>
              <a:ea typeface="Calibri"/>
              <a:cs typeface="Calibri"/>
              <a:sym typeface="Calibri"/>
            </a:endParaRPr>
          </a:p>
          <a:p>
            <a:pPr marL="457200" marR="0" lvl="0" indent="-330200"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When the ‘generate report’ button is pressed, a report for the chosen month is generated for the user to see. But if no month is selected an error comes up.</a:t>
            </a:r>
            <a:endParaRPr sz="1600">
              <a:solidFill>
                <a:schemeClr val="dk1"/>
              </a:solidFill>
              <a:latin typeface="Calibri"/>
              <a:ea typeface="Calibri"/>
              <a:cs typeface="Calibri"/>
              <a:sym typeface="Calibri"/>
            </a:endParaRPr>
          </a:p>
        </p:txBody>
      </p:sp>
      <p:sp>
        <p:nvSpPr>
          <p:cNvPr id="250" name="Google Shape;250;p2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51" name="Google Shape;251;p2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252" name="Google Shape;252;p28"/>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marL="457200" marR="0" lvl="0" indent="-355600"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Report contains information for the selected month about things such as: number of cars bought per store (and as a total), total money earned, most active customers, most and least used stores, etc.</a:t>
            </a:r>
            <a:endParaRPr sz="2000">
              <a:solidFill>
                <a:schemeClr val="dk1"/>
              </a:solidFill>
              <a:latin typeface="Calibri"/>
              <a:ea typeface="Calibri"/>
              <a:cs typeface="Calibri"/>
              <a:sym typeface="Calibri"/>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17</a:t>
            </a:r>
            <a:endParaRPr sz="2000">
              <a:solidFill>
                <a:schemeClr val="dk1"/>
              </a:solidFill>
              <a:latin typeface="Calibri"/>
              <a:ea typeface="Calibri"/>
              <a:cs typeface="Calibri"/>
              <a:sym typeface="Calibri"/>
            </a:endParaRPr>
          </a:p>
        </p:txBody>
      </p:sp>
      <p:sp>
        <p:nvSpPr>
          <p:cNvPr id="258" name="Google Shape;258;p2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Store </a:t>
            </a:r>
            <a:endParaRPr sz="2800">
              <a:solidFill>
                <a:schemeClr val="lt1"/>
              </a:solidFill>
              <a:latin typeface="Calibri"/>
              <a:ea typeface="Calibri"/>
              <a:cs typeface="Calibri"/>
              <a:sym typeface="Calibri"/>
            </a:endParaRPr>
          </a:p>
        </p:txBody>
      </p:sp>
      <p:sp>
        <p:nvSpPr>
          <p:cNvPr id="259" name="Google Shape;259;p2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view cars available at my location so that I can view the appropriate selection of vehicles to choose from.</a:t>
            </a:r>
            <a:endParaRPr sz="2400">
              <a:solidFill>
                <a:schemeClr val="dk1"/>
              </a:solidFill>
              <a:latin typeface="Calibri"/>
              <a:ea typeface="Calibri"/>
              <a:cs typeface="Calibri"/>
              <a:sym typeface="Calibri"/>
            </a:endParaRPr>
          </a:p>
        </p:txBody>
      </p:sp>
      <p:sp>
        <p:nvSpPr>
          <p:cNvPr id="260" name="Google Shape;260;p29"/>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store” drop down list is displayed (showing each available store)</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store (based on the previously displayed information)</a:t>
            </a:r>
            <a:endParaRPr sz="2000">
              <a:solidFill>
                <a:schemeClr val="dk1"/>
              </a:solidFill>
              <a:latin typeface="Calibri"/>
              <a:ea typeface="Calibri"/>
              <a:cs typeface="Calibri"/>
              <a:sym typeface="Calibri"/>
            </a:endParaRPr>
          </a:p>
        </p:txBody>
      </p:sp>
      <p:sp>
        <p:nvSpPr>
          <p:cNvPr id="261" name="Google Shape;261;p2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62" name="Google Shape;262;p2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263" name="Google Shape;263;p29"/>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18</a:t>
            </a:r>
            <a:endParaRPr sz="2000">
              <a:solidFill>
                <a:schemeClr val="dk1"/>
              </a:solidFill>
              <a:latin typeface="Calibri"/>
              <a:ea typeface="Calibri"/>
              <a:cs typeface="Calibri"/>
              <a:sym typeface="Calibri"/>
            </a:endParaRPr>
          </a:p>
        </p:txBody>
      </p:sp>
      <p:sp>
        <p:nvSpPr>
          <p:cNvPr id="269" name="Google Shape;269;p3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Blind User</a:t>
            </a:r>
            <a:endParaRPr sz="2800">
              <a:solidFill>
                <a:schemeClr val="lt1"/>
              </a:solidFill>
              <a:latin typeface="Calibri"/>
              <a:ea typeface="Calibri"/>
              <a:cs typeface="Calibri"/>
              <a:sym typeface="Calibri"/>
            </a:endParaRPr>
          </a:p>
        </p:txBody>
      </p:sp>
      <p:sp>
        <p:nvSpPr>
          <p:cNvPr id="270" name="Google Shape;270;p3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blind staff member I want to be able to use text to speech on all aspects of the site so that I can navigate and use the site </a:t>
            </a:r>
            <a:endParaRPr sz="2400">
              <a:solidFill>
                <a:schemeClr val="dk1"/>
              </a:solidFill>
              <a:latin typeface="Calibri"/>
              <a:ea typeface="Calibri"/>
              <a:cs typeface="Calibri"/>
              <a:sym typeface="Calibri"/>
            </a:endParaRPr>
          </a:p>
        </p:txBody>
      </p:sp>
      <p:sp>
        <p:nvSpPr>
          <p:cNvPr id="271" name="Google Shape;271;p30"/>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Ensure all images and symbols are accompanied with alternative text</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images don’t have alternative text then they should have visible text to explain what the image means nearby</a:t>
            </a:r>
            <a:endParaRPr sz="2000">
              <a:solidFill>
                <a:schemeClr val="dk1"/>
              </a:solidFill>
              <a:latin typeface="Calibri"/>
              <a:ea typeface="Calibri"/>
              <a:cs typeface="Calibri"/>
              <a:sym typeface="Calibri"/>
            </a:endParaRPr>
          </a:p>
        </p:txBody>
      </p:sp>
      <p:sp>
        <p:nvSpPr>
          <p:cNvPr id="272" name="Google Shape;272;p3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73" name="Google Shape;273;p3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74" name="Google Shape;274;p30"/>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b="0" i="0" u="none" strike="noStrike" cap="none">
                <a:solidFill>
                  <a:schemeClr val="dk1"/>
                </a:solidFill>
                <a:latin typeface="Calibri"/>
                <a:ea typeface="Calibri"/>
                <a:cs typeface="Calibri"/>
                <a:sym typeface="Calibri"/>
              </a:rPr>
              <a:t>1</a:t>
            </a:r>
            <a:endParaRPr sz="2000" b="0" i="0" u="none" strike="noStrike" cap="none">
              <a:solidFill>
                <a:schemeClr val="dk1"/>
              </a:solidFill>
              <a:latin typeface="Calibri"/>
              <a:ea typeface="Calibri"/>
              <a:cs typeface="Calibri"/>
              <a:sym typeface="Calibri"/>
            </a:endParaRPr>
          </a:p>
        </p:txBody>
      </p:sp>
      <p:sp>
        <p:nvSpPr>
          <p:cNvPr id="93" name="Google Shape;93;p1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Stores</a:t>
            </a:r>
            <a:endParaRPr sz="2800" b="0" i="0" u="none" strike="noStrike" cap="none">
              <a:solidFill>
                <a:schemeClr val="lt1"/>
              </a:solidFill>
              <a:latin typeface="Calibri"/>
              <a:ea typeface="Calibri"/>
              <a:cs typeface="Calibri"/>
              <a:sym typeface="Calibri"/>
            </a:endParaRPr>
          </a:p>
        </p:txBody>
      </p:sp>
      <p:sp>
        <p:nvSpPr>
          <p:cNvPr id="94" name="Google Shape;94;p1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a:solidFill>
                  <a:schemeClr val="dk1"/>
                </a:solidFill>
                <a:latin typeface="Calibri"/>
                <a:ea typeface="Calibri"/>
                <a:cs typeface="Calibri"/>
                <a:sym typeface="Calibri"/>
              </a:rPr>
              <a:t>As a customer I wish to see where store locations are so that I know the </a:t>
            </a:r>
            <a:r>
              <a:rPr lang="en-AU" sz="2400">
                <a:solidFill>
                  <a:schemeClr val="dk1"/>
                </a:solidFill>
                <a:latin typeface="Calibri"/>
                <a:ea typeface="Calibri"/>
                <a:cs typeface="Calibri"/>
                <a:sym typeface="Calibri"/>
              </a:rPr>
              <a:t>store closest</a:t>
            </a:r>
            <a:r>
              <a:rPr lang="en-AU" sz="2400" b="0" i="0" u="none" strike="noStrike" cap="none">
                <a:solidFill>
                  <a:schemeClr val="dk1"/>
                </a:solidFill>
                <a:latin typeface="Calibri"/>
                <a:ea typeface="Calibri"/>
                <a:cs typeface="Calibri"/>
                <a:sym typeface="Calibri"/>
              </a:rPr>
              <a:t> to me. </a:t>
            </a:r>
            <a:endParaRPr sz="2400">
              <a:solidFill>
                <a:schemeClr val="dk1"/>
              </a:solidFill>
              <a:latin typeface="Calibri"/>
              <a:ea typeface="Calibri"/>
              <a:cs typeface="Calibri"/>
              <a:sym typeface="Calibri"/>
            </a:endParaRPr>
          </a:p>
        </p:txBody>
      </p:sp>
      <p:sp>
        <p:nvSpPr>
          <p:cNvPr id="95" name="Google Shape;95;p1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From home page a “find stores” button is displayed</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find stores buttons redirects user to page displaying a list of stores – their names, suburb and phone number</a:t>
            </a:r>
            <a:endParaRPr sz="2000">
              <a:solidFill>
                <a:schemeClr val="dk1"/>
              </a:solidFill>
              <a:latin typeface="Calibri"/>
              <a:ea typeface="Calibri"/>
              <a:cs typeface="Calibri"/>
              <a:sym typeface="Calibri"/>
            </a:endParaRPr>
          </a:p>
        </p:txBody>
      </p:sp>
      <p:sp>
        <p:nvSpPr>
          <p:cNvPr id="96" name="Google Shape;96;p1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97" name="Google Shape;97;p1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98" name="Google Shape;98;p1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19</a:t>
            </a:r>
            <a:endParaRPr sz="2000">
              <a:solidFill>
                <a:schemeClr val="dk1"/>
              </a:solidFill>
              <a:latin typeface="Calibri"/>
              <a:ea typeface="Calibri"/>
              <a:cs typeface="Calibri"/>
              <a:sym typeface="Calibri"/>
            </a:endParaRPr>
          </a:p>
        </p:txBody>
      </p:sp>
      <p:sp>
        <p:nvSpPr>
          <p:cNvPr id="280" name="Google Shape;280;p3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Site Usability - Readability</a:t>
            </a:r>
            <a:endParaRPr sz="2800">
              <a:solidFill>
                <a:schemeClr val="lt1"/>
              </a:solidFill>
              <a:latin typeface="Calibri"/>
              <a:ea typeface="Calibri"/>
              <a:cs typeface="Calibri"/>
              <a:sym typeface="Calibri"/>
            </a:endParaRPr>
          </a:p>
        </p:txBody>
      </p:sp>
      <p:sp>
        <p:nvSpPr>
          <p:cNvPr id="281" name="Google Shape;281;p31"/>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an elderly customer I want to be able to easily read the text on the site so that I can easily navigate the site.</a:t>
            </a:r>
            <a:endParaRPr sz="2400">
              <a:solidFill>
                <a:schemeClr val="dk1"/>
              </a:solidFill>
              <a:latin typeface="Calibri"/>
              <a:ea typeface="Calibri"/>
              <a:cs typeface="Calibri"/>
              <a:sym typeface="Calibri"/>
            </a:endParaRPr>
          </a:p>
        </p:txBody>
      </p:sp>
      <p:sp>
        <p:nvSpPr>
          <p:cNvPr id="282" name="Google Shape;282;p31"/>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webpage is laid out with large text and easy to read font.</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colours of the text will always be significantly different from the background so that the text doesn’t blend in with the background.</a:t>
            </a:r>
            <a:endParaRPr sz="2000">
              <a:solidFill>
                <a:schemeClr val="dk1"/>
              </a:solidFill>
              <a:latin typeface="Calibri"/>
              <a:ea typeface="Calibri"/>
              <a:cs typeface="Calibri"/>
              <a:sym typeface="Calibri"/>
            </a:endParaRPr>
          </a:p>
        </p:txBody>
      </p:sp>
      <p:sp>
        <p:nvSpPr>
          <p:cNvPr id="283" name="Google Shape;283;p3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84" name="Google Shape;284;p3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85" name="Google Shape;285;p31"/>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20</a:t>
            </a:r>
            <a:endParaRPr sz="2000">
              <a:solidFill>
                <a:schemeClr val="dk1"/>
              </a:solidFill>
              <a:latin typeface="Calibri"/>
              <a:ea typeface="Calibri"/>
              <a:cs typeface="Calibri"/>
              <a:sym typeface="Calibri"/>
            </a:endParaRPr>
          </a:p>
        </p:txBody>
      </p:sp>
      <p:sp>
        <p:nvSpPr>
          <p:cNvPr id="291" name="Google Shape;291;p3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Type</a:t>
            </a:r>
            <a:endParaRPr sz="2800">
              <a:solidFill>
                <a:schemeClr val="lt1"/>
              </a:solidFill>
              <a:latin typeface="Calibri"/>
              <a:ea typeface="Calibri"/>
              <a:cs typeface="Calibri"/>
              <a:sym typeface="Calibri"/>
            </a:endParaRPr>
          </a:p>
        </p:txBody>
      </p:sp>
      <p:sp>
        <p:nvSpPr>
          <p:cNvPr id="292" name="Google Shape;292;p3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on holiday I want to easily be able to see specific types of vehicles so that I can quickly find a convertible without having to look past other vehicles.</a:t>
            </a:r>
            <a:endParaRPr sz="2400">
              <a:solidFill>
                <a:schemeClr val="dk1"/>
              </a:solidFill>
              <a:latin typeface="Calibri"/>
              <a:ea typeface="Calibri"/>
              <a:cs typeface="Calibri"/>
              <a:sym typeface="Calibri"/>
            </a:endParaRPr>
          </a:p>
        </p:txBody>
      </p:sp>
      <p:sp>
        <p:nvSpPr>
          <p:cNvPr id="293" name="Google Shape;293;p3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body type” drop down list is displayed (showing each available body types)</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body type (based on the previously displayed information)</a:t>
            </a:r>
            <a:endParaRPr>
              <a:solidFill>
                <a:schemeClr val="dk1"/>
              </a:solidFill>
              <a:latin typeface="Calibri"/>
              <a:ea typeface="Calibri"/>
              <a:cs typeface="Calibri"/>
              <a:sym typeface="Calibri"/>
            </a:endParaRPr>
          </a:p>
        </p:txBody>
      </p:sp>
      <p:sp>
        <p:nvSpPr>
          <p:cNvPr id="294" name="Google Shape;294;p3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95" name="Google Shape;295;p3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96" name="Google Shape;296;p3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21</a:t>
            </a:r>
            <a:endParaRPr sz="2000">
              <a:solidFill>
                <a:schemeClr val="dk1"/>
              </a:solidFill>
              <a:latin typeface="Calibri"/>
              <a:ea typeface="Calibri"/>
              <a:cs typeface="Calibri"/>
              <a:sym typeface="Calibri"/>
            </a:endParaRPr>
          </a:p>
        </p:txBody>
      </p:sp>
      <p:sp>
        <p:nvSpPr>
          <p:cNvPr id="302" name="Google Shape;302;p3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Search Without Login</a:t>
            </a:r>
            <a:endParaRPr sz="2800">
              <a:solidFill>
                <a:schemeClr val="lt1"/>
              </a:solidFill>
              <a:latin typeface="Calibri"/>
              <a:ea typeface="Calibri"/>
              <a:cs typeface="Calibri"/>
              <a:sym typeface="Calibri"/>
            </a:endParaRPr>
          </a:p>
        </p:txBody>
      </p:sp>
      <p:sp>
        <p:nvSpPr>
          <p:cNvPr id="303" name="Google Shape;303;p3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want to have the option to not login so that I don’t have to sign up to be able to use the site.</a:t>
            </a:r>
            <a:endParaRPr sz="2400">
              <a:solidFill>
                <a:schemeClr val="dk1"/>
              </a:solidFill>
              <a:latin typeface="Calibri"/>
              <a:ea typeface="Calibri"/>
              <a:cs typeface="Calibri"/>
              <a:sym typeface="Calibri"/>
            </a:endParaRPr>
          </a:p>
        </p:txBody>
      </p:sp>
      <p:sp>
        <p:nvSpPr>
          <p:cNvPr id="304" name="Google Shape;304;p3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User is on home page with a search box and a “Search” button </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“search” redirects the user to the search page which also has a search box.</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User can enter in search criteria without being logged in.</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User submits search criteria and is redirected to search page where cars which are similar to the name are shown in a table</a:t>
            </a:r>
            <a:endParaRPr sz="1600">
              <a:solidFill>
                <a:schemeClr val="dk1"/>
              </a:solidFill>
              <a:latin typeface="Calibri"/>
              <a:ea typeface="Calibri"/>
              <a:cs typeface="Calibri"/>
              <a:sym typeface="Calibri"/>
            </a:endParaRPr>
          </a:p>
        </p:txBody>
      </p:sp>
      <p:sp>
        <p:nvSpPr>
          <p:cNvPr id="305" name="Google Shape;305;p3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06" name="Google Shape;306;p3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07" name="Google Shape;307;p3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22</a:t>
            </a:r>
            <a:endParaRPr sz="2000">
              <a:solidFill>
                <a:schemeClr val="dk1"/>
              </a:solidFill>
              <a:latin typeface="Calibri"/>
              <a:ea typeface="Calibri"/>
              <a:cs typeface="Calibri"/>
              <a:sym typeface="Calibri"/>
            </a:endParaRPr>
          </a:p>
        </p:txBody>
      </p:sp>
      <p:sp>
        <p:nvSpPr>
          <p:cNvPr id="313" name="Google Shape;313;p3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Account Registration</a:t>
            </a:r>
            <a:endParaRPr sz="2800">
              <a:solidFill>
                <a:schemeClr val="lt1"/>
              </a:solidFill>
              <a:latin typeface="Calibri"/>
              <a:ea typeface="Calibri"/>
              <a:cs typeface="Calibri"/>
              <a:sym typeface="Calibri"/>
            </a:endParaRPr>
          </a:p>
        </p:txBody>
      </p:sp>
      <p:sp>
        <p:nvSpPr>
          <p:cNvPr id="314" name="Google Shape;314;p3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customer I don’t want to give private details such as my phone number or address so that I can keep my information private.</a:t>
            </a:r>
            <a:endParaRPr sz="2400">
              <a:solidFill>
                <a:schemeClr val="dk1"/>
              </a:solidFill>
              <a:latin typeface="Calibri"/>
              <a:ea typeface="Calibri"/>
              <a:cs typeface="Calibri"/>
              <a:sym typeface="Calibri"/>
            </a:endParaRPr>
          </a:p>
        </p:txBody>
      </p:sp>
      <p:sp>
        <p:nvSpPr>
          <p:cNvPr id="315" name="Google Shape;315;p3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From home page a “Create account button is displayed</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latin typeface="Calibri"/>
                <a:ea typeface="Calibri"/>
                <a:cs typeface="Calibri"/>
                <a:sym typeface="Calibri"/>
              </a:rPr>
              <a:t>Clicking the button redirects the user to the user account creation page - only requires basic information such as their name; the user can leave the other fields blank.</a:t>
            </a:r>
            <a:endParaRPr>
              <a:latin typeface="Calibri"/>
              <a:ea typeface="Calibri"/>
              <a:cs typeface="Calibri"/>
              <a:sym typeface="Calibri"/>
            </a:endParaRPr>
          </a:p>
          <a:p>
            <a:pPr marL="179387" lvl="0" indent="-141287" rtl="0">
              <a:spcBef>
                <a:spcPts val="0"/>
              </a:spcBef>
              <a:spcAft>
                <a:spcPts val="0"/>
              </a:spcAft>
              <a:buClr>
                <a:schemeClr val="dk1"/>
              </a:buClr>
              <a:buSzPts val="1400"/>
              <a:buFont typeface="Calibri"/>
              <a:buChar char="•"/>
            </a:pPr>
            <a:r>
              <a:rPr lang="en-AU">
                <a:latin typeface="Calibri"/>
                <a:ea typeface="Calibri"/>
                <a:cs typeface="Calibri"/>
                <a:sym typeface="Calibri"/>
              </a:rPr>
              <a:t>Attempting to submit without mandatory information alerts the user</a:t>
            </a:r>
            <a:endParaRPr>
              <a:latin typeface="Calibri"/>
              <a:ea typeface="Calibri"/>
              <a:cs typeface="Calibri"/>
              <a:sym typeface="Calibri"/>
            </a:endParaRPr>
          </a:p>
          <a:p>
            <a:pPr marL="179387" lvl="0" indent="-141287" rtl="0">
              <a:spcBef>
                <a:spcPts val="0"/>
              </a:spcBef>
              <a:spcAft>
                <a:spcPts val="0"/>
              </a:spcAft>
              <a:buClr>
                <a:schemeClr val="dk1"/>
              </a:buClr>
              <a:buSzPts val="1400"/>
              <a:buFont typeface="Calibri"/>
              <a:buChar char="•"/>
            </a:pPr>
            <a:r>
              <a:rPr lang="en-AU">
                <a:latin typeface="Calibri"/>
                <a:ea typeface="Calibri"/>
                <a:cs typeface="Calibri"/>
                <a:sym typeface="Calibri"/>
              </a:rPr>
              <a:t>Correctly submitting their details creates an account and redirects the user to the home page with a “Sign out” button displayed and their name showing they are logged in</a:t>
            </a:r>
            <a:endParaRPr>
              <a:latin typeface="Calibri"/>
              <a:ea typeface="Calibri"/>
              <a:cs typeface="Calibri"/>
              <a:sym typeface="Calibri"/>
            </a:endParaRPr>
          </a:p>
        </p:txBody>
      </p:sp>
      <p:sp>
        <p:nvSpPr>
          <p:cNvPr id="316" name="Google Shape;316;p3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17" name="Google Shape;317;p3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18" name="Google Shape;318;p3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lvl="0" indent="-179387" rtl="0">
              <a:spcBef>
                <a:spcPts val="0"/>
              </a:spcBef>
              <a:spcAft>
                <a:spcPts val="0"/>
              </a:spcAft>
              <a:buClr>
                <a:schemeClr val="dk1"/>
              </a:buClr>
              <a:buSzPts val="2000"/>
              <a:buFont typeface="Arial"/>
              <a:buChar char="•"/>
            </a:pPr>
            <a:r>
              <a:rPr lang="en-AU">
                <a:solidFill>
                  <a:schemeClr val="dk1"/>
                </a:solidFill>
              </a:rPr>
              <a:t>Has both client and server-side verification.</a:t>
            </a:r>
            <a:endParaRPr>
              <a:solidFill>
                <a:schemeClr val="dk1"/>
              </a:solidFill>
            </a:endParaRPr>
          </a:p>
          <a:p>
            <a:pPr marL="179387" lvl="0" indent="-179387" rtl="0">
              <a:spcBef>
                <a:spcPts val="0"/>
              </a:spcBef>
              <a:spcAft>
                <a:spcPts val="0"/>
              </a:spcAft>
              <a:buClr>
                <a:schemeClr val="dk1"/>
              </a:buClr>
              <a:buSzPts val="2000"/>
              <a:buFont typeface="Arial"/>
              <a:buChar char="•"/>
            </a:pPr>
            <a:r>
              <a:rPr lang="en-AU">
                <a:solidFill>
                  <a:schemeClr val="dk1"/>
                </a:solidFill>
              </a:rPr>
              <a:t>Important/private user details are encrypted.</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23</a:t>
            </a:r>
            <a:endParaRPr sz="2000" dirty="0">
              <a:solidFill>
                <a:schemeClr val="dk1"/>
              </a:solidFill>
              <a:latin typeface="Calibri"/>
              <a:ea typeface="Calibri"/>
              <a:cs typeface="Calibri"/>
              <a:sym typeface="Calibri"/>
            </a:endParaRPr>
          </a:p>
        </p:txBody>
      </p:sp>
      <p:sp>
        <p:nvSpPr>
          <p:cNvPr id="313" name="Google Shape;313;p3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Dynamic Filters</a:t>
            </a:r>
            <a:endParaRPr sz="2800" dirty="0">
              <a:solidFill>
                <a:schemeClr val="lt1"/>
              </a:solidFill>
              <a:latin typeface="Calibri"/>
              <a:ea typeface="Calibri"/>
              <a:cs typeface="Calibri"/>
              <a:sym typeface="Calibri"/>
            </a:endParaRPr>
          </a:p>
        </p:txBody>
      </p:sp>
      <p:sp>
        <p:nvSpPr>
          <p:cNvPr id="314" name="Google Shape;314;p3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customer I want existing filters to display dynamically depending on the results already shown, so that I don’t filter to a point where no results are shown.</a:t>
            </a:r>
            <a:endParaRPr sz="2400" dirty="0">
              <a:solidFill>
                <a:schemeClr val="dk1"/>
              </a:solidFill>
              <a:latin typeface="Calibri"/>
              <a:ea typeface="Calibri"/>
              <a:cs typeface="Calibri"/>
              <a:sym typeface="Calibri"/>
            </a:endParaRPr>
          </a:p>
        </p:txBody>
      </p:sp>
      <p:sp>
        <p:nvSpPr>
          <p:cNvPr id="315" name="Google Shape;315;p3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sz="2000" dirty="0">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dirty="0">
                <a:solidFill>
                  <a:schemeClr val="dk1"/>
                </a:solidFill>
                <a:latin typeface="Calibri"/>
                <a:ea typeface="Calibri"/>
                <a:cs typeface="Calibri"/>
                <a:sym typeface="Calibri"/>
              </a:rPr>
              <a:t>From home page a “find cars” button is displayed</a:t>
            </a:r>
            <a:endParaRPr dirty="0">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dirty="0">
                <a:latin typeface="Calibri"/>
                <a:ea typeface="Calibri"/>
                <a:cs typeface="Calibri"/>
                <a:sym typeface="Calibri"/>
              </a:rPr>
              <a:t>Clicking the button redirects the user to the cars where a search and filter area and results table are shown</a:t>
            </a:r>
          </a:p>
          <a:p>
            <a:pPr marL="179387" marR="0" lvl="0" indent="-141287" algn="l" rtl="0">
              <a:spcBef>
                <a:spcPts val="0"/>
              </a:spcBef>
              <a:spcAft>
                <a:spcPts val="0"/>
              </a:spcAft>
              <a:buClr>
                <a:schemeClr val="dk1"/>
              </a:buClr>
              <a:buSzPts val="1400"/>
              <a:buFont typeface="Calibri"/>
              <a:buChar char="•"/>
            </a:pPr>
            <a:r>
              <a:rPr lang="en-AU" dirty="0">
                <a:latin typeface="Calibri"/>
                <a:ea typeface="Calibri"/>
                <a:cs typeface="Calibri"/>
                <a:sym typeface="Calibri"/>
              </a:rPr>
              <a:t>Selecting an option from the filter redisplays the information but reduces the contents of the filters so that only filter information relevant to the current results are shown.</a:t>
            </a:r>
            <a:endParaRPr dirty="0">
              <a:latin typeface="Calibri"/>
              <a:ea typeface="Calibri"/>
              <a:cs typeface="Calibri"/>
              <a:sym typeface="Calibri"/>
            </a:endParaRPr>
          </a:p>
        </p:txBody>
      </p:sp>
      <p:sp>
        <p:nvSpPr>
          <p:cNvPr id="316" name="Google Shape;316;p3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4</a:t>
            </a:r>
            <a:endParaRPr sz="2000" dirty="0">
              <a:solidFill>
                <a:schemeClr val="dk1"/>
              </a:solidFill>
              <a:latin typeface="Calibri"/>
              <a:ea typeface="Calibri"/>
              <a:cs typeface="Calibri"/>
              <a:sym typeface="Calibri"/>
            </a:endParaRPr>
          </a:p>
        </p:txBody>
      </p:sp>
      <p:sp>
        <p:nvSpPr>
          <p:cNvPr id="317" name="Google Shape;317;p3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18" name="Google Shape;318;p3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Notes</a:t>
            </a:r>
            <a:endParaRPr dirty="0"/>
          </a:p>
          <a:p>
            <a:pPr marL="179387" lvl="0" indent="-179387" rtl="0">
              <a:spcBef>
                <a:spcPts val="0"/>
              </a:spcBef>
              <a:spcAft>
                <a:spcPts val="0"/>
              </a:spcAft>
              <a:buClr>
                <a:schemeClr val="dk1"/>
              </a:buClr>
              <a:buSzPts val="2000"/>
              <a:buFont typeface="Arial"/>
              <a:buChar char="•"/>
            </a:pPr>
            <a:r>
              <a:rPr lang="en-US" dirty="0">
                <a:solidFill>
                  <a:schemeClr val="dk1"/>
                </a:solidFill>
              </a:rPr>
              <a:t>Example for dynamic filter: initially a filter for all car brands is displayed, the user then filters for a cars in 2003, then only brands from 2003 will appear in the car brands filter drop down list.</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634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24</a:t>
            </a:r>
            <a:endParaRPr sz="2000">
              <a:solidFill>
                <a:schemeClr val="dk1"/>
              </a:solidFill>
              <a:latin typeface="Calibri"/>
              <a:ea typeface="Calibri"/>
              <a:cs typeface="Calibri"/>
              <a:sym typeface="Calibri"/>
            </a:endParaRPr>
          </a:p>
        </p:txBody>
      </p:sp>
      <p:sp>
        <p:nvSpPr>
          <p:cNvPr id="324" name="Google Shape;324;p3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Staff Customer History</a:t>
            </a:r>
            <a:endParaRPr sz="2800">
              <a:solidFill>
                <a:schemeClr val="lt1"/>
              </a:solidFill>
              <a:latin typeface="Calibri"/>
              <a:ea typeface="Calibri"/>
              <a:cs typeface="Calibri"/>
              <a:sym typeface="Calibri"/>
            </a:endParaRPr>
          </a:p>
        </p:txBody>
      </p:sp>
      <p:sp>
        <p:nvSpPr>
          <p:cNvPr id="325" name="Google Shape;325;p3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member of customer handling staff I want to be able to recommend cars to customers based on their previous rentals so that I’m giving the customer the best service possible.</a:t>
            </a:r>
            <a:endParaRPr sz="2400">
              <a:solidFill>
                <a:schemeClr val="dk1"/>
              </a:solidFill>
              <a:latin typeface="Calibri"/>
              <a:ea typeface="Calibri"/>
              <a:cs typeface="Calibri"/>
              <a:sym typeface="Calibri"/>
            </a:endParaRPr>
          </a:p>
        </p:txBody>
      </p:sp>
      <p:sp>
        <p:nvSpPr>
          <p:cNvPr id="326" name="Google Shape;326;p35"/>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666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From the home page a “rental history” button is displayed</a:t>
            </a:r>
            <a:endParaRPr sz="1800">
              <a:solidFill>
                <a:schemeClr val="dk1"/>
              </a:solidFill>
              <a:latin typeface="Calibri"/>
              <a:ea typeface="Calibri"/>
              <a:cs typeface="Calibri"/>
              <a:sym typeface="Calibri"/>
            </a:endParaRPr>
          </a:p>
          <a:p>
            <a:pPr marL="179387" lvl="0" indent="-1666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Clicking the rental history button redirects the user to the “rental history” page where a “sort by customer” drop down list is displayed (showing each available customer name and their ID)</a:t>
            </a:r>
            <a:endParaRPr sz="1800">
              <a:solidFill>
                <a:schemeClr val="dk1"/>
              </a:solidFill>
              <a:latin typeface="Calibri"/>
              <a:ea typeface="Calibri"/>
              <a:cs typeface="Calibri"/>
              <a:sym typeface="Calibri"/>
            </a:endParaRPr>
          </a:p>
          <a:p>
            <a:pPr marL="179387" lvl="0" indent="-1666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Selecting an option from the list displays a new table of rental details that have the specified customer</a:t>
            </a:r>
            <a:endParaRPr sz="1800">
              <a:solidFill>
                <a:schemeClr val="dk1"/>
              </a:solidFill>
              <a:latin typeface="Calibri"/>
              <a:ea typeface="Calibri"/>
              <a:cs typeface="Calibri"/>
              <a:sym typeface="Calibri"/>
            </a:endParaRPr>
          </a:p>
        </p:txBody>
      </p:sp>
      <p:sp>
        <p:nvSpPr>
          <p:cNvPr id="327" name="Google Shape;327;p3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28" name="Google Shape;328;p3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29" name="Google Shape;329;p35"/>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25</a:t>
            </a:r>
            <a:endParaRPr sz="2000">
              <a:solidFill>
                <a:schemeClr val="dk1"/>
              </a:solidFill>
              <a:latin typeface="Calibri"/>
              <a:ea typeface="Calibri"/>
              <a:cs typeface="Calibri"/>
              <a:sym typeface="Calibri"/>
            </a:endParaRPr>
          </a:p>
        </p:txBody>
      </p:sp>
      <p:sp>
        <p:nvSpPr>
          <p:cNvPr id="335" name="Google Shape;335;p3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Staff Login</a:t>
            </a:r>
            <a:endParaRPr sz="2800">
              <a:solidFill>
                <a:schemeClr val="lt1"/>
              </a:solidFill>
              <a:latin typeface="Calibri"/>
              <a:ea typeface="Calibri"/>
              <a:cs typeface="Calibri"/>
              <a:sym typeface="Calibri"/>
            </a:endParaRPr>
          </a:p>
        </p:txBody>
      </p:sp>
      <p:sp>
        <p:nvSpPr>
          <p:cNvPr id="336" name="Google Shape;336;p3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lvl="0" indent="0" rtl="0">
              <a:spcBef>
                <a:spcPts val="0"/>
              </a:spcBef>
              <a:spcAft>
                <a:spcPts val="0"/>
              </a:spcAft>
              <a:buNone/>
            </a:pPr>
            <a:r>
              <a:rPr lang="en-AU" sz="2400">
                <a:latin typeface="Calibri"/>
                <a:ea typeface="Calibri"/>
                <a:cs typeface="Calibri"/>
                <a:sym typeface="Calibri"/>
              </a:rPr>
              <a:t>As a staff member I want to be able login so that I have access to more features such as viewing customer and rental information</a:t>
            </a:r>
            <a:endParaRPr sz="2400">
              <a:solidFill>
                <a:schemeClr val="dk1"/>
              </a:solidFill>
              <a:latin typeface="Calibri"/>
              <a:ea typeface="Calibri"/>
              <a:cs typeface="Calibri"/>
              <a:sym typeface="Calibri"/>
            </a:endParaRPr>
          </a:p>
        </p:txBody>
      </p:sp>
      <p:sp>
        <p:nvSpPr>
          <p:cNvPr id="337" name="Google Shape;337;p36"/>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On the homepage, buttons for “Find cars”, “Find stores” and “Login” are displayed.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After clicking on the login page the staff member is redirected to a page displaying a login form to enter their id and password.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Entering incorrect details alerts the user in the form that they are incorrect</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Once their details are correctly entered the user clicks the submit button to login</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The user is returned to the home page where extra buttons: “Customers” and “Rental History” are displayed.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Home page login button is replaced with “Sign out” and their name to show they are logged in</a:t>
            </a:r>
            <a:endParaRPr sz="1200">
              <a:solidFill>
                <a:schemeClr val="dk1"/>
              </a:solidFill>
              <a:latin typeface="Calibri"/>
              <a:ea typeface="Calibri"/>
              <a:cs typeface="Calibri"/>
              <a:sym typeface="Calibri"/>
            </a:endParaRPr>
          </a:p>
        </p:txBody>
      </p:sp>
      <p:sp>
        <p:nvSpPr>
          <p:cNvPr id="338" name="Google Shape;338;p3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39" name="Google Shape;339;p3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40" name="Google Shape;340;p36"/>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Include client and server side validation</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26</a:t>
            </a:r>
            <a:endParaRPr sz="2000">
              <a:solidFill>
                <a:schemeClr val="dk1"/>
              </a:solidFill>
              <a:latin typeface="Calibri"/>
              <a:ea typeface="Calibri"/>
              <a:cs typeface="Calibri"/>
              <a:sym typeface="Calibri"/>
            </a:endParaRPr>
          </a:p>
        </p:txBody>
      </p:sp>
      <p:sp>
        <p:nvSpPr>
          <p:cNvPr id="346" name="Google Shape;346;p3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Most Used Cars</a:t>
            </a:r>
            <a:endParaRPr sz="2800">
              <a:solidFill>
                <a:schemeClr val="lt1"/>
              </a:solidFill>
              <a:latin typeface="Calibri"/>
              <a:ea typeface="Calibri"/>
              <a:cs typeface="Calibri"/>
              <a:sym typeface="Calibri"/>
            </a:endParaRPr>
          </a:p>
        </p:txBody>
      </p:sp>
      <p:sp>
        <p:nvSpPr>
          <p:cNvPr id="347" name="Google Shape;347;p3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dirty="0">
                <a:solidFill>
                  <a:schemeClr val="dk1"/>
                </a:solidFill>
                <a:latin typeface="Calibri"/>
                <a:ea typeface="Calibri"/>
                <a:cs typeface="Calibri"/>
                <a:sym typeface="Calibri"/>
              </a:rPr>
              <a:t>As a board member I wish to see a graphical display of most rented cars so that I can easily analyse what kind of cars should be expanded.</a:t>
            </a:r>
            <a:endParaRPr sz="2400" dirty="0">
              <a:solidFill>
                <a:schemeClr val="dk1"/>
              </a:solidFill>
              <a:latin typeface="Calibri"/>
              <a:ea typeface="Calibri"/>
              <a:cs typeface="Calibri"/>
              <a:sym typeface="Calibri"/>
            </a:endParaRPr>
          </a:p>
        </p:txBody>
      </p:sp>
      <p:sp>
        <p:nvSpPr>
          <p:cNvPr id="348" name="Google Shape;348;p3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7" lvl="0" indent="-153987" rtl="0">
              <a:spcBef>
                <a:spcPts val="0"/>
              </a:spcBef>
              <a:spcAft>
                <a:spcPts val="0"/>
              </a:spcAft>
              <a:buClr>
                <a:schemeClr val="dk1"/>
              </a:buClr>
              <a:buSzPts val="1600"/>
              <a:buFont typeface="Arial"/>
              <a:buChar char="•"/>
            </a:pPr>
            <a:r>
              <a:rPr lang="en-AU" sz="1600" dirty="0">
                <a:solidFill>
                  <a:schemeClr val="dk1"/>
                </a:solidFill>
                <a:latin typeface="Calibri"/>
                <a:ea typeface="Calibri"/>
                <a:cs typeface="Calibri"/>
                <a:sym typeface="Calibri"/>
              </a:rPr>
              <a:t>From the home page a “rental history” button is displayed</a:t>
            </a:r>
            <a:endParaRPr sz="1600" dirty="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dirty="0">
                <a:solidFill>
                  <a:schemeClr val="dk1"/>
                </a:solidFill>
                <a:latin typeface="Calibri"/>
                <a:ea typeface="Calibri"/>
                <a:cs typeface="Calibri"/>
                <a:sym typeface="Calibri"/>
              </a:rPr>
              <a:t>Clicking the rental history button redirects the user to the “rental history” page where a “most active cars” button is displayed</a:t>
            </a:r>
            <a:endParaRPr sz="1600" dirty="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dirty="0">
                <a:solidFill>
                  <a:schemeClr val="dk1"/>
                </a:solidFill>
                <a:latin typeface="Calibri"/>
                <a:ea typeface="Calibri"/>
                <a:cs typeface="Calibri"/>
                <a:sym typeface="Calibri"/>
              </a:rPr>
              <a:t>Clicking the button displays a new table of cars and how many times they appear in the rental history</a:t>
            </a:r>
            <a:endParaRPr sz="1600" dirty="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Calibri"/>
              <a:buChar char="•"/>
            </a:pPr>
            <a:r>
              <a:rPr lang="en-AU" sz="1600" dirty="0">
                <a:solidFill>
                  <a:schemeClr val="dk1"/>
                </a:solidFill>
                <a:latin typeface="Calibri"/>
                <a:ea typeface="Calibri"/>
                <a:cs typeface="Calibri"/>
                <a:sym typeface="Calibri"/>
              </a:rPr>
              <a:t>Additionally, a graph of this information is also displayed</a:t>
            </a:r>
            <a:endParaRPr sz="1600" dirty="0">
              <a:solidFill>
                <a:schemeClr val="dk1"/>
              </a:solidFill>
              <a:latin typeface="Calibri"/>
              <a:ea typeface="Calibri"/>
              <a:cs typeface="Calibri"/>
              <a:sym typeface="Calibri"/>
            </a:endParaRPr>
          </a:p>
        </p:txBody>
      </p:sp>
      <p:sp>
        <p:nvSpPr>
          <p:cNvPr id="349" name="Google Shape;349;p3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50" name="Google Shape;350;p3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51" name="Google Shape;351;p3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28</a:t>
            </a:r>
            <a:endParaRPr sz="2000">
              <a:solidFill>
                <a:schemeClr val="dk1"/>
              </a:solidFill>
              <a:latin typeface="Calibri"/>
              <a:ea typeface="Calibri"/>
              <a:cs typeface="Calibri"/>
              <a:sym typeface="Calibri"/>
            </a:endParaRPr>
          </a:p>
        </p:txBody>
      </p:sp>
      <p:sp>
        <p:nvSpPr>
          <p:cNvPr id="357" name="Google Shape;357;p3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Store Activity</a:t>
            </a:r>
            <a:endParaRPr sz="2800">
              <a:solidFill>
                <a:schemeClr val="lt1"/>
              </a:solidFill>
              <a:latin typeface="Calibri"/>
              <a:ea typeface="Calibri"/>
              <a:cs typeface="Calibri"/>
              <a:sym typeface="Calibri"/>
            </a:endParaRPr>
          </a:p>
        </p:txBody>
      </p:sp>
      <p:sp>
        <p:nvSpPr>
          <p:cNvPr id="358" name="Google Shape;358;p3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board member, I want to view the number of cars checked in and out by location so that I can determine the most popular/profitable locations.</a:t>
            </a:r>
            <a:endParaRPr sz="2400">
              <a:solidFill>
                <a:schemeClr val="dk1"/>
              </a:solidFill>
              <a:latin typeface="Calibri"/>
              <a:ea typeface="Calibri"/>
              <a:cs typeface="Calibri"/>
              <a:sym typeface="Calibri"/>
            </a:endParaRPr>
          </a:p>
        </p:txBody>
      </p:sp>
      <p:sp>
        <p:nvSpPr>
          <p:cNvPr id="359" name="Google Shape;359;p38"/>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rental history button redirects the user to the “rental history” page where a “store activity”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stores and how many cars have been checked in and out of each</a:t>
            </a:r>
            <a:endParaRPr sz="2000">
              <a:solidFill>
                <a:schemeClr val="dk1"/>
              </a:solidFill>
              <a:latin typeface="Calibri"/>
              <a:ea typeface="Calibri"/>
              <a:cs typeface="Calibri"/>
              <a:sym typeface="Calibri"/>
            </a:endParaRPr>
          </a:p>
        </p:txBody>
      </p:sp>
      <p:sp>
        <p:nvSpPr>
          <p:cNvPr id="360" name="Google Shape;360;p3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61" name="Google Shape;361;p3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62" name="Google Shape;362;p38"/>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29</a:t>
            </a:r>
            <a:endParaRPr sz="2000">
              <a:solidFill>
                <a:schemeClr val="dk1"/>
              </a:solidFill>
              <a:latin typeface="Calibri"/>
              <a:ea typeface="Calibri"/>
              <a:cs typeface="Calibri"/>
              <a:sym typeface="Calibri"/>
            </a:endParaRPr>
          </a:p>
        </p:txBody>
      </p:sp>
      <p:sp>
        <p:nvSpPr>
          <p:cNvPr id="368" name="Google Shape;368;p3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Customers</a:t>
            </a:r>
            <a:endParaRPr sz="2800">
              <a:solidFill>
                <a:schemeClr val="lt1"/>
              </a:solidFill>
              <a:latin typeface="Calibri"/>
              <a:ea typeface="Calibri"/>
              <a:cs typeface="Calibri"/>
              <a:sym typeface="Calibri"/>
            </a:endParaRPr>
          </a:p>
        </p:txBody>
      </p:sp>
      <p:sp>
        <p:nvSpPr>
          <p:cNvPr id="369" name="Google Shape;369;p3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staff member, I want to view a customer’s details so that I can recommend an appropriate car.</a:t>
            </a:r>
            <a:endParaRPr sz="2400">
              <a:solidFill>
                <a:schemeClr val="dk1"/>
              </a:solidFill>
              <a:latin typeface="Calibri"/>
              <a:ea typeface="Calibri"/>
              <a:cs typeface="Calibri"/>
              <a:sym typeface="Calibri"/>
            </a:endParaRPr>
          </a:p>
        </p:txBody>
      </p:sp>
      <p:sp>
        <p:nvSpPr>
          <p:cNvPr id="370" name="Google Shape;370;p39"/>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 home page a “view customers” button is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button redirects user to page displaying customer information </a:t>
            </a:r>
            <a:endParaRPr sz="2000">
              <a:solidFill>
                <a:schemeClr val="dk1"/>
              </a:solidFill>
              <a:latin typeface="Calibri"/>
              <a:ea typeface="Calibri"/>
              <a:cs typeface="Calibri"/>
              <a:sym typeface="Calibri"/>
            </a:endParaRPr>
          </a:p>
        </p:txBody>
      </p:sp>
      <p:sp>
        <p:nvSpPr>
          <p:cNvPr id="371" name="Google Shape;371;p3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372" name="Google Shape;372;p3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73" name="Google Shape;373;p39"/>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2</a:t>
            </a:r>
            <a:endParaRPr sz="2000" b="0" i="0" u="none" strike="noStrike" cap="none" dirty="0">
              <a:solidFill>
                <a:schemeClr val="dk1"/>
              </a:solidFill>
              <a:latin typeface="Calibri"/>
              <a:ea typeface="Calibri"/>
              <a:cs typeface="Calibri"/>
              <a:sym typeface="Calibri"/>
            </a:endParaRPr>
          </a:p>
        </p:txBody>
      </p:sp>
      <p:sp>
        <p:nvSpPr>
          <p:cNvPr id="93" name="Google Shape;93;p14"/>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dirty="0">
                <a:solidFill>
                  <a:schemeClr val="lt1"/>
                </a:solidFill>
                <a:latin typeface="Calibri"/>
                <a:ea typeface="Calibri"/>
                <a:cs typeface="Calibri"/>
                <a:sym typeface="Calibri"/>
              </a:rPr>
              <a:t>Clear Search Filter</a:t>
            </a:r>
            <a:endParaRPr sz="2800" b="0" i="0" u="none" strike="noStrike" cap="none" dirty="0">
              <a:solidFill>
                <a:schemeClr val="lt1"/>
              </a:solidFill>
              <a:latin typeface="Calibri"/>
              <a:ea typeface="Calibri"/>
              <a:cs typeface="Calibri"/>
              <a:sym typeface="Calibri"/>
            </a:endParaRPr>
          </a:p>
        </p:txBody>
      </p:sp>
      <p:sp>
        <p:nvSpPr>
          <p:cNvPr id="94" name="Google Shape;94;p14"/>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b="0" i="0" u="none" strike="noStrike" cap="none" dirty="0">
                <a:solidFill>
                  <a:schemeClr val="dk1"/>
                </a:solidFill>
                <a:latin typeface="Calibri"/>
                <a:ea typeface="Calibri"/>
                <a:cs typeface="Calibri"/>
                <a:sym typeface="Calibri"/>
              </a:rPr>
              <a:t>As a customer I wish to be able to easily clear my filters when searching for cars so that I can quickly filter for something different.</a:t>
            </a:r>
            <a:endParaRPr sz="2400" dirty="0">
              <a:solidFill>
                <a:schemeClr val="dk1"/>
              </a:solidFill>
              <a:latin typeface="Calibri"/>
              <a:ea typeface="Calibri"/>
              <a:cs typeface="Calibri"/>
              <a:sym typeface="Calibri"/>
            </a:endParaRPr>
          </a:p>
        </p:txBody>
      </p:sp>
      <p:sp>
        <p:nvSpPr>
          <p:cNvPr id="95" name="Google Shape;95;p14"/>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dirty="0">
                <a:solidFill>
                  <a:schemeClr val="dk1"/>
                </a:solidFill>
                <a:latin typeface="Calibri"/>
                <a:ea typeface="Calibri"/>
                <a:cs typeface="Calibri"/>
                <a:sym typeface="Calibri"/>
              </a:rPr>
              <a:t>Acceptance Criteria</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From home page a “find cars” button is displayed</a:t>
            </a:r>
            <a:endParaRPr dirty="0"/>
          </a:p>
          <a:p>
            <a:pPr marL="179388" marR="0" lvl="0" indent="-179388" algn="l" rtl="0">
              <a:spcBef>
                <a:spcPts val="0"/>
              </a:spcBef>
              <a:spcAft>
                <a:spcPts val="0"/>
              </a:spcAft>
              <a:buClr>
                <a:schemeClr val="dk1"/>
              </a:buClr>
              <a:buSzPts val="2000"/>
              <a:buFont typeface="Arial"/>
              <a:buChar char="•"/>
            </a:pPr>
            <a:r>
              <a:rPr lang="en-AU" sz="2000" dirty="0">
                <a:solidFill>
                  <a:schemeClr val="dk1"/>
                </a:solidFill>
                <a:latin typeface="Calibri"/>
                <a:ea typeface="Calibri"/>
                <a:cs typeface="Calibri"/>
                <a:sym typeface="Calibri"/>
              </a:rPr>
              <a:t>Clicking find stores buttons redirects user to page displaying a search area where the user can filter for different cars. A “clear search” button is also displayed.</a:t>
            </a:r>
          </a:p>
          <a:p>
            <a:pPr marL="179388" marR="0" lvl="0" indent="-179388"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C</a:t>
            </a:r>
            <a:r>
              <a:rPr lang="en-AU" sz="2000" dirty="0">
                <a:solidFill>
                  <a:schemeClr val="dk1"/>
                </a:solidFill>
                <a:latin typeface="Calibri"/>
                <a:ea typeface="Calibri"/>
                <a:cs typeface="Calibri"/>
                <a:sym typeface="Calibri"/>
              </a:rPr>
              <a:t>licking the button resets the search area filters to have their default values</a:t>
            </a:r>
            <a:endParaRPr sz="2000" dirty="0">
              <a:solidFill>
                <a:schemeClr val="dk1"/>
              </a:solidFill>
              <a:latin typeface="Calibri"/>
              <a:ea typeface="Calibri"/>
              <a:cs typeface="Calibri"/>
              <a:sym typeface="Calibri"/>
            </a:endParaRPr>
          </a:p>
        </p:txBody>
      </p:sp>
      <p:sp>
        <p:nvSpPr>
          <p:cNvPr id="96" name="Google Shape;96;p14"/>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US" sz="2000" dirty="0">
                <a:solidFill>
                  <a:schemeClr val="dk1"/>
                </a:solidFill>
                <a:latin typeface="Calibri"/>
                <a:ea typeface="Calibri"/>
                <a:cs typeface="Calibri"/>
                <a:sym typeface="Calibri"/>
              </a:rPr>
              <a:t>2</a:t>
            </a:r>
            <a:endParaRPr sz="2000" dirty="0">
              <a:solidFill>
                <a:schemeClr val="dk1"/>
              </a:solidFill>
              <a:latin typeface="Calibri"/>
              <a:ea typeface="Calibri"/>
              <a:cs typeface="Calibri"/>
              <a:sym typeface="Calibri"/>
            </a:endParaRPr>
          </a:p>
        </p:txBody>
      </p:sp>
      <p:sp>
        <p:nvSpPr>
          <p:cNvPr id="97" name="Google Shape;97;p14"/>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dirty="0">
                <a:solidFill>
                  <a:schemeClr val="dk1"/>
                </a:solidFill>
                <a:latin typeface="Calibri"/>
                <a:ea typeface="Calibri"/>
                <a:cs typeface="Calibri"/>
                <a:sym typeface="Calibri"/>
              </a:rPr>
              <a:t>Could</a:t>
            </a:r>
            <a:endParaRPr sz="2000" dirty="0">
              <a:solidFill>
                <a:schemeClr val="dk1"/>
              </a:solidFill>
              <a:latin typeface="Calibri"/>
              <a:ea typeface="Calibri"/>
              <a:cs typeface="Calibri"/>
              <a:sym typeface="Calibri"/>
            </a:endParaRPr>
          </a:p>
        </p:txBody>
      </p:sp>
      <p:sp>
        <p:nvSpPr>
          <p:cNvPr id="98" name="Google Shape;98;p14"/>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0791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30</a:t>
            </a:r>
            <a:endParaRPr sz="2000">
              <a:solidFill>
                <a:schemeClr val="dk1"/>
              </a:solidFill>
              <a:latin typeface="Calibri"/>
              <a:ea typeface="Calibri"/>
              <a:cs typeface="Calibri"/>
              <a:sym typeface="Calibri"/>
            </a:endParaRPr>
          </a:p>
        </p:txBody>
      </p:sp>
      <p:sp>
        <p:nvSpPr>
          <p:cNvPr id="379" name="Google Shape;379;p4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Profits</a:t>
            </a:r>
            <a:endParaRPr sz="2800">
              <a:solidFill>
                <a:schemeClr val="lt1"/>
              </a:solidFill>
              <a:latin typeface="Calibri"/>
              <a:ea typeface="Calibri"/>
              <a:cs typeface="Calibri"/>
              <a:sym typeface="Calibri"/>
            </a:endParaRPr>
          </a:p>
        </p:txBody>
      </p:sp>
      <p:sp>
        <p:nvSpPr>
          <p:cNvPr id="380" name="Google Shape;380;p40"/>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manager I would like to see the money that was made with all orders so that I can see how the business is progressing financially.</a:t>
            </a:r>
            <a:endParaRPr sz="2400">
              <a:solidFill>
                <a:schemeClr val="dk1"/>
              </a:solidFill>
              <a:latin typeface="Calibri"/>
              <a:ea typeface="Calibri"/>
              <a:cs typeface="Calibri"/>
              <a:sym typeface="Calibri"/>
            </a:endParaRPr>
          </a:p>
        </p:txBody>
      </p:sp>
      <p:sp>
        <p:nvSpPr>
          <p:cNvPr id="381" name="Google Shape;381;p40"/>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rental history button redirects the user to the “rental history” page where a “view profits” drop down list is displayed (showing a ‘total’ or selection of available months)</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the total price based on the selection</a:t>
            </a:r>
            <a:endParaRPr sz="2000">
              <a:solidFill>
                <a:schemeClr val="dk1"/>
              </a:solidFill>
              <a:latin typeface="Calibri"/>
              <a:ea typeface="Calibri"/>
              <a:cs typeface="Calibri"/>
              <a:sym typeface="Calibri"/>
            </a:endParaRPr>
          </a:p>
        </p:txBody>
      </p:sp>
      <p:sp>
        <p:nvSpPr>
          <p:cNvPr id="382" name="Google Shape;382;p4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383" name="Google Shape;383;p4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84" name="Google Shape;384;p40"/>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31</a:t>
            </a:r>
            <a:endParaRPr sz="2000">
              <a:solidFill>
                <a:schemeClr val="dk1"/>
              </a:solidFill>
              <a:latin typeface="Calibri"/>
              <a:ea typeface="Calibri"/>
              <a:cs typeface="Calibri"/>
              <a:sym typeface="Calibri"/>
            </a:endParaRPr>
          </a:p>
        </p:txBody>
      </p:sp>
      <p:sp>
        <p:nvSpPr>
          <p:cNvPr id="390" name="Google Shape;390;p41"/>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Rental History</a:t>
            </a:r>
            <a:endParaRPr sz="2800">
              <a:solidFill>
                <a:schemeClr val="lt1"/>
              </a:solidFill>
              <a:latin typeface="Calibri"/>
              <a:ea typeface="Calibri"/>
              <a:cs typeface="Calibri"/>
              <a:sym typeface="Calibri"/>
            </a:endParaRPr>
          </a:p>
        </p:txBody>
      </p:sp>
      <p:sp>
        <p:nvSpPr>
          <p:cNvPr id="391" name="Google Shape;391;p41"/>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manager I want to view the rental history of all stores so that I can see how active the business is.</a:t>
            </a:r>
            <a:endParaRPr sz="2400">
              <a:solidFill>
                <a:schemeClr val="dk1"/>
              </a:solidFill>
              <a:latin typeface="Calibri"/>
              <a:ea typeface="Calibri"/>
              <a:cs typeface="Calibri"/>
              <a:sym typeface="Calibri"/>
            </a:endParaRPr>
          </a:p>
        </p:txBody>
      </p:sp>
      <p:sp>
        <p:nvSpPr>
          <p:cNvPr id="392" name="Google Shape;392;p41"/>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the home page, a “View Rental History” button is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button redirects the user to a page displaying a table of the rental history of all stores including details such as: store drop of/in, time, car and customer</a:t>
            </a:r>
            <a:endParaRPr sz="2000">
              <a:solidFill>
                <a:schemeClr val="dk1"/>
              </a:solidFill>
              <a:latin typeface="Calibri"/>
              <a:ea typeface="Calibri"/>
              <a:cs typeface="Calibri"/>
              <a:sym typeface="Calibri"/>
            </a:endParaRPr>
          </a:p>
        </p:txBody>
      </p:sp>
      <p:sp>
        <p:nvSpPr>
          <p:cNvPr id="393" name="Google Shape;393;p41"/>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94" name="Google Shape;394;p41"/>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95" name="Google Shape;395;p41"/>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endParaRPr sz="2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2"/>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32</a:t>
            </a:r>
            <a:endParaRPr sz="2000">
              <a:solidFill>
                <a:schemeClr val="dk1"/>
              </a:solidFill>
              <a:latin typeface="Calibri"/>
              <a:ea typeface="Calibri"/>
              <a:cs typeface="Calibri"/>
              <a:sym typeface="Calibri"/>
            </a:endParaRPr>
          </a:p>
        </p:txBody>
      </p:sp>
      <p:sp>
        <p:nvSpPr>
          <p:cNvPr id="401" name="Google Shape;401;p42"/>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Most Active Customers</a:t>
            </a:r>
            <a:endParaRPr sz="2800">
              <a:solidFill>
                <a:schemeClr val="lt1"/>
              </a:solidFill>
              <a:latin typeface="Calibri"/>
              <a:ea typeface="Calibri"/>
              <a:cs typeface="Calibri"/>
              <a:sym typeface="Calibri"/>
            </a:endParaRPr>
          </a:p>
        </p:txBody>
      </p:sp>
      <p:sp>
        <p:nvSpPr>
          <p:cNvPr id="402" name="Google Shape;402;p42"/>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staff member I want to see how actively customers are renting cars, so I can potential give rewards and benefits to more active customers.</a:t>
            </a:r>
            <a:endParaRPr sz="2400">
              <a:solidFill>
                <a:schemeClr val="dk1"/>
              </a:solidFill>
              <a:latin typeface="Calibri"/>
              <a:ea typeface="Calibri"/>
              <a:cs typeface="Calibri"/>
              <a:sym typeface="Calibri"/>
            </a:endParaRPr>
          </a:p>
        </p:txBody>
      </p:sp>
      <p:sp>
        <p:nvSpPr>
          <p:cNvPr id="403" name="Google Shape;403;p42"/>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“view rental history” button is displayed</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Clicking the button redirects users to the rental history page where a “customer activity” button is displayed</a:t>
            </a:r>
            <a:endParaRPr sz="1600">
              <a:solidFill>
                <a:schemeClr val="dk1"/>
              </a:solidFill>
              <a:latin typeface="Calibri"/>
              <a:ea typeface="Calibri"/>
              <a:cs typeface="Calibri"/>
              <a:sym typeface="Calibri"/>
            </a:endParaRPr>
          </a:p>
          <a:p>
            <a:pPr marL="179388" marR="0" lvl="0" indent="-153988"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Clicking the button displays a list of the customers information sorted by most frequently appearing in the orders table</a:t>
            </a:r>
            <a:endParaRPr sz="1600">
              <a:solidFill>
                <a:schemeClr val="dk1"/>
              </a:solidFill>
              <a:latin typeface="Calibri"/>
              <a:ea typeface="Calibri"/>
              <a:cs typeface="Calibri"/>
              <a:sym typeface="Calibri"/>
            </a:endParaRPr>
          </a:p>
        </p:txBody>
      </p:sp>
      <p:sp>
        <p:nvSpPr>
          <p:cNvPr id="404" name="Google Shape;404;p42"/>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05" name="Google Shape;405;p42"/>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06" name="Google Shape;406;p42"/>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3"/>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33</a:t>
            </a:r>
            <a:endParaRPr sz="2000">
              <a:solidFill>
                <a:schemeClr val="dk1"/>
              </a:solidFill>
              <a:latin typeface="Calibri"/>
              <a:ea typeface="Calibri"/>
              <a:cs typeface="Calibri"/>
              <a:sym typeface="Calibri"/>
            </a:endParaRPr>
          </a:p>
        </p:txBody>
      </p:sp>
      <p:sp>
        <p:nvSpPr>
          <p:cNvPr id="412" name="Google Shape;412;p43"/>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Find Customer</a:t>
            </a:r>
            <a:endParaRPr sz="2800">
              <a:solidFill>
                <a:schemeClr val="lt1"/>
              </a:solidFill>
              <a:latin typeface="Calibri"/>
              <a:ea typeface="Calibri"/>
              <a:cs typeface="Calibri"/>
              <a:sym typeface="Calibri"/>
            </a:endParaRPr>
          </a:p>
        </p:txBody>
      </p:sp>
      <p:sp>
        <p:nvSpPr>
          <p:cNvPr id="413" name="Google Shape;413;p43"/>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staff member I want to be able to search for customers based on their name so that I can easily confirm the details are correct.</a:t>
            </a:r>
            <a:endParaRPr sz="2400">
              <a:solidFill>
                <a:schemeClr val="dk1"/>
              </a:solidFill>
              <a:latin typeface="Calibri"/>
              <a:ea typeface="Calibri"/>
              <a:cs typeface="Calibri"/>
              <a:sym typeface="Calibri"/>
            </a:endParaRPr>
          </a:p>
        </p:txBody>
      </p:sp>
      <p:sp>
        <p:nvSpPr>
          <p:cNvPr id="414" name="Google Shape;414;p43"/>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home page a “Customers” button is displayed</a:t>
            </a:r>
            <a:endParaRPr sz="2000">
              <a:solidFill>
                <a:schemeClr val="dk1"/>
              </a:solidFill>
              <a:latin typeface="Calibri"/>
              <a:ea typeface="Calibri"/>
              <a:cs typeface="Calibri"/>
              <a:sym typeface="Calibri"/>
            </a:endParaRPr>
          </a:p>
          <a:p>
            <a:pPr marL="179387" marR="0" lvl="0" indent="-179387"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button redirects user to customers page with a search box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Entering a name into the search box and submitting returns a table of customers with names similar to the search</a:t>
            </a:r>
            <a:endParaRPr sz="2000">
              <a:solidFill>
                <a:schemeClr val="dk1"/>
              </a:solidFill>
              <a:latin typeface="Calibri"/>
              <a:ea typeface="Calibri"/>
              <a:cs typeface="Calibri"/>
              <a:sym typeface="Calibri"/>
            </a:endParaRPr>
          </a:p>
        </p:txBody>
      </p:sp>
      <p:sp>
        <p:nvSpPr>
          <p:cNvPr id="415" name="Google Shape;415;p43"/>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16" name="Google Shape;416;p43"/>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17" name="Google Shape;417;p43"/>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3</a:t>
            </a:r>
            <a:endParaRPr sz="2000">
              <a:solidFill>
                <a:schemeClr val="dk1"/>
              </a:solidFill>
              <a:latin typeface="Calibri"/>
              <a:ea typeface="Calibri"/>
              <a:cs typeface="Calibri"/>
              <a:sym typeface="Calibri"/>
            </a:endParaRPr>
          </a:p>
        </p:txBody>
      </p:sp>
      <p:sp>
        <p:nvSpPr>
          <p:cNvPr id="104" name="Google Shape;104;p15"/>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Colour Blind</a:t>
            </a:r>
            <a:endParaRPr sz="2800">
              <a:solidFill>
                <a:schemeClr val="lt1"/>
              </a:solidFill>
              <a:latin typeface="Calibri"/>
              <a:ea typeface="Calibri"/>
              <a:cs typeface="Calibri"/>
              <a:sym typeface="Calibri"/>
            </a:endParaRPr>
          </a:p>
        </p:txBody>
      </p:sp>
      <p:sp>
        <p:nvSpPr>
          <p:cNvPr id="105" name="Google Shape;105;p15"/>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colour blind customer I want the website to be able to tend to my specialist needs so that I can use it functionally and efficiently.</a:t>
            </a:r>
            <a:endParaRPr sz="2400">
              <a:solidFill>
                <a:schemeClr val="dk1"/>
              </a:solidFill>
              <a:latin typeface="Calibri"/>
              <a:ea typeface="Calibri"/>
              <a:cs typeface="Calibri"/>
              <a:sym typeface="Calibri"/>
            </a:endParaRPr>
          </a:p>
        </p:txBody>
      </p:sp>
      <p:sp>
        <p:nvSpPr>
          <p:cNvPr id="106" name="Google Shape;106;p15"/>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41287" algn="l"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From home page the page ensures that light and dark colours are mixed together to ensure the imagery is easy to read</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Symbols, strokes and patterns are also used to help convey meaning</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When similar colours are displayed the contrast between them is significantly different to ensure the colours are distinguishable</a:t>
            </a:r>
            <a:endParaRPr>
              <a:solidFill>
                <a:schemeClr val="dk1"/>
              </a:solidFill>
              <a:latin typeface="Calibri"/>
              <a:ea typeface="Calibri"/>
              <a:cs typeface="Calibri"/>
              <a:sym typeface="Calibri"/>
            </a:endParaRPr>
          </a:p>
          <a:p>
            <a:pPr marL="179387" marR="0" lvl="0" indent="-141287"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Coloured fonts are avoided where possible unless the background colour is not a similar colour or they vary in contrast</a:t>
            </a:r>
            <a:endParaRPr>
              <a:solidFill>
                <a:schemeClr val="dk1"/>
              </a:solidFill>
              <a:latin typeface="Calibri"/>
              <a:ea typeface="Calibri"/>
              <a:cs typeface="Calibri"/>
              <a:sym typeface="Calibri"/>
            </a:endParaRPr>
          </a:p>
          <a:p>
            <a:pPr marL="179388" marR="0" lvl="0" indent="-141288" algn="l"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Consistent design used when navigating to different pages on the site</a:t>
            </a:r>
            <a:endParaRPr>
              <a:solidFill>
                <a:schemeClr val="dk1"/>
              </a:solidFill>
              <a:latin typeface="Calibri"/>
              <a:ea typeface="Calibri"/>
              <a:cs typeface="Calibri"/>
              <a:sym typeface="Calibri"/>
            </a:endParaRPr>
          </a:p>
        </p:txBody>
      </p:sp>
      <p:sp>
        <p:nvSpPr>
          <p:cNvPr id="107" name="Google Shape;107;p15"/>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08" name="Google Shape;108;p15"/>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09" name="Google Shape;109;p15"/>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15" name="Google Shape;115;p16"/>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View Cars</a:t>
            </a:r>
            <a:endParaRPr sz="2800">
              <a:solidFill>
                <a:schemeClr val="lt1"/>
              </a:solidFill>
              <a:latin typeface="Calibri"/>
              <a:ea typeface="Calibri"/>
              <a:cs typeface="Calibri"/>
              <a:sym typeface="Calibri"/>
            </a:endParaRPr>
          </a:p>
        </p:txBody>
      </p:sp>
      <p:sp>
        <p:nvSpPr>
          <p:cNvPr id="116" name="Google Shape;116;p16"/>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an event planner I need to see available cars  for an upcoming wedding booking, so that I can plan for the vehicles to use.</a:t>
            </a:r>
            <a:endParaRPr sz="2400">
              <a:solidFill>
                <a:schemeClr val="dk1"/>
              </a:solidFill>
              <a:latin typeface="Calibri"/>
              <a:ea typeface="Calibri"/>
              <a:cs typeface="Calibri"/>
              <a:sym typeface="Calibri"/>
            </a:endParaRPr>
          </a:p>
        </p:txBody>
      </p:sp>
      <p:sp>
        <p:nvSpPr>
          <p:cNvPr id="117" name="Google Shape;117;p16"/>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From the home page a “find cars” button is displayed</a:t>
            </a:r>
            <a:endParaRPr sz="2000">
              <a:solidFill>
                <a:schemeClr val="dk1"/>
              </a:solidFill>
              <a:latin typeface="Calibri"/>
              <a:ea typeface="Calibri"/>
              <a:cs typeface="Calibri"/>
              <a:sym typeface="Calibri"/>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“find cars” redirects the user to a page displaying a table of cars with details such as the store location, engine type, seating, etc. </a:t>
            </a:r>
            <a:endParaRPr/>
          </a:p>
        </p:txBody>
      </p:sp>
      <p:sp>
        <p:nvSpPr>
          <p:cNvPr id="118" name="Google Shape;118;p16"/>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19" name="Google Shape;119;p16"/>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120" name="Google Shape;120;p16"/>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5</a:t>
            </a:r>
            <a:endParaRPr sz="2000">
              <a:solidFill>
                <a:schemeClr val="dk1"/>
              </a:solidFill>
              <a:latin typeface="Calibri"/>
              <a:ea typeface="Calibri"/>
              <a:cs typeface="Calibri"/>
              <a:sym typeface="Calibri"/>
            </a:endParaRPr>
          </a:p>
        </p:txBody>
      </p:sp>
      <p:sp>
        <p:nvSpPr>
          <p:cNvPr id="126" name="Google Shape;126;p17"/>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Customer Personal History</a:t>
            </a:r>
            <a:endParaRPr sz="2800">
              <a:solidFill>
                <a:schemeClr val="lt1"/>
              </a:solidFill>
              <a:latin typeface="Calibri"/>
              <a:ea typeface="Calibri"/>
              <a:cs typeface="Calibri"/>
              <a:sym typeface="Calibri"/>
            </a:endParaRPr>
          </a:p>
        </p:txBody>
      </p:sp>
      <p:sp>
        <p:nvSpPr>
          <p:cNvPr id="127" name="Google Shape;127;p17"/>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lvl="0" indent="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customer I want to be able to login so that I can view my personal information such as my rental history</a:t>
            </a:r>
            <a:endParaRPr sz="2400">
              <a:solidFill>
                <a:schemeClr val="dk1"/>
              </a:solidFill>
              <a:latin typeface="Calibri"/>
              <a:ea typeface="Calibri"/>
              <a:cs typeface="Calibri"/>
              <a:sym typeface="Calibri"/>
            </a:endParaRPr>
          </a:p>
        </p:txBody>
      </p:sp>
      <p:sp>
        <p:nvSpPr>
          <p:cNvPr id="128" name="Google Shape;128;p17"/>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On home page a “Login” button is displayed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on the button redirects the user to a form to enter their customer ID and password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If details are incorrect the user is alerted</a:t>
            </a:r>
            <a:endParaRPr sz="1200">
              <a:solidFill>
                <a:schemeClr val="dk1"/>
              </a:solidFill>
              <a:latin typeface="Calibri"/>
              <a:ea typeface="Calibri"/>
              <a:cs typeface="Calibri"/>
              <a:sym typeface="Calibri"/>
            </a:endParaRPr>
          </a:p>
          <a:p>
            <a:pPr marL="179387" lvl="0" indent="-1285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Correctly submitting the details redirects the user back to the home page where the login button now says “Sign out” and their name  is displayed to show they are logged in. A “Personal history” button is now available</a:t>
            </a:r>
            <a:endParaRPr sz="1200">
              <a:solidFill>
                <a:schemeClr val="dk1"/>
              </a:solidFill>
              <a:latin typeface="Calibri"/>
              <a:ea typeface="Calibri"/>
              <a:cs typeface="Calibri"/>
              <a:sym typeface="Calibri"/>
            </a:endParaRPr>
          </a:p>
          <a:p>
            <a:pPr marL="179388" marR="0" lvl="0" indent="-128588" algn="l" rtl="0">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Clicking “personal history” redirects the user to a page displaying a table of the users rental history including details such as time, store drop in and out and car</a:t>
            </a:r>
            <a:endParaRPr sz="1200"/>
          </a:p>
        </p:txBody>
      </p:sp>
      <p:sp>
        <p:nvSpPr>
          <p:cNvPr id="129" name="Google Shape;129;p17"/>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30" name="Google Shape;130;p17"/>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131" name="Google Shape;131;p17"/>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7" marR="0" lvl="0" indent="-179387"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6</a:t>
            </a:r>
            <a:endParaRPr sz="2000">
              <a:solidFill>
                <a:schemeClr val="dk1"/>
              </a:solidFill>
              <a:latin typeface="Calibri"/>
              <a:ea typeface="Calibri"/>
              <a:cs typeface="Calibri"/>
              <a:sym typeface="Calibri"/>
            </a:endParaRPr>
          </a:p>
        </p:txBody>
      </p:sp>
      <p:sp>
        <p:nvSpPr>
          <p:cNvPr id="137" name="Google Shape;137;p18"/>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Most Fuel Efficient</a:t>
            </a:r>
            <a:endParaRPr sz="2800">
              <a:solidFill>
                <a:schemeClr val="lt1"/>
              </a:solidFill>
              <a:latin typeface="Calibri"/>
              <a:ea typeface="Calibri"/>
              <a:cs typeface="Calibri"/>
              <a:sym typeface="Calibri"/>
            </a:endParaRPr>
          </a:p>
        </p:txBody>
      </p:sp>
      <p:sp>
        <p:nvSpPr>
          <p:cNvPr id="138" name="Google Shape;138;p18"/>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cost efficient consumer I want to view the most fuel efficient car for a family road trip, so I can save money.</a:t>
            </a:r>
            <a:endParaRPr sz="2400">
              <a:solidFill>
                <a:schemeClr val="dk1"/>
              </a:solidFill>
              <a:latin typeface="Calibri"/>
              <a:ea typeface="Calibri"/>
              <a:cs typeface="Calibri"/>
              <a:sym typeface="Calibri"/>
            </a:endParaRPr>
          </a:p>
        </p:txBody>
      </p:sp>
      <p:sp>
        <p:nvSpPr>
          <p:cNvPr id="139" name="Google Shape;139;p18"/>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an “order by fuel efficiency” button is displayed</a:t>
            </a:r>
            <a:endParaRPr sz="1600">
              <a:solidFill>
                <a:schemeClr val="dk1"/>
              </a:solidFill>
              <a:latin typeface="Calibri"/>
              <a:ea typeface="Calibri"/>
              <a:cs typeface="Calibri"/>
              <a:sym typeface="Calibri"/>
            </a:endParaRPr>
          </a:p>
          <a:p>
            <a:pPr marL="179388" marR="0" lvl="0" indent="-153988" algn="l"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 details sorted by their fuel efficiency (based on the previously displayed information)</a:t>
            </a:r>
            <a:endParaRPr sz="1600"/>
          </a:p>
        </p:txBody>
      </p:sp>
      <p:sp>
        <p:nvSpPr>
          <p:cNvPr id="140" name="Google Shape;140;p18"/>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41" name="Google Shape;141;p18"/>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42" name="Google Shape;142;p18"/>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7</a:t>
            </a:r>
            <a:endParaRPr sz="2000">
              <a:solidFill>
                <a:schemeClr val="dk1"/>
              </a:solidFill>
              <a:latin typeface="Calibri"/>
              <a:ea typeface="Calibri"/>
              <a:cs typeface="Calibri"/>
              <a:sym typeface="Calibri"/>
            </a:endParaRPr>
          </a:p>
        </p:txBody>
      </p:sp>
      <p:sp>
        <p:nvSpPr>
          <p:cNvPr id="148" name="Google Shape;148;p19"/>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Engine</a:t>
            </a:r>
            <a:endParaRPr sz="2800">
              <a:solidFill>
                <a:schemeClr val="lt1"/>
              </a:solidFill>
              <a:latin typeface="Calibri"/>
              <a:ea typeface="Calibri"/>
              <a:cs typeface="Calibri"/>
              <a:sym typeface="Calibri"/>
            </a:endParaRPr>
          </a:p>
        </p:txBody>
      </p:sp>
      <p:sp>
        <p:nvSpPr>
          <p:cNvPr id="149" name="Google Shape;149;p19"/>
          <p:cNvSpPr/>
          <p:nvPr/>
        </p:nvSpPr>
        <p:spPr>
          <a:xfrm>
            <a:off x="39153" y="822470"/>
            <a:ext cx="9828000" cy="23400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an environmentally friendly customer I want to filter cars by engine type so that I can easily find an electric car.</a:t>
            </a:r>
            <a:endParaRPr sz="2400">
              <a:solidFill>
                <a:schemeClr val="dk1"/>
              </a:solidFill>
              <a:latin typeface="Calibri"/>
              <a:ea typeface="Calibri"/>
              <a:cs typeface="Calibri"/>
              <a:sym typeface="Calibri"/>
            </a:endParaRPr>
          </a:p>
        </p:txBody>
      </p:sp>
      <p:sp>
        <p:nvSpPr>
          <p:cNvPr id="150" name="Google Shape;150;p19"/>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engine” drop down list is displayed (showing each available engine type)</a:t>
            </a:r>
            <a:endParaRPr sz="1600">
              <a:solidFill>
                <a:schemeClr val="dk1"/>
              </a:solidFill>
              <a:latin typeface="Calibri"/>
              <a:ea typeface="Calibri"/>
              <a:cs typeface="Calibri"/>
              <a:sym typeface="Calibri"/>
            </a:endParaRPr>
          </a:p>
          <a:p>
            <a:pPr marL="179387" lvl="0" indent="-1539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engine type (based on the previously displayed information)</a:t>
            </a:r>
            <a:endParaRPr>
              <a:solidFill>
                <a:schemeClr val="dk1"/>
              </a:solidFill>
              <a:latin typeface="Calibri"/>
              <a:ea typeface="Calibri"/>
              <a:cs typeface="Calibri"/>
              <a:sym typeface="Calibri"/>
            </a:endParaRPr>
          </a:p>
        </p:txBody>
      </p:sp>
      <p:sp>
        <p:nvSpPr>
          <p:cNvPr id="151" name="Google Shape;151;p19"/>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52" name="Google Shape;152;p19"/>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53" name="Google Shape;153;p19"/>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p:nvPr/>
        </p:nvSpPr>
        <p:spPr>
          <a:xfrm>
            <a:off x="39153" y="109410"/>
            <a:ext cx="720000" cy="540000"/>
          </a:xfrm>
          <a:prstGeom prst="rect">
            <a:avLst/>
          </a:prstGeom>
          <a:solidFill>
            <a:srgbClr val="B7CCE4"/>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159" name="Google Shape;159;p20"/>
          <p:cNvSpPr/>
          <p:nvPr/>
        </p:nvSpPr>
        <p:spPr>
          <a:xfrm>
            <a:off x="831153" y="109410"/>
            <a:ext cx="7380000" cy="540000"/>
          </a:xfrm>
          <a:prstGeom prst="rect">
            <a:avLst/>
          </a:prstGeom>
          <a:solidFill>
            <a:schemeClr val="accent1"/>
          </a:solidFill>
          <a:ln w="25400" cap="flat" cmpd="sng">
            <a:solidFill>
              <a:srgbClr val="24406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2800">
                <a:solidFill>
                  <a:schemeClr val="lt1"/>
                </a:solidFill>
                <a:latin typeface="Calibri"/>
                <a:ea typeface="Calibri"/>
                <a:cs typeface="Calibri"/>
                <a:sym typeface="Calibri"/>
              </a:rPr>
              <a:t>Cars By Price</a:t>
            </a:r>
            <a:endParaRPr sz="2800">
              <a:solidFill>
                <a:schemeClr val="lt1"/>
              </a:solidFill>
              <a:latin typeface="Calibri"/>
              <a:ea typeface="Calibri"/>
              <a:cs typeface="Calibri"/>
              <a:sym typeface="Calibri"/>
            </a:endParaRPr>
          </a:p>
        </p:txBody>
      </p:sp>
      <p:sp>
        <p:nvSpPr>
          <p:cNvPr id="160" name="Google Shape;160;p20"/>
          <p:cNvSpPr/>
          <p:nvPr/>
        </p:nvSpPr>
        <p:spPr>
          <a:xfrm>
            <a:off x="39000" y="758725"/>
            <a:ext cx="9828000" cy="2435100"/>
          </a:xfrm>
          <a:prstGeom prst="rect">
            <a:avLst/>
          </a:prstGeom>
          <a:solidFill>
            <a:srgbClr val="C5D8F1"/>
          </a:solidFill>
          <a:ln w="25400" cap="flat" cmpd="sng">
            <a:solidFill>
              <a:srgbClr val="24406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AU" sz="2400">
                <a:solidFill>
                  <a:schemeClr val="dk1"/>
                </a:solidFill>
                <a:latin typeface="Calibri"/>
                <a:ea typeface="Calibri"/>
                <a:cs typeface="Calibri"/>
                <a:sym typeface="Calibri"/>
              </a:rPr>
              <a:t>As a businessman, I want to view the most cost effective car to drive around the city for work so I can rent the appropriate vehicle.</a:t>
            </a:r>
            <a:endParaRPr sz="2400">
              <a:solidFill>
                <a:schemeClr val="dk1"/>
              </a:solidFill>
              <a:latin typeface="Calibri"/>
              <a:ea typeface="Calibri"/>
              <a:cs typeface="Calibri"/>
              <a:sym typeface="Calibri"/>
            </a:endParaRPr>
          </a:p>
        </p:txBody>
      </p:sp>
      <p:sp>
        <p:nvSpPr>
          <p:cNvPr id="161" name="Google Shape;161;p20"/>
          <p:cNvSpPr/>
          <p:nvPr/>
        </p:nvSpPr>
        <p:spPr>
          <a:xfrm>
            <a:off x="39153" y="3335530"/>
            <a:ext cx="9828000" cy="1620000"/>
          </a:xfrm>
          <a:prstGeom prst="rect">
            <a:avLst/>
          </a:prstGeom>
          <a:solidFill>
            <a:srgbClr val="DAE5F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marL="179387" marR="0" lvl="0" indent="-153987" algn="l" rtl="0">
              <a:spcBef>
                <a:spcPts val="0"/>
              </a:spcBef>
              <a:spcAft>
                <a:spcPts val="0"/>
              </a:spcAft>
              <a:buClr>
                <a:schemeClr val="dk1"/>
              </a:buClr>
              <a:buSzPts val="1600"/>
              <a:buFont typeface="Calibri"/>
              <a:buChar char="•"/>
            </a:pPr>
            <a:r>
              <a:rPr lang="en-AU" sz="1600">
                <a:latin typeface="Calibri"/>
                <a:ea typeface="Calibri"/>
                <a:cs typeface="Calibri"/>
                <a:sym typeface="Calibri"/>
              </a:rPr>
              <a:t>Clicking the button redirects the user to the find cars page where the user finds an option to sort cars by value (highest to lowest and vice-versa) in a drop-down list that has multiple options for orderings.</a:t>
            </a:r>
            <a:endParaRPr sz="1600">
              <a:latin typeface="Calibri"/>
              <a:ea typeface="Calibri"/>
              <a:cs typeface="Calibri"/>
              <a:sym typeface="Calibri"/>
            </a:endParaRPr>
          </a:p>
          <a:p>
            <a:pPr marL="179388" marR="0" lvl="0" indent="-153988" algn="l" rtl="0">
              <a:spcBef>
                <a:spcPts val="0"/>
              </a:spcBef>
              <a:spcAft>
                <a:spcPts val="0"/>
              </a:spcAft>
              <a:buClr>
                <a:schemeClr val="dk1"/>
              </a:buClr>
              <a:buSzPts val="1600"/>
              <a:buFont typeface="Calibri"/>
              <a:buChar char="•"/>
            </a:pPr>
            <a:r>
              <a:rPr lang="en-AU" sz="1600">
                <a:latin typeface="Calibri"/>
                <a:ea typeface="Calibri"/>
                <a:cs typeface="Calibri"/>
                <a:sym typeface="Calibri"/>
              </a:rPr>
              <a:t>Selecting an item from this drop-down list will refresh the page to display cars sorted based on the selected parameter </a:t>
            </a:r>
            <a:endParaRPr sz="1600">
              <a:latin typeface="Calibri"/>
              <a:ea typeface="Calibri"/>
              <a:cs typeface="Calibri"/>
              <a:sym typeface="Calibri"/>
            </a:endParaRPr>
          </a:p>
        </p:txBody>
      </p:sp>
      <p:sp>
        <p:nvSpPr>
          <p:cNvPr id="162" name="Google Shape;162;p20"/>
          <p:cNvSpPr/>
          <p:nvPr/>
        </p:nvSpPr>
        <p:spPr>
          <a:xfrm>
            <a:off x="9147153" y="109410"/>
            <a:ext cx="720000" cy="540000"/>
          </a:xfrm>
          <a:prstGeom prst="rect">
            <a:avLst/>
          </a:prstGeom>
          <a:solidFill>
            <a:srgbClr val="CCF0CD">
              <a:alpha val="20000"/>
            </a:srgbClr>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63" name="Google Shape;163;p20"/>
          <p:cNvSpPr/>
          <p:nvPr/>
        </p:nvSpPr>
        <p:spPr>
          <a:xfrm>
            <a:off x="8283153" y="109410"/>
            <a:ext cx="792000" cy="540000"/>
          </a:xfrm>
          <a:prstGeom prst="rect">
            <a:avLst/>
          </a:prstGeom>
          <a:solidFill>
            <a:srgbClr val="E5DFEC"/>
          </a:solidFill>
          <a:ln w="25400" cap="flat" cmpd="sng">
            <a:solidFill>
              <a:srgbClr val="244061"/>
            </a:solidFill>
            <a:prstDash val="solid"/>
            <a:round/>
            <a:headEnd type="none" w="sm" len="sm"/>
            <a:tailEnd type="none" w="sm" len="sm"/>
          </a:ln>
        </p:spPr>
        <p:txBody>
          <a:bodyPr spcFirstLastPara="1" wrap="square" lIns="0" tIns="45700" rIns="0" bIns="45700" anchor="ctr" anchorCtr="0">
            <a:noAutofit/>
          </a:bodyPr>
          <a:lstStyle/>
          <a:p>
            <a:pPr marL="0" marR="0" lvl="0" indent="0" algn="ctr" rtl="0">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64" name="Google Shape;164;p20"/>
          <p:cNvSpPr/>
          <p:nvPr/>
        </p:nvSpPr>
        <p:spPr>
          <a:xfrm>
            <a:off x="39153" y="5128590"/>
            <a:ext cx="9828000" cy="1620000"/>
          </a:xfrm>
          <a:prstGeom prst="rect">
            <a:avLst/>
          </a:prstGeom>
          <a:solidFill>
            <a:schemeClr val="lt1"/>
          </a:solidFill>
          <a:ln w="25400" cap="flat" cmpd="sng">
            <a:solidFill>
              <a:srgbClr val="244061"/>
            </a:solidFill>
            <a:prstDash val="solid"/>
            <a:round/>
            <a:headEnd type="none" w="sm" len="sm"/>
            <a:tailEnd type="none" w="sm" len="sm"/>
          </a:ln>
        </p:spPr>
        <p:txBody>
          <a:bodyPr spcFirstLastPara="1" wrap="square" lIns="91425" tIns="36000" rIns="91425" bIns="45700" anchor="t" anchorCtr="0">
            <a:no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Notes</a:t>
            </a:r>
            <a:endParaRPr/>
          </a:p>
          <a:p>
            <a:pPr marL="179388" marR="0" lvl="0" indent="-179388" algn="l"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3398</Words>
  <Application>Microsoft Office PowerPoint</Application>
  <PresentationFormat>A4 Paper (210x297 mm)</PresentationFormat>
  <Paragraphs>365</Paragraphs>
  <Slides>33</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 Johnston</cp:lastModifiedBy>
  <cp:revision>2</cp:revision>
  <dcterms:modified xsi:type="dcterms:W3CDTF">2018-10-01T10:42:49Z</dcterms:modified>
</cp:coreProperties>
</file>