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57" r:id="rId3"/>
    <p:sldId id="258" r:id="rId4"/>
    <p:sldId id="261" r:id="rId5"/>
    <p:sldId id="262" r:id="rId6"/>
    <p:sldId id="264"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FD37BF-1E56-4FCC-B10A-DC5CE0BDCCC1}" type="datetimeFigureOut">
              <a:rPr lang="en-NG" smtClean="0"/>
              <a:t>08/11/2023</a:t>
            </a:fld>
            <a:endParaRPr lang="en-NG"/>
          </a:p>
        </p:txBody>
      </p:sp>
      <p:sp>
        <p:nvSpPr>
          <p:cNvPr id="5" name="Footer Placeholder 4"/>
          <p:cNvSpPr>
            <a:spLocks noGrp="1"/>
          </p:cNvSpPr>
          <p:nvPr>
            <p:ph type="ftr" sz="quarter" idx="11"/>
          </p:nvPr>
        </p:nvSpPr>
        <p:spPr/>
        <p:txBody>
          <a:bodyPr/>
          <a:lstStyle/>
          <a:p>
            <a:endParaRPr lang="en-NG"/>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1310D00-AFA2-4CAC-A30B-63DA92863679}" type="slidenum">
              <a:rPr lang="en-NG" smtClean="0"/>
              <a:t>‹#›</a:t>
            </a:fld>
            <a:endParaRPr lang="en-NG"/>
          </a:p>
        </p:txBody>
      </p:sp>
    </p:spTree>
    <p:extLst>
      <p:ext uri="{BB962C8B-B14F-4D97-AF65-F5344CB8AC3E}">
        <p14:creationId xmlns:p14="http://schemas.microsoft.com/office/powerpoint/2010/main" val="244028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FD37BF-1E56-4FCC-B10A-DC5CE0BDCCC1}" type="datetimeFigureOut">
              <a:rPr lang="en-NG" smtClean="0"/>
              <a:t>08/11/2023</a:t>
            </a:fld>
            <a:endParaRPr lang="en-NG"/>
          </a:p>
        </p:txBody>
      </p:sp>
      <p:sp>
        <p:nvSpPr>
          <p:cNvPr id="5" name="Footer Placeholder 4"/>
          <p:cNvSpPr>
            <a:spLocks noGrp="1"/>
          </p:cNvSpPr>
          <p:nvPr>
            <p:ph type="ftr" sz="quarter" idx="11"/>
          </p:nvPr>
        </p:nvSpPr>
        <p:spPr/>
        <p:txBody>
          <a:bodyPr/>
          <a:lstStyle/>
          <a:p>
            <a:endParaRPr lang="en-N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1310D00-AFA2-4CAC-A30B-63DA92863679}" type="slidenum">
              <a:rPr lang="en-NG" smtClean="0"/>
              <a:t>‹#›</a:t>
            </a:fld>
            <a:endParaRPr lang="en-NG"/>
          </a:p>
        </p:txBody>
      </p:sp>
    </p:spTree>
    <p:extLst>
      <p:ext uri="{BB962C8B-B14F-4D97-AF65-F5344CB8AC3E}">
        <p14:creationId xmlns:p14="http://schemas.microsoft.com/office/powerpoint/2010/main" val="2255027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FD37BF-1E56-4FCC-B10A-DC5CE0BDCCC1}" type="datetimeFigureOut">
              <a:rPr lang="en-NG" smtClean="0"/>
              <a:t>08/11/2023</a:t>
            </a:fld>
            <a:endParaRPr lang="en-NG"/>
          </a:p>
        </p:txBody>
      </p:sp>
      <p:sp>
        <p:nvSpPr>
          <p:cNvPr id="5" name="Footer Placeholder 4"/>
          <p:cNvSpPr>
            <a:spLocks noGrp="1"/>
          </p:cNvSpPr>
          <p:nvPr>
            <p:ph type="ftr" sz="quarter" idx="11"/>
          </p:nvPr>
        </p:nvSpPr>
        <p:spPr/>
        <p:txBody>
          <a:bodyPr/>
          <a:lstStyle/>
          <a:p>
            <a:endParaRPr lang="en-NG"/>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1310D00-AFA2-4CAC-A30B-63DA92863679}" type="slidenum">
              <a:rPr lang="en-NG" smtClean="0"/>
              <a:t>‹#›</a:t>
            </a:fld>
            <a:endParaRPr lang="en-NG"/>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5267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9FD37BF-1E56-4FCC-B10A-DC5CE0BDCCC1}" type="datetimeFigureOut">
              <a:rPr lang="en-NG" smtClean="0"/>
              <a:t>08/11/2023</a:t>
            </a:fld>
            <a:endParaRPr lang="en-NG"/>
          </a:p>
        </p:txBody>
      </p:sp>
      <p:sp>
        <p:nvSpPr>
          <p:cNvPr id="6" name="Footer Placeholder 5"/>
          <p:cNvSpPr>
            <a:spLocks noGrp="1"/>
          </p:cNvSpPr>
          <p:nvPr>
            <p:ph type="ftr" sz="quarter" idx="11"/>
          </p:nvPr>
        </p:nvSpPr>
        <p:spPr/>
        <p:txBody>
          <a:bodyPr/>
          <a:lstStyle/>
          <a:p>
            <a:endParaRPr lang="en-N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310D00-AFA2-4CAC-A30B-63DA92863679}" type="slidenum">
              <a:rPr lang="en-NG" smtClean="0"/>
              <a:t>‹#›</a:t>
            </a:fld>
            <a:endParaRPr lang="en-NG"/>
          </a:p>
        </p:txBody>
      </p:sp>
    </p:spTree>
    <p:extLst>
      <p:ext uri="{BB962C8B-B14F-4D97-AF65-F5344CB8AC3E}">
        <p14:creationId xmlns:p14="http://schemas.microsoft.com/office/powerpoint/2010/main" val="2260771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9FD37BF-1E56-4FCC-B10A-DC5CE0BDCCC1}" type="datetimeFigureOut">
              <a:rPr lang="en-NG" smtClean="0"/>
              <a:t>08/11/2023</a:t>
            </a:fld>
            <a:endParaRPr lang="en-NG"/>
          </a:p>
        </p:txBody>
      </p:sp>
      <p:sp>
        <p:nvSpPr>
          <p:cNvPr id="6" name="Footer Placeholder 5"/>
          <p:cNvSpPr>
            <a:spLocks noGrp="1"/>
          </p:cNvSpPr>
          <p:nvPr>
            <p:ph type="ftr" sz="quarter" idx="11"/>
          </p:nvPr>
        </p:nvSpPr>
        <p:spPr/>
        <p:txBody>
          <a:bodyPr/>
          <a:lstStyle/>
          <a:p>
            <a:endParaRPr lang="en-NG"/>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310D00-AFA2-4CAC-A30B-63DA92863679}" type="slidenum">
              <a:rPr lang="en-NG" smtClean="0"/>
              <a:t>‹#›</a:t>
            </a:fld>
            <a:endParaRPr lang="en-NG"/>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79495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9FD37BF-1E56-4FCC-B10A-DC5CE0BDCCC1}" type="datetimeFigureOut">
              <a:rPr lang="en-NG" smtClean="0"/>
              <a:t>08/11/2023</a:t>
            </a:fld>
            <a:endParaRPr lang="en-NG"/>
          </a:p>
        </p:txBody>
      </p:sp>
      <p:sp>
        <p:nvSpPr>
          <p:cNvPr id="6" name="Footer Placeholder 5"/>
          <p:cNvSpPr>
            <a:spLocks noGrp="1"/>
          </p:cNvSpPr>
          <p:nvPr>
            <p:ph type="ftr" sz="quarter" idx="11"/>
          </p:nvPr>
        </p:nvSpPr>
        <p:spPr/>
        <p:txBody>
          <a:bodyPr/>
          <a:lstStyle/>
          <a:p>
            <a:endParaRPr lang="en-N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310D00-AFA2-4CAC-A30B-63DA92863679}" type="slidenum">
              <a:rPr lang="en-NG" smtClean="0"/>
              <a:t>‹#›</a:t>
            </a:fld>
            <a:endParaRPr lang="en-NG"/>
          </a:p>
        </p:txBody>
      </p:sp>
    </p:spTree>
    <p:extLst>
      <p:ext uri="{BB962C8B-B14F-4D97-AF65-F5344CB8AC3E}">
        <p14:creationId xmlns:p14="http://schemas.microsoft.com/office/powerpoint/2010/main" val="2856490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FD37BF-1E56-4FCC-B10A-DC5CE0BDCCC1}" type="datetimeFigureOut">
              <a:rPr lang="en-NG" smtClean="0"/>
              <a:t>08/11/2023</a:t>
            </a:fld>
            <a:endParaRPr lang="en-NG"/>
          </a:p>
        </p:txBody>
      </p:sp>
      <p:sp>
        <p:nvSpPr>
          <p:cNvPr id="5" name="Footer Placeholder 4"/>
          <p:cNvSpPr>
            <a:spLocks noGrp="1"/>
          </p:cNvSpPr>
          <p:nvPr>
            <p:ph type="ftr" sz="quarter" idx="11"/>
          </p:nvPr>
        </p:nvSpPr>
        <p:spPr/>
        <p:txBody>
          <a:bodyPr/>
          <a:lstStyle/>
          <a:p>
            <a:endParaRPr lang="en-N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1310D00-AFA2-4CAC-A30B-63DA92863679}" type="slidenum">
              <a:rPr lang="en-NG" smtClean="0"/>
              <a:t>‹#›</a:t>
            </a:fld>
            <a:endParaRPr lang="en-NG"/>
          </a:p>
        </p:txBody>
      </p:sp>
    </p:spTree>
    <p:extLst>
      <p:ext uri="{BB962C8B-B14F-4D97-AF65-F5344CB8AC3E}">
        <p14:creationId xmlns:p14="http://schemas.microsoft.com/office/powerpoint/2010/main" val="1443733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FD37BF-1E56-4FCC-B10A-DC5CE0BDCCC1}" type="datetimeFigureOut">
              <a:rPr lang="en-NG" smtClean="0"/>
              <a:t>08/11/2023</a:t>
            </a:fld>
            <a:endParaRPr lang="en-NG"/>
          </a:p>
        </p:txBody>
      </p:sp>
      <p:sp>
        <p:nvSpPr>
          <p:cNvPr id="5" name="Footer Placeholder 4"/>
          <p:cNvSpPr>
            <a:spLocks noGrp="1"/>
          </p:cNvSpPr>
          <p:nvPr>
            <p:ph type="ftr" sz="quarter" idx="11"/>
          </p:nvPr>
        </p:nvSpPr>
        <p:spPr/>
        <p:txBody>
          <a:bodyPr/>
          <a:lstStyle/>
          <a:p>
            <a:endParaRPr lang="en-N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1310D00-AFA2-4CAC-A30B-63DA92863679}" type="slidenum">
              <a:rPr lang="en-NG" smtClean="0"/>
              <a:t>‹#›</a:t>
            </a:fld>
            <a:endParaRPr lang="en-NG"/>
          </a:p>
        </p:txBody>
      </p:sp>
    </p:spTree>
    <p:extLst>
      <p:ext uri="{BB962C8B-B14F-4D97-AF65-F5344CB8AC3E}">
        <p14:creationId xmlns:p14="http://schemas.microsoft.com/office/powerpoint/2010/main" val="208367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FD37BF-1E56-4FCC-B10A-DC5CE0BDCCC1}" type="datetimeFigureOut">
              <a:rPr lang="en-NG" smtClean="0"/>
              <a:t>08/11/2023</a:t>
            </a:fld>
            <a:endParaRPr lang="en-NG"/>
          </a:p>
        </p:txBody>
      </p:sp>
      <p:sp>
        <p:nvSpPr>
          <p:cNvPr id="5" name="Footer Placeholder 4"/>
          <p:cNvSpPr>
            <a:spLocks noGrp="1"/>
          </p:cNvSpPr>
          <p:nvPr>
            <p:ph type="ftr" sz="quarter" idx="11"/>
          </p:nvPr>
        </p:nvSpPr>
        <p:spPr/>
        <p:txBody>
          <a:bodyPr/>
          <a:lstStyle/>
          <a:p>
            <a:endParaRPr lang="en-N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1310D00-AFA2-4CAC-A30B-63DA92863679}" type="slidenum">
              <a:rPr lang="en-NG" smtClean="0"/>
              <a:t>‹#›</a:t>
            </a:fld>
            <a:endParaRPr lang="en-NG"/>
          </a:p>
        </p:txBody>
      </p:sp>
    </p:spTree>
    <p:extLst>
      <p:ext uri="{BB962C8B-B14F-4D97-AF65-F5344CB8AC3E}">
        <p14:creationId xmlns:p14="http://schemas.microsoft.com/office/powerpoint/2010/main" val="3509349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FD37BF-1E56-4FCC-B10A-DC5CE0BDCCC1}" type="datetimeFigureOut">
              <a:rPr lang="en-NG" smtClean="0"/>
              <a:t>08/11/2023</a:t>
            </a:fld>
            <a:endParaRPr lang="en-NG"/>
          </a:p>
        </p:txBody>
      </p:sp>
      <p:sp>
        <p:nvSpPr>
          <p:cNvPr id="5" name="Footer Placeholder 4"/>
          <p:cNvSpPr>
            <a:spLocks noGrp="1"/>
          </p:cNvSpPr>
          <p:nvPr>
            <p:ph type="ftr" sz="quarter" idx="11"/>
          </p:nvPr>
        </p:nvSpPr>
        <p:spPr/>
        <p:txBody>
          <a:bodyPr/>
          <a:lstStyle/>
          <a:p>
            <a:endParaRPr lang="en-N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1310D00-AFA2-4CAC-A30B-63DA92863679}" type="slidenum">
              <a:rPr lang="en-NG" smtClean="0"/>
              <a:t>‹#›</a:t>
            </a:fld>
            <a:endParaRPr lang="en-NG"/>
          </a:p>
        </p:txBody>
      </p:sp>
    </p:spTree>
    <p:extLst>
      <p:ext uri="{BB962C8B-B14F-4D97-AF65-F5344CB8AC3E}">
        <p14:creationId xmlns:p14="http://schemas.microsoft.com/office/powerpoint/2010/main" val="272752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FD37BF-1E56-4FCC-B10A-DC5CE0BDCCC1}" type="datetimeFigureOut">
              <a:rPr lang="en-NG" smtClean="0"/>
              <a:t>08/11/2023</a:t>
            </a:fld>
            <a:endParaRPr lang="en-NG"/>
          </a:p>
        </p:txBody>
      </p:sp>
      <p:sp>
        <p:nvSpPr>
          <p:cNvPr id="6" name="Footer Placeholder 5"/>
          <p:cNvSpPr>
            <a:spLocks noGrp="1"/>
          </p:cNvSpPr>
          <p:nvPr>
            <p:ph type="ftr" sz="quarter" idx="11"/>
          </p:nvPr>
        </p:nvSpPr>
        <p:spPr/>
        <p:txBody>
          <a:bodyPr/>
          <a:lstStyle/>
          <a:p>
            <a:endParaRPr lang="en-NG"/>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1310D00-AFA2-4CAC-A30B-63DA92863679}" type="slidenum">
              <a:rPr lang="en-NG" smtClean="0"/>
              <a:t>‹#›</a:t>
            </a:fld>
            <a:endParaRPr lang="en-NG"/>
          </a:p>
        </p:txBody>
      </p:sp>
    </p:spTree>
    <p:extLst>
      <p:ext uri="{BB962C8B-B14F-4D97-AF65-F5344CB8AC3E}">
        <p14:creationId xmlns:p14="http://schemas.microsoft.com/office/powerpoint/2010/main" val="2265455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FD37BF-1E56-4FCC-B10A-DC5CE0BDCCC1}" type="datetimeFigureOut">
              <a:rPr lang="en-NG" smtClean="0"/>
              <a:t>08/11/2023</a:t>
            </a:fld>
            <a:endParaRPr lang="en-NG"/>
          </a:p>
        </p:txBody>
      </p:sp>
      <p:sp>
        <p:nvSpPr>
          <p:cNvPr id="8" name="Footer Placeholder 7"/>
          <p:cNvSpPr>
            <a:spLocks noGrp="1"/>
          </p:cNvSpPr>
          <p:nvPr>
            <p:ph type="ftr" sz="quarter" idx="11"/>
          </p:nvPr>
        </p:nvSpPr>
        <p:spPr/>
        <p:txBody>
          <a:bodyPr/>
          <a:lstStyle/>
          <a:p>
            <a:endParaRPr lang="en-NG"/>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1310D00-AFA2-4CAC-A30B-63DA92863679}" type="slidenum">
              <a:rPr lang="en-NG" smtClean="0"/>
              <a:t>‹#›</a:t>
            </a:fld>
            <a:endParaRPr lang="en-NG"/>
          </a:p>
        </p:txBody>
      </p:sp>
    </p:spTree>
    <p:extLst>
      <p:ext uri="{BB962C8B-B14F-4D97-AF65-F5344CB8AC3E}">
        <p14:creationId xmlns:p14="http://schemas.microsoft.com/office/powerpoint/2010/main" val="508570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FD37BF-1E56-4FCC-B10A-DC5CE0BDCCC1}" type="datetimeFigureOut">
              <a:rPr lang="en-NG" smtClean="0"/>
              <a:t>08/11/2023</a:t>
            </a:fld>
            <a:endParaRPr lang="en-NG"/>
          </a:p>
        </p:txBody>
      </p:sp>
      <p:sp>
        <p:nvSpPr>
          <p:cNvPr id="4" name="Footer Placeholder 3"/>
          <p:cNvSpPr>
            <a:spLocks noGrp="1"/>
          </p:cNvSpPr>
          <p:nvPr>
            <p:ph type="ftr" sz="quarter" idx="11"/>
          </p:nvPr>
        </p:nvSpPr>
        <p:spPr/>
        <p:txBody>
          <a:bodyPr/>
          <a:lstStyle/>
          <a:p>
            <a:endParaRPr lang="en-NG"/>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1310D00-AFA2-4CAC-A30B-63DA92863679}" type="slidenum">
              <a:rPr lang="en-NG" smtClean="0"/>
              <a:t>‹#›</a:t>
            </a:fld>
            <a:endParaRPr lang="en-NG"/>
          </a:p>
        </p:txBody>
      </p:sp>
    </p:spTree>
    <p:extLst>
      <p:ext uri="{BB962C8B-B14F-4D97-AF65-F5344CB8AC3E}">
        <p14:creationId xmlns:p14="http://schemas.microsoft.com/office/powerpoint/2010/main" val="848733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FD37BF-1E56-4FCC-B10A-DC5CE0BDCCC1}" type="datetimeFigureOut">
              <a:rPr lang="en-NG" smtClean="0"/>
              <a:t>08/11/2023</a:t>
            </a:fld>
            <a:endParaRPr lang="en-NG"/>
          </a:p>
        </p:txBody>
      </p:sp>
      <p:sp>
        <p:nvSpPr>
          <p:cNvPr id="3" name="Footer Placeholder 2"/>
          <p:cNvSpPr>
            <a:spLocks noGrp="1"/>
          </p:cNvSpPr>
          <p:nvPr>
            <p:ph type="ftr" sz="quarter" idx="11"/>
          </p:nvPr>
        </p:nvSpPr>
        <p:spPr/>
        <p:txBody>
          <a:bodyPr/>
          <a:lstStyle/>
          <a:p>
            <a:endParaRPr lang="en-NG"/>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1310D00-AFA2-4CAC-A30B-63DA92863679}" type="slidenum">
              <a:rPr lang="en-NG" smtClean="0"/>
              <a:t>‹#›</a:t>
            </a:fld>
            <a:endParaRPr lang="en-NG"/>
          </a:p>
        </p:txBody>
      </p:sp>
    </p:spTree>
    <p:extLst>
      <p:ext uri="{BB962C8B-B14F-4D97-AF65-F5344CB8AC3E}">
        <p14:creationId xmlns:p14="http://schemas.microsoft.com/office/powerpoint/2010/main" val="3533701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FD37BF-1E56-4FCC-B10A-DC5CE0BDCCC1}" type="datetimeFigureOut">
              <a:rPr lang="en-NG" smtClean="0"/>
              <a:t>08/11/2023</a:t>
            </a:fld>
            <a:endParaRPr lang="en-NG"/>
          </a:p>
        </p:txBody>
      </p:sp>
      <p:sp>
        <p:nvSpPr>
          <p:cNvPr id="6" name="Footer Placeholder 5"/>
          <p:cNvSpPr>
            <a:spLocks noGrp="1"/>
          </p:cNvSpPr>
          <p:nvPr>
            <p:ph type="ftr" sz="quarter" idx="11"/>
          </p:nvPr>
        </p:nvSpPr>
        <p:spPr/>
        <p:txBody>
          <a:bodyPr/>
          <a:lstStyle/>
          <a:p>
            <a:endParaRPr lang="en-NG"/>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1310D00-AFA2-4CAC-A30B-63DA92863679}" type="slidenum">
              <a:rPr lang="en-NG" smtClean="0"/>
              <a:t>‹#›</a:t>
            </a:fld>
            <a:endParaRPr lang="en-NG"/>
          </a:p>
        </p:txBody>
      </p:sp>
    </p:spTree>
    <p:extLst>
      <p:ext uri="{BB962C8B-B14F-4D97-AF65-F5344CB8AC3E}">
        <p14:creationId xmlns:p14="http://schemas.microsoft.com/office/powerpoint/2010/main" val="195471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FD37BF-1E56-4FCC-B10A-DC5CE0BDCCC1}" type="datetimeFigureOut">
              <a:rPr lang="en-NG" smtClean="0"/>
              <a:t>08/11/2023</a:t>
            </a:fld>
            <a:endParaRPr lang="en-NG"/>
          </a:p>
        </p:txBody>
      </p:sp>
      <p:sp>
        <p:nvSpPr>
          <p:cNvPr id="6" name="Footer Placeholder 5"/>
          <p:cNvSpPr>
            <a:spLocks noGrp="1"/>
          </p:cNvSpPr>
          <p:nvPr>
            <p:ph type="ftr" sz="quarter" idx="11"/>
          </p:nvPr>
        </p:nvSpPr>
        <p:spPr/>
        <p:txBody>
          <a:bodyPr/>
          <a:lstStyle/>
          <a:p>
            <a:endParaRPr lang="en-N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310D00-AFA2-4CAC-A30B-63DA92863679}" type="slidenum">
              <a:rPr lang="en-NG" smtClean="0"/>
              <a:t>‹#›</a:t>
            </a:fld>
            <a:endParaRPr lang="en-NG"/>
          </a:p>
        </p:txBody>
      </p:sp>
    </p:spTree>
    <p:extLst>
      <p:ext uri="{BB962C8B-B14F-4D97-AF65-F5344CB8AC3E}">
        <p14:creationId xmlns:p14="http://schemas.microsoft.com/office/powerpoint/2010/main" val="3074880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9FD37BF-1E56-4FCC-B10A-DC5CE0BDCCC1}" type="datetimeFigureOut">
              <a:rPr lang="en-NG" smtClean="0"/>
              <a:t>08/11/2023</a:t>
            </a:fld>
            <a:endParaRPr lang="en-NG"/>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NG"/>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1310D00-AFA2-4CAC-A30B-63DA92863679}" type="slidenum">
              <a:rPr lang="en-NG" smtClean="0"/>
              <a:t>‹#›</a:t>
            </a:fld>
            <a:endParaRPr lang="en-NG"/>
          </a:p>
        </p:txBody>
      </p:sp>
    </p:spTree>
    <p:extLst>
      <p:ext uri="{BB962C8B-B14F-4D97-AF65-F5344CB8AC3E}">
        <p14:creationId xmlns:p14="http://schemas.microsoft.com/office/powerpoint/2010/main" val="2680648049"/>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D48D-316F-FEB7-DF96-364BAF2C1966}"/>
              </a:ext>
            </a:extLst>
          </p:cNvPr>
          <p:cNvSpPr>
            <a:spLocks noGrp="1"/>
          </p:cNvSpPr>
          <p:nvPr>
            <p:ph type="ctrTitle"/>
          </p:nvPr>
        </p:nvSpPr>
        <p:spPr>
          <a:xfrm>
            <a:off x="1145424" y="548640"/>
            <a:ext cx="8065954" cy="904775"/>
          </a:xfrm>
        </p:spPr>
        <p:txBody>
          <a:bodyPr>
            <a:normAutofit fontScale="90000"/>
          </a:bodyPr>
          <a:lstStyle/>
          <a:p>
            <a:r>
              <a:rPr lang="en-GB" b="1" dirty="0"/>
              <a:t>Executive Summary</a:t>
            </a:r>
            <a:endParaRPr lang="en-NG" b="1" dirty="0"/>
          </a:p>
        </p:txBody>
      </p:sp>
      <p:sp>
        <p:nvSpPr>
          <p:cNvPr id="3" name="Subtitle 2">
            <a:extLst>
              <a:ext uri="{FF2B5EF4-FFF2-40B4-BE49-F238E27FC236}">
                <a16:creationId xmlns:a16="http://schemas.microsoft.com/office/drawing/2014/main" id="{07687640-6788-65BD-5D20-5D60D3842F5F}"/>
              </a:ext>
            </a:extLst>
          </p:cNvPr>
          <p:cNvSpPr>
            <a:spLocks noGrp="1"/>
          </p:cNvSpPr>
          <p:nvPr>
            <p:ph type="subTitle" idx="1"/>
          </p:nvPr>
        </p:nvSpPr>
        <p:spPr>
          <a:xfrm>
            <a:off x="1739768" y="1896175"/>
            <a:ext cx="8915399" cy="3234089"/>
          </a:xfrm>
        </p:spPr>
        <p:txBody>
          <a:bodyPr>
            <a:normAutofit fontScale="77500" lnSpcReduction="20000"/>
          </a:bodyPr>
          <a:lstStyle/>
          <a:p>
            <a:endParaRPr lang="en-GB" sz="4100" dirty="0">
              <a:solidFill>
                <a:srgbClr val="374151"/>
              </a:solidFill>
              <a:latin typeface="Söhne"/>
            </a:endParaRPr>
          </a:p>
          <a:p>
            <a:pPr marL="342900" indent="-342900">
              <a:buFont typeface="Arial" panose="020B0604020202020204" pitchFamily="34" charset="0"/>
              <a:buChar char="•"/>
            </a:pPr>
            <a:r>
              <a:rPr lang="en-GB" sz="4100" dirty="0">
                <a:solidFill>
                  <a:srgbClr val="374151"/>
                </a:solidFill>
                <a:latin typeface="Sitka Display" pitchFamily="2" charset="0"/>
              </a:rPr>
              <a:t>Epictrips.com is an online booking platform that has observed a substantial surge in mobile bookings over the recent years.</a:t>
            </a:r>
          </a:p>
          <a:p>
            <a:pPr marL="342900" indent="-342900">
              <a:buFont typeface="Arial" panose="020B0604020202020204" pitchFamily="34" charset="0"/>
              <a:buChar char="•"/>
            </a:pPr>
            <a:r>
              <a:rPr lang="en-GB" sz="4100" dirty="0">
                <a:solidFill>
                  <a:srgbClr val="374151"/>
                </a:solidFill>
                <a:latin typeface="Sitka Display" pitchFamily="2" charset="0"/>
              </a:rPr>
              <a:t>In order to leverage this burgeoning trend, Epictrips.com must tactically allocate its marketing budget with the aim of increasing its revenue.</a:t>
            </a:r>
          </a:p>
          <a:p>
            <a:pPr marL="342900" indent="-342900">
              <a:buFont typeface="Arial" panose="020B0604020202020204" pitchFamily="34" charset="0"/>
              <a:buChar char="•"/>
            </a:pPr>
            <a:endParaRPr lang="en-GB" sz="4100" dirty="0">
              <a:solidFill>
                <a:srgbClr val="374151"/>
              </a:solidFill>
              <a:latin typeface="Sitka Display" pitchFamily="2" charset="0"/>
            </a:endParaRPr>
          </a:p>
          <a:p>
            <a:endParaRPr lang="en-GB" b="0" i="0" dirty="0">
              <a:solidFill>
                <a:srgbClr val="374151"/>
              </a:solidFill>
              <a:effectLst/>
              <a:latin typeface="Söhne"/>
            </a:endParaRPr>
          </a:p>
          <a:p>
            <a:endParaRPr lang="en-GB" b="0" i="0" dirty="0">
              <a:solidFill>
                <a:srgbClr val="374151"/>
              </a:solidFill>
              <a:effectLst/>
              <a:latin typeface="Söhne"/>
            </a:endParaRPr>
          </a:p>
          <a:p>
            <a:endParaRPr lang="en-NG" dirty="0"/>
          </a:p>
        </p:txBody>
      </p:sp>
    </p:spTree>
    <p:extLst>
      <p:ext uri="{BB962C8B-B14F-4D97-AF65-F5344CB8AC3E}">
        <p14:creationId xmlns:p14="http://schemas.microsoft.com/office/powerpoint/2010/main" val="1280703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D48D-316F-FEB7-DF96-364BAF2C1966}"/>
              </a:ext>
            </a:extLst>
          </p:cNvPr>
          <p:cNvSpPr>
            <a:spLocks noGrp="1"/>
          </p:cNvSpPr>
          <p:nvPr>
            <p:ph type="ctrTitle"/>
          </p:nvPr>
        </p:nvSpPr>
        <p:spPr>
          <a:xfrm>
            <a:off x="1029903" y="512545"/>
            <a:ext cx="9488897" cy="950495"/>
          </a:xfrm>
        </p:spPr>
        <p:txBody>
          <a:bodyPr>
            <a:normAutofit/>
          </a:bodyPr>
          <a:lstStyle/>
          <a:p>
            <a:r>
              <a:rPr lang="en-GB" sz="4800" b="1" dirty="0"/>
              <a:t>Methodology</a:t>
            </a:r>
            <a:endParaRPr lang="en-NG" sz="4800" b="1" dirty="0"/>
          </a:p>
        </p:txBody>
      </p:sp>
      <p:sp>
        <p:nvSpPr>
          <p:cNvPr id="3" name="Subtitle 2">
            <a:extLst>
              <a:ext uri="{FF2B5EF4-FFF2-40B4-BE49-F238E27FC236}">
                <a16:creationId xmlns:a16="http://schemas.microsoft.com/office/drawing/2014/main" id="{07687640-6788-65BD-5D20-5D60D3842F5F}"/>
              </a:ext>
            </a:extLst>
          </p:cNvPr>
          <p:cNvSpPr>
            <a:spLocks noGrp="1"/>
          </p:cNvSpPr>
          <p:nvPr>
            <p:ph type="subTitle" idx="1"/>
          </p:nvPr>
        </p:nvSpPr>
        <p:spPr>
          <a:xfrm>
            <a:off x="1673201" y="1915427"/>
            <a:ext cx="9831412" cy="2820203"/>
          </a:xfrm>
        </p:spPr>
        <p:txBody>
          <a:bodyPr/>
          <a:lstStyle/>
          <a:p>
            <a:pPr marL="342900" indent="-342900">
              <a:buFont typeface="Arial" panose="020B0604020202020204" pitchFamily="34" charset="0"/>
              <a:buChar char="•"/>
            </a:pPr>
            <a:endParaRPr lang="en-GB" sz="2400" dirty="0">
              <a:solidFill>
                <a:srgbClr val="374151"/>
              </a:solidFill>
              <a:latin typeface="Sitka Display" pitchFamily="2" charset="0"/>
            </a:endParaRPr>
          </a:p>
          <a:p>
            <a:pPr marL="342900" indent="-342900">
              <a:buFont typeface="Arial" panose="020B0604020202020204" pitchFamily="34" charset="0"/>
              <a:buChar char="•"/>
            </a:pPr>
            <a:r>
              <a:rPr lang="en-GB" sz="2400" dirty="0">
                <a:solidFill>
                  <a:srgbClr val="374151"/>
                </a:solidFill>
                <a:latin typeface="Sitka Display" pitchFamily="2" charset="0"/>
              </a:rPr>
              <a:t>I embarked on a comprehensive analysis of the two datasets, employing a combination of Microsoft Excel and Power BI</a:t>
            </a:r>
          </a:p>
          <a:p>
            <a:endParaRPr lang="en-GB" sz="2400" dirty="0">
              <a:solidFill>
                <a:srgbClr val="374151"/>
              </a:solidFill>
              <a:latin typeface="Sitka Display" pitchFamily="2" charset="0"/>
            </a:endParaRPr>
          </a:p>
          <a:p>
            <a:r>
              <a:rPr lang="en-GB" sz="2400" b="1" dirty="0">
                <a:solidFill>
                  <a:srgbClr val="374151"/>
                </a:solidFill>
                <a:latin typeface="Söhne"/>
              </a:rPr>
              <a:t> </a:t>
            </a:r>
            <a:endParaRPr lang="en-GB" sz="2400" b="1" i="0" dirty="0">
              <a:solidFill>
                <a:srgbClr val="374151"/>
              </a:solidFill>
              <a:effectLst/>
              <a:latin typeface="Söhne"/>
            </a:endParaRPr>
          </a:p>
          <a:p>
            <a:endParaRPr lang="en-NG" dirty="0"/>
          </a:p>
        </p:txBody>
      </p:sp>
    </p:spTree>
    <p:extLst>
      <p:ext uri="{BB962C8B-B14F-4D97-AF65-F5344CB8AC3E}">
        <p14:creationId xmlns:p14="http://schemas.microsoft.com/office/powerpoint/2010/main" val="2933358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D48D-316F-FEB7-DF96-364BAF2C1966}"/>
              </a:ext>
            </a:extLst>
          </p:cNvPr>
          <p:cNvSpPr>
            <a:spLocks noGrp="1"/>
          </p:cNvSpPr>
          <p:nvPr>
            <p:ph type="ctrTitle"/>
          </p:nvPr>
        </p:nvSpPr>
        <p:spPr>
          <a:xfrm>
            <a:off x="1029903" y="512545"/>
            <a:ext cx="9488897" cy="950495"/>
          </a:xfrm>
        </p:spPr>
        <p:txBody>
          <a:bodyPr>
            <a:normAutofit/>
          </a:bodyPr>
          <a:lstStyle/>
          <a:p>
            <a:r>
              <a:rPr lang="en-GB" sz="4800" b="1" dirty="0"/>
              <a:t>Data Analysis</a:t>
            </a:r>
            <a:endParaRPr lang="en-NG" sz="4800" b="1" dirty="0"/>
          </a:p>
        </p:txBody>
      </p:sp>
      <p:sp>
        <p:nvSpPr>
          <p:cNvPr id="5" name="Subtitle 4">
            <a:extLst>
              <a:ext uri="{FF2B5EF4-FFF2-40B4-BE49-F238E27FC236}">
                <a16:creationId xmlns:a16="http://schemas.microsoft.com/office/drawing/2014/main" id="{080E647B-FEA7-2423-D19B-DFBD8751B71D}"/>
              </a:ext>
            </a:extLst>
          </p:cNvPr>
          <p:cNvSpPr>
            <a:spLocks noGrp="1"/>
          </p:cNvSpPr>
          <p:nvPr>
            <p:ph type="subTitle" idx="1"/>
          </p:nvPr>
        </p:nvSpPr>
        <p:spPr>
          <a:xfrm>
            <a:off x="2015715" y="4841507"/>
            <a:ext cx="9488897" cy="1578544"/>
          </a:xfrm>
        </p:spPr>
        <p:txBody>
          <a:bodyPr>
            <a:normAutofit lnSpcReduction="10000"/>
          </a:bodyPr>
          <a:lstStyle/>
          <a:p>
            <a:r>
              <a:rPr lang="en-GB" dirty="0"/>
              <a:t>In 2022, revenue generated from mobile devices surpassed 265 million, marking a remarkable increase of more than 400% compared to the previous year, 2021, when it stood at 47 million.</a:t>
            </a:r>
          </a:p>
          <a:p>
            <a:r>
              <a:rPr lang="en-GB" dirty="0"/>
              <a:t>The chart also indicates that a higher percentage of the revenue was generated via mobile web.</a:t>
            </a:r>
          </a:p>
          <a:p>
            <a:endParaRPr lang="en-NG" dirty="0"/>
          </a:p>
        </p:txBody>
      </p:sp>
      <p:pic>
        <p:nvPicPr>
          <p:cNvPr id="7" name="Picture 6">
            <a:extLst>
              <a:ext uri="{FF2B5EF4-FFF2-40B4-BE49-F238E27FC236}">
                <a16:creationId xmlns:a16="http://schemas.microsoft.com/office/drawing/2014/main" id="{79023C03-B2F6-174B-AF7D-BE052C37B64D}"/>
              </a:ext>
            </a:extLst>
          </p:cNvPr>
          <p:cNvPicPr>
            <a:picLocks noChangeAspect="1"/>
          </p:cNvPicPr>
          <p:nvPr/>
        </p:nvPicPr>
        <p:blipFill>
          <a:blip r:embed="rId2"/>
          <a:stretch>
            <a:fillRect/>
          </a:stretch>
        </p:blipFill>
        <p:spPr>
          <a:xfrm>
            <a:off x="1934679" y="1700679"/>
            <a:ext cx="9569934" cy="2832820"/>
          </a:xfrm>
          <a:prstGeom prst="rect">
            <a:avLst/>
          </a:prstGeom>
        </p:spPr>
      </p:pic>
    </p:spTree>
    <p:extLst>
      <p:ext uri="{BB962C8B-B14F-4D97-AF65-F5344CB8AC3E}">
        <p14:creationId xmlns:p14="http://schemas.microsoft.com/office/powerpoint/2010/main" val="560527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D48D-316F-FEB7-DF96-364BAF2C1966}"/>
              </a:ext>
            </a:extLst>
          </p:cNvPr>
          <p:cNvSpPr>
            <a:spLocks noGrp="1"/>
          </p:cNvSpPr>
          <p:nvPr>
            <p:ph type="ctrTitle"/>
          </p:nvPr>
        </p:nvSpPr>
        <p:spPr>
          <a:xfrm>
            <a:off x="1029903" y="512545"/>
            <a:ext cx="9488897" cy="950495"/>
          </a:xfrm>
        </p:spPr>
        <p:txBody>
          <a:bodyPr>
            <a:normAutofit/>
          </a:bodyPr>
          <a:lstStyle/>
          <a:p>
            <a:r>
              <a:rPr lang="en-GB" sz="4800" b="1" dirty="0"/>
              <a:t>Data Analysis</a:t>
            </a:r>
            <a:endParaRPr lang="en-NG" sz="4800" b="1" dirty="0"/>
          </a:p>
        </p:txBody>
      </p:sp>
      <p:sp>
        <p:nvSpPr>
          <p:cNvPr id="5" name="Subtitle 4">
            <a:extLst>
              <a:ext uri="{FF2B5EF4-FFF2-40B4-BE49-F238E27FC236}">
                <a16:creationId xmlns:a16="http://schemas.microsoft.com/office/drawing/2014/main" id="{080E647B-FEA7-2423-D19B-DFBD8751B71D}"/>
              </a:ext>
            </a:extLst>
          </p:cNvPr>
          <p:cNvSpPr>
            <a:spLocks noGrp="1"/>
          </p:cNvSpPr>
          <p:nvPr>
            <p:ph type="subTitle" idx="1"/>
          </p:nvPr>
        </p:nvSpPr>
        <p:spPr>
          <a:xfrm>
            <a:off x="2015715" y="4841507"/>
            <a:ext cx="9488897" cy="1771049"/>
          </a:xfrm>
        </p:spPr>
        <p:txBody>
          <a:bodyPr/>
          <a:lstStyle/>
          <a:p>
            <a:r>
              <a:rPr lang="en-GB" dirty="0"/>
              <a:t>The chart on the left displays the country that contributed the highest revenue, highlighting the USA as the top revenue generator, while Brazil emerged as the lowest revenue contributor. Conversely, in the chart on the right, we observe that Brazil secured the fourth position in terms of the most visits, despite ranking at the bottom in revenue generation.</a:t>
            </a:r>
          </a:p>
          <a:p>
            <a:endParaRPr lang="en-NG" dirty="0"/>
          </a:p>
        </p:txBody>
      </p:sp>
      <p:pic>
        <p:nvPicPr>
          <p:cNvPr id="4" name="Picture 3">
            <a:extLst>
              <a:ext uri="{FF2B5EF4-FFF2-40B4-BE49-F238E27FC236}">
                <a16:creationId xmlns:a16="http://schemas.microsoft.com/office/drawing/2014/main" id="{F4515C43-A1CA-AFD6-28ED-592D50B3D58E}"/>
              </a:ext>
            </a:extLst>
          </p:cNvPr>
          <p:cNvPicPr>
            <a:picLocks noChangeAspect="1"/>
          </p:cNvPicPr>
          <p:nvPr/>
        </p:nvPicPr>
        <p:blipFill>
          <a:blip r:embed="rId2"/>
          <a:stretch>
            <a:fillRect/>
          </a:stretch>
        </p:blipFill>
        <p:spPr>
          <a:xfrm>
            <a:off x="1156203" y="1640168"/>
            <a:ext cx="5124713" cy="2730640"/>
          </a:xfrm>
          <a:prstGeom prst="rect">
            <a:avLst/>
          </a:prstGeom>
        </p:spPr>
      </p:pic>
      <p:pic>
        <p:nvPicPr>
          <p:cNvPr id="8" name="Picture 7">
            <a:extLst>
              <a:ext uri="{FF2B5EF4-FFF2-40B4-BE49-F238E27FC236}">
                <a16:creationId xmlns:a16="http://schemas.microsoft.com/office/drawing/2014/main" id="{CC833CCE-5A34-F3CD-30D1-2CC112F0C847}"/>
              </a:ext>
            </a:extLst>
          </p:cNvPr>
          <p:cNvPicPr>
            <a:picLocks noChangeAspect="1"/>
          </p:cNvPicPr>
          <p:nvPr/>
        </p:nvPicPr>
        <p:blipFill>
          <a:blip r:embed="rId3"/>
          <a:stretch>
            <a:fillRect/>
          </a:stretch>
        </p:blipFill>
        <p:spPr>
          <a:xfrm>
            <a:off x="6631634" y="1640168"/>
            <a:ext cx="4959605" cy="2775093"/>
          </a:xfrm>
          <a:prstGeom prst="rect">
            <a:avLst/>
          </a:prstGeom>
        </p:spPr>
      </p:pic>
    </p:spTree>
    <p:extLst>
      <p:ext uri="{BB962C8B-B14F-4D97-AF65-F5344CB8AC3E}">
        <p14:creationId xmlns:p14="http://schemas.microsoft.com/office/powerpoint/2010/main" val="566740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D48D-316F-FEB7-DF96-364BAF2C1966}"/>
              </a:ext>
            </a:extLst>
          </p:cNvPr>
          <p:cNvSpPr>
            <a:spLocks noGrp="1"/>
          </p:cNvSpPr>
          <p:nvPr>
            <p:ph type="ctrTitle"/>
          </p:nvPr>
        </p:nvSpPr>
        <p:spPr>
          <a:xfrm>
            <a:off x="1029903" y="512545"/>
            <a:ext cx="9488897" cy="950495"/>
          </a:xfrm>
        </p:spPr>
        <p:txBody>
          <a:bodyPr>
            <a:normAutofit/>
          </a:bodyPr>
          <a:lstStyle/>
          <a:p>
            <a:r>
              <a:rPr lang="en-GB" sz="4800" b="1" dirty="0"/>
              <a:t>Data Analysis</a:t>
            </a:r>
            <a:endParaRPr lang="en-NG" sz="4800" b="1" dirty="0"/>
          </a:p>
        </p:txBody>
      </p:sp>
      <p:sp>
        <p:nvSpPr>
          <p:cNvPr id="5" name="Subtitle 4">
            <a:extLst>
              <a:ext uri="{FF2B5EF4-FFF2-40B4-BE49-F238E27FC236}">
                <a16:creationId xmlns:a16="http://schemas.microsoft.com/office/drawing/2014/main" id="{080E647B-FEA7-2423-D19B-DFBD8751B71D}"/>
              </a:ext>
            </a:extLst>
          </p:cNvPr>
          <p:cNvSpPr>
            <a:spLocks noGrp="1"/>
          </p:cNvSpPr>
          <p:nvPr>
            <p:ph type="subTitle" idx="1"/>
          </p:nvPr>
        </p:nvSpPr>
        <p:spPr>
          <a:xfrm>
            <a:off x="2015715" y="4841507"/>
            <a:ext cx="9488897" cy="1062155"/>
          </a:xfrm>
        </p:spPr>
        <p:txBody>
          <a:bodyPr/>
          <a:lstStyle/>
          <a:p>
            <a:r>
              <a:rPr lang="en-GB" b="0" i="0" dirty="0">
                <a:solidFill>
                  <a:srgbClr val="374151"/>
                </a:solidFill>
                <a:effectLst/>
                <a:latin typeface="Söhne"/>
              </a:rPr>
              <a:t>The charts reveal that South Korea leads in the total orders placed on Mobile App.</a:t>
            </a:r>
            <a:endParaRPr lang="en-NG" dirty="0"/>
          </a:p>
        </p:txBody>
      </p:sp>
      <p:pic>
        <p:nvPicPr>
          <p:cNvPr id="8" name="Picture 7">
            <a:extLst>
              <a:ext uri="{FF2B5EF4-FFF2-40B4-BE49-F238E27FC236}">
                <a16:creationId xmlns:a16="http://schemas.microsoft.com/office/drawing/2014/main" id="{F1117D4A-D005-9AD2-F8F0-D1DBF13F491C}"/>
              </a:ext>
            </a:extLst>
          </p:cNvPr>
          <p:cNvPicPr>
            <a:picLocks noChangeAspect="1"/>
          </p:cNvPicPr>
          <p:nvPr/>
        </p:nvPicPr>
        <p:blipFill>
          <a:blip r:embed="rId2"/>
          <a:stretch>
            <a:fillRect/>
          </a:stretch>
        </p:blipFill>
        <p:spPr>
          <a:xfrm>
            <a:off x="1357162" y="1500105"/>
            <a:ext cx="9954432" cy="2880929"/>
          </a:xfrm>
          <a:prstGeom prst="rect">
            <a:avLst/>
          </a:prstGeom>
        </p:spPr>
      </p:pic>
    </p:spTree>
    <p:extLst>
      <p:ext uri="{BB962C8B-B14F-4D97-AF65-F5344CB8AC3E}">
        <p14:creationId xmlns:p14="http://schemas.microsoft.com/office/powerpoint/2010/main" val="1596556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D48D-316F-FEB7-DF96-364BAF2C1966}"/>
              </a:ext>
            </a:extLst>
          </p:cNvPr>
          <p:cNvSpPr>
            <a:spLocks noGrp="1"/>
          </p:cNvSpPr>
          <p:nvPr>
            <p:ph type="ctrTitle"/>
          </p:nvPr>
        </p:nvSpPr>
        <p:spPr>
          <a:xfrm>
            <a:off x="1029903" y="512545"/>
            <a:ext cx="9488897" cy="950495"/>
          </a:xfrm>
        </p:spPr>
        <p:txBody>
          <a:bodyPr>
            <a:normAutofit/>
          </a:bodyPr>
          <a:lstStyle/>
          <a:p>
            <a:r>
              <a:rPr lang="en-GB" sz="4800" b="1" dirty="0"/>
              <a:t>Data Analysis</a:t>
            </a:r>
            <a:endParaRPr lang="en-NG" sz="4800" b="1" dirty="0"/>
          </a:p>
        </p:txBody>
      </p:sp>
      <p:sp>
        <p:nvSpPr>
          <p:cNvPr id="5" name="Subtitle 4">
            <a:extLst>
              <a:ext uri="{FF2B5EF4-FFF2-40B4-BE49-F238E27FC236}">
                <a16:creationId xmlns:a16="http://schemas.microsoft.com/office/drawing/2014/main" id="{080E647B-FEA7-2423-D19B-DFBD8751B71D}"/>
              </a:ext>
            </a:extLst>
          </p:cNvPr>
          <p:cNvSpPr>
            <a:spLocks noGrp="1"/>
          </p:cNvSpPr>
          <p:nvPr>
            <p:ph type="subTitle" idx="1"/>
          </p:nvPr>
        </p:nvSpPr>
        <p:spPr>
          <a:xfrm>
            <a:off x="2015715" y="4841507"/>
            <a:ext cx="9488897" cy="673769"/>
          </a:xfrm>
        </p:spPr>
        <p:txBody>
          <a:bodyPr/>
          <a:lstStyle/>
          <a:p>
            <a:r>
              <a:rPr lang="en-GB" b="0" i="0" dirty="0">
                <a:solidFill>
                  <a:srgbClr val="374151"/>
                </a:solidFill>
                <a:effectLst/>
                <a:latin typeface="Söhne"/>
              </a:rPr>
              <a:t>The charts reveal more booking are made during the 0-1 day booking window.</a:t>
            </a:r>
            <a:endParaRPr lang="en-NG" dirty="0"/>
          </a:p>
        </p:txBody>
      </p:sp>
      <p:pic>
        <p:nvPicPr>
          <p:cNvPr id="4" name="Picture 3">
            <a:extLst>
              <a:ext uri="{FF2B5EF4-FFF2-40B4-BE49-F238E27FC236}">
                <a16:creationId xmlns:a16="http://schemas.microsoft.com/office/drawing/2014/main" id="{773E41DC-65D7-5BFA-AD6B-F9B235AC84E8}"/>
              </a:ext>
            </a:extLst>
          </p:cNvPr>
          <p:cNvPicPr>
            <a:picLocks noChangeAspect="1"/>
          </p:cNvPicPr>
          <p:nvPr/>
        </p:nvPicPr>
        <p:blipFill>
          <a:blip r:embed="rId2"/>
          <a:stretch>
            <a:fillRect/>
          </a:stretch>
        </p:blipFill>
        <p:spPr>
          <a:xfrm>
            <a:off x="1347537" y="1597793"/>
            <a:ext cx="7517305" cy="2656573"/>
          </a:xfrm>
          <a:prstGeom prst="rect">
            <a:avLst/>
          </a:prstGeom>
        </p:spPr>
      </p:pic>
    </p:spTree>
    <p:extLst>
      <p:ext uri="{BB962C8B-B14F-4D97-AF65-F5344CB8AC3E}">
        <p14:creationId xmlns:p14="http://schemas.microsoft.com/office/powerpoint/2010/main" val="3135004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D48D-316F-FEB7-DF96-364BAF2C1966}"/>
              </a:ext>
            </a:extLst>
          </p:cNvPr>
          <p:cNvSpPr>
            <a:spLocks noGrp="1"/>
          </p:cNvSpPr>
          <p:nvPr>
            <p:ph type="ctrTitle"/>
          </p:nvPr>
        </p:nvSpPr>
        <p:spPr>
          <a:xfrm>
            <a:off x="1029903" y="512545"/>
            <a:ext cx="9488897" cy="950495"/>
          </a:xfrm>
        </p:spPr>
        <p:txBody>
          <a:bodyPr>
            <a:normAutofit/>
          </a:bodyPr>
          <a:lstStyle/>
          <a:p>
            <a:r>
              <a:rPr lang="en-GB" sz="4800" b="1" dirty="0"/>
              <a:t>Recommendations</a:t>
            </a:r>
            <a:endParaRPr lang="en-NG" sz="4800" b="1" dirty="0"/>
          </a:p>
        </p:txBody>
      </p:sp>
      <p:sp>
        <p:nvSpPr>
          <p:cNvPr id="3" name="Subtitle 2">
            <a:extLst>
              <a:ext uri="{FF2B5EF4-FFF2-40B4-BE49-F238E27FC236}">
                <a16:creationId xmlns:a16="http://schemas.microsoft.com/office/drawing/2014/main" id="{07687640-6788-65BD-5D20-5D60D3842F5F}"/>
              </a:ext>
            </a:extLst>
          </p:cNvPr>
          <p:cNvSpPr>
            <a:spLocks noGrp="1"/>
          </p:cNvSpPr>
          <p:nvPr>
            <p:ph type="subTitle" idx="1"/>
          </p:nvPr>
        </p:nvSpPr>
        <p:spPr>
          <a:xfrm>
            <a:off x="1673201" y="2242686"/>
            <a:ext cx="9831412" cy="2492944"/>
          </a:xfrm>
        </p:spPr>
        <p:txBody>
          <a:bodyPr/>
          <a:lstStyle/>
          <a:p>
            <a:pPr marL="285750" indent="-285750">
              <a:buFont typeface="Arial" panose="020B0604020202020204" pitchFamily="34" charset="0"/>
              <a:buChar char="•"/>
            </a:pPr>
            <a:r>
              <a:rPr lang="en-GB" dirty="0"/>
              <a:t>Ramp up promotions in the United States, as it generates a significant portion of total revenue. Also consider new markets like Brazil, where mobile visits are very high but have the lowest revenue.</a:t>
            </a:r>
          </a:p>
          <a:p>
            <a:pPr marL="285750" indent="-285750">
              <a:buFont typeface="Arial" panose="020B0604020202020204" pitchFamily="34" charset="0"/>
              <a:buChar char="•"/>
            </a:pPr>
            <a:r>
              <a:rPr lang="en-GB" dirty="0"/>
              <a:t>Enhance the Mobile web experience for users, as it’s projected that growth will keep on increasing. </a:t>
            </a:r>
          </a:p>
          <a:p>
            <a:pPr marL="285750" indent="-285750">
              <a:buFont typeface="Arial" panose="020B0604020202020204" pitchFamily="34" charset="0"/>
              <a:buChar char="•"/>
            </a:pPr>
            <a:r>
              <a:rPr lang="en-GB" dirty="0"/>
              <a:t>The data reveals customers make their bookings closer to their dates. Increase last-minute offers.</a:t>
            </a:r>
          </a:p>
          <a:p>
            <a:endParaRPr lang="en-GB" dirty="0"/>
          </a:p>
          <a:p>
            <a:endParaRPr lang="en-GB" dirty="0"/>
          </a:p>
          <a:p>
            <a:endParaRPr lang="en-NG" dirty="0"/>
          </a:p>
        </p:txBody>
      </p:sp>
    </p:spTree>
    <p:extLst>
      <p:ext uri="{BB962C8B-B14F-4D97-AF65-F5344CB8AC3E}">
        <p14:creationId xmlns:p14="http://schemas.microsoft.com/office/powerpoint/2010/main" val="113423340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1290</TotalTime>
  <Words>299</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Century Gothic</vt:lpstr>
      <vt:lpstr>Sitka Display</vt:lpstr>
      <vt:lpstr>Söhne</vt:lpstr>
      <vt:lpstr>Wingdings 3</vt:lpstr>
      <vt:lpstr>Wisp</vt:lpstr>
      <vt:lpstr>Executive Summary</vt:lpstr>
      <vt:lpstr>Methodology</vt:lpstr>
      <vt:lpstr>Data Analysis</vt:lpstr>
      <vt:lpstr>Data Analysis</vt:lpstr>
      <vt:lpstr>Data Analysis</vt:lpstr>
      <vt:lpstr>Data Analysis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Azubuike Orioha</dc:creator>
  <cp:lastModifiedBy>Azubuike Orioha</cp:lastModifiedBy>
  <cp:revision>14</cp:revision>
  <dcterms:created xsi:type="dcterms:W3CDTF">2023-11-07T22:26:36Z</dcterms:created>
  <dcterms:modified xsi:type="dcterms:W3CDTF">2023-11-08T20:28:16Z</dcterms:modified>
</cp:coreProperties>
</file>