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1108" r:id="rId5"/>
    <p:sldId id="1124" r:id="rId6"/>
    <p:sldId id="1125" r:id="rId7"/>
    <p:sldId id="1126" r:id="rId8"/>
    <p:sldId id="1129" r:id="rId9"/>
    <p:sldId id="1144" r:id="rId10"/>
    <p:sldId id="1127" r:id="rId11"/>
    <p:sldId id="1130" r:id="rId12"/>
    <p:sldId id="1131" r:id="rId13"/>
    <p:sldId id="1132" r:id="rId14"/>
    <p:sldId id="1133" r:id="rId15"/>
    <p:sldId id="1134" r:id="rId16"/>
    <p:sldId id="1135" r:id="rId17"/>
    <p:sldId id="1136" r:id="rId18"/>
    <p:sldId id="1137" r:id="rId19"/>
    <p:sldId id="1138" r:id="rId20"/>
    <p:sldId id="1139" r:id="rId21"/>
    <p:sldId id="1140" r:id="rId22"/>
    <p:sldId id="1141" r:id="rId23"/>
    <p:sldId id="1142" r:id="rId24"/>
    <p:sldId id="1106" r:id="rId25"/>
    <p:sldId id="977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3A3"/>
    <a:srgbClr val="FB7DEC"/>
    <a:srgbClr val="05989F"/>
    <a:srgbClr val="74BBFF"/>
    <a:srgbClr val="9D07A1"/>
    <a:srgbClr val="34F3F8"/>
    <a:srgbClr val="189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3729" autoAdjust="0"/>
  </p:normalViewPr>
  <p:slideViewPr>
    <p:cSldViewPr snapToGrid="0">
      <p:cViewPr varScale="1">
        <p:scale>
          <a:sx n="62" d="100"/>
          <a:sy n="62" d="100"/>
        </p:scale>
        <p:origin x="1421" y="58"/>
      </p:cViewPr>
      <p:guideLst>
        <p:guide orient="horz" pos="2080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112E73F-BF30-4E18-9B56-D932CC11B7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3350" y="819150"/>
            <a:ext cx="6365875" cy="3581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34988" y="4772025"/>
            <a:ext cx="5745162" cy="429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59213" y="9445625"/>
            <a:ext cx="2955925" cy="49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6FB750-373F-491D-B1E2-8FE0C7E12296}" type="slidenum"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600" b="1" dirty="0">
              <a:latin typeface="+mn-ea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6B6083-3F19-46D5-89DE-6B5DCE5CBAB1}" type="slidenum"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</a:fld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475" y="387350"/>
            <a:ext cx="32385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063" y="134938"/>
            <a:ext cx="252412" cy="2524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226800" y="6318250"/>
            <a:ext cx="539750" cy="539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0801350" y="6405563"/>
            <a:ext cx="1390650" cy="365125"/>
          </a:xfrm>
        </p:spPr>
        <p:txBody>
          <a:bodyPr/>
          <a:lstStyle>
            <a:lvl1pPr algn="ctr">
              <a:defRPr sz="2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2200DD-2A19-41C0-836D-69DE0F798063}" type="slidenum">
              <a:rPr lang="zh-CN" altLang="en-US"/>
            </a:fld>
            <a:endParaRPr lang="zh-CN" altLang="en-US" dirty="0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0BDE4-0F84-4895-8B6D-33A439CBD21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26D75-2861-4B37-8BE4-E803A5F9BEED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B2C8-FF4D-4542-A76B-0665D9574A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noProof="1" dirty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5545B5-791E-4006-9429-19F9B42E66BE}" type="slidenum">
              <a:rPr lang="zh-CN" altLang="en-US"/>
            </a:fld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D0195B8E-2878-40CD-A525-E99D3BD48B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E7B854-3DD5-4172-A638-4514DB5D513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20C0C1-EBAF-42CF-946D-FF61A13B37E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random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125"/>
            <a:ext cx="12192000" cy="100965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139950"/>
            <a:ext cx="12192000" cy="152717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8" name="文本框 10"/>
          <p:cNvSpPr txBox="1">
            <a:spLocks noChangeArrowheads="1"/>
          </p:cNvSpPr>
          <p:nvPr/>
        </p:nvSpPr>
        <p:spPr bwMode="auto">
          <a:xfrm>
            <a:off x="2592388" y="2552126"/>
            <a:ext cx="8580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数据操作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825" y="1679575"/>
            <a:ext cx="32385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413" y="1427163"/>
            <a:ext cx="252412" cy="2524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51" name="Freeform 5"/>
          <p:cNvSpPr>
            <a:spLocks noEditPoints="1"/>
          </p:cNvSpPr>
          <p:nvPr/>
        </p:nvSpPr>
        <p:spPr bwMode="auto">
          <a:xfrm>
            <a:off x="11455400" y="2984500"/>
            <a:ext cx="555625" cy="488950"/>
          </a:xfrm>
          <a:custGeom>
            <a:avLst/>
            <a:gdLst>
              <a:gd name="T0" fmla="*/ 138906 w 68"/>
              <a:gd name="T1" fmla="*/ 212107 h 60"/>
              <a:gd name="T2" fmla="*/ 269641 w 68"/>
              <a:gd name="T3" fmla="*/ 252897 h 60"/>
              <a:gd name="T4" fmla="*/ 269641 w 68"/>
              <a:gd name="T5" fmla="*/ 252897 h 60"/>
              <a:gd name="T6" fmla="*/ 400376 w 68"/>
              <a:gd name="T7" fmla="*/ 212107 h 60"/>
              <a:gd name="T8" fmla="*/ 277812 w 68"/>
              <a:gd name="T9" fmla="*/ 146843 h 60"/>
              <a:gd name="T10" fmla="*/ 482086 w 68"/>
              <a:gd name="T11" fmla="*/ 130527 h 60"/>
              <a:gd name="T12" fmla="*/ 449402 w 68"/>
              <a:gd name="T13" fmla="*/ 187633 h 60"/>
              <a:gd name="T14" fmla="*/ 457573 w 68"/>
              <a:gd name="T15" fmla="*/ 122370 h 60"/>
              <a:gd name="T16" fmla="*/ 457573 w 68"/>
              <a:gd name="T17" fmla="*/ 97896 h 60"/>
              <a:gd name="T18" fmla="*/ 424889 w 68"/>
              <a:gd name="T19" fmla="*/ 187633 h 60"/>
              <a:gd name="T20" fmla="*/ 555624 w 68"/>
              <a:gd name="T21" fmla="*/ 261055 h 60"/>
              <a:gd name="T22" fmla="*/ 555624 w 68"/>
              <a:gd name="T23" fmla="*/ 277371 h 60"/>
              <a:gd name="T24" fmla="*/ 547453 w 68"/>
              <a:gd name="T25" fmla="*/ 277371 h 60"/>
              <a:gd name="T26" fmla="*/ 236957 w 68"/>
              <a:gd name="T27" fmla="*/ 407898 h 60"/>
              <a:gd name="T28" fmla="*/ 555624 w 68"/>
              <a:gd name="T29" fmla="*/ 367109 h 60"/>
              <a:gd name="T30" fmla="*/ 245128 w 68"/>
              <a:gd name="T31" fmla="*/ 489478 h 60"/>
              <a:gd name="T32" fmla="*/ 228786 w 68"/>
              <a:gd name="T33" fmla="*/ 481320 h 60"/>
              <a:gd name="T34" fmla="*/ 24513 w 68"/>
              <a:gd name="T35" fmla="*/ 203949 h 60"/>
              <a:gd name="T36" fmla="*/ 114393 w 68"/>
              <a:gd name="T37" fmla="*/ 187633 h 60"/>
              <a:gd name="T38" fmla="*/ 8171 w 68"/>
              <a:gd name="T39" fmla="*/ 81580 h 60"/>
              <a:gd name="T40" fmla="*/ 261470 w 68"/>
              <a:gd name="T41" fmla="*/ 0 h 60"/>
              <a:gd name="T42" fmla="*/ 531111 w 68"/>
              <a:gd name="T43" fmla="*/ 73422 h 60"/>
              <a:gd name="T44" fmla="*/ 482086 w 68"/>
              <a:gd name="T45" fmla="*/ 114212 h 60"/>
              <a:gd name="T46" fmla="*/ 482086 w 68"/>
              <a:gd name="T47" fmla="*/ 130527 h 60"/>
              <a:gd name="T48" fmla="*/ 473915 w 68"/>
              <a:gd name="T49" fmla="*/ 73422 h 60"/>
              <a:gd name="T50" fmla="*/ 269641 w 68"/>
              <a:gd name="T51" fmla="*/ 32632 h 60"/>
              <a:gd name="T52" fmla="*/ 269641 w 68"/>
              <a:gd name="T53" fmla="*/ 65264 h 60"/>
              <a:gd name="T54" fmla="*/ 441231 w 68"/>
              <a:gd name="T55" fmla="*/ 81580 h 60"/>
              <a:gd name="T56" fmla="*/ 261470 w 68"/>
              <a:gd name="T57" fmla="*/ 432372 h 60"/>
              <a:gd name="T58" fmla="*/ 547453 w 68"/>
              <a:gd name="T59" fmla="*/ 342635 h 60"/>
              <a:gd name="T60" fmla="*/ 261470 w 68"/>
              <a:gd name="T61" fmla="*/ 399740 h 60"/>
              <a:gd name="T62" fmla="*/ 547453 w 68"/>
              <a:gd name="T63" fmla="*/ 326319 h 60"/>
              <a:gd name="T64" fmla="*/ 261470 w 68"/>
              <a:gd name="T65" fmla="*/ 399740 h 60"/>
              <a:gd name="T66" fmla="*/ 261470 w 68"/>
              <a:gd name="T67" fmla="*/ 383424 h 60"/>
              <a:gd name="T68" fmla="*/ 547453 w 68"/>
              <a:gd name="T69" fmla="*/ 293687 h 6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8"/>
              <a:gd name="T106" fmla="*/ 0 h 60"/>
              <a:gd name="T107" fmla="*/ 68 w 68"/>
              <a:gd name="T108" fmla="*/ 60 h 6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文本框 1"/>
          <p:cNvSpPr txBox="1">
            <a:spLocks noChangeArrowheads="1"/>
          </p:cNvSpPr>
          <p:nvPr/>
        </p:nvSpPr>
        <p:spPr bwMode="auto">
          <a:xfrm>
            <a:off x="2727326" y="3733743"/>
            <a:ext cx="8369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 to 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Machine Learning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15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2193925"/>
            <a:ext cx="24574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3"/>
          <p:cNvSpPr>
            <a:spLocks noChangeArrowheads="1"/>
          </p:cNvSpPr>
          <p:nvPr/>
        </p:nvSpPr>
        <p:spPr bwMode="auto">
          <a:xfrm>
            <a:off x="4974431" y="5022333"/>
            <a:ext cx="3816350" cy="167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谷宗运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lnSpc>
                <a:spcPct val="125000"/>
              </a:lnSpc>
              <a:spcBef>
                <a:spcPct val="20000"/>
              </a:spcBef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2021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9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月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7172" name="Picture 4" descr="https://img-blog.csdnimg.cn/2020051817525264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7" y="1135678"/>
            <a:ext cx="11280635" cy="52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6146" name="Picture 2" descr="https://img-blog.csdnimg.cn/20200518175331457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"/>
          <a:stretch>
            <a:fillRect/>
          </a:stretch>
        </p:blipFill>
        <p:spPr bwMode="auto">
          <a:xfrm>
            <a:off x="322906" y="1147108"/>
            <a:ext cx="11546188" cy="52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5122" name="Picture 2" descr="https://img-blog.csdnimg.cn/20200518175348952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3"/>
          <a:stretch>
            <a:fillRect/>
          </a:stretch>
        </p:blipFill>
        <p:spPr bwMode="auto">
          <a:xfrm>
            <a:off x="410368" y="1147108"/>
            <a:ext cx="11356954" cy="50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10242" name="Picture 2" descr="https://img-blog.csdnimg.cn/20200518175404221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2"/>
          <a:stretch>
            <a:fillRect/>
          </a:stretch>
        </p:blipFill>
        <p:spPr bwMode="auto">
          <a:xfrm>
            <a:off x="212262" y="1147108"/>
            <a:ext cx="11705418" cy="514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9218" name="Picture 2" descr="https://img-blog.csdnimg.cn/20200518175417505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0"/>
          <a:stretch>
            <a:fillRect/>
          </a:stretch>
        </p:blipFill>
        <p:spPr bwMode="auto">
          <a:xfrm>
            <a:off x="375381" y="972185"/>
            <a:ext cx="11572779" cy="52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12290" name="Picture 2" descr="https://img-blog.csdnimg.cn/20200518175433303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2"/>
          <a:stretch>
            <a:fillRect/>
          </a:stretch>
        </p:blipFill>
        <p:spPr bwMode="auto">
          <a:xfrm>
            <a:off x="362128" y="987424"/>
            <a:ext cx="11465949" cy="538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11266" name="Picture 2" descr="https://img-blog.csdnimg.cn/20200518175446743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2"/>
          <a:stretch>
            <a:fillRect/>
          </a:stretch>
        </p:blipFill>
        <p:spPr bwMode="auto">
          <a:xfrm>
            <a:off x="305817" y="1033144"/>
            <a:ext cx="11592861" cy="53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13314" name="Picture 2" descr="https://img-blog.csdnimg.cn/20200518175456971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3"/>
          <a:stretch>
            <a:fillRect/>
          </a:stretch>
        </p:blipFill>
        <p:spPr bwMode="auto">
          <a:xfrm>
            <a:off x="314260" y="972185"/>
            <a:ext cx="11533828" cy="535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17410" name="Picture 2" descr="https://img-blog.csdnimg.cn/20200518175515544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"/>
          <a:stretch>
            <a:fillRect/>
          </a:stretch>
        </p:blipFill>
        <p:spPr bwMode="auto">
          <a:xfrm>
            <a:off x="407100" y="1147108"/>
            <a:ext cx="11522072" cy="532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16386" name="Picture 2" descr="https://img-blog.csdnimg.cn/20200518175525938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0"/>
          <a:stretch>
            <a:fillRect/>
          </a:stretch>
        </p:blipFill>
        <p:spPr bwMode="auto">
          <a:xfrm>
            <a:off x="336372" y="979468"/>
            <a:ext cx="11567258" cy="53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3047" y="762144"/>
            <a:ext cx="10515600" cy="7290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0000FF"/>
                </a:solidFill>
              </a:rPr>
              <a:t>张量是什么？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What is Tensor</a:t>
            </a:r>
            <a:r>
              <a:rPr lang="zh-CN" altLang="en-US" b="1" dirty="0" smtClean="0"/>
              <a:t>？）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62" y="1572938"/>
            <a:ext cx="9711985" cy="4983112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15362" name="Picture 2" descr="https://img-blog.csdnimg.cn/20200518175536514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1" y="1147108"/>
            <a:ext cx="11664633" cy="532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14338" name="Picture 2" descr="https://img-blog.csdnimg.cn/20200518175554717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1" y="1002664"/>
            <a:ext cx="11443600" cy="548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课程资源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1" y="1606129"/>
            <a:ext cx="11237338" cy="369739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 bwMode="auto">
          <a:xfrm>
            <a:off x="838200" y="6356350"/>
            <a:ext cx="2743200" cy="365125"/>
          </a:xfrm>
        </p:spPr>
        <p:txBody>
          <a:bodyPr wrap="square" numCol="1" anchor="t" anchorCtr="0" compatLnSpc="1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i="1">
                <a:solidFill>
                  <a:schemeClr val="bg1"/>
                </a:solidFill>
                <a:ea typeface="宋体" panose="02010600030101010101" pitchFamily="2" charset="-122"/>
              </a:rPr>
              <a:t>DUT</a:t>
            </a:r>
            <a:endParaRPr lang="en-US" sz="1000" b="1" i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683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4038600" y="635635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ED94BFF-23E1-43A5-B123-1E3BFCE9299D}" type="slidenum"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TextBox 39"/>
          <p:cNvSpPr txBox="1">
            <a:spLocks noChangeArrowheads="1"/>
          </p:cNvSpPr>
          <p:nvPr/>
        </p:nvSpPr>
        <p:spPr bwMode="auto">
          <a:xfrm>
            <a:off x="2351088" y="58738"/>
            <a:ext cx="8640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致   谢</a:t>
            </a:r>
            <a:endParaRPr lang="zh-CN" altLang="en-US" sz="32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减号 10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688" name="文本框 6"/>
          <p:cNvSpPr txBox="1">
            <a:spLocks noChangeArrowheads="1"/>
          </p:cNvSpPr>
          <p:nvPr/>
        </p:nvSpPr>
        <p:spPr bwMode="auto">
          <a:xfrm>
            <a:off x="0" y="117475"/>
            <a:ext cx="2024063" cy="585788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致谢</a:t>
            </a:r>
            <a:endParaRPr lang="zh-CN" altLang="en-US" sz="3200" b="1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8850" y="127000"/>
            <a:ext cx="144463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050" name="Picture 2" descr="https://gimg2.baidu.com/image_search/src=http%3A%2F%2F5b0988e595225.cdn.sohucs.com%2Fq_70%2Cc_zoom%2Cw_640%2Fimages%2F20190308%2F48b176c1bf6341508758126b46b7abcf.jpeg&amp;refer=http%3A%2F%2F5b0988e595225.cdn.sohucs.com&amp;app=2002&amp;size=f9999,10000&amp;q=a80&amp;n=0&amp;g=0n&amp;fmt=jpeg?sec=1633180037&amp;t=ecf60245e57581e888931e7a499861d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19138"/>
            <a:ext cx="9129710" cy="61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0" y="5955339"/>
            <a:ext cx="12192000" cy="72903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张量表</a:t>
            </a:r>
            <a:r>
              <a:rPr lang="zh-CN" altLang="en-US" b="1" dirty="0" smtClean="0">
                <a:solidFill>
                  <a:srgbClr val="0000FF"/>
                </a:solidFill>
              </a:rPr>
              <a:t>⽰⼀个</a:t>
            </a:r>
            <a:r>
              <a:rPr lang="zh-CN" altLang="en-US" b="1" dirty="0">
                <a:solidFill>
                  <a:srgbClr val="0000FF"/>
                </a:solidFill>
              </a:rPr>
              <a:t>由</a:t>
            </a:r>
            <a:r>
              <a:rPr lang="zh-CN" altLang="en-US" b="1" dirty="0" smtClean="0">
                <a:solidFill>
                  <a:srgbClr val="0000FF"/>
                </a:solidFill>
              </a:rPr>
              <a:t>数值</a:t>
            </a:r>
            <a:r>
              <a:rPr lang="zh-CN" altLang="en-US" b="1" dirty="0">
                <a:solidFill>
                  <a:srgbClr val="0000FF"/>
                </a:solidFill>
              </a:rPr>
              <a:t>组成的数组，这个数组可能有多个维度。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458" y="926714"/>
            <a:ext cx="9167084" cy="497208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0" y="5955339"/>
            <a:ext cx="12192000" cy="72903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张量表</a:t>
            </a:r>
            <a:r>
              <a:rPr lang="zh-CN" altLang="en-US" b="1" dirty="0" smtClean="0">
                <a:solidFill>
                  <a:srgbClr val="0000FF"/>
                </a:solidFill>
              </a:rPr>
              <a:t>⽰⼀个</a:t>
            </a:r>
            <a:r>
              <a:rPr lang="zh-CN" altLang="en-US" b="1" dirty="0">
                <a:solidFill>
                  <a:srgbClr val="0000FF"/>
                </a:solidFill>
              </a:rPr>
              <a:t>由</a:t>
            </a:r>
            <a:r>
              <a:rPr lang="zh-CN" altLang="en-US" b="1" dirty="0" smtClean="0">
                <a:solidFill>
                  <a:srgbClr val="0000FF"/>
                </a:solidFill>
              </a:rPr>
              <a:t>数值</a:t>
            </a:r>
            <a:r>
              <a:rPr lang="zh-CN" altLang="en-US" b="1" dirty="0">
                <a:solidFill>
                  <a:srgbClr val="0000FF"/>
                </a:solidFill>
              </a:rPr>
              <a:t>组成的数组，这个数组可能有多个维度。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458" y="926714"/>
            <a:ext cx="9167084" cy="497208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056" name="Picture 8" descr="https://img-blog.csdnimg.cn/20200518175014581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9"/>
          <a:stretch>
            <a:fillRect/>
          </a:stretch>
        </p:blipFill>
        <p:spPr bwMode="auto">
          <a:xfrm>
            <a:off x="137159" y="1147108"/>
            <a:ext cx="11876801" cy="51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052" name="Picture 4" descr="https://img-blog.csdnimg.cn/20200518175014581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1"/>
          <a:stretch>
            <a:fillRect/>
          </a:stretch>
        </p:blipFill>
        <p:spPr bwMode="auto">
          <a:xfrm>
            <a:off x="176084" y="945833"/>
            <a:ext cx="11839832" cy="8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img-blog.csdnimg.cn/20200518175014581.png?x-oss-process=image/watermark,type_ZmFuZ3poZW5naGVpdGk,shadow_10,text_aHR0cHM6Ly9ibG9nLmNzZG4ubmV0L3FxXzMyMTQ2MzY5,size_16,color_FFFFFF,t_7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5" b="82167"/>
          <a:stretch>
            <a:fillRect/>
          </a:stretch>
        </p:blipFill>
        <p:spPr bwMode="auto">
          <a:xfrm>
            <a:off x="176084" y="1814796"/>
            <a:ext cx="11839832" cy="492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内容占位符 1"/>
          <p:cNvSpPr txBox="1"/>
          <p:nvPr/>
        </p:nvSpPr>
        <p:spPr bwMode="auto">
          <a:xfrm>
            <a:off x="731520" y="1520825"/>
            <a:ext cx="11460480" cy="247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Pytorch</a:t>
            </a:r>
            <a:r>
              <a:rPr lang="en-US" altLang="zh-CN" sz="2400" dirty="0" smtClean="0">
                <a:solidFill>
                  <a:schemeClr val="bg1"/>
                </a:solidFill>
              </a:rPr>
              <a:t> 0.4.0</a:t>
            </a:r>
            <a:r>
              <a:rPr lang="zh-CN" altLang="en-US" sz="2400" dirty="0" smtClean="0">
                <a:solidFill>
                  <a:schemeClr val="bg1"/>
                </a:solidFill>
              </a:rPr>
              <a:t>版开始，</a:t>
            </a:r>
            <a:r>
              <a:rPr lang="en-US" altLang="zh-CN" sz="2400" dirty="0" smtClean="0">
                <a:solidFill>
                  <a:schemeClr val="bg1"/>
                </a:solidFill>
              </a:rPr>
              <a:t>Variable</a:t>
            </a:r>
            <a:r>
              <a:rPr lang="zh-CN" altLang="en-US" sz="2400" dirty="0" smtClean="0">
                <a:solidFill>
                  <a:schemeClr val="bg1"/>
                </a:solidFill>
              </a:rPr>
              <a:t>并入</a:t>
            </a:r>
            <a:r>
              <a:rPr lang="en-US" altLang="zh-CN" sz="2400" dirty="0" smtClean="0">
                <a:solidFill>
                  <a:schemeClr val="bg1"/>
                </a:solidFill>
              </a:rPr>
              <a:t>Tensor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dtype</a:t>
            </a:r>
            <a:r>
              <a:rPr lang="zh-CN" altLang="en-US" sz="2400" dirty="0" smtClean="0">
                <a:solidFill>
                  <a:schemeClr val="bg1"/>
                </a:solidFill>
              </a:rPr>
              <a:t>：张量的数据类型，如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torch.FloatTensor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torch.cuda.FloatTensor</a:t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b="1" dirty="0" smtClean="0">
                <a:solidFill>
                  <a:srgbClr val="FFC000"/>
                </a:solidFill>
              </a:rPr>
              <a:t>shape</a:t>
            </a:r>
            <a:r>
              <a:rPr lang="zh-CN" altLang="en-US" sz="2400" dirty="0" smtClean="0">
                <a:solidFill>
                  <a:schemeClr val="bg1"/>
                </a:solidFill>
              </a:rPr>
              <a:t>：张量的形状，如</a:t>
            </a:r>
            <a:r>
              <a:rPr lang="en-US" altLang="zh-CN" sz="2400" dirty="0" smtClean="0">
                <a:solidFill>
                  <a:schemeClr val="bg1"/>
                </a:solidFill>
              </a:rPr>
              <a:t>(64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224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224)</a:t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en-US" altLang="zh-CN" sz="2400" b="1" dirty="0" smtClean="0">
                <a:solidFill>
                  <a:srgbClr val="FFC000"/>
                </a:solidFill>
              </a:rPr>
              <a:t>device</a:t>
            </a:r>
            <a:r>
              <a:rPr lang="zh-CN" altLang="en-US" sz="2400" dirty="0" smtClean="0">
                <a:solidFill>
                  <a:schemeClr val="bg1"/>
                </a:solidFill>
              </a:rPr>
              <a:t>：张量所在设备，</a:t>
            </a:r>
            <a:r>
              <a:rPr lang="en-US" altLang="zh-CN" sz="2400" dirty="0" smtClean="0">
                <a:solidFill>
                  <a:schemeClr val="bg1"/>
                </a:solidFill>
              </a:rPr>
              <a:t>GPU/CPU</a:t>
            </a:r>
            <a:r>
              <a:rPr lang="zh-CN" altLang="en-US" sz="2400" dirty="0" smtClean="0">
                <a:solidFill>
                  <a:schemeClr val="bg1"/>
                </a:solidFill>
              </a:rPr>
              <a:t>，是加速的关键。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054" name="Picture 6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90" y="3931920"/>
            <a:ext cx="84924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31520" y="2315863"/>
            <a:ext cx="1166728" cy="509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11" name="Picture 2" descr="https://img2018.cnblogs.com/blog/781305/201912/781305-20191220104143872-1140472456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95" y="814388"/>
            <a:ext cx="9386302" cy="592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696145" y="1273215"/>
            <a:ext cx="1834134" cy="509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38821" y="6065134"/>
            <a:ext cx="1834134" cy="509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4098" name="Picture 2" descr="https://img-blog.csdnimg.cn/20200518175215652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2"/>
          <a:stretch>
            <a:fillRect/>
          </a:stretch>
        </p:blipFill>
        <p:spPr bwMode="auto">
          <a:xfrm>
            <a:off x="278918" y="1147108"/>
            <a:ext cx="11617855" cy="52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减号 31"/>
          <p:cNvSpPr/>
          <p:nvPr/>
        </p:nvSpPr>
        <p:spPr>
          <a:xfrm flipV="1">
            <a:off x="-2189163" y="623888"/>
            <a:ext cx="16570326" cy="190500"/>
          </a:xfrm>
          <a:prstGeom prst="mathMinus">
            <a:avLst/>
          </a:prstGeom>
          <a:solidFill>
            <a:srgbClr val="0053A3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3" name="文本框 6"/>
          <p:cNvSpPr txBox="1">
            <a:spLocks noChangeArrowheads="1"/>
          </p:cNvSpPr>
          <p:nvPr/>
        </p:nvSpPr>
        <p:spPr bwMode="auto">
          <a:xfrm>
            <a:off x="0" y="117475"/>
            <a:ext cx="2127250" cy="58420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学习内容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1238" y="127000"/>
            <a:ext cx="144462" cy="58102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2655888" y="1571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数据操作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8194" name="Picture 2" descr="https://img-blog.csdnimg.cn/20200518175231536.png?x-oss-process=image/watermark,type_ZmFuZ3poZW5naGVpdGk,shadow_10,text_aHR0cHM6Ly9ibG9nLmNzZG4ubmV0L3FxXzMyMTQ2MzY5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3" y="1147108"/>
            <a:ext cx="11700517" cy="54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8|1.3"/>
</p:tagLst>
</file>

<file path=ppt/tags/tag10.xml><?xml version="1.0" encoding="utf-8"?>
<p:tagLst xmlns:p="http://schemas.openxmlformats.org/presentationml/2006/main">
  <p:tag name="TIMING" val="|18|1.3"/>
</p:tagLst>
</file>

<file path=ppt/tags/tag11.xml><?xml version="1.0" encoding="utf-8"?>
<p:tagLst xmlns:p="http://schemas.openxmlformats.org/presentationml/2006/main">
  <p:tag name="TIMING" val="|18|1.3"/>
</p:tagLst>
</file>

<file path=ppt/tags/tag12.xml><?xml version="1.0" encoding="utf-8"?>
<p:tagLst xmlns:p="http://schemas.openxmlformats.org/presentationml/2006/main">
  <p:tag name="TIMING" val="|18|1.3"/>
</p:tagLst>
</file>

<file path=ppt/tags/tag13.xml><?xml version="1.0" encoding="utf-8"?>
<p:tagLst xmlns:p="http://schemas.openxmlformats.org/presentationml/2006/main">
  <p:tag name="TIMING" val="|18|1.3"/>
</p:tagLst>
</file>

<file path=ppt/tags/tag14.xml><?xml version="1.0" encoding="utf-8"?>
<p:tagLst xmlns:p="http://schemas.openxmlformats.org/presentationml/2006/main">
  <p:tag name="TIMING" val="|18|1.3"/>
</p:tagLst>
</file>

<file path=ppt/tags/tag15.xml><?xml version="1.0" encoding="utf-8"?>
<p:tagLst xmlns:p="http://schemas.openxmlformats.org/presentationml/2006/main">
  <p:tag name="TIMING" val="|18|1.3"/>
</p:tagLst>
</file>

<file path=ppt/tags/tag16.xml><?xml version="1.0" encoding="utf-8"?>
<p:tagLst xmlns:p="http://schemas.openxmlformats.org/presentationml/2006/main">
  <p:tag name="TIMING" val="|18|1.3"/>
</p:tagLst>
</file>

<file path=ppt/tags/tag17.xml><?xml version="1.0" encoding="utf-8"?>
<p:tagLst xmlns:p="http://schemas.openxmlformats.org/presentationml/2006/main">
  <p:tag name="TIMING" val="|18|1.3"/>
</p:tagLst>
</file>

<file path=ppt/tags/tag18.xml><?xml version="1.0" encoding="utf-8"?>
<p:tagLst xmlns:p="http://schemas.openxmlformats.org/presentationml/2006/main">
  <p:tag name="TIMING" val="|18|1.3"/>
</p:tagLst>
</file>

<file path=ppt/tags/tag19.xml><?xml version="1.0" encoding="utf-8"?>
<p:tagLst xmlns:p="http://schemas.openxmlformats.org/presentationml/2006/main">
  <p:tag name="TIMING" val="|18|1.3"/>
</p:tagLst>
</file>

<file path=ppt/tags/tag2.xml><?xml version="1.0" encoding="utf-8"?>
<p:tagLst xmlns:p="http://schemas.openxmlformats.org/presentationml/2006/main">
  <p:tag name="TIMING" val="|18|1.3"/>
</p:tagLst>
</file>

<file path=ppt/tags/tag20.xml><?xml version="1.0" encoding="utf-8"?>
<p:tagLst xmlns:p="http://schemas.openxmlformats.org/presentationml/2006/main">
  <p:tag name="TIMING" val="|18|1.3"/>
</p:tagLst>
</file>

<file path=ppt/tags/tag21.xml><?xml version="1.0" encoding="utf-8"?>
<p:tagLst xmlns:p="http://schemas.openxmlformats.org/presentationml/2006/main">
  <p:tag name="TIMING" val="|18|1.3"/>
</p:tagLst>
</file>

<file path=ppt/tags/tag3.xml><?xml version="1.0" encoding="utf-8"?>
<p:tagLst xmlns:p="http://schemas.openxmlformats.org/presentationml/2006/main">
  <p:tag name="TIMING" val="|18|1.3"/>
</p:tagLst>
</file>

<file path=ppt/tags/tag4.xml><?xml version="1.0" encoding="utf-8"?>
<p:tagLst xmlns:p="http://schemas.openxmlformats.org/presentationml/2006/main">
  <p:tag name="TIMING" val="|18|1.3"/>
</p:tagLst>
</file>

<file path=ppt/tags/tag5.xml><?xml version="1.0" encoding="utf-8"?>
<p:tagLst xmlns:p="http://schemas.openxmlformats.org/presentationml/2006/main">
  <p:tag name="TIMING" val="|18|1.3"/>
</p:tagLst>
</file>

<file path=ppt/tags/tag6.xml><?xml version="1.0" encoding="utf-8"?>
<p:tagLst xmlns:p="http://schemas.openxmlformats.org/presentationml/2006/main">
  <p:tag name="TIMING" val="|18|1.3"/>
</p:tagLst>
</file>

<file path=ppt/tags/tag7.xml><?xml version="1.0" encoding="utf-8"?>
<p:tagLst xmlns:p="http://schemas.openxmlformats.org/presentationml/2006/main">
  <p:tag name="TIMING" val="|18|1.3"/>
</p:tagLst>
</file>

<file path=ppt/tags/tag8.xml><?xml version="1.0" encoding="utf-8"?>
<p:tagLst xmlns:p="http://schemas.openxmlformats.org/presentationml/2006/main">
  <p:tag name="TIMING" val="|18|1.3"/>
</p:tagLst>
</file>

<file path=ppt/tags/tag9.xml><?xml version="1.0" encoding="utf-8"?>
<p:tagLst xmlns:p="http://schemas.openxmlformats.org/presentationml/2006/main">
  <p:tag name="TIMING" val="|18|1.3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>宽屏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Verdana</vt:lpstr>
      <vt:lpstr>微软雅黑</vt:lpstr>
      <vt:lpstr>Consolas</vt:lpstr>
      <vt:lpstr>华文楷体</vt:lpstr>
      <vt:lpstr>Times New Roman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category>第一PPT模板网-WWW.1PPT.COM</cp:category>
  <cp:lastModifiedBy>sakura</cp:lastModifiedBy>
  <cp:revision>1967</cp:revision>
  <dcterms:created xsi:type="dcterms:W3CDTF">2015-10-24T01:57:00Z</dcterms:created>
  <dcterms:modified xsi:type="dcterms:W3CDTF">2021-09-09T12:25:26Z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RubyTemplateID">
    <vt:lpwstr>8</vt:lpwstr>
  </property>
  <property fmtid="{D5CDD505-2E9C-101B-9397-08002B2CF9AE}" pid="4" name="ICV">
    <vt:lpwstr>2C6D65DCE1484ED58BD31C6B8196BD5D</vt:lpwstr>
  </property>
</Properties>
</file>