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94" r:id="rId2"/>
    <p:sldId id="311" r:id="rId3"/>
    <p:sldId id="312" r:id="rId4"/>
    <p:sldId id="313" r:id="rId5"/>
    <p:sldId id="315" r:id="rId6"/>
    <p:sldId id="290" r:id="rId7"/>
    <p:sldId id="306" r:id="rId8"/>
    <p:sldId id="308" r:id="rId9"/>
    <p:sldId id="260" r:id="rId10"/>
    <p:sldId id="291" r:id="rId11"/>
    <p:sldId id="301" r:id="rId12"/>
    <p:sldId id="318" r:id="rId13"/>
    <p:sldId id="303" r:id="rId14"/>
    <p:sldId id="293" r:id="rId15"/>
    <p:sldId id="261" r:id="rId16"/>
    <p:sldId id="317" r:id="rId17"/>
    <p:sldId id="262" r:id="rId18"/>
    <p:sldId id="265" r:id="rId19"/>
    <p:sldId id="267" r:id="rId20"/>
    <p:sldId id="268" r:id="rId21"/>
    <p:sldId id="270" r:id="rId22"/>
    <p:sldId id="271" r:id="rId23"/>
    <p:sldId id="272" r:id="rId24"/>
    <p:sldId id="295" r:id="rId25"/>
    <p:sldId id="258" r:id="rId26"/>
    <p:sldId id="274" r:id="rId27"/>
    <p:sldId id="275" r:id="rId28"/>
    <p:sldId id="314" r:id="rId29"/>
    <p:sldId id="276" r:id="rId30"/>
    <p:sldId id="296" r:id="rId31"/>
    <p:sldId id="297" r:id="rId32"/>
    <p:sldId id="278" r:id="rId33"/>
    <p:sldId id="299" r:id="rId34"/>
    <p:sldId id="280" r:id="rId35"/>
    <p:sldId id="300" r:id="rId36"/>
    <p:sldId id="304" r:id="rId37"/>
    <p:sldId id="305" r:id="rId38"/>
  </p:sldIdLst>
  <p:sldSz cx="9144000" cy="6858000" type="screen4x3"/>
  <p:notesSz cx="6858000" cy="9144000"/>
  <p:defaultTextStyle>
    <a:defPPr>
      <a:defRPr lang="en-US"/>
    </a:defPPr>
    <a:lvl1pPr algn="ctr" rtl="0" fontAlgn="base">
      <a:spcBef>
        <a:spcPct val="0"/>
      </a:spcBef>
      <a:spcAft>
        <a:spcPct val="0"/>
      </a:spcAft>
      <a:defRPr sz="3200" kern="1200">
        <a:solidFill>
          <a:schemeClr val="tx1"/>
        </a:solidFill>
        <a:latin typeface="Arial" charset="0"/>
        <a:ea typeface="+mn-ea"/>
        <a:cs typeface="+mn-cs"/>
      </a:defRPr>
    </a:lvl1pPr>
    <a:lvl2pPr marL="457200" algn="ctr" rtl="0" fontAlgn="base">
      <a:spcBef>
        <a:spcPct val="0"/>
      </a:spcBef>
      <a:spcAft>
        <a:spcPct val="0"/>
      </a:spcAft>
      <a:defRPr sz="3200" kern="1200">
        <a:solidFill>
          <a:schemeClr val="tx1"/>
        </a:solidFill>
        <a:latin typeface="Arial" charset="0"/>
        <a:ea typeface="+mn-ea"/>
        <a:cs typeface="+mn-cs"/>
      </a:defRPr>
    </a:lvl2pPr>
    <a:lvl3pPr marL="914400" algn="ctr" rtl="0" fontAlgn="base">
      <a:spcBef>
        <a:spcPct val="0"/>
      </a:spcBef>
      <a:spcAft>
        <a:spcPct val="0"/>
      </a:spcAft>
      <a:defRPr sz="3200" kern="1200">
        <a:solidFill>
          <a:schemeClr val="tx1"/>
        </a:solidFill>
        <a:latin typeface="Arial" charset="0"/>
        <a:ea typeface="+mn-ea"/>
        <a:cs typeface="+mn-cs"/>
      </a:defRPr>
    </a:lvl3pPr>
    <a:lvl4pPr marL="1371600" algn="ctr" rtl="0" fontAlgn="base">
      <a:spcBef>
        <a:spcPct val="0"/>
      </a:spcBef>
      <a:spcAft>
        <a:spcPct val="0"/>
      </a:spcAft>
      <a:defRPr sz="3200" kern="1200">
        <a:solidFill>
          <a:schemeClr val="tx1"/>
        </a:solidFill>
        <a:latin typeface="Arial" charset="0"/>
        <a:ea typeface="+mn-ea"/>
        <a:cs typeface="+mn-cs"/>
      </a:defRPr>
    </a:lvl4pPr>
    <a:lvl5pPr marL="1828800" algn="ctr"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11FBA"/>
    <a:srgbClr val="00FF00"/>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8" autoAdjust="0"/>
    <p:restoredTop sz="93961" autoAdjust="0"/>
  </p:normalViewPr>
  <p:slideViewPr>
    <p:cSldViewPr>
      <p:cViewPr>
        <p:scale>
          <a:sx n="53" d="100"/>
          <a:sy n="53" d="100"/>
        </p:scale>
        <p:origin x="-1632" y="-4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D6CEA-3D94-486E-97DE-88DA09665089}" type="doc">
      <dgm:prSet loTypeId="urn:microsoft.com/office/officeart/2005/8/layout/radial5" loCatId="cycle" qsTypeId="urn:microsoft.com/office/officeart/2005/8/quickstyle/3d7" qsCatId="3D" csTypeId="urn:microsoft.com/office/officeart/2005/8/colors/colorful2" csCatId="colorful" phldr="1"/>
      <dgm:spPr/>
      <dgm:t>
        <a:bodyPr/>
        <a:lstStyle/>
        <a:p>
          <a:endParaRPr lang="en-US"/>
        </a:p>
      </dgm:t>
    </dgm:pt>
    <dgm:pt modelId="{3CA9F0D1-6180-44D8-999C-77BF94746368}" type="pres">
      <dgm:prSet presAssocID="{037D6CEA-3D94-486E-97DE-88DA09665089}" presName="Name0" presStyleCnt="0">
        <dgm:presLayoutVars>
          <dgm:chMax val="1"/>
          <dgm:dir/>
          <dgm:animLvl val="ctr"/>
          <dgm:resizeHandles val="exact"/>
        </dgm:presLayoutVars>
      </dgm:prSet>
      <dgm:spPr/>
      <dgm:t>
        <a:bodyPr/>
        <a:lstStyle/>
        <a:p>
          <a:endParaRPr lang="en-US"/>
        </a:p>
      </dgm:t>
    </dgm:pt>
  </dgm:ptLst>
  <dgm:cxnLst>
    <dgm:cxn modelId="{E2772CAD-1FAB-46F9-9A20-B53DB3B2DD99}" type="presOf" srcId="{037D6CEA-3D94-486E-97DE-88DA09665089}" destId="{3CA9F0D1-6180-44D8-999C-77BF94746368}" srcOrd="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809B72-BA93-4079-9667-3B288E359060}" type="datetimeFigureOut">
              <a:rPr lang="en-US" smtClean="0"/>
              <a:pPr/>
              <a:t>23/11/2016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01CBA7-A7C2-4B69-A312-49277E300870}" type="slidenum">
              <a:rPr lang="en-US" smtClean="0"/>
              <a:pPr/>
              <a:t>‹#›</a:t>
            </a:fld>
            <a:endParaRPr lang="en-US"/>
          </a:p>
        </p:txBody>
      </p:sp>
    </p:spTree>
    <p:extLst>
      <p:ext uri="{BB962C8B-B14F-4D97-AF65-F5344CB8AC3E}">
        <p14:creationId xmlns:p14="http://schemas.microsoft.com/office/powerpoint/2010/main" val="2107408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65312-7BCE-452F-9E58-3DC9C051064C}" type="datetimeFigureOut">
              <a:rPr lang="en-US" smtClean="0"/>
              <a:pPr/>
              <a:t>23/11/2016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481197-2630-4281-BDFE-0FF26727A85E}" type="slidenum">
              <a:rPr lang="en-US" smtClean="0"/>
              <a:pPr/>
              <a:t>‹#›</a:t>
            </a:fld>
            <a:endParaRPr lang="en-US"/>
          </a:p>
        </p:txBody>
      </p:sp>
    </p:spTree>
    <p:extLst>
      <p:ext uri="{BB962C8B-B14F-4D97-AF65-F5344CB8AC3E}">
        <p14:creationId xmlns:p14="http://schemas.microsoft.com/office/powerpoint/2010/main" val="1153590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481197-2630-4281-BDFE-0FF26727A85E}" type="slidenum">
              <a:rPr lang="en-US" smtClean="0"/>
              <a:pPr/>
              <a:t>12</a:t>
            </a:fld>
            <a:endParaRPr lang="en-US"/>
          </a:p>
        </p:txBody>
      </p:sp>
    </p:spTree>
    <p:extLst>
      <p:ext uri="{BB962C8B-B14F-4D97-AF65-F5344CB8AC3E}">
        <p14:creationId xmlns:p14="http://schemas.microsoft.com/office/powerpoint/2010/main" val="8574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481197-2630-4281-BDFE-0FF26727A85E}"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E42A2C7-7652-4598-AE59-542425CF15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ADCB5-C737-4603-946F-839478D0D5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1EBD5-E69E-462C-9A2D-D2472B7F4B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3A77D-1032-489B-80BB-F7151B3774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66EC1-655F-4F3F-8E82-3D44B65B142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47310-B674-4FBA-8EAF-762EC884DC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1546E7-B221-4AFB-B74D-FDAC7C86F1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7D9AE-F65F-4346-A03B-BCDF0B17E8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1811E-4DF6-42A7-9C92-00A762F1F1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6E15D-BCCD-4697-AE6A-D0374DFE4C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6F13FEF-5AA9-4016-BD7D-994F26808C4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391EA53-EFC0-4507-8759-A38B34B9D05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gif"/><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1.gif"/></Relationships>
</file>

<file path=ppt/slides/_rels/slide3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7.xml"/><Relationship Id="rId4" Type="http://schemas.openxmlformats.org/officeDocument/2006/relationships/image" Target="../media/image24.gif"/></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vector015codongvn.jpg"/>
          <p:cNvPicPr>
            <a:picLocks noChangeAspect="1" noChangeArrowheads="1"/>
          </p:cNvPicPr>
          <p:nvPr/>
        </p:nvPicPr>
        <p:blipFill>
          <a:blip r:embed="rId2" cstate="print"/>
          <a:srcRect/>
          <a:stretch>
            <a:fillRect/>
          </a:stretch>
        </p:blipFill>
        <p:spPr bwMode="auto">
          <a:xfrm>
            <a:off x="0" y="0"/>
            <a:ext cx="9144000" cy="6915769"/>
          </a:xfrm>
          <a:prstGeom prst="rect">
            <a:avLst/>
          </a:prstGeom>
          <a:noFill/>
        </p:spPr>
      </p:pic>
      <p:sp>
        <p:nvSpPr>
          <p:cNvPr id="4" name="Sun 3"/>
          <p:cNvSpPr/>
          <p:nvPr/>
        </p:nvSpPr>
        <p:spPr>
          <a:xfrm rot="5400000">
            <a:off x="4221506" y="-1782666"/>
            <a:ext cx="2289596" cy="6304935"/>
          </a:xfrm>
          <a:prstGeom prst="sun">
            <a:avLst/>
          </a:prstGeom>
          <a:noFill/>
          <a:ln w="57150">
            <a:gradFill flip="none" rotWithShape="1">
              <a:gsLst>
                <a:gs pos="0">
                  <a:srgbClr val="0000FF">
                    <a:alpha val="28000"/>
                  </a:srgbClr>
                </a:gs>
                <a:gs pos="39999">
                  <a:srgbClr val="85C2FF"/>
                </a:gs>
                <a:gs pos="70000">
                  <a:srgbClr val="C4D6EB"/>
                </a:gs>
                <a:gs pos="100000">
                  <a:srgbClr val="FFEBFA"/>
                </a:gs>
              </a:gsLst>
              <a:lin ang="2700000" scaled="0"/>
              <a:tileRect/>
            </a:gradFill>
          </a:ln>
          <a:effectLst>
            <a:outerShdw dist="101600" dir="15840000" algn="ctr" rotWithShape="0">
              <a:schemeClr val="tx2">
                <a:lumMod val="60000"/>
                <a:lumOff val="40000"/>
              </a:schemeClr>
            </a:outerShdw>
          </a:effectLst>
          <a:scene3d>
            <a:camera prst="orthographicFront"/>
            <a:lightRig rig="threePt" dir="t"/>
          </a:scene3d>
          <a:sp3d extrusionH="76200" contourW="12700" prstMaterial="legacyWireframe">
            <a:extrusionClr>
              <a:srgbClr val="0000FF"/>
            </a:extrusionClr>
            <a:contourClr>
              <a:srgbClr val="0000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86200" y="829270"/>
            <a:ext cx="2971800" cy="92333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dist="63500" sx="101000" sy="101000" algn="ctr" rotWithShape="0">
                    <a:srgbClr val="FF0000"/>
                  </a:outerShdw>
                  <a:reflection blurRad="12700" stA="50000" endPos="50000" dist="5000" dir="5400000" sy="-100000" rotWithShape="0"/>
                </a:effectLst>
                <a:latin typeface="Times New Roman" pitchFamily="18" charset="0"/>
                <a:cs typeface="Times New Roman" pitchFamily="18" charset="0"/>
              </a:rPr>
              <a:t>BÀI 3</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dist="63500" sx="101000" sy="101000" algn="ctr" rotWithShape="0">
                  <a:srgbClr val="FF0000"/>
                </a:outerShdw>
                <a:reflection blurRad="12700" stA="50000" endPos="50000" dist="5000" dir="5400000" sy="-100000" rotWithShape="0"/>
              </a:effectLst>
              <a:latin typeface="Times New Roman" pitchFamily="18" charset="0"/>
              <a:cs typeface="Times New Roman" pitchFamily="18" charset="0"/>
            </a:endParaRPr>
          </a:p>
        </p:txBody>
      </p:sp>
      <p:sp>
        <p:nvSpPr>
          <p:cNvPr id="6" name="Rectangle 3"/>
          <p:cNvSpPr>
            <a:spLocks noChangeArrowheads="1"/>
          </p:cNvSpPr>
          <p:nvPr/>
        </p:nvSpPr>
        <p:spPr bwMode="auto">
          <a:xfrm>
            <a:off x="2133600" y="3048000"/>
            <a:ext cx="5715000" cy="1524000"/>
          </a:xfrm>
          <a:prstGeom prst="rect">
            <a:avLst/>
          </a:prstGeom>
          <a:noFill/>
          <a:ln w="76200">
            <a:noFill/>
            <a:miter lim="800000"/>
            <a:headEnd/>
            <a:tailEnd/>
          </a:ln>
          <a:effectLst>
            <a:prstShdw prst="shdw17" dist="17961" dir="2700000">
              <a:schemeClr val="accent1">
                <a:gamma/>
                <a:shade val="60000"/>
                <a:invGamma/>
                <a:alpha val="50000"/>
              </a:schemeClr>
            </a:prstShdw>
          </a:effectLst>
        </p:spPr>
        <p:txBody>
          <a:bodyPr wrap="none"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4000" b="1" cap="all" dirty="0" smtClean="0">
                <a:ln w="0"/>
                <a:gradFill flip="none">
                  <a:gsLst>
                    <a:gs pos="46000">
                      <a:srgbClr val="FF0000"/>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1270000" sx="1000" sy="1000" algn="ctr" rotWithShape="0">
                    <a:srgbClr val="0000FF">
                      <a:alpha val="0"/>
                    </a:srgbClr>
                  </a:outerShdw>
                  <a:reflection blurRad="12700" stA="50000" endPos="50000" dist="5000" dir="5400000" sy="-100000" rotWithShape="0"/>
                </a:effectLst>
                <a:latin typeface="Times New Roman" pitchFamily="18" charset="0"/>
                <a:cs typeface="Times New Roman" pitchFamily="18" charset="0"/>
              </a:rPr>
              <a:t>TƯ </a:t>
            </a:r>
            <a:r>
              <a:rPr lang="en-US" sz="4000" b="1" cap="all" dirty="0">
                <a:ln w="0"/>
                <a:gradFill flip="none">
                  <a:gsLst>
                    <a:gs pos="46000">
                      <a:srgbClr val="FF0000"/>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1270000" sx="1000" sy="1000" algn="ctr" rotWithShape="0">
                    <a:srgbClr val="0000FF">
                      <a:alpha val="0"/>
                    </a:srgbClr>
                  </a:outerShdw>
                  <a:reflection blurRad="12700" stA="50000" endPos="50000" dist="5000" dir="5400000" sy="-100000" rotWithShape="0"/>
                </a:effectLst>
                <a:latin typeface="Times New Roman" pitchFamily="18" charset="0"/>
                <a:cs typeface="Times New Roman" pitchFamily="18" charset="0"/>
              </a:rPr>
              <a:t>TƯỞNG HỒ </a:t>
            </a:r>
            <a:r>
              <a:rPr lang="en-US" sz="4000" b="1" cap="all" dirty="0" smtClean="0">
                <a:ln w="0"/>
                <a:gradFill flip="none">
                  <a:gsLst>
                    <a:gs pos="46000">
                      <a:srgbClr val="FF0000"/>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1270000" sx="1000" sy="1000" algn="ctr" rotWithShape="0">
                    <a:srgbClr val="0000FF">
                      <a:alpha val="0"/>
                    </a:srgbClr>
                  </a:outerShdw>
                  <a:reflection blurRad="12700" stA="50000" endPos="50000" dist="5000" dir="5400000" sy="-100000" rotWithShape="0"/>
                </a:effectLst>
                <a:latin typeface="Times New Roman" pitchFamily="18" charset="0"/>
                <a:cs typeface="Times New Roman" pitchFamily="18" charset="0"/>
              </a:rPr>
              <a:t>CHÍ  MINH</a:t>
            </a:r>
          </a:p>
          <a:p>
            <a:pPr algn="ctr">
              <a:defRPr/>
            </a:pPr>
            <a:r>
              <a:rPr lang="en-US" sz="4000" b="1" cap="all" dirty="0" smtClean="0">
                <a:ln w="0"/>
                <a:gradFill flip="none">
                  <a:gsLst>
                    <a:gs pos="46000">
                      <a:srgbClr val="FF0000"/>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1270000" sx="1000" sy="1000" algn="ctr" rotWithShape="0">
                    <a:srgbClr val="0000FF">
                      <a:alpha val="0"/>
                    </a:srgbClr>
                  </a:outerShdw>
                  <a:reflection blurRad="12700" stA="50000" endPos="50000" dist="5000" dir="5400000" sy="-100000" rotWithShape="0"/>
                </a:effectLst>
                <a:latin typeface="Times New Roman" pitchFamily="18" charset="0"/>
                <a:cs typeface="Times New Roman" pitchFamily="18" charset="0"/>
              </a:rPr>
              <a:t>VỀ CHỦ NGHĨA XÃ HỘI VÀ </a:t>
            </a:r>
          </a:p>
          <a:p>
            <a:pPr algn="ctr">
              <a:defRPr/>
            </a:pPr>
            <a:r>
              <a:rPr lang="en-US" sz="4000" b="1" cap="all" dirty="0" smtClean="0">
                <a:ln w="0"/>
                <a:gradFill flip="none">
                  <a:gsLst>
                    <a:gs pos="46000">
                      <a:srgbClr val="FF0000"/>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1270000" sx="1000" sy="1000" algn="ctr" rotWithShape="0">
                    <a:srgbClr val="0000FF">
                      <a:alpha val="0"/>
                    </a:srgbClr>
                  </a:outerShdw>
                  <a:reflection blurRad="12700" stA="50000" endPos="50000" dist="5000" dir="5400000" sy="-100000" rotWithShape="0"/>
                </a:effectLst>
                <a:latin typeface="Times New Roman" pitchFamily="18" charset="0"/>
                <a:cs typeface="Times New Roman" pitchFamily="18" charset="0"/>
              </a:rPr>
              <a:t>CON ĐƯỜNG QUÁ ĐỘ LÊN </a:t>
            </a:r>
          </a:p>
          <a:p>
            <a:pPr algn="ctr">
              <a:defRPr/>
            </a:pPr>
            <a:r>
              <a:rPr lang="en-US" sz="4000" b="1" cap="all" dirty="0" smtClean="0">
                <a:ln w="0"/>
                <a:gradFill flip="none">
                  <a:gsLst>
                    <a:gs pos="46000">
                      <a:srgbClr val="FF0000"/>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1270000" sx="1000" sy="1000" algn="ctr" rotWithShape="0">
                    <a:srgbClr val="0000FF">
                      <a:alpha val="0"/>
                    </a:srgbClr>
                  </a:outerShdw>
                  <a:reflection blurRad="12700" stA="50000" endPos="50000" dist="5000" dir="5400000" sy="-100000" rotWithShape="0"/>
                </a:effectLst>
                <a:latin typeface="Times New Roman" pitchFamily="18" charset="0"/>
                <a:cs typeface="Times New Roman" pitchFamily="18" charset="0"/>
              </a:rPr>
              <a:t>CHỦ NGHĨA XÃ HỘI Ở VIỆT NAM</a:t>
            </a:r>
            <a:endParaRPr lang="en-US" sz="4000" b="1" cap="all" dirty="0">
              <a:ln w="0"/>
              <a:gradFill flip="none">
                <a:gsLst>
                  <a:gs pos="46000">
                    <a:srgbClr val="FF0000"/>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1270000" sx="1000" sy="1000" algn="ctr" rotWithShape="0">
                  <a:srgbClr val="0000FF">
                    <a:alpha val="0"/>
                  </a:srgbClr>
                </a:outerShdw>
                <a:reflection blurRad="12700" stA="50000" endPos="50000" dist="5000" dir="5400000" sy="-100000" rotWithShape="0"/>
              </a:effectLst>
              <a:latin typeface="Times New Roman" pitchFamily="18" charset="0"/>
              <a:cs typeface="Times New Roman" pitchFamily="18" charset="0"/>
            </a:endParaRPr>
          </a:p>
        </p:txBody>
      </p:sp>
      <p:pic>
        <p:nvPicPr>
          <p:cNvPr id="7" name="Picture 2" descr="Kết quả hình ảnh cho QUYỂN SÁCH"/>
          <p:cNvPicPr>
            <a:picLocks noChangeAspect="1" noChangeArrowheads="1"/>
          </p:cNvPicPr>
          <p:nvPr/>
        </p:nvPicPr>
        <p:blipFill>
          <a:blip r:embed="rId3" cstate="print"/>
          <a:srcRect/>
          <a:stretch>
            <a:fillRect/>
          </a:stretch>
        </p:blipFill>
        <p:spPr bwMode="auto">
          <a:xfrm>
            <a:off x="3124200" y="5105400"/>
            <a:ext cx="3810000" cy="1752600"/>
          </a:xfrm>
          <a:prstGeom prst="rect">
            <a:avLst/>
          </a:prstGeom>
          <a:noFill/>
        </p:spPr>
      </p:pic>
      <p:sp>
        <p:nvSpPr>
          <p:cNvPr id="8" name="TextBox 7"/>
          <p:cNvSpPr txBox="1"/>
          <p:nvPr/>
        </p:nvSpPr>
        <p:spPr>
          <a:xfrm>
            <a:off x="3505200" y="5452282"/>
            <a:ext cx="3048000" cy="707886"/>
          </a:xfrm>
          <a:prstGeom prst="rect">
            <a:avLst/>
          </a:prstGeom>
          <a:noFill/>
        </p:spPr>
        <p:txBody>
          <a:bodyPr wrap="square" rtlCol="0">
            <a:spAutoFit/>
          </a:bodyPr>
          <a:lstStyle/>
          <a:p>
            <a:r>
              <a:rPr lang="en-US" sz="2000" b="1" dirty="0" err="1" smtClean="0">
                <a:solidFill>
                  <a:srgbClr val="0000FF"/>
                </a:solidFill>
                <a:latin typeface="Times New Roman" pitchFamily="18" charset="0"/>
                <a:cs typeface="Times New Roman" pitchFamily="18" charset="0"/>
              </a:rPr>
              <a:t>Giáo</a:t>
            </a:r>
            <a:r>
              <a:rPr lang="en-US" sz="2000" b="1" dirty="0" smtClean="0">
                <a:solidFill>
                  <a:srgbClr val="0000FF"/>
                </a:solidFill>
                <a:latin typeface="Times New Roman" pitchFamily="18" charset="0"/>
                <a:cs typeface="Times New Roman" pitchFamily="18" charset="0"/>
              </a:rPr>
              <a:t> </a:t>
            </a:r>
            <a:r>
              <a:rPr lang="en-US" sz="2000" b="1" dirty="0" err="1" smtClean="0">
                <a:solidFill>
                  <a:srgbClr val="0000FF"/>
                </a:solidFill>
                <a:latin typeface="Times New Roman" pitchFamily="18" charset="0"/>
                <a:cs typeface="Times New Roman" pitchFamily="18" charset="0"/>
              </a:rPr>
              <a:t>viên</a:t>
            </a:r>
            <a:endParaRPr lang="en-US" sz="2000" b="1" dirty="0" smtClean="0">
              <a:solidFill>
                <a:srgbClr val="0000FF"/>
              </a:solidFill>
              <a:latin typeface="Times New Roman" pitchFamily="18" charset="0"/>
              <a:cs typeface="Times New Roman" pitchFamily="18" charset="0"/>
            </a:endParaRPr>
          </a:p>
          <a:p>
            <a:r>
              <a:rPr lang="en-US" sz="2000" b="1" dirty="0" err="1" smtClean="0">
                <a:solidFill>
                  <a:srgbClr val="0000FF"/>
                </a:solidFill>
                <a:latin typeface="Times New Roman" pitchFamily="18" charset="0"/>
                <a:cs typeface="Times New Roman" pitchFamily="18" charset="0"/>
              </a:rPr>
              <a:t>Nguyễn</a:t>
            </a:r>
            <a:r>
              <a:rPr lang="en-US" sz="2000" b="1" dirty="0" smtClean="0">
                <a:solidFill>
                  <a:srgbClr val="0000FF"/>
                </a:solidFill>
                <a:latin typeface="Times New Roman" pitchFamily="18" charset="0"/>
                <a:cs typeface="Times New Roman" pitchFamily="18" charset="0"/>
              </a:rPr>
              <a:t> </a:t>
            </a:r>
            <a:r>
              <a:rPr lang="en-US" sz="2000" b="1" dirty="0" err="1" smtClean="0">
                <a:solidFill>
                  <a:srgbClr val="0000FF"/>
                </a:solidFill>
                <a:latin typeface="Times New Roman" pitchFamily="18" charset="0"/>
                <a:cs typeface="Times New Roman" pitchFamily="18" charset="0"/>
              </a:rPr>
              <a:t>Trọng</a:t>
            </a:r>
            <a:r>
              <a:rPr lang="en-US" sz="2000" b="1" dirty="0" smtClean="0">
                <a:solidFill>
                  <a:srgbClr val="0000FF"/>
                </a:solidFill>
                <a:latin typeface="Times New Roman" pitchFamily="18" charset="0"/>
                <a:cs typeface="Times New Roman" pitchFamily="18" charset="0"/>
              </a:rPr>
              <a:t> </a:t>
            </a:r>
            <a:r>
              <a:rPr lang="en-US" sz="2000" b="1" dirty="0" err="1" smtClean="0">
                <a:solidFill>
                  <a:srgbClr val="0000FF"/>
                </a:solidFill>
                <a:latin typeface="Times New Roman" pitchFamily="18" charset="0"/>
                <a:cs typeface="Times New Roman" pitchFamily="18" charset="0"/>
              </a:rPr>
              <a:t>Cẩm</a:t>
            </a:r>
            <a:endParaRPr lang="en-US" sz="2000" b="1"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repeatCount="1000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out)">
                                      <p:cBhvr>
                                        <p:cTn id="23" dur="5000"/>
                                        <p:tgtEl>
                                          <p:spTgt spid="7"/>
                                        </p:tgtEl>
                                      </p:cBhvr>
                                    </p:animEffect>
                                  </p:childTnLst>
                                </p:cTn>
                              </p:par>
                              <p:par>
                                <p:cTn id="24" presetID="4" presetClass="entr" presetSubtype="32" repeatCount="1000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ox(out)">
                                      <p:cBhvr>
                                        <p:cTn id="26"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 name="Rectangle 34"/>
          <p:cNvSpPr>
            <a:spLocks noChangeArrowheads="1"/>
          </p:cNvSpPr>
          <p:nvPr/>
        </p:nvSpPr>
        <p:spPr bwMode="auto">
          <a:xfrm>
            <a:off x="533400" y="381000"/>
            <a:ext cx="7924800" cy="1569660"/>
          </a:xfrm>
          <a:prstGeom prst="rect">
            <a:avLst/>
          </a:prstGeom>
          <a:gradFill rotWithShape="1">
            <a:gsLst>
              <a:gs pos="0">
                <a:srgbClr val="FFFF00"/>
              </a:gs>
              <a:gs pos="100000">
                <a:srgbClr val="E6E6E6"/>
              </a:gs>
            </a:gsLst>
            <a:lin ang="2700000" scaled="1"/>
          </a:gradFill>
          <a:ln w="9525">
            <a:noFill/>
            <a:miter lim="800000"/>
            <a:headEnd/>
            <a:tailEnd/>
          </a:ln>
          <a:effectLst/>
        </p:spPr>
        <p:txBody>
          <a:bodyPr anchor="ctr">
            <a:spAutoFit/>
          </a:bodyPr>
          <a:lstStyle/>
          <a:p>
            <a:pPr algn="just">
              <a:tabLst>
                <a:tab pos="457200" algn="r"/>
                <a:tab pos="2743200" algn="ctr"/>
                <a:tab pos="5486400" algn="r"/>
              </a:tabLst>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lên</a:t>
            </a:r>
            <a:r>
              <a:rPr lang="en-US" dirty="0" smtClean="0">
                <a:latin typeface="Times New Roman" pitchFamily="18" charset="0"/>
                <a:cs typeface="Times New Roman" pitchFamily="18" charset="0"/>
              </a:rPr>
              <a:t> CNXH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LLXS </a:t>
            </a:r>
            <a:r>
              <a:rPr lang="en-US" dirty="0" err="1" smtClean="0">
                <a:latin typeface="Times New Roman" pitchFamily="18" charset="0"/>
                <a:cs typeface="Times New Roman" pitchFamily="18" charset="0"/>
              </a:rPr>
              <a:t>thấp</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grpSp>
        <p:nvGrpSpPr>
          <p:cNvPr id="15" name="Group 12"/>
          <p:cNvGrpSpPr>
            <a:grpSpLocks/>
          </p:cNvGrpSpPr>
          <p:nvPr/>
        </p:nvGrpSpPr>
        <p:grpSpPr bwMode="auto">
          <a:xfrm>
            <a:off x="685800" y="2286000"/>
            <a:ext cx="7848600" cy="4191000"/>
            <a:chOff x="1752600" y="1447800"/>
            <a:chExt cx="7222836" cy="4953000"/>
          </a:xfrm>
        </p:grpSpPr>
        <p:pic>
          <p:nvPicPr>
            <p:cNvPr id="16" name="Picture 15" descr="rau_sach.jpg"/>
            <p:cNvPicPr>
              <a:picLocks noChangeAspect="1"/>
            </p:cNvPicPr>
            <p:nvPr/>
          </p:nvPicPr>
          <p:blipFill>
            <a:blip r:embed="rId3" cstate="print"/>
            <a:stretch>
              <a:fillRect/>
            </a:stretch>
          </p:blipFill>
          <p:spPr>
            <a:xfrm>
              <a:off x="5317588" y="3962399"/>
              <a:ext cx="3623212" cy="2432729"/>
            </a:xfrm>
            <a:prstGeom prst="rect">
              <a:avLst/>
            </a:prstGeom>
            <a:solidFill>
              <a:srgbClr val="FFFFFF">
                <a:shade val="85000"/>
              </a:srgbClr>
            </a:solidFill>
            <a:ln w="38100" cap="sq">
              <a:solidFill>
                <a:srgbClr val="C0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dong_lua_03.jpg"/>
            <p:cNvPicPr>
              <a:picLocks noChangeAspect="1"/>
            </p:cNvPicPr>
            <p:nvPr/>
          </p:nvPicPr>
          <p:blipFill>
            <a:blip r:embed="rId4" cstate="print"/>
            <a:stretch>
              <a:fillRect/>
            </a:stretch>
          </p:blipFill>
          <p:spPr>
            <a:xfrm>
              <a:off x="5334000" y="1447800"/>
              <a:ext cx="3641436" cy="2403348"/>
            </a:xfrm>
            <a:prstGeom prst="rect">
              <a:avLst/>
            </a:prstGeom>
            <a:solidFill>
              <a:srgbClr val="FFFFFF">
                <a:shade val="85000"/>
              </a:srgbClr>
            </a:solidFill>
            <a:ln w="38100" cap="sq">
              <a:solidFill>
                <a:srgbClr val="C0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caybua.JPG"/>
            <p:cNvPicPr>
              <a:picLocks noChangeAspect="1"/>
            </p:cNvPicPr>
            <p:nvPr/>
          </p:nvPicPr>
          <p:blipFill>
            <a:blip r:embed="rId5" cstate="print"/>
            <a:srcRect l="3846" t="1667" r="1923" b="16667"/>
            <a:stretch>
              <a:fillRect/>
            </a:stretch>
          </p:blipFill>
          <p:spPr>
            <a:xfrm>
              <a:off x="1752600" y="3938954"/>
              <a:ext cx="3429000" cy="2461846"/>
            </a:xfrm>
            <a:prstGeom prst="rect">
              <a:avLst/>
            </a:prstGeom>
            <a:solidFill>
              <a:srgbClr val="FFFFFF">
                <a:shade val="85000"/>
              </a:srgbClr>
            </a:solidFill>
            <a:ln w="38100" cap="sq">
              <a:solidFill>
                <a:srgbClr val="C0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descr="bua ruong tap the.jpg"/>
            <p:cNvPicPr>
              <a:picLocks noChangeAspect="1"/>
            </p:cNvPicPr>
            <p:nvPr/>
          </p:nvPicPr>
          <p:blipFill>
            <a:blip r:embed="rId6" cstate="print"/>
            <a:srcRect l="1515" b="11834"/>
            <a:stretch>
              <a:fillRect/>
            </a:stretch>
          </p:blipFill>
          <p:spPr>
            <a:xfrm>
              <a:off x="1752600" y="1447800"/>
              <a:ext cx="3429000" cy="2373923"/>
            </a:xfrm>
            <a:prstGeom prst="rect">
              <a:avLst/>
            </a:prstGeom>
            <a:solidFill>
              <a:srgbClr val="FFFFFF">
                <a:shade val="85000"/>
              </a:srgbClr>
            </a:solidFill>
            <a:ln w="38100" cap="sq">
              <a:solidFill>
                <a:srgbClr val="C0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amond(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Rectangle 4"/>
          <p:cNvSpPr>
            <a:spLocks noChangeArrowheads="1"/>
          </p:cNvSpPr>
          <p:nvPr/>
        </p:nvSpPr>
        <p:spPr bwMode="auto">
          <a:xfrm>
            <a:off x="381000" y="191631"/>
            <a:ext cx="8458200" cy="2246769"/>
          </a:xfrm>
          <a:prstGeom prst="rect">
            <a:avLst/>
          </a:prstGeom>
          <a:solidFill>
            <a:schemeClr val="accent3">
              <a:lumMod val="60000"/>
              <a:lumOff val="40000"/>
            </a:schemeClr>
          </a:solidFill>
          <a:ln w="9525">
            <a:noFill/>
            <a:miter lim="800000"/>
            <a:headEnd/>
            <a:tailEnd/>
          </a:ln>
          <a:effectLst/>
        </p:spPr>
        <p:txBody>
          <a:bodyPr wrap="square" anchor="ctr">
            <a:spAutoFit/>
          </a:bodyPr>
          <a:lstStyle/>
          <a:p>
            <a:pPr algn="just"/>
            <a:r>
              <a:rPr lang="vi-VN" sz="2800" dirty="0" smtClean="0">
                <a:solidFill>
                  <a:srgbClr val="0000FF"/>
                </a:solidFill>
                <a:latin typeface="Times New Roman" pitchFamily="18" charset="0"/>
                <a:cs typeface="Times New Roman" pitchFamily="18" charset="0"/>
              </a:rPr>
              <a:t>- Về chính trị</a:t>
            </a:r>
            <a:r>
              <a:rPr lang="en-US" sz="2800" dirty="0" smtClean="0">
                <a:solidFill>
                  <a:srgbClr val="0000FF"/>
                </a:solidFill>
                <a:latin typeface="Times New Roman" pitchFamily="18" charset="0"/>
                <a:cs typeface="Times New Roman" pitchFamily="18" charset="0"/>
              </a:rPr>
              <a:t>-x</a:t>
            </a:r>
            <a:r>
              <a:rPr lang="vi-VN" sz="2800" dirty="0" smtClean="0">
                <a:solidFill>
                  <a:srgbClr val="0000FF"/>
                </a:solidFill>
                <a:latin typeface="Times New Roman" pitchFamily="18" charset="0"/>
                <a:cs typeface="Times New Roman" pitchFamily="18" charset="0"/>
              </a:rPr>
              <a:t>ã hội: Nước ta đi lên CNXH từ một nước thuộc địa nửa phong kiến, chưa trải qua nền dân chủ Tư sản, chịu ảnh hưởng còn nặng nề của chế độ phong kiến, chiến tranh tàn phá, giai cấp công nhân ít về số lượng, còn hạn chế về chất lượng. </a:t>
            </a:r>
          </a:p>
        </p:txBody>
      </p:sp>
      <p:sp>
        <p:nvSpPr>
          <p:cNvPr id="10" name="Rectangle 5"/>
          <p:cNvSpPr>
            <a:spLocks noChangeArrowheads="1"/>
          </p:cNvSpPr>
          <p:nvPr/>
        </p:nvSpPr>
        <p:spPr bwMode="auto">
          <a:xfrm>
            <a:off x="4926292" y="5993395"/>
            <a:ext cx="167408" cy="331205"/>
          </a:xfrm>
          <a:prstGeom prst="rect">
            <a:avLst/>
          </a:prstGeom>
          <a:noFill/>
          <a:ln w="12700" cap="sq">
            <a:noFill/>
            <a:miter lim="800000"/>
            <a:headEnd type="none" w="sm" len="sm"/>
            <a:tailEnd type="none" w="sm" len="sm"/>
          </a:ln>
        </p:spPr>
        <p:txBody>
          <a:bodyPr wrap="none" anchor="ctr">
            <a:spAutoFit/>
          </a:bodyPr>
          <a:lstStyle/>
          <a:p>
            <a:pPr eaLnBrk="0" hangingPunct="0"/>
            <a:endParaRPr lang="en-US" sz="2400">
              <a:latin typeface=".VnTime" pitchFamily="34" charset="0"/>
            </a:endParaRPr>
          </a:p>
        </p:txBody>
      </p:sp>
      <p:pic>
        <p:nvPicPr>
          <p:cNvPr id="11" name="Picture 4" descr="7b"/>
          <p:cNvPicPr>
            <a:picLocks noChangeAspect="1" noChangeArrowheads="1"/>
          </p:cNvPicPr>
          <p:nvPr/>
        </p:nvPicPr>
        <p:blipFill>
          <a:blip r:embed="rId3" cstate="print"/>
          <a:srcRect/>
          <a:stretch>
            <a:fillRect/>
          </a:stretch>
        </p:blipFill>
        <p:spPr bwMode="auto">
          <a:xfrm>
            <a:off x="4495800" y="2667000"/>
            <a:ext cx="4267200" cy="3841328"/>
          </a:xfrm>
          <a:prstGeom prst="rect">
            <a:avLst/>
          </a:prstGeom>
          <a:noFill/>
          <a:ln w="9525">
            <a:noFill/>
            <a:miter lim="800000"/>
            <a:headEnd/>
            <a:tailEnd/>
          </a:ln>
        </p:spPr>
      </p:pic>
      <p:pic>
        <p:nvPicPr>
          <p:cNvPr id="12" name="Picture 6" descr="7a"/>
          <p:cNvPicPr>
            <a:picLocks noChangeAspect="1" noChangeArrowheads="1"/>
          </p:cNvPicPr>
          <p:nvPr/>
        </p:nvPicPr>
        <p:blipFill>
          <a:blip r:embed="rId4" cstate="print"/>
          <a:srcRect/>
          <a:stretch>
            <a:fillRect/>
          </a:stretch>
        </p:blipFill>
        <p:spPr bwMode="auto">
          <a:xfrm>
            <a:off x="381000" y="2667000"/>
            <a:ext cx="38862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Kết quả hình ảnh cho HOA SEN"/>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0" name="Text Box 3"/>
          <p:cNvSpPr txBox="1">
            <a:spLocks noChangeArrowheads="1"/>
          </p:cNvSpPr>
          <p:nvPr/>
        </p:nvSpPr>
        <p:spPr bwMode="auto">
          <a:xfrm>
            <a:off x="4953001" y="857071"/>
            <a:ext cx="3430536" cy="1323439"/>
          </a:xfrm>
          <a:prstGeom prst="rect">
            <a:avLst/>
          </a:prstGeom>
          <a:noFill/>
          <a:ln w="57150" cmpd="thinThick">
            <a:solidFill>
              <a:schemeClr val="accent2"/>
            </a:solidFill>
            <a:miter lim="800000"/>
            <a:headEnd/>
            <a:tailEnd/>
          </a:ln>
          <a:effectLst/>
        </p:spPr>
        <p:txBody>
          <a:bodyPr wrap="square">
            <a:spAutoFit/>
          </a:bodyPr>
          <a:lstStyle/>
          <a:p>
            <a:pPr algn="just">
              <a:spcBef>
                <a:spcPct val="50000"/>
              </a:spcBef>
            </a:pPr>
            <a:r>
              <a:rPr lang="en-US" sz="2000" dirty="0" err="1" smtClean="0">
                <a:latin typeface="Times New Roman" pitchFamily="18" charset="0"/>
                <a:cs typeface="Times New Roman" pitchFamily="18" charset="0"/>
              </a:rPr>
              <a:t>Việt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Nam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nước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qua </a:t>
            </a:r>
            <a:r>
              <a:rPr lang="en-US" sz="2000" dirty="0" err="1">
                <a:latin typeface="Times New Roman" pitchFamily="18" charset="0"/>
                <a:cs typeface="Times New Roman" pitchFamily="18" charset="0"/>
              </a:rPr>
              <a:t>chế</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độ</a:t>
            </a:r>
            <a:r>
              <a:rPr lang="en-US" sz="2000" dirty="0">
                <a:latin typeface="Times New Roman" pitchFamily="18" charset="0"/>
                <a:cs typeface="Times New Roman" pitchFamily="18" charset="0"/>
              </a:rPr>
              <a:t> CHNL, </a:t>
            </a:r>
            <a:r>
              <a:rPr lang="en-US" sz="2000" dirty="0" err="1">
                <a:latin typeface="Times New Roman" pitchFamily="18" charset="0"/>
                <a:cs typeface="Times New Roman" pitchFamily="18" charset="0"/>
              </a:rPr>
              <a:t>lại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phải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tục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chống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thiên</a:t>
            </a:r>
            <a:r>
              <a:rPr lang="en-US" sz="2000" dirty="0">
                <a:latin typeface="Times New Roman" pitchFamily="18" charset="0"/>
                <a:cs typeface="Times New Roman" pitchFamily="18" charset="0"/>
              </a:rPr>
              <a:t> tai </a:t>
            </a:r>
            <a:r>
              <a:rPr lang="en-US" sz="2000" dirty="0" err="1">
                <a:latin typeface="Times New Roman" pitchFamily="18" charset="0"/>
                <a:cs typeface="Times New Roman" pitchFamily="18" charset="0"/>
              </a:rPr>
              <a:t>địch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họa</a:t>
            </a:r>
            <a:endParaRPr lang="en-US" sz="2000" dirty="0">
              <a:latin typeface="Times New Roman" pitchFamily="18" charset="0"/>
              <a:cs typeface="Times New Roman" pitchFamily="18" charset="0"/>
            </a:endParaRPr>
          </a:p>
        </p:txBody>
      </p:sp>
      <p:sp>
        <p:nvSpPr>
          <p:cNvPr id="11" name="AutoShape 6"/>
          <p:cNvSpPr>
            <a:spLocks noChangeArrowheads="1"/>
          </p:cNvSpPr>
          <p:nvPr/>
        </p:nvSpPr>
        <p:spPr bwMode="auto">
          <a:xfrm>
            <a:off x="4668931" y="2762071"/>
            <a:ext cx="1731869" cy="1371600"/>
          </a:xfrm>
          <a:prstGeom prst="flowChartProcess">
            <a:avLst/>
          </a:prstGeom>
          <a:solidFill>
            <a:schemeClr val="hlink"/>
          </a:solidFill>
          <a:ln w="9525">
            <a:solidFill>
              <a:schemeClr val="tx1"/>
            </a:solidFill>
            <a:miter lim="800000"/>
            <a:headEnd/>
            <a:tailEnd/>
          </a:ln>
          <a:effectLst/>
        </p:spPr>
        <p:txBody>
          <a:bodyPr wrap="none" anchor="ctr"/>
          <a:lstStyle/>
          <a:p>
            <a:r>
              <a:rPr lang="en-US" sz="2000" dirty="0" err="1">
                <a:latin typeface="Times New Roman" pitchFamily="18" charset="0"/>
                <a:cs typeface="Times New Roman" pitchFamily="18" charset="0"/>
              </a:rPr>
              <a:t>Làm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p>
          <a:p>
            <a:r>
              <a:rPr lang="en-US" sz="2000" dirty="0" err="1">
                <a:latin typeface="Times New Roman" pitchFamily="18" charset="0"/>
                <a:cs typeface="Times New Roman" pitchFamily="18" charset="0"/>
              </a:rPr>
              <a:t>Việt</a:t>
            </a:r>
            <a:r>
              <a:rPr lang="en-US" sz="2000" dirty="0">
                <a:latin typeface="Times New Roman" pitchFamily="18" charset="0"/>
                <a:cs typeface="Times New Roman" pitchFamily="18" charset="0"/>
              </a:rPr>
              <a:t> Nam </a:t>
            </a:r>
            <a:r>
              <a:rPr lang="en-US" sz="2000" dirty="0" err="1">
                <a:latin typeface="Times New Roman" pitchFamily="18" charset="0"/>
                <a:cs typeface="Times New Roman" pitchFamily="18" charset="0"/>
              </a:rPr>
              <a:t>sớm</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gắn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endParaRPr lang="en-US" sz="2000" dirty="0">
              <a:latin typeface="Times New Roman" pitchFamily="18" charset="0"/>
              <a:cs typeface="Times New Roman" pitchFamily="18" charset="0"/>
            </a:endParaRPr>
          </a:p>
        </p:txBody>
      </p:sp>
      <p:sp>
        <p:nvSpPr>
          <p:cNvPr id="12" name="AutoShape 7"/>
          <p:cNvSpPr>
            <a:spLocks noChangeArrowheads="1"/>
          </p:cNvSpPr>
          <p:nvPr/>
        </p:nvSpPr>
        <p:spPr bwMode="auto">
          <a:xfrm>
            <a:off x="7527767" y="2762071"/>
            <a:ext cx="1387633" cy="1371600"/>
          </a:xfrm>
          <a:prstGeom prst="flowChartProcess">
            <a:avLst/>
          </a:prstGeom>
          <a:solidFill>
            <a:schemeClr val="hlink"/>
          </a:solidFill>
          <a:ln w="9525">
            <a:solidFill>
              <a:schemeClr val="tx1"/>
            </a:solidFill>
            <a:miter lim="800000"/>
            <a:headEnd/>
            <a:tailEnd/>
          </a:ln>
          <a:effectLst/>
        </p:spPr>
        <p:txBody>
          <a:bodyPr wrap="none" anchor="ctr"/>
          <a:lstStyle/>
          <a:p>
            <a:r>
              <a:rPr lang="en-US" sz="2000" dirty="0" err="1">
                <a:latin typeface="Times New Roman" pitchFamily="18" charset="0"/>
                <a:cs typeface="Times New Roman" pitchFamily="18" charset="0"/>
              </a:rPr>
              <a:t>Đó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tố</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thuận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lợi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đi</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vào</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CNXH</a:t>
            </a:r>
            <a:endParaRPr lang="en-US" sz="2000" dirty="0">
              <a:latin typeface="Times New Roman" pitchFamily="18" charset="0"/>
              <a:cs typeface="Times New Roman" pitchFamily="18" charset="0"/>
            </a:endParaRPr>
          </a:p>
        </p:txBody>
      </p:sp>
      <p:sp>
        <p:nvSpPr>
          <p:cNvPr id="18" name="Text Box 10"/>
          <p:cNvSpPr txBox="1">
            <a:spLocks noChangeArrowheads="1"/>
          </p:cNvSpPr>
          <p:nvPr/>
        </p:nvSpPr>
        <p:spPr bwMode="auto">
          <a:xfrm>
            <a:off x="5178282" y="4819471"/>
            <a:ext cx="3584718" cy="1200329"/>
          </a:xfrm>
          <a:prstGeom prst="rect">
            <a:avLst/>
          </a:prstGeom>
          <a:noFill/>
          <a:ln w="38100" cmpd="dbl">
            <a:solidFill>
              <a:schemeClr val="accent1"/>
            </a:solidFill>
            <a:miter lim="800000"/>
            <a:headEnd/>
            <a:tailEnd/>
          </a:ln>
          <a:effectLst/>
        </p:spPr>
        <p:txBody>
          <a:bodyPr wrap="square">
            <a:spAutoFit/>
          </a:bodyPr>
          <a:lstStyle/>
          <a:p>
            <a:pPr algn="just">
              <a:spcBef>
                <a:spcPct val="50000"/>
              </a:spcBef>
            </a:pPr>
            <a:r>
              <a:rPr lang="en-US" sz="2400">
                <a:latin typeface="Times New Roman" pitchFamily="18" charset="0"/>
                <a:cs typeface="Times New Roman" pitchFamily="18" charset="0"/>
              </a:rPr>
              <a:t>Văn hoá Việt Nam lấy </a:t>
            </a:r>
            <a:r>
              <a:rPr lang="en-US" sz="2400" i="1">
                <a:latin typeface="Times New Roman" pitchFamily="18" charset="0"/>
                <a:cs typeface="Times New Roman" pitchFamily="18" charset="0"/>
              </a:rPr>
              <a:t>nhân nghĩa </a:t>
            </a:r>
            <a:r>
              <a:rPr lang="en-US" sz="2400">
                <a:latin typeface="Times New Roman" pitchFamily="18" charset="0"/>
                <a:cs typeface="Times New Roman" pitchFamily="18" charset="0"/>
              </a:rPr>
              <a:t>làm gốc, là văn hoá </a:t>
            </a:r>
            <a:r>
              <a:rPr lang="en-US" sz="2400" i="1">
                <a:latin typeface="Times New Roman" pitchFamily="18" charset="0"/>
                <a:cs typeface="Times New Roman" pitchFamily="18" charset="0"/>
              </a:rPr>
              <a:t>trọng trí thức, hiền tài</a:t>
            </a:r>
            <a:endParaRPr lang="en-US" sz="2400">
              <a:latin typeface="Times New Roman" pitchFamily="18" charset="0"/>
              <a:cs typeface="Times New Roman" pitchFamily="18" charset="0"/>
            </a:endParaRPr>
          </a:p>
        </p:txBody>
      </p:sp>
      <p:sp>
        <p:nvSpPr>
          <p:cNvPr id="19" name="Quad Arrow 18"/>
          <p:cNvSpPr/>
          <p:nvPr/>
        </p:nvSpPr>
        <p:spPr>
          <a:xfrm>
            <a:off x="6465421" y="2228671"/>
            <a:ext cx="1002179" cy="2438400"/>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AutoShape 3"/>
          <p:cNvSpPr>
            <a:spLocks noChangeArrowheads="1"/>
          </p:cNvSpPr>
          <p:nvPr/>
        </p:nvSpPr>
        <p:spPr bwMode="auto">
          <a:xfrm>
            <a:off x="228600" y="609600"/>
            <a:ext cx="3886200" cy="5867400"/>
          </a:xfrm>
          <a:prstGeom prst="verticalScroll">
            <a:avLst>
              <a:gd name="adj" fmla="val 16963"/>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sz="1100" b="1" dirty="0">
              <a:effectLst>
                <a:outerShdw blurRad="38100" dist="38100" dir="2700000" algn="tl">
                  <a:srgbClr val="FFFFFF"/>
                </a:outerShdw>
              </a:effectLst>
              <a:latin typeface="Times New Roman" pitchFamily="18" charset="0"/>
              <a:cs typeface="Times New Roman" pitchFamily="18" charset="0"/>
            </a:endParaRPr>
          </a:p>
        </p:txBody>
      </p:sp>
      <p:sp>
        <p:nvSpPr>
          <p:cNvPr id="21" name="TextBox 20"/>
          <p:cNvSpPr txBox="1"/>
          <p:nvPr/>
        </p:nvSpPr>
        <p:spPr>
          <a:xfrm>
            <a:off x="1066800" y="1354753"/>
            <a:ext cx="2209800" cy="4893647"/>
          </a:xfrm>
          <a:prstGeom prst="rect">
            <a:avLst/>
          </a:prstGeom>
          <a:noFill/>
        </p:spPr>
        <p:txBody>
          <a:bodyPr wrap="square" rtlCol="0">
            <a:spAutoFit/>
          </a:bodyPr>
          <a:lstStyle/>
          <a:p>
            <a:pPr algn="just"/>
            <a:r>
              <a:rPr lang="en-US" sz="2400" dirty="0" err="1" smtClean="0">
                <a:latin typeface="Times New Roman" pitchFamily="18" charset="0"/>
                <a:cs typeface="Times New Roman" pitchFamily="18" charset="0"/>
              </a:rPr>
              <a:t>Hồ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a:t>
            </a:r>
            <a:r>
              <a:rPr lang="en-US" sz="2400" dirty="0" smtClean="0">
                <a:latin typeface="Times New Roman" pitchFamily="18" charset="0"/>
                <a:cs typeface="Times New Roman" pitchFamily="18" charset="0"/>
              </a:rPr>
              <a:t> Minh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cận</a:t>
            </a:r>
            <a:r>
              <a:rPr lang="en-US" sz="2400" dirty="0" smtClean="0">
                <a:latin typeface="Times New Roman" pitchFamily="18" charset="0"/>
                <a:cs typeface="Times New Roman" pitchFamily="18" charset="0"/>
              </a:rPr>
              <a:t> CNXH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yêu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hóa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đẹp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yêu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tiễn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Việt</a:t>
            </a:r>
            <a:r>
              <a:rPr lang="en-US" sz="2400" smtClean="0">
                <a:latin typeface="Times New Roman" pitchFamily="18" charset="0"/>
                <a:cs typeface="Times New Roman" pitchFamily="18" charset="0"/>
              </a:rPr>
              <a:t> Nam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hướng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đại</a:t>
            </a:r>
            <a:endParaRPr lang="en-US" sz="2400" dirty="0">
              <a:latin typeface="Times New Roman" pitchFamily="18" charset="0"/>
              <a:cs typeface="Times New Roman" pitchFamily="18" charset="0"/>
            </a:endParaRPr>
          </a:p>
        </p:txBody>
      </p:sp>
      <p:sp>
        <p:nvSpPr>
          <p:cNvPr id="2" name="Curved Right Arrow 1"/>
          <p:cNvSpPr/>
          <p:nvPr/>
        </p:nvSpPr>
        <p:spPr>
          <a:xfrm flipV="1">
            <a:off x="3505200" y="642458"/>
            <a:ext cx="1219200" cy="5048071"/>
          </a:xfrm>
          <a:prstGeom prst="curvedRightArrow">
            <a:avLst>
              <a:gd name="adj1" fmla="val 84174"/>
              <a:gd name="adj2" fmla="val 261087"/>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86959888"/>
      </p:ext>
    </p:extLst>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circle(in)">
                                      <p:cBhvr>
                                        <p:cTn id="10" dur="20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80">
                                          <p:stCondLst>
                                            <p:cond delay="0"/>
                                          </p:stCondLst>
                                        </p:cTn>
                                        <p:tgtEl>
                                          <p:spTgt spid="11"/>
                                        </p:tgtEl>
                                      </p:cBhvr>
                                    </p:animEffect>
                                    <p:anim calcmode="lin" valueType="num">
                                      <p:cBhvr>
                                        <p:cTn id="2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3" dur="26">
                                          <p:stCondLst>
                                            <p:cond delay="650"/>
                                          </p:stCondLst>
                                        </p:cTn>
                                        <p:tgtEl>
                                          <p:spTgt spid="11"/>
                                        </p:tgtEl>
                                      </p:cBhvr>
                                      <p:to x="100000" y="60000"/>
                                    </p:animScale>
                                    <p:animScale>
                                      <p:cBhvr>
                                        <p:cTn id="34" dur="166" decel="50000">
                                          <p:stCondLst>
                                            <p:cond delay="676"/>
                                          </p:stCondLst>
                                        </p:cTn>
                                        <p:tgtEl>
                                          <p:spTgt spid="11"/>
                                        </p:tgtEl>
                                      </p:cBhvr>
                                      <p:to x="100000" y="100000"/>
                                    </p:animScale>
                                    <p:animScale>
                                      <p:cBhvr>
                                        <p:cTn id="35" dur="26">
                                          <p:stCondLst>
                                            <p:cond delay="1312"/>
                                          </p:stCondLst>
                                        </p:cTn>
                                        <p:tgtEl>
                                          <p:spTgt spid="11"/>
                                        </p:tgtEl>
                                      </p:cBhvr>
                                      <p:to x="100000" y="80000"/>
                                    </p:animScale>
                                    <p:animScale>
                                      <p:cBhvr>
                                        <p:cTn id="36" dur="166" decel="50000">
                                          <p:stCondLst>
                                            <p:cond delay="1338"/>
                                          </p:stCondLst>
                                        </p:cTn>
                                        <p:tgtEl>
                                          <p:spTgt spid="11"/>
                                        </p:tgtEl>
                                      </p:cBhvr>
                                      <p:to x="100000" y="100000"/>
                                    </p:animScale>
                                    <p:animScale>
                                      <p:cBhvr>
                                        <p:cTn id="37" dur="26">
                                          <p:stCondLst>
                                            <p:cond delay="1642"/>
                                          </p:stCondLst>
                                        </p:cTn>
                                        <p:tgtEl>
                                          <p:spTgt spid="11"/>
                                        </p:tgtEl>
                                      </p:cBhvr>
                                      <p:to x="100000" y="90000"/>
                                    </p:animScale>
                                    <p:animScale>
                                      <p:cBhvr>
                                        <p:cTn id="38" dur="166" decel="50000">
                                          <p:stCondLst>
                                            <p:cond delay="1668"/>
                                          </p:stCondLst>
                                        </p:cTn>
                                        <p:tgtEl>
                                          <p:spTgt spid="11"/>
                                        </p:tgtEl>
                                      </p:cBhvr>
                                      <p:to x="100000" y="100000"/>
                                    </p:animScale>
                                    <p:animScale>
                                      <p:cBhvr>
                                        <p:cTn id="39" dur="26">
                                          <p:stCondLst>
                                            <p:cond delay="1808"/>
                                          </p:stCondLst>
                                        </p:cTn>
                                        <p:tgtEl>
                                          <p:spTgt spid="11"/>
                                        </p:tgtEl>
                                      </p:cBhvr>
                                      <p:to x="100000" y="95000"/>
                                    </p:animScale>
                                    <p:animScale>
                                      <p:cBhvr>
                                        <p:cTn id="40" dur="166" decel="50000">
                                          <p:stCondLst>
                                            <p:cond delay="1834"/>
                                          </p:stCondLst>
                                        </p:cTn>
                                        <p:tgtEl>
                                          <p:spTgt spid="11"/>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80">
                                          <p:stCondLst>
                                            <p:cond delay="0"/>
                                          </p:stCondLst>
                                        </p:cTn>
                                        <p:tgtEl>
                                          <p:spTgt spid="12"/>
                                        </p:tgtEl>
                                      </p:cBhvr>
                                    </p:animEffect>
                                    <p:anim calcmode="lin" valueType="num">
                                      <p:cBhvr>
                                        <p:cTn id="4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gtEl>
                                      </p:cBhvr>
                                      <p:to x="100000" y="60000"/>
                                    </p:animScale>
                                    <p:animScale>
                                      <p:cBhvr>
                                        <p:cTn id="50" dur="166" decel="50000">
                                          <p:stCondLst>
                                            <p:cond delay="676"/>
                                          </p:stCondLst>
                                        </p:cTn>
                                        <p:tgtEl>
                                          <p:spTgt spid="12"/>
                                        </p:tgtEl>
                                      </p:cBhvr>
                                      <p:to x="100000" y="100000"/>
                                    </p:animScale>
                                    <p:animScale>
                                      <p:cBhvr>
                                        <p:cTn id="51" dur="26">
                                          <p:stCondLst>
                                            <p:cond delay="1312"/>
                                          </p:stCondLst>
                                        </p:cTn>
                                        <p:tgtEl>
                                          <p:spTgt spid="12"/>
                                        </p:tgtEl>
                                      </p:cBhvr>
                                      <p:to x="100000" y="80000"/>
                                    </p:animScale>
                                    <p:animScale>
                                      <p:cBhvr>
                                        <p:cTn id="52" dur="166" decel="50000">
                                          <p:stCondLst>
                                            <p:cond delay="1338"/>
                                          </p:stCondLst>
                                        </p:cTn>
                                        <p:tgtEl>
                                          <p:spTgt spid="12"/>
                                        </p:tgtEl>
                                      </p:cBhvr>
                                      <p:to x="100000" y="100000"/>
                                    </p:animScale>
                                    <p:animScale>
                                      <p:cBhvr>
                                        <p:cTn id="53" dur="26">
                                          <p:stCondLst>
                                            <p:cond delay="1642"/>
                                          </p:stCondLst>
                                        </p:cTn>
                                        <p:tgtEl>
                                          <p:spTgt spid="12"/>
                                        </p:tgtEl>
                                      </p:cBhvr>
                                      <p:to x="100000" y="90000"/>
                                    </p:animScale>
                                    <p:animScale>
                                      <p:cBhvr>
                                        <p:cTn id="54" dur="166" decel="50000">
                                          <p:stCondLst>
                                            <p:cond delay="1668"/>
                                          </p:stCondLst>
                                        </p:cTn>
                                        <p:tgtEl>
                                          <p:spTgt spid="12"/>
                                        </p:tgtEl>
                                      </p:cBhvr>
                                      <p:to x="100000" y="100000"/>
                                    </p:animScale>
                                    <p:animScale>
                                      <p:cBhvr>
                                        <p:cTn id="55" dur="26">
                                          <p:stCondLst>
                                            <p:cond delay="1808"/>
                                          </p:stCondLst>
                                        </p:cTn>
                                        <p:tgtEl>
                                          <p:spTgt spid="12"/>
                                        </p:tgtEl>
                                      </p:cBhvr>
                                      <p:to x="100000" y="95000"/>
                                    </p:animScale>
                                    <p:animScale>
                                      <p:cBhvr>
                                        <p:cTn id="56" dur="166" decel="50000">
                                          <p:stCondLst>
                                            <p:cond delay="1834"/>
                                          </p:stCondLst>
                                        </p:cTn>
                                        <p:tgtEl>
                                          <p:spTgt spid="12"/>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80">
                                          <p:stCondLst>
                                            <p:cond delay="0"/>
                                          </p:stCondLst>
                                        </p:cTn>
                                        <p:tgtEl>
                                          <p:spTgt spid="19"/>
                                        </p:tgtEl>
                                      </p:cBhvr>
                                    </p:animEffect>
                                    <p:anim calcmode="lin" valueType="num">
                                      <p:cBhvr>
                                        <p:cTn id="6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65" dur="26">
                                          <p:stCondLst>
                                            <p:cond delay="650"/>
                                          </p:stCondLst>
                                        </p:cTn>
                                        <p:tgtEl>
                                          <p:spTgt spid="19"/>
                                        </p:tgtEl>
                                      </p:cBhvr>
                                      <p:to x="100000" y="60000"/>
                                    </p:animScale>
                                    <p:animScale>
                                      <p:cBhvr>
                                        <p:cTn id="66" dur="166" decel="50000">
                                          <p:stCondLst>
                                            <p:cond delay="676"/>
                                          </p:stCondLst>
                                        </p:cTn>
                                        <p:tgtEl>
                                          <p:spTgt spid="19"/>
                                        </p:tgtEl>
                                      </p:cBhvr>
                                      <p:to x="100000" y="100000"/>
                                    </p:animScale>
                                    <p:animScale>
                                      <p:cBhvr>
                                        <p:cTn id="67" dur="26">
                                          <p:stCondLst>
                                            <p:cond delay="1312"/>
                                          </p:stCondLst>
                                        </p:cTn>
                                        <p:tgtEl>
                                          <p:spTgt spid="19"/>
                                        </p:tgtEl>
                                      </p:cBhvr>
                                      <p:to x="100000" y="80000"/>
                                    </p:animScale>
                                    <p:animScale>
                                      <p:cBhvr>
                                        <p:cTn id="68" dur="166" decel="50000">
                                          <p:stCondLst>
                                            <p:cond delay="1338"/>
                                          </p:stCondLst>
                                        </p:cTn>
                                        <p:tgtEl>
                                          <p:spTgt spid="19"/>
                                        </p:tgtEl>
                                      </p:cBhvr>
                                      <p:to x="100000" y="100000"/>
                                    </p:animScale>
                                    <p:animScale>
                                      <p:cBhvr>
                                        <p:cTn id="69" dur="26">
                                          <p:stCondLst>
                                            <p:cond delay="1642"/>
                                          </p:stCondLst>
                                        </p:cTn>
                                        <p:tgtEl>
                                          <p:spTgt spid="19"/>
                                        </p:tgtEl>
                                      </p:cBhvr>
                                      <p:to x="100000" y="90000"/>
                                    </p:animScale>
                                    <p:animScale>
                                      <p:cBhvr>
                                        <p:cTn id="70" dur="166" decel="50000">
                                          <p:stCondLst>
                                            <p:cond delay="1668"/>
                                          </p:stCondLst>
                                        </p:cTn>
                                        <p:tgtEl>
                                          <p:spTgt spid="19"/>
                                        </p:tgtEl>
                                      </p:cBhvr>
                                      <p:to x="100000" y="100000"/>
                                    </p:animScale>
                                    <p:animScale>
                                      <p:cBhvr>
                                        <p:cTn id="71" dur="26">
                                          <p:stCondLst>
                                            <p:cond delay="1808"/>
                                          </p:stCondLst>
                                        </p:cTn>
                                        <p:tgtEl>
                                          <p:spTgt spid="19"/>
                                        </p:tgtEl>
                                      </p:cBhvr>
                                      <p:to x="100000" y="95000"/>
                                    </p:animScale>
                                    <p:animScale>
                                      <p:cBhvr>
                                        <p:cTn id="72" dur="166" decel="50000">
                                          <p:stCondLst>
                                            <p:cond delay="1834"/>
                                          </p:stCondLst>
                                        </p:cTn>
                                        <p:tgtEl>
                                          <p:spTgt spid="19"/>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1000" fill="hold"/>
                                        <p:tgtEl>
                                          <p:spTgt spid="18"/>
                                        </p:tgtEl>
                                        <p:attrNameLst>
                                          <p:attrName>ppt_w</p:attrName>
                                        </p:attrNameLst>
                                      </p:cBhvr>
                                      <p:tavLst>
                                        <p:tav tm="0">
                                          <p:val>
                                            <p:fltVal val="0"/>
                                          </p:val>
                                        </p:tav>
                                        <p:tav tm="100000">
                                          <p:val>
                                            <p:strVal val="#ppt_w"/>
                                          </p:val>
                                        </p:tav>
                                      </p:tavLst>
                                    </p:anim>
                                    <p:anim calcmode="lin" valueType="num">
                                      <p:cBhvr>
                                        <p:cTn id="78" dur="1000" fill="hold"/>
                                        <p:tgtEl>
                                          <p:spTgt spid="18"/>
                                        </p:tgtEl>
                                        <p:attrNameLst>
                                          <p:attrName>ppt_h</p:attrName>
                                        </p:attrNameLst>
                                      </p:cBhvr>
                                      <p:tavLst>
                                        <p:tav tm="0">
                                          <p:val>
                                            <p:fltVal val="0"/>
                                          </p:val>
                                        </p:tav>
                                        <p:tav tm="100000">
                                          <p:val>
                                            <p:strVal val="#ppt_h"/>
                                          </p:val>
                                        </p:tav>
                                      </p:tavLst>
                                    </p:anim>
                                    <p:anim calcmode="lin" valueType="num">
                                      <p:cBhvr>
                                        <p:cTn id="79" dur="1000" fill="hold"/>
                                        <p:tgtEl>
                                          <p:spTgt spid="18"/>
                                        </p:tgtEl>
                                        <p:attrNameLst>
                                          <p:attrName>style.rotation</p:attrName>
                                        </p:attrNameLst>
                                      </p:cBhvr>
                                      <p:tavLst>
                                        <p:tav tm="0">
                                          <p:val>
                                            <p:fltVal val="90"/>
                                          </p:val>
                                        </p:tav>
                                        <p:tav tm="100000">
                                          <p:val>
                                            <p:fltVal val="0"/>
                                          </p:val>
                                        </p:tav>
                                      </p:tavLst>
                                    </p:anim>
                                    <p:animEffect transition="in" filter="fade">
                                      <p:cBhvr>
                                        <p:cTn id="8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8" grpId="0" animBg="1"/>
      <p:bldP spid="19" grpId="0" animBg="1"/>
      <p:bldP spid="20" grpId="0" animBg="1"/>
      <p:bldP spid="21"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Text Box 2"/>
          <p:cNvSpPr txBox="1">
            <a:spLocks noChangeArrowheads="1"/>
          </p:cNvSpPr>
          <p:nvPr/>
        </p:nvSpPr>
        <p:spPr bwMode="auto">
          <a:xfrm>
            <a:off x="1681163" y="280988"/>
            <a:ext cx="6096000" cy="1077218"/>
          </a:xfrm>
          <a:prstGeom prst="rect">
            <a:avLst/>
          </a:prstGeom>
          <a:noFill/>
          <a:ln w="57150">
            <a:solidFill>
              <a:schemeClr val="accent1"/>
            </a:solidFill>
            <a:miter lim="800000"/>
            <a:headEnd/>
            <a:tailEnd/>
          </a:ln>
          <a:effectLst/>
        </p:spPr>
        <p:txBody>
          <a:bodyPr>
            <a:spAutoFit/>
          </a:bodyPr>
          <a:lstStyle/>
          <a:p>
            <a:pPr algn="just">
              <a:spcBef>
                <a:spcPct val="50000"/>
              </a:spcBef>
            </a:pPr>
            <a:r>
              <a:rPr lang="en-US">
                <a:latin typeface="Times New Roman" pitchFamily="18" charset="0"/>
                <a:cs typeface="Times New Roman" pitchFamily="18" charset="0"/>
              </a:rPr>
              <a:t>Con người Việt Nam có tâm hồn trong sáng, giàu lòng vị tha…</a:t>
            </a:r>
          </a:p>
        </p:txBody>
      </p:sp>
      <p:sp>
        <p:nvSpPr>
          <p:cNvPr id="10" name="AutoShape 3"/>
          <p:cNvSpPr>
            <a:spLocks noChangeArrowheads="1"/>
          </p:cNvSpPr>
          <p:nvPr/>
        </p:nvSpPr>
        <p:spPr bwMode="auto">
          <a:xfrm>
            <a:off x="152400" y="1667540"/>
            <a:ext cx="3429000" cy="3124200"/>
          </a:xfrm>
          <a:prstGeom prst="wedgeRoundRectCallout">
            <a:avLst>
              <a:gd name="adj1" fmla="val 74028"/>
              <a:gd name="adj2" fmla="val -29116"/>
              <a:gd name="adj3" fmla="val 16667"/>
            </a:avLst>
          </a:prstGeom>
          <a:solidFill>
            <a:schemeClr val="hlink"/>
          </a:solidFill>
          <a:ln w="9525">
            <a:solidFill>
              <a:schemeClr val="tx1"/>
            </a:solidFill>
            <a:miter lim="800000"/>
            <a:headEnd/>
            <a:tailEnd/>
          </a:ln>
          <a:effectLst/>
        </p:spPr>
        <p:txBody>
          <a:bodyPr/>
          <a:lstStyle/>
          <a:p>
            <a:pPr algn="just"/>
            <a:r>
              <a:rPr lang="en-US">
                <a:latin typeface="Times New Roman" pitchFamily="18" charset="0"/>
                <a:cs typeface="Times New Roman" pitchFamily="18" charset="0"/>
              </a:rPr>
              <a:t>Truyền thống tốt đẹp của văn hoá và con người Việt Nam đã dẫn dắt Bác đến với CNXH</a:t>
            </a:r>
          </a:p>
        </p:txBody>
      </p:sp>
      <p:sp>
        <p:nvSpPr>
          <p:cNvPr id="11" name="Text Box 4"/>
          <p:cNvSpPr txBox="1">
            <a:spLocks noChangeArrowheads="1"/>
          </p:cNvSpPr>
          <p:nvPr/>
        </p:nvSpPr>
        <p:spPr bwMode="auto">
          <a:xfrm>
            <a:off x="4419600" y="1667540"/>
            <a:ext cx="4495800" cy="3028950"/>
          </a:xfrm>
          <a:prstGeom prst="rect">
            <a:avLst/>
          </a:prstGeom>
          <a:solidFill>
            <a:schemeClr val="hlink"/>
          </a:solidFill>
          <a:ln w="12700">
            <a:solidFill>
              <a:schemeClr val="tx1"/>
            </a:solidFill>
            <a:miter lim="800000"/>
            <a:headEnd/>
            <a:tailEnd/>
          </a:ln>
          <a:effectLst/>
        </p:spPr>
        <p:txBody>
          <a:bodyPr>
            <a:spAutoFit/>
          </a:bodyPr>
          <a:lstStyle/>
          <a:p>
            <a:pPr algn="just">
              <a:spcBef>
                <a:spcPct val="50000"/>
              </a:spcBef>
            </a:pPr>
            <a:r>
              <a:rPr lang="en-US">
                <a:latin typeface="Times New Roman" pitchFamily="18" charset="0"/>
                <a:cs typeface="Times New Roman" pitchFamily="18" charset="0"/>
              </a:rPr>
              <a:t>Với Bác, CNXH mang trong bản thân nó bản chất nhân văn và văn hoá, nó cao hơn CNTB về mặt văn hoá và giải phóng con người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0" fill="hold"/>
                                        <p:tgtEl>
                                          <p:spTgt spid="11"/>
                                        </p:tgtEl>
                                        <p:attrNameLst>
                                          <p:attrName>ppt_x</p:attrName>
                                        </p:attrNameLst>
                                      </p:cBhvr>
                                      <p:tavLst>
                                        <p:tav tm="0">
                                          <p:val>
                                            <p:strVal val="#ppt_x"/>
                                          </p:val>
                                        </p:tav>
                                        <p:tav tm="100000">
                                          <p:val>
                                            <p:strVal val="#ppt_x"/>
                                          </p:val>
                                        </p:tav>
                                      </p:tavLst>
                                    </p:anim>
                                    <p:anim calcmode="lin" valueType="num">
                                      <p:cBhvr additive="base">
                                        <p:cTn id="18" dur="5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Text Box 2"/>
          <p:cNvSpPr txBox="1">
            <a:spLocks noChangeArrowheads="1"/>
          </p:cNvSpPr>
          <p:nvPr/>
        </p:nvSpPr>
        <p:spPr bwMode="auto">
          <a:xfrm>
            <a:off x="1690688" y="379274"/>
            <a:ext cx="7239000" cy="1754326"/>
          </a:xfrm>
          <a:prstGeom prst="rect">
            <a:avLst/>
          </a:prstGeom>
          <a:noFill/>
          <a:ln w="38100">
            <a:solidFill>
              <a:schemeClr val="tx1"/>
            </a:solidFill>
            <a:miter lim="800000"/>
            <a:headEnd/>
            <a:tailEnd/>
          </a:ln>
          <a:effectLst/>
        </p:spPr>
        <p:txBody>
          <a:bodyPr wrap="square">
            <a:spAutoFit/>
          </a:bodyPr>
          <a:lstStyle/>
          <a:p>
            <a:pPr lvl="0" algn="just">
              <a:spcBef>
                <a:spcPct val="50000"/>
              </a:spcBef>
            </a:pPr>
            <a:r>
              <a:rPr lang="en-US" sz="3600" b="1" dirty="0" smtClean="0">
                <a:solidFill>
                  <a:srgbClr val="FF0000"/>
                </a:solidFill>
                <a:latin typeface="Times New Roman" pitchFamily="18" charset="0"/>
                <a:cs typeface="Times New Roman" pitchFamily="18" charset="0"/>
              </a:rPr>
              <a:t>-</a:t>
            </a:r>
            <a:r>
              <a:rPr lang="en-US" sz="3600" b="1" dirty="0" smtClean="0">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Hồ</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Chí</a:t>
            </a:r>
            <a:r>
              <a:rPr lang="en-US" sz="3600" dirty="0">
                <a:solidFill>
                  <a:srgbClr val="FF0000"/>
                </a:solidFill>
                <a:latin typeface="Times New Roman" pitchFamily="18" charset="0"/>
                <a:cs typeface="Times New Roman" pitchFamily="18" charset="0"/>
              </a:rPr>
              <a:t> Minh </a:t>
            </a:r>
            <a:r>
              <a:rPr lang="en-US" sz="3600" dirty="0" err="1">
                <a:solidFill>
                  <a:srgbClr val="FF0000"/>
                </a:solidFill>
                <a:latin typeface="Times New Roman" pitchFamily="18" charset="0"/>
                <a:cs typeface="Times New Roman" pitchFamily="18" charset="0"/>
              </a:rPr>
              <a:t>tiếp</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cận</a:t>
            </a:r>
            <a:r>
              <a:rPr lang="en-US" sz="3600" dirty="0">
                <a:solidFill>
                  <a:srgbClr val="FF0000"/>
                </a:solidFill>
                <a:latin typeface="Times New Roman" pitchFamily="18" charset="0"/>
                <a:cs typeface="Times New Roman" pitchFamily="18" charset="0"/>
              </a:rPr>
              <a:t> CNXH </a:t>
            </a:r>
            <a:r>
              <a:rPr lang="en-US" sz="3600" dirty="0" err="1">
                <a:solidFill>
                  <a:srgbClr val="FF0000"/>
                </a:solidFill>
                <a:latin typeface="Times New Roman" pitchFamily="18" charset="0"/>
                <a:cs typeface="Times New Roman" pitchFamily="18" charset="0"/>
              </a:rPr>
              <a:t>từ</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phương</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diện</a:t>
            </a:r>
            <a:r>
              <a:rPr lang="en-US" sz="3600" dirty="0">
                <a:solidFill>
                  <a:srgbClr val="FF0000"/>
                </a:solidFill>
                <a:latin typeface="Times New Roman" pitchFamily="18" charset="0"/>
                <a:cs typeface="Times New Roman" pitchFamily="18" charset="0"/>
              </a:rPr>
              <a:t> </a:t>
            </a:r>
            <a:r>
              <a:rPr lang="en-US" sz="3600" err="1">
                <a:solidFill>
                  <a:srgbClr val="FF0000"/>
                </a:solidFill>
                <a:latin typeface="Times New Roman" pitchFamily="18" charset="0"/>
                <a:cs typeface="Times New Roman" pitchFamily="18" charset="0"/>
              </a:rPr>
              <a:t>đạo</a:t>
            </a:r>
            <a:r>
              <a:rPr lang="en-US" sz="3600">
                <a:solidFill>
                  <a:srgbClr val="FF0000"/>
                </a:solidFill>
                <a:latin typeface="Times New Roman" pitchFamily="18" charset="0"/>
                <a:cs typeface="Times New Roman" pitchFamily="18" charset="0"/>
              </a:rPr>
              <a:t> </a:t>
            </a:r>
            <a:r>
              <a:rPr lang="en-US" sz="3600" smtClean="0">
                <a:solidFill>
                  <a:srgbClr val="FF0000"/>
                </a:solidFill>
                <a:latin typeface="Times New Roman" pitchFamily="18" charset="0"/>
                <a:cs typeface="Times New Roman" pitchFamily="18" charset="0"/>
              </a:rPr>
              <a:t>đức. </a:t>
            </a:r>
            <a:r>
              <a:rPr lang="en-US" sz="3600" smtClean="0">
                <a:solidFill>
                  <a:srgbClr val="FF0000"/>
                </a:solidFill>
                <a:latin typeface="Times New Roman" pitchFamily="18" charset="0"/>
                <a:ea typeface="Times New Roman" pitchFamily="18" charset="0"/>
                <a:cs typeface="Times New Roman" pitchFamily="18" charset="0"/>
              </a:rPr>
              <a:t>CNXH </a:t>
            </a:r>
            <a:r>
              <a:rPr lang="en-US" sz="3600" dirty="0" err="1" smtClean="0">
                <a:solidFill>
                  <a:srgbClr val="FF0000"/>
                </a:solidFill>
                <a:latin typeface="Times New Roman" pitchFamily="18" charset="0"/>
                <a:ea typeface="Times New Roman" pitchFamily="18" charset="0"/>
                <a:cs typeface="Times New Roman" pitchFamily="18" charset="0"/>
              </a:rPr>
              <a:t>đối</a:t>
            </a:r>
            <a:r>
              <a:rPr lang="en-US" sz="3600" dirty="0" smtClean="0">
                <a:solidFill>
                  <a:srgbClr val="FF0000"/>
                </a:solidFill>
                <a:latin typeface="Times New Roman" pitchFamily="18" charset="0"/>
                <a:ea typeface="Times New Roman" pitchFamily="18" charset="0"/>
                <a:cs typeface="Times New Roman" pitchFamily="18" charset="0"/>
              </a:rPr>
              <a:t> </a:t>
            </a:r>
            <a:r>
              <a:rPr lang="en-US" sz="3600" dirty="0" err="1" smtClean="0">
                <a:solidFill>
                  <a:srgbClr val="FF0000"/>
                </a:solidFill>
                <a:latin typeface="Times New Roman" pitchFamily="18" charset="0"/>
                <a:ea typeface="Times New Roman" pitchFamily="18" charset="0"/>
                <a:cs typeface="Times New Roman" pitchFamily="18" charset="0"/>
              </a:rPr>
              <a:t>lập</a:t>
            </a:r>
            <a:r>
              <a:rPr lang="en-US" sz="3600" dirty="0" smtClean="0">
                <a:solidFill>
                  <a:srgbClr val="FF0000"/>
                </a:solidFill>
                <a:latin typeface="Times New Roman" pitchFamily="18" charset="0"/>
                <a:ea typeface="Times New Roman" pitchFamily="18" charset="0"/>
                <a:cs typeface="Times New Roman" pitchFamily="18" charset="0"/>
              </a:rPr>
              <a:t> </a:t>
            </a:r>
            <a:r>
              <a:rPr lang="en-US" sz="3600" dirty="0" err="1" smtClean="0">
                <a:solidFill>
                  <a:srgbClr val="FF0000"/>
                </a:solidFill>
                <a:latin typeface="Times New Roman" pitchFamily="18" charset="0"/>
                <a:ea typeface="Times New Roman" pitchFamily="18" charset="0"/>
                <a:cs typeface="Times New Roman" pitchFamily="18" charset="0"/>
              </a:rPr>
              <a:t>với</a:t>
            </a:r>
            <a:r>
              <a:rPr lang="en-US" sz="3600" dirty="0" smtClean="0">
                <a:solidFill>
                  <a:srgbClr val="FF0000"/>
                </a:solidFill>
                <a:latin typeface="Times New Roman" pitchFamily="18" charset="0"/>
                <a:ea typeface="Times New Roman" pitchFamily="18" charset="0"/>
                <a:cs typeface="Times New Roman" pitchFamily="18" charset="0"/>
              </a:rPr>
              <a:t> </a:t>
            </a:r>
            <a:r>
              <a:rPr lang="en-US" sz="3600" dirty="0" err="1" smtClean="0">
                <a:solidFill>
                  <a:srgbClr val="FF0000"/>
                </a:solidFill>
                <a:latin typeface="Times New Roman" pitchFamily="18" charset="0"/>
                <a:ea typeface="Times New Roman" pitchFamily="18" charset="0"/>
                <a:cs typeface="Times New Roman" pitchFamily="18" charset="0"/>
              </a:rPr>
              <a:t>chủ</a:t>
            </a:r>
            <a:r>
              <a:rPr lang="en-US" sz="3600" dirty="0" smtClean="0">
                <a:solidFill>
                  <a:srgbClr val="FF0000"/>
                </a:solidFill>
                <a:latin typeface="Times New Roman" pitchFamily="18" charset="0"/>
                <a:ea typeface="Times New Roman" pitchFamily="18" charset="0"/>
                <a:cs typeface="Times New Roman" pitchFamily="18" charset="0"/>
              </a:rPr>
              <a:t> </a:t>
            </a:r>
            <a:r>
              <a:rPr lang="en-US" sz="3600" dirty="0" err="1" smtClean="0">
                <a:solidFill>
                  <a:srgbClr val="FF0000"/>
                </a:solidFill>
                <a:latin typeface="Times New Roman" pitchFamily="18" charset="0"/>
                <a:ea typeface="Times New Roman" pitchFamily="18" charset="0"/>
                <a:cs typeface="Times New Roman" pitchFamily="18" charset="0"/>
              </a:rPr>
              <a:t>nghĩa</a:t>
            </a:r>
            <a:r>
              <a:rPr lang="en-US" sz="3600" dirty="0" smtClean="0">
                <a:solidFill>
                  <a:srgbClr val="FF0000"/>
                </a:solidFill>
                <a:latin typeface="Times New Roman" pitchFamily="18" charset="0"/>
                <a:ea typeface="Times New Roman" pitchFamily="18" charset="0"/>
                <a:cs typeface="Times New Roman" pitchFamily="18" charset="0"/>
              </a:rPr>
              <a:t> </a:t>
            </a:r>
            <a:r>
              <a:rPr lang="en-US" sz="3600" err="1" smtClean="0">
                <a:solidFill>
                  <a:srgbClr val="FF0000"/>
                </a:solidFill>
                <a:latin typeface="Times New Roman" pitchFamily="18" charset="0"/>
                <a:ea typeface="Times New Roman" pitchFamily="18" charset="0"/>
                <a:cs typeface="Times New Roman" pitchFamily="18" charset="0"/>
              </a:rPr>
              <a:t>cá</a:t>
            </a:r>
            <a:r>
              <a:rPr lang="en-US" sz="3600" smtClean="0">
                <a:solidFill>
                  <a:srgbClr val="FF0000"/>
                </a:solidFill>
                <a:latin typeface="Times New Roman" pitchFamily="18" charset="0"/>
                <a:ea typeface="Times New Roman" pitchFamily="18" charset="0"/>
                <a:cs typeface="Times New Roman" pitchFamily="18" charset="0"/>
              </a:rPr>
              <a:t> nhân</a:t>
            </a:r>
            <a:r>
              <a:rPr lang="en-US" sz="3600">
                <a:solidFill>
                  <a:srgbClr val="FF0000"/>
                </a:solidFill>
                <a:latin typeface="Times New Roman" pitchFamily="18" charset="0"/>
                <a:ea typeface="Times New Roman" pitchFamily="18" charset="0"/>
                <a:cs typeface="Times New Roman" pitchFamily="18" charset="0"/>
              </a:rPr>
              <a:t>.</a:t>
            </a:r>
            <a:endParaRPr lang="en-US" sz="3600" dirty="0">
              <a:solidFill>
                <a:srgbClr val="FF0000"/>
              </a:solidFill>
              <a:latin typeface="Times New Roman" pitchFamily="18" charset="0"/>
              <a:cs typeface="Times New Roman" pitchFamily="18" charset="0"/>
            </a:endParaRPr>
          </a:p>
        </p:txBody>
      </p:sp>
      <p:sp>
        <p:nvSpPr>
          <p:cNvPr id="8" name="AutoShape 3"/>
          <p:cNvSpPr>
            <a:spLocks noChangeArrowheads="1"/>
          </p:cNvSpPr>
          <p:nvPr/>
        </p:nvSpPr>
        <p:spPr bwMode="auto">
          <a:xfrm>
            <a:off x="0" y="2224088"/>
            <a:ext cx="1600200" cy="2500312"/>
          </a:xfrm>
          <a:prstGeom prst="verticalScroll">
            <a:avLst>
              <a:gd name="adj" fmla="val 16963"/>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sz="3600" b="1" dirty="0" err="1">
                <a:effectLst>
                  <a:outerShdw blurRad="38100" dist="38100" dir="2700000" algn="tl">
                    <a:srgbClr val="FFFFFF"/>
                  </a:outerShdw>
                </a:effectLst>
                <a:latin typeface="Times New Roman" pitchFamily="18" charset="0"/>
                <a:cs typeface="Times New Roman" pitchFamily="18" charset="0"/>
              </a:rPr>
              <a:t>Bác</a:t>
            </a:r>
            <a:endParaRPr lang="en-US" sz="3600" b="1" dirty="0">
              <a:effectLst>
                <a:outerShdw blurRad="38100" dist="38100" dir="2700000" algn="tl">
                  <a:srgbClr val="FFFFFF"/>
                </a:outerShdw>
              </a:effectLst>
              <a:latin typeface="Times New Roman" pitchFamily="18" charset="0"/>
              <a:cs typeface="Times New Roman" pitchFamily="18" charset="0"/>
            </a:endParaRPr>
          </a:p>
          <a:p>
            <a:r>
              <a:rPr lang="en-US" sz="3600" b="1" dirty="0" err="1">
                <a:effectLst>
                  <a:outerShdw blurRad="38100" dist="38100" dir="2700000" algn="tl">
                    <a:srgbClr val="FFFFFF"/>
                  </a:outerShdw>
                </a:effectLst>
                <a:latin typeface="Times New Roman" pitchFamily="18" charset="0"/>
                <a:cs typeface="Times New Roman" pitchFamily="18" charset="0"/>
              </a:rPr>
              <a:t>cho</a:t>
            </a:r>
            <a:endParaRPr lang="en-US" sz="3600" b="1" dirty="0">
              <a:effectLst>
                <a:outerShdw blurRad="38100" dist="38100" dir="2700000" algn="tl">
                  <a:srgbClr val="FFFFFF"/>
                </a:outerShdw>
              </a:effectLst>
              <a:latin typeface="Times New Roman" pitchFamily="18" charset="0"/>
              <a:cs typeface="Times New Roman" pitchFamily="18" charset="0"/>
            </a:endParaRPr>
          </a:p>
          <a:p>
            <a:r>
              <a:rPr lang="en-US" sz="3600" b="1" dirty="0">
                <a:effectLst>
                  <a:outerShdw blurRad="38100" dist="38100" dir="2700000" algn="tl">
                    <a:srgbClr val="FFFFFF"/>
                  </a:outerShdw>
                </a:effectLst>
                <a:latin typeface="Times New Roman" pitchFamily="18" charset="0"/>
                <a:cs typeface="Times New Roman" pitchFamily="18" charset="0"/>
              </a:rPr>
              <a:t> </a:t>
            </a:r>
            <a:r>
              <a:rPr lang="en-US" sz="3600" b="1" dirty="0" err="1">
                <a:effectLst>
                  <a:outerShdw blurRad="38100" dist="38100" dir="2700000" algn="tl">
                    <a:srgbClr val="FFFFFF"/>
                  </a:outerShdw>
                </a:effectLst>
                <a:latin typeface="Times New Roman" pitchFamily="18" charset="0"/>
                <a:cs typeface="Times New Roman" pitchFamily="18" charset="0"/>
              </a:rPr>
              <a:t>rằng</a:t>
            </a:r>
            <a:r>
              <a:rPr lang="en-US" sz="3600" b="1" dirty="0">
                <a:effectLst>
                  <a:outerShdw blurRad="38100" dist="38100" dir="2700000" algn="tl">
                    <a:srgbClr val="FFFFFF"/>
                  </a:outerShdw>
                </a:effectLst>
                <a:latin typeface="Times New Roman" pitchFamily="18" charset="0"/>
                <a:cs typeface="Times New Roman" pitchFamily="18" charset="0"/>
              </a:rPr>
              <a:t>:</a:t>
            </a:r>
          </a:p>
        </p:txBody>
      </p:sp>
      <p:sp>
        <p:nvSpPr>
          <p:cNvPr id="9" name="Text Box 4"/>
          <p:cNvSpPr txBox="1">
            <a:spLocks noChangeArrowheads="1"/>
          </p:cNvSpPr>
          <p:nvPr/>
        </p:nvSpPr>
        <p:spPr bwMode="auto">
          <a:xfrm>
            <a:off x="1905000" y="2618363"/>
            <a:ext cx="6477000" cy="1877437"/>
          </a:xfrm>
          <a:prstGeom prst="rect">
            <a:avLst/>
          </a:prstGeom>
          <a:noFill/>
          <a:ln w="57150" cmpd="thinThick">
            <a:solidFill>
              <a:schemeClr val="accent2"/>
            </a:solidFill>
            <a:miter lim="800000"/>
            <a:headEnd/>
            <a:tailEnd/>
          </a:ln>
          <a:effectLst/>
        </p:spPr>
        <p:txBody>
          <a:bodyPr wrap="square">
            <a:spAutoFit/>
          </a:bodyPr>
          <a:lstStyle/>
          <a:p>
            <a:pPr algn="just">
              <a:spcBef>
                <a:spcPct val="50000"/>
              </a:spcBef>
            </a:pPr>
            <a:r>
              <a:rPr lang="en-US" sz="2900" smtClean="0">
                <a:latin typeface="Times New Roman" pitchFamily="18" charset="0"/>
                <a:cs typeface="Times New Roman" pitchFamily="18" charset="0"/>
              </a:rPr>
              <a:t>CNXH không phủ nhận lợi ích cá nhân, trái lại đề cao tôn trọng lợi ích cá nhân, phát triển mọi năng lực cá nhân vì sự phát triển của XH và hạnh phúc của con người</a:t>
            </a:r>
            <a:endParaRPr lang="en-US" sz="2900" dirty="0">
              <a:latin typeface="Times New Roman" pitchFamily="18" charset="0"/>
              <a:cs typeface="Times New Roman" pitchFamily="18" charset="0"/>
            </a:endParaRPr>
          </a:p>
        </p:txBody>
      </p:sp>
      <p:sp>
        <p:nvSpPr>
          <p:cNvPr id="10" name="AutoShape 5"/>
          <p:cNvSpPr>
            <a:spLocks noChangeArrowheads="1"/>
          </p:cNvSpPr>
          <p:nvPr/>
        </p:nvSpPr>
        <p:spPr bwMode="auto">
          <a:xfrm>
            <a:off x="1385887" y="3200400"/>
            <a:ext cx="366713" cy="4572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3600">
              <a:latin typeface="Times New Roman" pitchFamily="18" charset="0"/>
              <a:cs typeface="Times New Roman" pitchFamily="18" charset="0"/>
            </a:endParaRPr>
          </a:p>
        </p:txBody>
      </p:sp>
      <p:sp>
        <p:nvSpPr>
          <p:cNvPr id="11" name="Text Box 6"/>
          <p:cNvSpPr txBox="1">
            <a:spLocks noChangeArrowheads="1"/>
          </p:cNvSpPr>
          <p:nvPr/>
        </p:nvSpPr>
        <p:spPr bwMode="auto">
          <a:xfrm>
            <a:off x="228600" y="4953000"/>
            <a:ext cx="8534400" cy="1569660"/>
          </a:xfrm>
          <a:prstGeom prst="rect">
            <a:avLst/>
          </a:prstGeom>
          <a:noFill/>
          <a:ln w="38100">
            <a:solidFill>
              <a:srgbClr val="0000FF"/>
            </a:solidFill>
            <a:miter lim="800000"/>
            <a:headEnd/>
            <a:tailEnd/>
          </a:ln>
          <a:effectLst/>
        </p:spPr>
        <p:txBody>
          <a:bodyPr wrap="square">
            <a:spAutoFit/>
          </a:bodyPr>
          <a:lstStyle/>
          <a:p>
            <a:pPr algn="just">
              <a:spcBef>
                <a:spcPct val="50000"/>
              </a:spcBef>
            </a:pPr>
            <a:r>
              <a:rPr lang="en-US" dirty="0" err="1">
                <a:latin typeface="Times New Roman" pitchFamily="18" charset="0"/>
                <a:cs typeface="Times New Roman" pitchFamily="18" charset="0"/>
              </a:rPr>
              <a:t>Vì</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gì</a:t>
            </a:r>
            <a:r>
              <a:rPr lang="en-US" dirty="0">
                <a:latin typeface="Times New Roman" pitchFamily="18" charset="0"/>
                <a:cs typeface="Times New Roman" pitchFamily="18" charset="0"/>
              </a:rPr>
              <a:t> sung </a:t>
            </a:r>
            <a:r>
              <a:rPr lang="en-US" dirty="0" err="1">
                <a:latin typeface="Times New Roman" pitchFamily="18" charset="0"/>
                <a:cs typeface="Times New Roman" pitchFamily="18" charset="0"/>
              </a:rPr>
              <a:t>sướng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vẻ</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dồi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góp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nghiệp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dựng</a:t>
            </a:r>
            <a:r>
              <a:rPr lang="en-US" dirty="0">
                <a:latin typeface="Times New Roman" pitchFamily="18" charset="0"/>
                <a:cs typeface="Times New Roman" pitchFamily="18" charset="0"/>
              </a:rPr>
              <a:t> CNXH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a:t>
            </a:r>
          </a:p>
        </p:txBody>
      </p:sp>
      <p:sp>
        <p:nvSpPr>
          <p:cNvPr id="12" name="AutoShape 7"/>
          <p:cNvSpPr>
            <a:spLocks noChangeArrowheads="1"/>
          </p:cNvSpPr>
          <p:nvPr/>
        </p:nvSpPr>
        <p:spPr bwMode="auto">
          <a:xfrm>
            <a:off x="8458200" y="3657600"/>
            <a:ext cx="304800" cy="1266825"/>
          </a:xfrm>
          <a:prstGeom prst="curvedLeftArrow">
            <a:avLst>
              <a:gd name="adj1" fmla="val 72000"/>
              <a:gd name="adj2" fmla="val 144000"/>
              <a:gd name="adj3" fmla="val 33333"/>
            </a:avLst>
          </a:prstGeom>
          <a:solidFill>
            <a:schemeClr val="accent1"/>
          </a:solidFill>
          <a:ln w="9525">
            <a:solidFill>
              <a:schemeClr val="tx1"/>
            </a:solidFill>
            <a:miter lim="800000"/>
            <a:headEnd/>
            <a:tailEnd/>
          </a:ln>
          <a:effectLst/>
        </p:spPr>
        <p:txBody>
          <a:bodyPr wrap="none" anchor="ctr"/>
          <a:lstStyle/>
          <a:p>
            <a:endParaRPr lang="en-US" sz="36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iterate type="wd">
                                    <p:tmAbs val="300"/>
                                  </p:iterate>
                                  <p:childTnLst>
                                    <p:set>
                                      <p:cBhvr>
                                        <p:cTn id="11" dur="1" fill="hold">
                                          <p:stCondLst>
                                            <p:cond delay="299"/>
                                          </p:stCondLst>
                                        </p:cTn>
                                        <p:tgtEl>
                                          <p:spTgt spid="8"/>
                                        </p:tgtEl>
                                        <p:attrNameLst>
                                          <p:attrName>style.visibility</p:attrName>
                                        </p:attrNameLst>
                                      </p:cBhvr>
                                      <p:to>
                                        <p:strVal val="visible"/>
                                      </p:to>
                                    </p:set>
                                    <p:anim to="" calcmode="lin" valueType="num">
                                      <p:cBhvr>
                                        <p:cTn id="12" dur="1" fill="hold"/>
                                        <p:tgtEl>
                                          <p:spTgt spid="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500"/>
                                        <p:tgtEl>
                                          <p:spTgt spid="10"/>
                                        </p:tgtEl>
                                      </p:cBhvr>
                                    </p:animEffect>
                                  </p:childTnLst>
                                </p:cTn>
                              </p:par>
                            </p:childTnLst>
                          </p:cTn>
                        </p:par>
                        <p:par>
                          <p:cTn id="18" fill="hold">
                            <p:stCondLst>
                              <p:cond delay="500"/>
                            </p:stCondLst>
                            <p:childTnLst>
                              <p:par>
                                <p:cTn id="19" presetID="18" presetClass="entr" presetSubtype="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strips(downRigh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Right)">
                                      <p:cBhvr>
                                        <p:cTn id="26" dur="500"/>
                                        <p:tgtEl>
                                          <p:spTgt spid="12"/>
                                        </p:tgtEl>
                                      </p:cBhvr>
                                    </p:animEffect>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animBg="1"/>
      <p:bldP spid="11" grpId="0" animBg="1" autoUpdateAnimBg="0"/>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Text Box 2"/>
          <p:cNvSpPr txBox="1">
            <a:spLocks noChangeArrowheads="1"/>
          </p:cNvSpPr>
          <p:nvPr/>
        </p:nvSpPr>
        <p:spPr bwMode="auto">
          <a:xfrm>
            <a:off x="5486400" y="427763"/>
            <a:ext cx="3048000" cy="1384995"/>
          </a:xfrm>
          <a:prstGeom prst="rect">
            <a:avLst/>
          </a:prstGeom>
          <a:noFill/>
          <a:ln w="57150" cmpd="thinThick">
            <a:solidFill>
              <a:schemeClr val="accent2"/>
            </a:solidFill>
            <a:miter lim="800000"/>
            <a:headEnd/>
            <a:tailEnd/>
          </a:ln>
          <a:effectLst/>
        </p:spPr>
        <p:txBody>
          <a:bodyPr wrap="square">
            <a:spAutoFit/>
          </a:bodyPr>
          <a:lstStyle/>
          <a:p>
            <a:pPr algn="just">
              <a:spcBef>
                <a:spcPct val="50000"/>
              </a:spcBef>
            </a:pPr>
            <a:r>
              <a:rPr lang="en-US" sz="2800" dirty="0" err="1">
                <a:latin typeface="Times New Roman" pitchFamily="18" charset="0"/>
                <a:cs typeface="Times New Roman" pitchFamily="18" charset="0"/>
              </a:rPr>
              <a:t>Đạo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chủ</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nghĩa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nhân</a:t>
            </a:r>
            <a:endParaRPr lang="en-US" sz="2800" dirty="0">
              <a:latin typeface="Times New Roman" pitchFamily="18" charset="0"/>
              <a:cs typeface="Times New Roman" pitchFamily="18" charset="0"/>
            </a:endParaRPr>
          </a:p>
        </p:txBody>
      </p:sp>
      <p:sp>
        <p:nvSpPr>
          <p:cNvPr id="10" name="Text Box 4"/>
          <p:cNvSpPr txBox="1">
            <a:spLocks noChangeArrowheads="1"/>
          </p:cNvSpPr>
          <p:nvPr/>
        </p:nvSpPr>
        <p:spPr bwMode="auto">
          <a:xfrm>
            <a:off x="533400" y="2451318"/>
            <a:ext cx="8077200" cy="1815882"/>
          </a:xfrm>
          <a:prstGeom prst="rect">
            <a:avLst/>
          </a:prstGeom>
          <a:noFill/>
          <a:ln w="57150">
            <a:solidFill>
              <a:srgbClr val="000080"/>
            </a:solidFill>
            <a:miter lim="800000"/>
            <a:headEnd/>
            <a:tailEnd/>
          </a:ln>
          <a:effectLst/>
        </p:spPr>
        <p:txBody>
          <a:bodyPr>
            <a:spAutoFit/>
          </a:bodyPr>
          <a:lstStyle/>
          <a:p>
            <a:pPr algn="just">
              <a:spcBef>
                <a:spcPct val="50000"/>
              </a:spcBef>
            </a:pP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Chủ</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nghĩa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trở</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lớn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việc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xây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dựng</a:t>
            </a:r>
            <a:r>
              <a:rPr lang="en-US" sz="2800" dirty="0">
                <a:latin typeface="Times New Roman" pitchFamily="18" charset="0"/>
                <a:cs typeface="Times New Roman" pitchFamily="18" charset="0"/>
              </a:rPr>
              <a:t> CNXH. Cho </a:t>
            </a:r>
            <a:r>
              <a:rPr lang="en-US" sz="2800" dirty="0" err="1">
                <a:latin typeface="Times New Roman" pitchFamily="18" charset="0"/>
                <a:cs typeface="Times New Roman" pitchFamily="18" charset="0"/>
              </a:rPr>
              <a:t>nên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thắng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CNXH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thắng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cuộc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đấu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trừ</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bỏ</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chủ</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nghĩa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nhân</a:t>
            </a:r>
            <a:r>
              <a:rPr lang="en-US" sz="2800" dirty="0">
                <a:latin typeface="Times New Roman" pitchFamily="18" charset="0"/>
                <a:cs typeface="Times New Roman" pitchFamily="18" charset="0"/>
              </a:rPr>
              <a:t>”</a:t>
            </a:r>
          </a:p>
        </p:txBody>
      </p:sp>
      <p:sp>
        <p:nvSpPr>
          <p:cNvPr id="11" name="AutoShape 5"/>
          <p:cNvSpPr>
            <a:spLocks noChangeArrowheads="1"/>
          </p:cNvSpPr>
          <p:nvPr/>
        </p:nvSpPr>
        <p:spPr bwMode="auto">
          <a:xfrm>
            <a:off x="6400800" y="1828800"/>
            <a:ext cx="304800" cy="533400"/>
          </a:xfrm>
          <a:prstGeom prst="downArrow">
            <a:avLst>
              <a:gd name="adj1" fmla="val 50000"/>
              <a:gd name="adj2" fmla="val 43750"/>
            </a:avLst>
          </a:prstGeom>
          <a:solidFill>
            <a:schemeClr val="accent1"/>
          </a:solidFill>
          <a:ln w="952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12" name="Text Box 6"/>
          <p:cNvSpPr txBox="1">
            <a:spLocks noChangeArrowheads="1"/>
          </p:cNvSpPr>
          <p:nvPr/>
        </p:nvSpPr>
        <p:spPr bwMode="auto">
          <a:xfrm>
            <a:off x="381000" y="4863405"/>
            <a:ext cx="8458200" cy="1384995"/>
          </a:xfrm>
          <a:prstGeom prst="rect">
            <a:avLst/>
          </a:prstGeom>
          <a:noFill/>
          <a:ln w="38100">
            <a:solidFill>
              <a:schemeClr val="accent1"/>
            </a:solidFill>
            <a:miter lim="800000"/>
            <a:headEnd/>
            <a:tailEnd/>
          </a:ln>
          <a:effectLst/>
        </p:spPr>
        <p:txBody>
          <a:bodyPr>
            <a:spAutoFit/>
          </a:bodyPr>
          <a:lstStyle/>
          <a:p>
            <a:pPr algn="just">
              <a:spcBef>
                <a:spcPct val="50000"/>
              </a:spcBef>
            </a:pPr>
            <a:r>
              <a:rPr lang="en-US" sz="2800" dirty="0" err="1">
                <a:latin typeface="Times New Roman" pitchFamily="18" charset="0"/>
                <a:cs typeface="Times New Roman" pitchFamily="18" charset="0"/>
              </a:rPr>
              <a:t>Như</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với</a:t>
            </a:r>
            <a:r>
              <a:rPr lang="en-US" sz="2800" b="1" dirty="0">
                <a:latin typeface="Times New Roman" pitchFamily="18" charset="0"/>
                <a:cs typeface="Times New Roman" pitchFamily="18" charset="0"/>
              </a:rPr>
              <a:t> </a:t>
            </a:r>
            <a:r>
              <a:rPr lang="en-US" sz="2800" dirty="0" err="1">
                <a:latin typeface="Times New Roman" pitchFamily="18" charset="0"/>
                <a:cs typeface="Times New Roman" pitchFamily="18" charset="0"/>
              </a:rPr>
              <a:t>Hồ</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Chí</a:t>
            </a:r>
            <a:r>
              <a:rPr lang="en-US" sz="2800" dirty="0">
                <a:latin typeface="Times New Roman" pitchFamily="18" charset="0"/>
                <a:cs typeface="Times New Roman" pitchFamily="18" charset="0"/>
              </a:rPr>
              <a:t> Minh, </a:t>
            </a:r>
            <a:r>
              <a:rPr lang="en-US" sz="2800" dirty="0" err="1">
                <a:latin typeface="Times New Roman" pitchFamily="18" charset="0"/>
                <a:cs typeface="Times New Roman" pitchFamily="18" charset="0"/>
              </a:rPr>
              <a:t>đạo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phóng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tộc</a:t>
            </a:r>
            <a:r>
              <a:rPr lang="en-US" sz="2800">
                <a:latin typeface="Times New Roman" pitchFamily="18" charset="0"/>
                <a:cs typeface="Times New Roman" pitchFamily="18" charset="0"/>
              </a:rPr>
              <a:t>, </a:t>
            </a:r>
            <a:r>
              <a:rPr lang="en-US" sz="2800" smtClean="0">
                <a:latin typeface="Times New Roman" pitchFamily="18" charset="0"/>
                <a:cs typeface="Times New Roman" pitchFamily="18" charset="0"/>
              </a:rPr>
              <a:t>GP loài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CNXH </a:t>
            </a:r>
            <a:r>
              <a:rPr lang="en-US" sz="2800" dirty="0" err="1">
                <a:latin typeface="Times New Roman" pitchFamily="18" charset="0"/>
                <a:cs typeface="Times New Roman" pitchFamily="18" charset="0"/>
              </a:rPr>
              <a:t>chính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đoạn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triển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đức</a:t>
            </a:r>
            <a:endParaRPr lang="en-US" sz="2800" dirty="0">
              <a:latin typeface="Times New Roman" pitchFamily="18" charset="0"/>
              <a:cs typeface="Times New Roman" pitchFamily="18" charset="0"/>
            </a:endParaRPr>
          </a:p>
        </p:txBody>
      </p:sp>
      <p:sp>
        <p:nvSpPr>
          <p:cNvPr id="13" name="AutoShape 7"/>
          <p:cNvSpPr>
            <a:spLocks noChangeArrowheads="1"/>
          </p:cNvSpPr>
          <p:nvPr/>
        </p:nvSpPr>
        <p:spPr bwMode="auto">
          <a:xfrm>
            <a:off x="4419600" y="4343400"/>
            <a:ext cx="304800" cy="457200"/>
          </a:xfrm>
          <a:prstGeom prst="down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14" name="Oval 13"/>
          <p:cNvSpPr/>
          <p:nvPr/>
        </p:nvSpPr>
        <p:spPr>
          <a:xfrm>
            <a:off x="381000" y="76200"/>
            <a:ext cx="4038600" cy="2057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4400">
              <a:solidFill>
                <a:schemeClr val="tx1"/>
              </a:solidFill>
            </a:endParaRPr>
          </a:p>
        </p:txBody>
      </p:sp>
      <p:sp>
        <p:nvSpPr>
          <p:cNvPr id="15" name="Rectangle 1"/>
          <p:cNvSpPr>
            <a:spLocks noChangeArrowheads="1"/>
          </p:cNvSpPr>
          <p:nvPr/>
        </p:nvSpPr>
        <p:spPr bwMode="auto">
          <a:xfrm>
            <a:off x="838200" y="335340"/>
            <a:ext cx="31242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Chủ</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nghĩa</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xã</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hội</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tạo</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mọi</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điều</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kiện</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cho</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sự</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phát</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triển</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hài</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hòa</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giữa</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cá</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nhân</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và</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xã</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Times New Roman" pitchFamily="18" charset="0"/>
                <a:cs typeface="Times New Roman" pitchFamily="18" charset="0"/>
              </a:rPr>
              <a:t>hội</a:t>
            </a: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trips(downLeft)">
                                      <p:cBhvr>
                                        <p:cTn id="21" dur="500"/>
                                        <p:tgtEl>
                                          <p:spTgt spid="13"/>
                                        </p:tgtEl>
                                      </p:cBhvr>
                                    </p:animEffec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ox(in)">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1" grpId="0" animBg="1"/>
      <p:bldP spid="12" grpId="0" animBg="1" autoUpdateAnimBg="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TextBox 2"/>
          <p:cNvSpPr txBox="1"/>
          <p:nvPr/>
        </p:nvSpPr>
        <p:spPr>
          <a:xfrm>
            <a:off x="609600" y="152400"/>
            <a:ext cx="8077200" cy="156966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just"/>
            <a:r>
              <a:rPr lang="en-US" smtClean="0">
                <a:solidFill>
                  <a:srgbClr val="FF0000"/>
                </a:solidFill>
                <a:latin typeface="Times New Roman" pitchFamily="18" charset="0"/>
                <a:cs typeface="Times New Roman" pitchFamily="18" charset="0"/>
              </a:rPr>
              <a:t>- Hồ Chí Minh tiếp cận CNXH từ chủ nghĩa yêu nước, truyền thống văn hóa tốt đẹp của dân tộc và yêu cầu thực tiễn của cách mạng Việt Nam</a:t>
            </a:r>
            <a:endParaRPr lang="en-US">
              <a:solidFill>
                <a:srgbClr val="FF0000"/>
              </a:solidFill>
              <a:latin typeface="Times New Roman" pitchFamily="18" charset="0"/>
              <a:cs typeface="Times New Roman" pitchFamily="18" charset="0"/>
            </a:endParaRPr>
          </a:p>
        </p:txBody>
      </p:sp>
      <p:pic>
        <p:nvPicPr>
          <p:cNvPr id="4" name="Picture 6" descr="F:\ \ANH\ThanhgiongĐây chắc chắn là bài ca hào hùng nhất về truyền thống đánh giặc giữ nước của dân tộc ta. Những con người bình dị, lớn lên từ nghèo khó, ...jpg"/>
          <p:cNvPicPr>
            <a:picLocks noChangeAspect="1" noChangeArrowheads="1"/>
          </p:cNvPicPr>
          <p:nvPr/>
        </p:nvPicPr>
        <p:blipFill>
          <a:blip r:embed="rId3" cstate="print"/>
          <a:srcRect/>
          <a:stretch>
            <a:fillRect/>
          </a:stretch>
        </p:blipFill>
        <p:spPr bwMode="auto">
          <a:xfrm>
            <a:off x="0" y="1722061"/>
            <a:ext cx="2953903" cy="2553783"/>
          </a:xfrm>
          <a:prstGeom prst="rect">
            <a:avLst/>
          </a:prstGeom>
          <a:noFill/>
        </p:spPr>
      </p:pic>
      <p:pic>
        <p:nvPicPr>
          <p:cNvPr id="5" name="Picture 2" descr="F:\ \ANH\Vua Hùng - Quốc Tổ của người Việt.PNG"/>
          <p:cNvPicPr>
            <a:picLocks noChangeAspect="1" noChangeArrowheads="1"/>
          </p:cNvPicPr>
          <p:nvPr/>
        </p:nvPicPr>
        <p:blipFill>
          <a:blip r:embed="rId4" cstate="print"/>
          <a:srcRect/>
          <a:stretch>
            <a:fillRect/>
          </a:stretch>
        </p:blipFill>
        <p:spPr bwMode="auto">
          <a:xfrm>
            <a:off x="2953903" y="1722060"/>
            <a:ext cx="3142097" cy="2553783"/>
          </a:xfrm>
          <a:prstGeom prst="rect">
            <a:avLst/>
          </a:prstGeom>
          <a:noFill/>
        </p:spPr>
      </p:pic>
      <p:pic>
        <p:nvPicPr>
          <p:cNvPr id="6" name="Picture 3" descr="F:\ \ANH\Tư tưởng Hồ Chí Minh về dựng nước đi đôi với giữ nước. sự ủng hộ và giúp đỡ của bạn bè quốc tế, quân và dân cả nước đã đánh thắng đế quốc Mỹ xâm lược, giải phóng miền Nam, thống nhất đất nước..gif"/>
          <p:cNvPicPr>
            <a:picLocks noChangeAspect="1" noChangeArrowheads="1"/>
          </p:cNvPicPr>
          <p:nvPr/>
        </p:nvPicPr>
        <p:blipFill>
          <a:blip r:embed="rId5" cstate="print"/>
          <a:srcRect/>
          <a:stretch>
            <a:fillRect/>
          </a:stretch>
        </p:blipFill>
        <p:spPr bwMode="auto">
          <a:xfrm>
            <a:off x="13538" y="3905903"/>
            <a:ext cx="2940366" cy="2952097"/>
          </a:xfrm>
          <a:prstGeom prst="rect">
            <a:avLst/>
          </a:prstGeom>
          <a:noFill/>
        </p:spPr>
      </p:pic>
      <p:pic>
        <p:nvPicPr>
          <p:cNvPr id="7" name="Picture 2" descr="C:\Users\Administrator\Desktop\Hinh min hoa\chongphap-kienthuc_2_miby.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714134"/>
            <a:ext cx="3048000" cy="2484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144126" y="2362200"/>
            <a:ext cx="2999874" cy="1754326"/>
          </a:xfrm>
          <a:prstGeom prst="rect">
            <a:avLst/>
          </a:prstGeom>
        </p:spPr>
        <p:txBody>
          <a:bodyPr wrap="square">
            <a:spAutoFit/>
          </a:bodyPr>
          <a:lstStyle/>
          <a:p>
            <a:pPr algn="just"/>
            <a:r>
              <a:rPr lang="vi-VN" sz="1800">
                <a:solidFill>
                  <a:srgbClr val="FFFF00"/>
                </a:solidFill>
                <a:latin typeface="Times New Roman" pitchFamily="18" charset="0"/>
                <a:cs typeface="Times New Roman" pitchFamily="18" charset="0"/>
              </a:rPr>
              <a:t>kháng chiến chống Pháp. Từ cây đa Tân Trào, Đội Việt Nam Tuyên truyền giải phóng quân tiến vào giải phóng thị xã Thái Nguyên, ngày 16/8/1945</a:t>
            </a:r>
            <a:endParaRPr lang="en-US" sz="1800">
              <a:solidFill>
                <a:srgbClr val="FFFF00"/>
              </a:solidFill>
              <a:latin typeface="Times New Roman" pitchFamily="18" charset="0"/>
              <a:cs typeface="Times New Roman" pitchFamily="18" charset="0"/>
            </a:endParaRPr>
          </a:p>
        </p:txBody>
      </p:sp>
      <p:pic>
        <p:nvPicPr>
          <p:cNvPr id="9" name="Picture 3" descr="C:\Users\Administrator\Desktop\Hinh min hoa\qdndvn-kienthuc-2_qrux.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3855627"/>
            <a:ext cx="3200400" cy="299936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Administrator\Desktop\Hinh min hoa\071234ua2vc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846473"/>
            <a:ext cx="3048000" cy="300851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083968" y="4739282"/>
            <a:ext cx="3060032" cy="1938992"/>
          </a:xfrm>
          <a:prstGeom prst="rect">
            <a:avLst/>
          </a:prstGeom>
        </p:spPr>
        <p:txBody>
          <a:bodyPr wrap="square">
            <a:spAutoFit/>
          </a:bodyPr>
          <a:lstStyle/>
          <a:p>
            <a:pPr algn="just"/>
            <a:r>
              <a:rPr lang="vi-VN" sz="2000">
                <a:solidFill>
                  <a:srgbClr val="FFFF00"/>
                </a:solidFill>
                <a:latin typeface="Times New Roman" pitchFamily="18" charset="0"/>
                <a:cs typeface="Times New Roman" pitchFamily="18" charset="0"/>
              </a:rPr>
              <a:t>Nội dung chủ yếu của đường lối giương cao ngọn cờ độc lập dân tộc và chủ nghĩa xã hội của Đảng Cộng sản Việt Nam và Chủ tịch Hồ Chí Minh</a:t>
            </a:r>
            <a:endParaRPr lang="en-US" sz="2000">
              <a:solidFill>
                <a:srgbClr val="FFFF00"/>
              </a:solidFill>
              <a:latin typeface="Times New Roman" pitchFamily="18" charset="0"/>
              <a:cs typeface="Times New Roman" pitchFamily="18" charset="0"/>
            </a:endParaRPr>
          </a:p>
        </p:txBody>
      </p:sp>
      <p:sp>
        <p:nvSpPr>
          <p:cNvPr id="12" name="Text Box 5"/>
          <p:cNvSpPr txBox="1">
            <a:spLocks noChangeArrowheads="1"/>
          </p:cNvSpPr>
          <p:nvPr/>
        </p:nvSpPr>
        <p:spPr bwMode="auto">
          <a:xfrm>
            <a:off x="0" y="0"/>
            <a:ext cx="9144000" cy="687880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just">
              <a:spcBef>
                <a:spcPct val="50000"/>
              </a:spcBef>
            </a:pPr>
            <a:r>
              <a:rPr lang="en-US" sz="6300" b="1" dirty="0" err="1" smtClean="0">
                <a:solidFill>
                  <a:srgbClr val="FF0000"/>
                </a:solidFill>
                <a:latin typeface="Times New Roman" pitchFamily="18" charset="0"/>
                <a:cs typeface="Times New Roman" pitchFamily="18" charset="0"/>
              </a:rPr>
              <a:t>Tóm</a:t>
            </a:r>
            <a:r>
              <a:rPr lang="en-US" sz="6300" b="1" dirty="0" smtClean="0">
                <a:solidFill>
                  <a:srgbClr val="FF0000"/>
                </a:solidFill>
                <a:latin typeface="Times New Roman" pitchFamily="18" charset="0"/>
                <a:cs typeface="Times New Roman" pitchFamily="18" charset="0"/>
              </a:rPr>
              <a:t> </a:t>
            </a:r>
            <a:r>
              <a:rPr lang="en-US" sz="6300" b="1" dirty="0" err="1" smtClean="0">
                <a:solidFill>
                  <a:srgbClr val="FF0000"/>
                </a:solidFill>
                <a:latin typeface="Times New Roman" pitchFamily="18" charset="0"/>
                <a:cs typeface="Times New Roman" pitchFamily="18" charset="0"/>
              </a:rPr>
              <a:t>lại</a:t>
            </a:r>
            <a:r>
              <a:rPr lang="en-US" sz="6300" b="1" dirty="0" smtClean="0">
                <a:solidFill>
                  <a:srgbClr val="FF0000"/>
                </a:solidFill>
                <a:latin typeface="Times New Roman" pitchFamily="18" charset="0"/>
                <a:cs typeface="Times New Roman" pitchFamily="18" charset="0"/>
              </a:rPr>
              <a:t>: </a:t>
            </a:r>
            <a:r>
              <a:rPr lang="en-US" sz="6300" dirty="0" err="1" smtClean="0">
                <a:latin typeface="Times New Roman" pitchFamily="18" charset="0"/>
                <a:cs typeface="Times New Roman" pitchFamily="18" charset="0"/>
              </a:rPr>
              <a:t>Quan</a:t>
            </a:r>
            <a:r>
              <a:rPr lang="en-US" sz="6300" dirty="0" smtClean="0">
                <a:latin typeface="Times New Roman" pitchFamily="18" charset="0"/>
                <a:cs typeface="Times New Roman" pitchFamily="18" charset="0"/>
              </a:rPr>
              <a:t> </a:t>
            </a:r>
            <a:r>
              <a:rPr lang="en-US" sz="6300" err="1">
                <a:latin typeface="Times New Roman" pitchFamily="18" charset="0"/>
                <a:cs typeface="Times New Roman" pitchFamily="18" charset="0"/>
              </a:rPr>
              <a:t>niệm</a:t>
            </a:r>
            <a:r>
              <a:rPr lang="en-US" sz="6300">
                <a:latin typeface="Times New Roman" pitchFamily="18" charset="0"/>
                <a:cs typeface="Times New Roman" pitchFamily="18" charset="0"/>
              </a:rPr>
              <a:t> </a:t>
            </a:r>
            <a:r>
              <a:rPr lang="en-US" sz="6300" smtClean="0">
                <a:latin typeface="Times New Roman" pitchFamily="18" charset="0"/>
                <a:cs typeface="Times New Roman" pitchFamily="18" charset="0"/>
              </a:rPr>
              <a:t>của</a:t>
            </a:r>
            <a:r>
              <a:rPr lang="en-US" sz="6300">
                <a:latin typeface="Times New Roman" pitchFamily="18" charset="0"/>
                <a:cs typeface="Times New Roman" pitchFamily="18" charset="0"/>
              </a:rPr>
              <a:t> </a:t>
            </a:r>
            <a:r>
              <a:rPr lang="en-US" sz="6300" smtClean="0">
                <a:latin typeface="Times New Roman" pitchFamily="18" charset="0"/>
                <a:cs typeface="Times New Roman" pitchFamily="18" charset="0"/>
              </a:rPr>
              <a:t>Hồ Chí minh </a:t>
            </a:r>
            <a:r>
              <a:rPr lang="en-US" sz="6300" dirty="0" err="1">
                <a:latin typeface="Times New Roman" pitchFamily="18" charset="0"/>
                <a:cs typeface="Times New Roman" pitchFamily="18" charset="0"/>
              </a:rPr>
              <a:t>về</a:t>
            </a:r>
            <a:r>
              <a:rPr lang="en-US" sz="6300" dirty="0">
                <a:latin typeface="Times New Roman" pitchFamily="18" charset="0"/>
                <a:cs typeface="Times New Roman" pitchFamily="18" charset="0"/>
              </a:rPr>
              <a:t> CNXH </a:t>
            </a:r>
            <a:r>
              <a:rPr lang="en-US" sz="6300" dirty="0" err="1">
                <a:latin typeface="Times New Roman" pitchFamily="18" charset="0"/>
                <a:cs typeface="Times New Roman" pitchFamily="18" charset="0"/>
              </a:rPr>
              <a:t>là</a:t>
            </a:r>
            <a:r>
              <a:rPr lang="en-US" sz="6300" dirty="0">
                <a:latin typeface="Times New Roman" pitchFamily="18" charset="0"/>
                <a:cs typeface="Times New Roman" pitchFamily="18" charset="0"/>
              </a:rPr>
              <a:t> </a:t>
            </a:r>
            <a:r>
              <a:rPr lang="en-US" sz="6300" dirty="0" err="1">
                <a:latin typeface="Times New Roman" pitchFamily="18" charset="0"/>
                <a:cs typeface="Times New Roman" pitchFamily="18" charset="0"/>
              </a:rPr>
              <a:t>sự</a:t>
            </a:r>
            <a:r>
              <a:rPr lang="en-US" sz="6300" dirty="0">
                <a:latin typeface="Times New Roman" pitchFamily="18" charset="0"/>
                <a:cs typeface="Times New Roman" pitchFamily="18" charset="0"/>
              </a:rPr>
              <a:t> </a:t>
            </a:r>
            <a:r>
              <a:rPr lang="en-US" sz="6300" dirty="0" err="1">
                <a:latin typeface="Times New Roman" pitchFamily="18" charset="0"/>
                <a:cs typeface="Times New Roman" pitchFamily="18" charset="0"/>
              </a:rPr>
              <a:t>thống</a:t>
            </a:r>
            <a:r>
              <a:rPr lang="en-US" sz="6300" dirty="0">
                <a:latin typeface="Times New Roman" pitchFamily="18" charset="0"/>
                <a:cs typeface="Times New Roman" pitchFamily="18" charset="0"/>
              </a:rPr>
              <a:t> </a:t>
            </a:r>
            <a:r>
              <a:rPr lang="en-US" sz="6300" dirty="0" err="1">
                <a:latin typeface="Times New Roman" pitchFamily="18" charset="0"/>
                <a:cs typeface="Times New Roman" pitchFamily="18" charset="0"/>
              </a:rPr>
              <a:t>nhất</a:t>
            </a:r>
            <a:r>
              <a:rPr lang="en-US" sz="6300" dirty="0">
                <a:latin typeface="Times New Roman" pitchFamily="18" charset="0"/>
                <a:cs typeface="Times New Roman" pitchFamily="18" charset="0"/>
              </a:rPr>
              <a:t> </a:t>
            </a:r>
            <a:r>
              <a:rPr lang="en-US" sz="6300" dirty="0" err="1">
                <a:latin typeface="Times New Roman" pitchFamily="18" charset="0"/>
                <a:cs typeface="Times New Roman" pitchFamily="18" charset="0"/>
              </a:rPr>
              <a:t>biện</a:t>
            </a:r>
            <a:r>
              <a:rPr lang="en-US" sz="6300" dirty="0">
                <a:latin typeface="Times New Roman" pitchFamily="18" charset="0"/>
                <a:cs typeface="Times New Roman" pitchFamily="18" charset="0"/>
              </a:rPr>
              <a:t> </a:t>
            </a:r>
            <a:r>
              <a:rPr lang="en-US" sz="6300" err="1">
                <a:latin typeface="Times New Roman" pitchFamily="18" charset="0"/>
                <a:cs typeface="Times New Roman" pitchFamily="18" charset="0"/>
              </a:rPr>
              <a:t>chứng</a:t>
            </a:r>
            <a:r>
              <a:rPr lang="en-US" sz="6300">
                <a:latin typeface="Times New Roman" pitchFamily="18" charset="0"/>
                <a:cs typeface="Times New Roman" pitchFamily="18" charset="0"/>
              </a:rPr>
              <a:t> </a:t>
            </a:r>
            <a:r>
              <a:rPr lang="en-US" sz="6300" smtClean="0">
                <a:latin typeface="Times New Roman" pitchFamily="18" charset="0"/>
                <a:cs typeface="Times New Roman" pitchFamily="18" charset="0"/>
              </a:rPr>
              <a:t>giữa các nhân tố </a:t>
            </a:r>
            <a:r>
              <a:rPr lang="en-US" sz="6300" dirty="0" err="1">
                <a:latin typeface="Times New Roman" pitchFamily="18" charset="0"/>
                <a:cs typeface="Times New Roman" pitchFamily="18" charset="0"/>
              </a:rPr>
              <a:t>kinh</a:t>
            </a:r>
            <a:r>
              <a:rPr lang="en-US" sz="6300" dirty="0">
                <a:latin typeface="Times New Roman" pitchFamily="18" charset="0"/>
                <a:cs typeface="Times New Roman" pitchFamily="18" charset="0"/>
              </a:rPr>
              <a:t> </a:t>
            </a:r>
            <a:r>
              <a:rPr lang="en-US" sz="6300" dirty="0" err="1">
                <a:latin typeface="Times New Roman" pitchFamily="18" charset="0"/>
                <a:cs typeface="Times New Roman" pitchFamily="18" charset="0"/>
              </a:rPr>
              <a:t>tế</a:t>
            </a:r>
            <a:r>
              <a:rPr lang="en-US" sz="6300" dirty="0">
                <a:latin typeface="Times New Roman" pitchFamily="18" charset="0"/>
                <a:cs typeface="Times New Roman" pitchFamily="18" charset="0"/>
              </a:rPr>
              <a:t>, </a:t>
            </a:r>
            <a:r>
              <a:rPr lang="en-US" sz="6300" dirty="0" err="1">
                <a:latin typeface="Times New Roman" pitchFamily="18" charset="0"/>
                <a:cs typeface="Times New Roman" pitchFamily="18" charset="0"/>
              </a:rPr>
              <a:t>chính</a:t>
            </a:r>
            <a:r>
              <a:rPr lang="en-US" sz="6300" dirty="0">
                <a:latin typeface="Times New Roman" pitchFamily="18" charset="0"/>
                <a:cs typeface="Times New Roman" pitchFamily="18" charset="0"/>
              </a:rPr>
              <a:t> </a:t>
            </a:r>
            <a:r>
              <a:rPr lang="en-US" sz="6300" dirty="0" err="1">
                <a:latin typeface="Times New Roman" pitchFamily="18" charset="0"/>
                <a:cs typeface="Times New Roman" pitchFamily="18" charset="0"/>
              </a:rPr>
              <a:t>trị</a:t>
            </a:r>
            <a:r>
              <a:rPr lang="en-US" sz="6300" dirty="0">
                <a:latin typeface="Times New Roman" pitchFamily="18" charset="0"/>
                <a:cs typeface="Times New Roman" pitchFamily="18" charset="0"/>
              </a:rPr>
              <a:t>, </a:t>
            </a:r>
            <a:r>
              <a:rPr lang="en-US" sz="6300" dirty="0" err="1">
                <a:latin typeface="Times New Roman" pitchFamily="18" charset="0"/>
                <a:cs typeface="Times New Roman" pitchFamily="18" charset="0"/>
              </a:rPr>
              <a:t>xã</a:t>
            </a:r>
            <a:r>
              <a:rPr lang="en-US" sz="6300" dirty="0">
                <a:latin typeface="Times New Roman" pitchFamily="18" charset="0"/>
                <a:cs typeface="Times New Roman" pitchFamily="18" charset="0"/>
              </a:rPr>
              <a:t> </a:t>
            </a:r>
            <a:r>
              <a:rPr lang="en-US" sz="6300" dirty="0" err="1">
                <a:latin typeface="Times New Roman" pitchFamily="18" charset="0"/>
                <a:cs typeface="Times New Roman" pitchFamily="18" charset="0"/>
              </a:rPr>
              <a:t>hội</a:t>
            </a:r>
            <a:r>
              <a:rPr lang="en-US" sz="6300" dirty="0">
                <a:latin typeface="Times New Roman" pitchFamily="18" charset="0"/>
                <a:cs typeface="Times New Roman" pitchFamily="18" charset="0"/>
              </a:rPr>
              <a:t> </a:t>
            </a:r>
            <a:r>
              <a:rPr lang="en-US" sz="6300" err="1">
                <a:latin typeface="Times New Roman" pitchFamily="18" charset="0"/>
                <a:cs typeface="Times New Roman" pitchFamily="18" charset="0"/>
              </a:rPr>
              <a:t>với</a:t>
            </a:r>
            <a:r>
              <a:rPr lang="en-US" sz="6300">
                <a:latin typeface="Times New Roman" pitchFamily="18" charset="0"/>
                <a:cs typeface="Times New Roman" pitchFamily="18" charset="0"/>
              </a:rPr>
              <a:t> </a:t>
            </a:r>
            <a:r>
              <a:rPr lang="en-US" sz="6300" smtClean="0">
                <a:latin typeface="Times New Roman" pitchFamily="18" charset="0"/>
                <a:cs typeface="Times New Roman" pitchFamily="18" charset="0"/>
              </a:rPr>
              <a:t>các nhân tố nhân </a:t>
            </a:r>
            <a:r>
              <a:rPr lang="en-US" sz="6300" dirty="0" err="1">
                <a:latin typeface="Times New Roman" pitchFamily="18" charset="0"/>
                <a:cs typeface="Times New Roman" pitchFamily="18" charset="0"/>
              </a:rPr>
              <a:t>văn</a:t>
            </a:r>
            <a:r>
              <a:rPr lang="en-US" sz="6300" dirty="0">
                <a:latin typeface="Times New Roman" pitchFamily="18" charset="0"/>
                <a:cs typeface="Times New Roman" pitchFamily="18" charset="0"/>
              </a:rPr>
              <a:t>, </a:t>
            </a:r>
            <a:r>
              <a:rPr lang="en-US" sz="6300" dirty="0" err="1">
                <a:latin typeface="Times New Roman" pitchFamily="18" charset="0"/>
                <a:cs typeface="Times New Roman" pitchFamily="18" charset="0"/>
              </a:rPr>
              <a:t>đạo</a:t>
            </a:r>
            <a:r>
              <a:rPr lang="en-US" sz="6300" dirty="0">
                <a:latin typeface="Times New Roman" pitchFamily="18" charset="0"/>
                <a:cs typeface="Times New Roman" pitchFamily="18" charset="0"/>
              </a:rPr>
              <a:t> </a:t>
            </a:r>
            <a:r>
              <a:rPr lang="en-US" sz="6300" err="1">
                <a:latin typeface="Times New Roman" pitchFamily="18" charset="0"/>
                <a:cs typeface="Times New Roman" pitchFamily="18" charset="0"/>
              </a:rPr>
              <a:t>đức</a:t>
            </a:r>
            <a:r>
              <a:rPr lang="en-US" sz="6300" smtClean="0">
                <a:latin typeface="Times New Roman" pitchFamily="18" charset="0"/>
                <a:cs typeface="Times New Roman" pitchFamily="18" charset="0"/>
              </a:rPr>
              <a:t>, văn hoá.</a:t>
            </a:r>
            <a:endParaRPr lang="en-US" sz="6300" dirty="0">
              <a:latin typeface="Times New Roman" pitchFamily="18" charset="0"/>
              <a:cs typeface="Times New Roman" pitchFamily="18" charset="0"/>
            </a:endParaRPr>
          </a:p>
        </p:txBody>
      </p:sp>
    </p:spTree>
    <p:extLst>
      <p:ext uri="{BB962C8B-B14F-4D97-AF65-F5344CB8AC3E}">
        <p14:creationId xmlns:p14="http://schemas.microsoft.com/office/powerpoint/2010/main" val="74605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par>
                                <p:cTn id="13" presetID="21"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par>
                                <p:cTn id="16" presetID="21"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par>
                                <p:cTn id="19" presetID="21" presetClass="entr" presetSubtype="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par>
                                <p:cTn id="25" presetID="21" presetClass="entr" presetSubtype="1"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000"/>
                                        <p:tgtEl>
                                          <p:spTgt spid="9"/>
                                        </p:tgtEl>
                                      </p:cBhvr>
                                    </p:animEffect>
                                  </p:childTnLst>
                                </p:cTn>
                              </p:par>
                              <p:par>
                                <p:cTn id="28" presetID="21" presetClass="entr" presetSubtype="1"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2000"/>
                                        <p:tgtEl>
                                          <p:spTgt spid="10"/>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20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1" grpId="0"/>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0" name="Text Box 2"/>
          <p:cNvSpPr txBox="1">
            <a:spLocks noChangeArrowheads="1"/>
          </p:cNvSpPr>
          <p:nvPr/>
        </p:nvSpPr>
        <p:spPr bwMode="auto">
          <a:xfrm>
            <a:off x="228600" y="152400"/>
            <a:ext cx="8686800" cy="1104900"/>
          </a:xfrm>
          <a:prstGeom prst="rect">
            <a:avLst/>
          </a:prstGeom>
          <a:noFill/>
          <a:ln w="38100">
            <a:solidFill>
              <a:schemeClr val="accent2"/>
            </a:solidFill>
            <a:miter lim="800000"/>
            <a:headEnd/>
            <a:tailEnd/>
          </a:ln>
          <a:effectLst/>
        </p:spPr>
        <p:txBody>
          <a:bodyPr wrap="square">
            <a:spAutoFit/>
          </a:bodyPr>
          <a:lstStyle/>
          <a:p>
            <a:pPr>
              <a:spcBef>
                <a:spcPct val="50000"/>
              </a:spcBef>
            </a:pPr>
            <a:r>
              <a:rPr lang="en-US" b="1" dirty="0">
                <a:solidFill>
                  <a:srgbClr val="7030A0"/>
                </a:solidFill>
                <a:latin typeface="Times New Roman" pitchFamily="18" charset="0"/>
                <a:cs typeface="Times New Roman" pitchFamily="18" charset="0"/>
              </a:rPr>
              <a:t>2. </a:t>
            </a:r>
            <a:r>
              <a:rPr lang="en-US" b="1" dirty="0" err="1" smtClean="0">
                <a:solidFill>
                  <a:srgbClr val="7030A0"/>
                </a:solidFill>
                <a:latin typeface="Times New Roman" pitchFamily="18" charset="0"/>
                <a:cs typeface="Times New Roman" pitchFamily="18" charset="0"/>
              </a:rPr>
              <a:t>Tư</a:t>
            </a:r>
            <a:r>
              <a:rPr lang="en-US" b="1" dirty="0" smtClean="0">
                <a:solidFill>
                  <a:srgbClr val="7030A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tưởng</a:t>
            </a:r>
            <a:r>
              <a:rPr lang="en-US" b="1" dirty="0" smtClean="0">
                <a:solidFill>
                  <a:srgbClr val="7030A0"/>
                </a:solidFill>
                <a:latin typeface="Times New Roman" pitchFamily="18" charset="0"/>
                <a:cs typeface="Times New Roman" pitchFamily="18" charset="0"/>
              </a:rPr>
              <a:t> </a:t>
            </a:r>
            <a:r>
              <a:rPr lang="en-US" b="1" dirty="0" err="1" smtClean="0">
                <a:solidFill>
                  <a:srgbClr val="7030A0"/>
                </a:solidFill>
                <a:latin typeface="Times New Roman" pitchFamily="18" charset="0"/>
                <a:cs typeface="Times New Roman" pitchFamily="18" charset="0"/>
              </a:rPr>
              <a:t>Hồ</a:t>
            </a:r>
            <a:r>
              <a:rPr lang="en-US" b="1" dirty="0" smtClean="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Chí</a:t>
            </a:r>
            <a:r>
              <a:rPr lang="en-US" b="1" dirty="0">
                <a:solidFill>
                  <a:srgbClr val="7030A0"/>
                </a:solidFill>
                <a:latin typeface="Times New Roman" pitchFamily="18" charset="0"/>
                <a:cs typeface="Times New Roman" pitchFamily="18" charset="0"/>
              </a:rPr>
              <a:t> Minh </a:t>
            </a:r>
            <a:r>
              <a:rPr lang="en-US" b="1" dirty="0" err="1">
                <a:solidFill>
                  <a:srgbClr val="7030A0"/>
                </a:solidFill>
                <a:latin typeface="Times New Roman" pitchFamily="18" charset="0"/>
                <a:cs typeface="Times New Roman" pitchFamily="18" charset="0"/>
              </a:rPr>
              <a:t>về</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những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đặc</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trưng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bản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chất</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của</a:t>
            </a:r>
            <a:r>
              <a:rPr lang="en-US" b="1" dirty="0">
                <a:solidFill>
                  <a:srgbClr val="7030A0"/>
                </a:solidFill>
                <a:latin typeface="Times New Roman" pitchFamily="18" charset="0"/>
                <a:cs typeface="Times New Roman" pitchFamily="18" charset="0"/>
              </a:rPr>
              <a:t> CNXH</a:t>
            </a:r>
          </a:p>
        </p:txBody>
      </p:sp>
      <p:sp>
        <p:nvSpPr>
          <p:cNvPr id="11" name="Text Box 4"/>
          <p:cNvSpPr txBox="1">
            <a:spLocks noChangeArrowheads="1"/>
          </p:cNvSpPr>
          <p:nvPr/>
        </p:nvSpPr>
        <p:spPr bwMode="auto">
          <a:xfrm>
            <a:off x="381000" y="1447800"/>
            <a:ext cx="8305799" cy="1384995"/>
          </a:xfrm>
          <a:prstGeom prst="rect">
            <a:avLst/>
          </a:prstGeom>
          <a:noFill/>
          <a:ln w="38100" cmpd="dbl">
            <a:solidFill>
              <a:schemeClr val="tx1"/>
            </a:solidFill>
            <a:miter lim="800000"/>
            <a:headEnd/>
            <a:tailEnd/>
          </a:ln>
          <a:effectLst/>
        </p:spPr>
        <p:txBody>
          <a:bodyPr wrap="square">
            <a:spAutoFit/>
          </a:bodyPr>
          <a:lstStyle/>
          <a:p>
            <a:pPr>
              <a:spcBef>
                <a:spcPct val="50000"/>
              </a:spcBef>
            </a:pPr>
            <a:r>
              <a:rPr lang="en-US" sz="2800" dirty="0" err="1" smtClean="0">
                <a:latin typeface="Times New Roman" pitchFamily="18" charset="0"/>
                <a:cs typeface="Times New Roman" pitchFamily="18" charset="0"/>
              </a:rPr>
              <a:t>Nắm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vững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CN </a:t>
            </a:r>
            <a:r>
              <a:rPr lang="en-US" sz="2800" dirty="0" err="1">
                <a:latin typeface="Times New Roman" pitchFamily="18" charset="0"/>
                <a:cs typeface="Times New Roman" pitchFamily="18" charset="0"/>
              </a:rPr>
              <a:t>Mác</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Lênin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CNXH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tiễn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Việt</a:t>
            </a:r>
            <a:r>
              <a:rPr lang="en-US" sz="2800" dirty="0" smtClean="0">
                <a:latin typeface="Times New Roman" pitchFamily="18" charset="0"/>
                <a:cs typeface="Times New Roman" pitchFamily="18" charset="0"/>
              </a:rPr>
              <a:t> Nam HCM </a:t>
            </a:r>
            <a:r>
              <a:rPr lang="en-US" sz="2800" dirty="0" err="1" smtClean="0">
                <a:latin typeface="Times New Roman" pitchFamily="18" charset="0"/>
                <a:cs typeface="Times New Roman" pitchFamily="18" charset="0"/>
              </a:rPr>
              <a:t>đã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những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sâu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sắc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CNXH:</a:t>
            </a:r>
            <a:endParaRPr lang="en-US" sz="2800" dirty="0">
              <a:latin typeface="Times New Roman" pitchFamily="18" charset="0"/>
              <a:cs typeface="Times New Roman" pitchFamily="18" charset="0"/>
            </a:endParaRPr>
          </a:p>
        </p:txBody>
      </p:sp>
      <p:sp>
        <p:nvSpPr>
          <p:cNvPr id="12" name="Flowchart: Alternate Process 11"/>
          <p:cNvSpPr/>
          <p:nvPr/>
        </p:nvSpPr>
        <p:spPr>
          <a:xfrm>
            <a:off x="152400" y="3276600"/>
            <a:ext cx="2590800" cy="3429000"/>
          </a:xfrm>
          <a:prstGeom prst="flowChartAlternateProcess">
            <a:avLst/>
          </a:prstGeom>
          <a:effectLst>
            <a:outerShdw dist="241300" dir="19620000" algn="bl" rotWithShape="0">
              <a:srgbClr val="FF0000"/>
            </a:outerShdw>
          </a:effectLst>
        </p:spPr>
        <p:style>
          <a:lnRef idx="0">
            <a:schemeClr val="accent2"/>
          </a:lnRef>
          <a:fillRef idx="3">
            <a:schemeClr val="accent2"/>
          </a:fillRef>
          <a:effectRef idx="3">
            <a:schemeClr val="accent2"/>
          </a:effectRef>
          <a:fontRef idx="minor">
            <a:schemeClr val="lt1"/>
          </a:fontRef>
        </p:style>
        <p:txBody>
          <a:bodyPr rtlCol="0" anchor="ctr"/>
          <a:lstStyle/>
          <a:p>
            <a:pPr algn="just">
              <a:spcBef>
                <a:spcPct val="50000"/>
              </a:spcBef>
            </a:pPr>
            <a:r>
              <a:rPr lang="en-US" sz="2000" dirty="0" err="1" smtClean="0">
                <a:solidFill>
                  <a:schemeClr val="tx1"/>
                </a:solidFill>
                <a:latin typeface="Times New Roman" pitchFamily="18" charset="0"/>
                <a:cs typeface="Times New Roman" pitchFamily="18" charset="0"/>
              </a:rPr>
              <a:t>Hồ</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Chí</a:t>
            </a:r>
            <a:r>
              <a:rPr lang="en-US" sz="2000" dirty="0" smtClean="0">
                <a:solidFill>
                  <a:schemeClr val="tx1"/>
                </a:solidFill>
                <a:latin typeface="Times New Roman" pitchFamily="18" charset="0"/>
                <a:cs typeface="Times New Roman" pitchFamily="18" charset="0"/>
              </a:rPr>
              <a:t> Minh </a:t>
            </a:r>
            <a:r>
              <a:rPr lang="en-US" sz="2000" dirty="0" err="1" smtClean="0">
                <a:solidFill>
                  <a:schemeClr val="tx1"/>
                </a:solidFill>
                <a:latin typeface="Times New Roman" pitchFamily="18" charset="0"/>
                <a:cs typeface="Times New Roman" pitchFamily="18" charset="0"/>
              </a:rPr>
              <a:t>định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nghĩa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tổng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quát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xem</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xét</a:t>
            </a:r>
            <a:r>
              <a:rPr lang="en-US" sz="2000" dirty="0" smtClean="0">
                <a:solidFill>
                  <a:schemeClr val="tx1"/>
                </a:solidFill>
                <a:latin typeface="Times New Roman" pitchFamily="18" charset="0"/>
                <a:cs typeface="Times New Roman" pitchFamily="18" charset="0"/>
              </a:rPr>
              <a:t> CNXH, </a:t>
            </a:r>
            <a:r>
              <a:rPr lang="en-US" sz="2000" dirty="0" err="1" smtClean="0">
                <a:solidFill>
                  <a:schemeClr val="tx1"/>
                </a:solidFill>
                <a:latin typeface="Times New Roman" pitchFamily="18" charset="0"/>
                <a:cs typeface="Times New Roman" pitchFamily="18" charset="0"/>
              </a:rPr>
              <a:t>chủ</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nghĩa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cộng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sản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như</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là</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một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chế</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độ</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xã</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hội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hoàn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chỉnh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bao</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gồm</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nhiều</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mặt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khác</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nhau</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của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đời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sống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là</a:t>
            </a:r>
            <a:r>
              <a:rPr lang="en-US" sz="2000" dirty="0" smtClean="0">
                <a:solidFill>
                  <a:schemeClr val="tx1"/>
                </a:solidFill>
                <a:latin typeface="Times New Roman" pitchFamily="18" charset="0"/>
                <a:cs typeface="Times New Roman" pitchFamily="18" charset="0"/>
              </a:rPr>
              <a:t> con </a:t>
            </a:r>
            <a:r>
              <a:rPr lang="en-US" sz="2000" dirty="0" err="1" smtClean="0">
                <a:solidFill>
                  <a:schemeClr val="tx1"/>
                </a:solidFill>
                <a:latin typeface="Times New Roman" pitchFamily="18" charset="0"/>
                <a:cs typeface="Times New Roman" pitchFamily="18" charset="0"/>
              </a:rPr>
              <a:t>đường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giải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phóng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nhân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loại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cần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lao</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áp</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bức</a:t>
            </a:r>
            <a:r>
              <a:rPr lang="en-US" sz="2000" dirty="0" smtClean="0">
                <a:solidFill>
                  <a:schemeClr val="tx1"/>
                </a:solidFill>
                <a:latin typeface="Times New Roman" pitchFamily="18" charset="0"/>
                <a:cs typeface="Times New Roman" pitchFamily="18" charset="0"/>
              </a:rPr>
              <a:t>.</a:t>
            </a:r>
          </a:p>
        </p:txBody>
      </p:sp>
      <p:sp>
        <p:nvSpPr>
          <p:cNvPr id="13" name="Flowchart: Alternate Process 12"/>
          <p:cNvSpPr/>
          <p:nvPr/>
        </p:nvSpPr>
        <p:spPr>
          <a:xfrm>
            <a:off x="3048000" y="3276600"/>
            <a:ext cx="1600200" cy="3429000"/>
          </a:xfrm>
          <a:prstGeom prst="flowChartAlternateProcess">
            <a:avLst/>
          </a:prstGeom>
          <a:effectLst>
            <a:outerShdw dist="241300" dir="19620000" algn="bl" rotWithShape="0">
              <a:srgbClr val="FF0000"/>
            </a:outerShdw>
          </a:effectLst>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US" sz="2000" dirty="0" smtClean="0">
              <a:solidFill>
                <a:schemeClr val="tx1"/>
              </a:solidFill>
              <a:latin typeface="Times New Roman" pitchFamily="18" charset="0"/>
              <a:cs typeface="Times New Roman" pitchFamily="18" charset="0"/>
            </a:endParaRPr>
          </a:p>
          <a:p>
            <a:r>
              <a:rPr lang="en-US" sz="2000" dirty="0" err="1" smtClean="0">
                <a:solidFill>
                  <a:schemeClr val="tx1"/>
                </a:solidFill>
                <a:latin typeface="Times New Roman" pitchFamily="18" charset="0"/>
                <a:cs typeface="Times New Roman" pitchFamily="18" charset="0"/>
              </a:rPr>
              <a:t>Hồ</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Chí</a:t>
            </a:r>
            <a:r>
              <a:rPr lang="en-US" sz="2000" dirty="0" smtClean="0">
                <a:solidFill>
                  <a:schemeClr val="tx1"/>
                </a:solidFill>
                <a:latin typeface="Times New Roman" pitchFamily="18" charset="0"/>
                <a:cs typeface="Times New Roman" pitchFamily="18" charset="0"/>
              </a:rPr>
              <a:t> Minh </a:t>
            </a:r>
            <a:r>
              <a:rPr lang="en-US" sz="2000" dirty="0" err="1" smtClean="0">
                <a:solidFill>
                  <a:schemeClr val="tx1"/>
                </a:solidFill>
                <a:latin typeface="Times New Roman" pitchFamily="18" charset="0"/>
                <a:cs typeface="Times New Roman" pitchFamily="18" charset="0"/>
              </a:rPr>
              <a:t>định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nghĩa</a:t>
            </a:r>
            <a:r>
              <a:rPr lang="en-US" sz="2000" dirty="0" smtClean="0">
                <a:solidFill>
                  <a:schemeClr val="tx1"/>
                </a:solidFill>
                <a:latin typeface="Times New Roman" pitchFamily="18" charset="0"/>
                <a:cs typeface="Times New Roman" pitchFamily="18" charset="0"/>
              </a:rPr>
              <a:t> CNXH </a:t>
            </a:r>
            <a:r>
              <a:rPr lang="en-US" sz="2000" dirty="0" err="1" smtClean="0">
                <a:solidFill>
                  <a:schemeClr val="tx1"/>
                </a:solidFill>
                <a:latin typeface="Times New Roman" pitchFamily="18" charset="0"/>
                <a:cs typeface="Times New Roman" pitchFamily="18" charset="0"/>
              </a:rPr>
              <a:t>bằng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một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cách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chỉ</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ra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một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mặt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nào</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đó</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của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nó</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kinh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tế</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chính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trị</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văn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hóa</a:t>
            </a:r>
            <a:r>
              <a:rPr lang="en-US" sz="2000" dirty="0" smtClean="0">
                <a:solidFill>
                  <a:schemeClr val="tx1"/>
                </a:solidFill>
                <a:latin typeface="Times New Roman" pitchFamily="18" charset="0"/>
                <a:cs typeface="Times New Roman" pitchFamily="18" charset="0"/>
              </a:rPr>
              <a:t>…).</a:t>
            </a:r>
          </a:p>
          <a:p>
            <a:pPr algn="just"/>
            <a:endParaRPr lang="en-US" sz="2000" dirty="0">
              <a:solidFill>
                <a:schemeClr val="tx1"/>
              </a:solidFill>
              <a:latin typeface="Times New Roman" pitchFamily="18" charset="0"/>
              <a:cs typeface="Times New Roman" pitchFamily="18" charset="0"/>
            </a:endParaRPr>
          </a:p>
        </p:txBody>
      </p:sp>
      <p:sp>
        <p:nvSpPr>
          <p:cNvPr id="14" name="Flowchart: Alternate Process 13"/>
          <p:cNvSpPr/>
          <p:nvPr/>
        </p:nvSpPr>
        <p:spPr>
          <a:xfrm>
            <a:off x="5029200" y="3276600"/>
            <a:ext cx="1752600" cy="3429000"/>
          </a:xfrm>
          <a:prstGeom prst="flowChartAlternateProcess">
            <a:avLst/>
          </a:prstGeom>
          <a:effectLst>
            <a:outerShdw dist="241300" dir="19620000" algn="bl" rotWithShape="0">
              <a:srgbClr val="FF0000"/>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2000" dirty="0" err="1" smtClean="0">
                <a:solidFill>
                  <a:schemeClr val="tx1"/>
                </a:solidFill>
                <a:latin typeface="Times New Roman" pitchFamily="18" charset="0"/>
                <a:cs typeface="Times New Roman" pitchFamily="18" charset="0"/>
              </a:rPr>
              <a:t>Hồ</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Chí</a:t>
            </a:r>
            <a:r>
              <a:rPr lang="en-US" sz="2000" dirty="0" smtClean="0">
                <a:solidFill>
                  <a:schemeClr val="tx1"/>
                </a:solidFill>
                <a:latin typeface="Times New Roman" pitchFamily="18" charset="0"/>
                <a:cs typeface="Times New Roman" pitchFamily="18" charset="0"/>
              </a:rPr>
              <a:t> Minh </a:t>
            </a:r>
            <a:r>
              <a:rPr lang="en-US" sz="2000" dirty="0" err="1" smtClean="0">
                <a:solidFill>
                  <a:schemeClr val="tx1"/>
                </a:solidFill>
                <a:latin typeface="Times New Roman" pitchFamily="18" charset="0"/>
                <a:cs typeface="Times New Roman" pitchFamily="18" charset="0"/>
              </a:rPr>
              <a:t>định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nghĩa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bằng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cách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xác</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định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mục</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tiêu</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của</a:t>
            </a:r>
            <a:r>
              <a:rPr lang="en-US" sz="2000" dirty="0" smtClean="0">
                <a:solidFill>
                  <a:schemeClr val="tx1"/>
                </a:solidFill>
                <a:latin typeface="Times New Roman" pitchFamily="18" charset="0"/>
                <a:cs typeface="Times New Roman" pitchFamily="18" charset="0"/>
              </a:rPr>
              <a:t> CNXH, </a:t>
            </a:r>
            <a:r>
              <a:rPr lang="en-US" sz="2000" dirty="0" err="1" smtClean="0">
                <a:solidFill>
                  <a:schemeClr val="tx1"/>
                </a:solidFill>
                <a:latin typeface="Times New Roman" pitchFamily="18" charset="0"/>
                <a:cs typeface="Times New Roman" pitchFamily="18" charset="0"/>
              </a:rPr>
              <a:t>chỉ</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rõ</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phương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hướng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phương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tiện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để</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đạt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mục</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tiêu</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đó</a:t>
            </a:r>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cxnSp>
        <p:nvCxnSpPr>
          <p:cNvPr id="15" name="Straight Arrow Connector 14"/>
          <p:cNvCxnSpPr>
            <a:stCxn id="11" idx="2"/>
          </p:cNvCxnSpPr>
          <p:nvPr/>
        </p:nvCxnSpPr>
        <p:spPr>
          <a:xfrm rot="5400000">
            <a:off x="3073748" y="1664047"/>
            <a:ext cx="291405" cy="2628900"/>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3" idx="0"/>
          </p:cNvCxnSpPr>
          <p:nvPr/>
        </p:nvCxnSpPr>
        <p:spPr>
          <a:xfrm rot="5400000">
            <a:off x="3969098" y="2711797"/>
            <a:ext cx="443805" cy="685800"/>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p:cNvCxnSpPr>
          <p:nvPr/>
        </p:nvCxnSpPr>
        <p:spPr>
          <a:xfrm rot="16200000" flipH="1">
            <a:off x="5054948" y="2311747"/>
            <a:ext cx="367607" cy="1409702"/>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Flowchart: Alternate Process 18"/>
          <p:cNvSpPr/>
          <p:nvPr/>
        </p:nvSpPr>
        <p:spPr>
          <a:xfrm>
            <a:off x="7162800" y="3263206"/>
            <a:ext cx="1752600" cy="3429000"/>
          </a:xfrm>
          <a:prstGeom prst="flowChartAlternateProcess">
            <a:avLst/>
          </a:prstGeom>
          <a:effectLst>
            <a:outerShdw dist="241300" dir="19620000" algn="bl" rotWithShape="0">
              <a:srgbClr val="FF0000"/>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2000" dirty="0" err="1" smtClean="0">
                <a:solidFill>
                  <a:schemeClr val="tx1"/>
                </a:solidFill>
                <a:latin typeface="Times New Roman" pitchFamily="18" charset="0"/>
                <a:cs typeface="Times New Roman" pitchFamily="18" charset="0"/>
              </a:rPr>
              <a:t>Chủ</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nghĩa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xã</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hội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là</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nhằm</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nâng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cao</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đời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sống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vật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chất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và</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văn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hóa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của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nhân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dân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và</a:t>
            </a:r>
            <a:r>
              <a:rPr lang="en-US" sz="2000" dirty="0" smtClean="0">
                <a:solidFill>
                  <a:schemeClr val="tx1"/>
                </a:solidFill>
                <a:latin typeface="Times New Roman" pitchFamily="18" charset="0"/>
                <a:cs typeface="Times New Roman" pitchFamily="18" charset="0"/>
              </a:rPr>
              <a:t> do </a:t>
            </a:r>
            <a:r>
              <a:rPr lang="en-US" sz="2000" dirty="0" err="1" smtClean="0">
                <a:solidFill>
                  <a:schemeClr val="tx1"/>
                </a:solidFill>
                <a:latin typeface="Times New Roman" pitchFamily="18" charset="0"/>
                <a:cs typeface="Times New Roman" pitchFamily="18" charset="0"/>
              </a:rPr>
              <a:t>nhân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dân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tự</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xây</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dựng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lấy</a:t>
            </a:r>
            <a:endParaRPr lang="en-US" sz="2000" dirty="0">
              <a:solidFill>
                <a:schemeClr val="tx1"/>
              </a:solidFill>
              <a:latin typeface="Times New Roman" pitchFamily="18" charset="0"/>
              <a:cs typeface="Times New Roman" pitchFamily="18" charset="0"/>
            </a:endParaRPr>
          </a:p>
        </p:txBody>
      </p:sp>
      <p:cxnSp>
        <p:nvCxnSpPr>
          <p:cNvPr id="20" name="Straight Arrow Connector 19"/>
          <p:cNvCxnSpPr>
            <a:stCxn id="11" idx="2"/>
          </p:cNvCxnSpPr>
          <p:nvPr/>
        </p:nvCxnSpPr>
        <p:spPr>
          <a:xfrm rot="16200000" flipH="1">
            <a:off x="6159848" y="1206847"/>
            <a:ext cx="367607" cy="3619502"/>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ppt_x</p:attrName>
                                        </p:attrNameLst>
                                      </p:cBhvr>
                                      <p:tavLst>
                                        <p:tav tm="0">
                                          <p:val>
                                            <p:strVal val="#ppt_x-.2"/>
                                          </p:val>
                                        </p:tav>
                                        <p:tav tm="100000">
                                          <p:val>
                                            <p:strVal val="#ppt_x"/>
                                          </p:val>
                                        </p:tav>
                                      </p:tavLst>
                                    </p:anim>
                                    <p:anim calcmode="lin" valueType="num">
                                      <p:cBhvr>
                                        <p:cTn id="1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9" presetClass="entr" presetSubtype="0" accel="10000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ppt_h</p:attrName>
                                        </p:attrNameLst>
                                      </p:cBhvr>
                                      <p:tavLst>
                                        <p:tav tm="0">
                                          <p:val>
                                            <p:strVal val="#ppt_h/20"/>
                                          </p:val>
                                        </p:tav>
                                        <p:tav tm="50000">
                                          <p:val>
                                            <p:strVal val="#ppt_h/20"/>
                                          </p:val>
                                        </p:tav>
                                        <p:tav tm="100000">
                                          <p:val>
                                            <p:strVal val="#ppt_h"/>
                                          </p:val>
                                        </p:tav>
                                      </p:tavLst>
                                    </p:anim>
                                    <p:anim calcmode="lin" valueType="num">
                                      <p:cBhvr>
                                        <p:cTn id="30" dur="500" fill="hold"/>
                                        <p:tgtEl>
                                          <p:spTgt spid="16"/>
                                        </p:tgtEl>
                                        <p:attrNameLst>
                                          <p:attrName>ppt_w</p:attrName>
                                        </p:attrNameLst>
                                      </p:cBhvr>
                                      <p:tavLst>
                                        <p:tav tm="0">
                                          <p:val>
                                            <p:strVal val="#ppt_w+.3"/>
                                          </p:val>
                                        </p:tav>
                                        <p:tav tm="50000">
                                          <p:val>
                                            <p:strVal val="#ppt_w+.3"/>
                                          </p:val>
                                        </p:tav>
                                        <p:tav tm="100000">
                                          <p:val>
                                            <p:strVal val="#ppt_w"/>
                                          </p:val>
                                        </p:tav>
                                      </p:tavLst>
                                    </p:anim>
                                    <p:anim calcmode="lin" valueType="num">
                                      <p:cBhvr>
                                        <p:cTn id="31" dur="500" fill="hold"/>
                                        <p:tgtEl>
                                          <p:spTgt spid="16"/>
                                        </p:tgtEl>
                                        <p:attrNameLst>
                                          <p:attrName>ppt_x</p:attrName>
                                        </p:attrNameLst>
                                      </p:cBhvr>
                                      <p:tavLst>
                                        <p:tav tm="0">
                                          <p:val>
                                            <p:strVal val="#ppt_x-.3"/>
                                          </p:val>
                                        </p:tav>
                                        <p:tav tm="50000">
                                          <p:val>
                                            <p:strVal val="#ppt_x"/>
                                          </p:val>
                                        </p:tav>
                                        <p:tav tm="100000">
                                          <p:val>
                                            <p:strVal val="#ppt_x"/>
                                          </p:val>
                                        </p:tav>
                                      </p:tavLst>
                                    </p:anim>
                                    <p:anim calcmode="lin" valueType="num">
                                      <p:cBhvr>
                                        <p:cTn id="32" dur="500" fill="hold"/>
                                        <p:tgtEl>
                                          <p:spTgt spid="16"/>
                                        </p:tgtEl>
                                        <p:attrNameLst>
                                          <p:attrName>ppt_y</p:attrName>
                                        </p:attrNameLst>
                                      </p:cBhvr>
                                      <p:tavLst>
                                        <p:tav tm="0">
                                          <p:val>
                                            <p:strVal val="#ppt_y"/>
                                          </p:val>
                                        </p:tav>
                                        <p:tav tm="100000">
                                          <p:val>
                                            <p:strVal val="#ppt_y"/>
                                          </p:val>
                                        </p:tav>
                                      </p:tavLst>
                                    </p:anim>
                                  </p:childTnLst>
                                </p:cTn>
                              </p:par>
                              <p:par>
                                <p:cTn id="33" presetID="39" presetClass="entr" presetSubtype="0" accel="10000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0" name="Text Box 2"/>
          <p:cNvSpPr txBox="1">
            <a:spLocks noChangeArrowheads="1"/>
          </p:cNvSpPr>
          <p:nvPr/>
        </p:nvSpPr>
        <p:spPr bwMode="auto">
          <a:xfrm>
            <a:off x="838200" y="247471"/>
            <a:ext cx="6934200" cy="1200329"/>
          </a:xfrm>
          <a:prstGeom prst="rect">
            <a:avLst/>
          </a:prstGeom>
          <a:noFill/>
          <a:ln w="76200" cmpd="dbl">
            <a:solidFill>
              <a:schemeClr val="accent1"/>
            </a:solidFill>
            <a:miter lim="800000"/>
            <a:headEnd/>
            <a:tailEnd/>
          </a:ln>
          <a:effectLst/>
        </p:spPr>
        <p:txBody>
          <a:bodyPr wrap="square">
            <a:spAutoFit/>
          </a:bodyPr>
          <a:lstStyle/>
          <a:p>
            <a:pPr>
              <a:spcBef>
                <a:spcPct val="50000"/>
              </a:spcBef>
            </a:pPr>
            <a:r>
              <a:rPr lang="en-US" sz="3600" dirty="0" err="1" smtClean="0">
                <a:latin typeface="Times New Roman" pitchFamily="18" charset="0"/>
                <a:cs typeface="Times New Roman" pitchFamily="18" charset="0"/>
              </a:rPr>
              <a:t>Quan</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niệm</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của</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Hồ</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Chí</a:t>
            </a:r>
            <a:r>
              <a:rPr lang="en-US" sz="3600" dirty="0">
                <a:latin typeface="Times New Roman" pitchFamily="18" charset="0"/>
                <a:cs typeface="Times New Roman" pitchFamily="18" charset="0"/>
              </a:rPr>
              <a:t> Minh </a:t>
            </a:r>
            <a:r>
              <a:rPr lang="en-US" sz="3600" dirty="0" err="1">
                <a:latin typeface="Times New Roman" pitchFamily="18" charset="0"/>
                <a:cs typeface="Times New Roman" pitchFamily="18" charset="0"/>
              </a:rPr>
              <a:t>về</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đặc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trưng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bản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chất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của</a:t>
            </a:r>
            <a:r>
              <a:rPr lang="en-US" sz="3600" dirty="0">
                <a:latin typeface="Times New Roman" pitchFamily="18" charset="0"/>
                <a:cs typeface="Times New Roman" pitchFamily="18" charset="0"/>
              </a:rPr>
              <a:t> CNXH</a:t>
            </a:r>
          </a:p>
        </p:txBody>
      </p:sp>
      <p:sp>
        <p:nvSpPr>
          <p:cNvPr id="11" name="Rounded Rectangle 10"/>
          <p:cNvSpPr/>
          <p:nvPr/>
        </p:nvSpPr>
        <p:spPr>
          <a:xfrm>
            <a:off x="152400" y="2743200"/>
            <a:ext cx="1600200" cy="3733800"/>
          </a:xfrm>
          <a:prstGeom prst="roundRect">
            <a:avLst>
              <a:gd name="adj" fmla="val 10000"/>
            </a:avLst>
          </a:prstGeom>
          <a:solidFill>
            <a:srgbClr val="92D050"/>
          </a:solid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sz="1800" dirty="0" smtClean="0">
                <a:solidFill>
                  <a:schemeClr val="tx1"/>
                </a:solidFill>
                <a:latin typeface="Times New Roman" pitchFamily="18" charset="0"/>
                <a:ea typeface="Times New Roman" pitchFamily="18" charset="0"/>
                <a:cs typeface="Times New Roman" pitchFamily="18" charset="0"/>
              </a:rPr>
              <a:t>CNXH </a:t>
            </a:r>
            <a:r>
              <a:rPr lang="en-US" sz="1800" dirty="0" err="1" smtClean="0">
                <a:solidFill>
                  <a:schemeClr val="tx1"/>
                </a:solidFill>
                <a:latin typeface="Times New Roman" pitchFamily="18" charset="0"/>
                <a:ea typeface="Times New Roman" pitchFamily="18" charset="0"/>
                <a:cs typeface="Times New Roman" pitchFamily="18" charset="0"/>
              </a:rPr>
              <a:t>là</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một</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chế</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độ</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xã</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hội</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có</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lực</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lượng</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sản</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xuất</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phát</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triển</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cao</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gắn</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liền</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với</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sự</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phát</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triển</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tiến</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bộ</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của</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khoa</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học</a:t>
            </a:r>
            <a:r>
              <a:rPr lang="en-US" sz="1800" dirty="0" smtClean="0">
                <a:solidFill>
                  <a:schemeClr val="tx1"/>
                </a:solidFill>
                <a:latin typeface="Times New Roman" pitchFamily="18" charset="0"/>
                <a:ea typeface="Times New Roman" pitchFamily="18" charset="0"/>
                <a:cs typeface="Times New Roman" pitchFamily="18" charset="0"/>
              </a:rPr>
              <a:t> – </a:t>
            </a:r>
            <a:r>
              <a:rPr lang="en-US" sz="1800" dirty="0" err="1" smtClean="0">
                <a:solidFill>
                  <a:schemeClr val="tx1"/>
                </a:solidFill>
                <a:latin typeface="Times New Roman" pitchFamily="18" charset="0"/>
                <a:ea typeface="Times New Roman" pitchFamily="18" charset="0"/>
                <a:cs typeface="Times New Roman" pitchFamily="18" charset="0"/>
              </a:rPr>
              <a:t>kỹ</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thuật</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và</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văn</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hóa</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dân</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giàu</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nước</a:t>
            </a:r>
            <a:r>
              <a:rPr lang="en-US" sz="1800" dirty="0" smtClean="0">
                <a:solidFill>
                  <a:schemeClr val="tx1"/>
                </a:solidFill>
                <a:latin typeface="Times New Roman" pitchFamily="18" charset="0"/>
                <a:ea typeface="Times New Roman" pitchFamily="18" charset="0"/>
                <a:cs typeface="Times New Roman" pitchFamily="18" charset="0"/>
              </a:rPr>
              <a:t> </a:t>
            </a:r>
            <a:r>
              <a:rPr lang="en-US" sz="1800" dirty="0" err="1" smtClean="0">
                <a:solidFill>
                  <a:schemeClr val="tx1"/>
                </a:solidFill>
                <a:latin typeface="Times New Roman" pitchFamily="18" charset="0"/>
                <a:ea typeface="Times New Roman" pitchFamily="18" charset="0"/>
                <a:cs typeface="Times New Roman" pitchFamily="18" charset="0"/>
              </a:rPr>
              <a:t>mạnh</a:t>
            </a:r>
            <a:r>
              <a:rPr lang="en-US" sz="1800" dirty="0" smtClean="0">
                <a:solidFill>
                  <a:schemeClr val="tx1"/>
                </a:solidFill>
                <a:latin typeface="Times New Roman" pitchFamily="18" charset="0"/>
                <a:ea typeface="Times New Roman" pitchFamily="18" charset="0"/>
                <a:cs typeface="Times New Roman" pitchFamily="18" charset="0"/>
              </a:rPr>
              <a:t>.</a:t>
            </a:r>
            <a:endParaRPr lang="en-US" sz="1800" dirty="0"/>
          </a:p>
        </p:txBody>
      </p:sp>
      <p:sp>
        <p:nvSpPr>
          <p:cNvPr id="13" name="Rounded Rectangle 12"/>
          <p:cNvSpPr/>
          <p:nvPr/>
        </p:nvSpPr>
        <p:spPr>
          <a:xfrm>
            <a:off x="1905000" y="2743200"/>
            <a:ext cx="1295400" cy="3733800"/>
          </a:xfrm>
          <a:prstGeom prst="roundRect">
            <a:avLst>
              <a:gd name="adj" fmla="val 10000"/>
            </a:avLst>
          </a:prstGeom>
          <a:solidFill>
            <a:srgbClr val="92D050"/>
          </a:solid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13"/>
          <p:cNvSpPr/>
          <p:nvPr/>
        </p:nvSpPr>
        <p:spPr>
          <a:xfrm>
            <a:off x="3352800" y="2743200"/>
            <a:ext cx="2286000" cy="3962400"/>
          </a:xfrm>
          <a:prstGeom prst="roundRect">
            <a:avLst>
              <a:gd name="adj" fmla="val 10000"/>
            </a:avLst>
          </a:prstGeom>
          <a:solidFill>
            <a:srgbClr val="92D050"/>
          </a:solid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14"/>
          <p:cNvSpPr/>
          <p:nvPr/>
        </p:nvSpPr>
        <p:spPr>
          <a:xfrm>
            <a:off x="5791200" y="2667000"/>
            <a:ext cx="3124200" cy="3962400"/>
          </a:xfrm>
          <a:prstGeom prst="roundRect">
            <a:avLst>
              <a:gd name="adj" fmla="val 10000"/>
            </a:avLst>
          </a:prstGeom>
          <a:solidFill>
            <a:srgbClr val="92D050"/>
          </a:solid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xtBox 15"/>
          <p:cNvSpPr txBox="1"/>
          <p:nvPr/>
        </p:nvSpPr>
        <p:spPr>
          <a:xfrm>
            <a:off x="1905000" y="2956679"/>
            <a:ext cx="1143000" cy="3139321"/>
          </a:xfrm>
          <a:prstGeom prst="rect">
            <a:avLst/>
          </a:prstGeom>
          <a:noFill/>
        </p:spPr>
        <p:txBody>
          <a:bodyPr wrap="square" rtlCol="0">
            <a:spAutoFit/>
          </a:bodyPr>
          <a:lstStyle/>
          <a:p>
            <a:pPr lvl="0" algn="just"/>
            <a:r>
              <a:rPr lang="en-US" sz="1800" dirty="0" err="1" smtClean="0">
                <a:latin typeface="Times New Roman" pitchFamily="18" charset="0"/>
                <a:ea typeface="Times New Roman" pitchFamily="18" charset="0"/>
                <a:cs typeface="Times New Roman" pitchFamily="18" charset="0"/>
              </a:rPr>
              <a:t>Thực</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hiện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chế</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độ</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sở</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hữu</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xã</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hội</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về</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tư</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liệu</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sản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xuất</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và</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thực</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hiện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nguyên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tắc</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phân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phối</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theo</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lao</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động</a:t>
            </a:r>
            <a:r>
              <a:rPr lang="en-US" sz="1800" dirty="0" smtClean="0">
                <a:latin typeface="Times New Roman" pitchFamily="18" charset="0"/>
                <a:ea typeface="Times New Roman" pitchFamily="18" charset="0"/>
                <a:cs typeface="Times New Roman" pitchFamily="18" charset="0"/>
              </a:rPr>
              <a:t>.</a:t>
            </a:r>
            <a:endParaRPr lang="en-US" sz="1000" dirty="0" smtClean="0">
              <a:latin typeface="Arial" pitchFamily="34" charset="0"/>
              <a:cs typeface="Arial" pitchFamily="34" charset="0"/>
            </a:endParaRPr>
          </a:p>
        </p:txBody>
      </p:sp>
      <p:sp>
        <p:nvSpPr>
          <p:cNvPr id="17" name="TextBox 16"/>
          <p:cNvSpPr txBox="1"/>
          <p:nvPr/>
        </p:nvSpPr>
        <p:spPr>
          <a:xfrm>
            <a:off x="3429000" y="2895600"/>
            <a:ext cx="1981200" cy="3693319"/>
          </a:xfrm>
          <a:prstGeom prst="rect">
            <a:avLst/>
          </a:prstGeom>
          <a:noFill/>
        </p:spPr>
        <p:txBody>
          <a:bodyPr wrap="square" rtlCol="0">
            <a:spAutoFit/>
          </a:bodyPr>
          <a:lstStyle/>
          <a:p>
            <a:pPr lvl="0" algn="just" eaLnBrk="0" hangingPunct="0"/>
            <a:r>
              <a:rPr lang="en-US" sz="1800" dirty="0" smtClean="0">
                <a:latin typeface="Times New Roman" pitchFamily="18" charset="0"/>
                <a:ea typeface="Times New Roman" pitchFamily="18" charset="0"/>
                <a:cs typeface="Times New Roman" pitchFamily="18" charset="0"/>
              </a:rPr>
              <a:t>CNXH </a:t>
            </a:r>
            <a:r>
              <a:rPr lang="en-US" sz="1800" dirty="0" err="1" smtClean="0">
                <a:latin typeface="Times New Roman" pitchFamily="18" charset="0"/>
                <a:ea typeface="Times New Roman" pitchFamily="18" charset="0"/>
                <a:cs typeface="Times New Roman" pitchFamily="18" charset="0"/>
              </a:rPr>
              <a:t>có</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chế</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độ</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chính</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trị</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dân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chủ</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nhân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dân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lao</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động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làm</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chủ</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Nhà</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nước</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là</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của</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dân</a:t>
            </a:r>
            <a:r>
              <a:rPr lang="en-US" sz="1800" dirty="0" smtClean="0">
                <a:latin typeface="Times New Roman" pitchFamily="18" charset="0"/>
                <a:ea typeface="Times New Roman" pitchFamily="18" charset="0"/>
                <a:cs typeface="Times New Roman" pitchFamily="18" charset="0"/>
              </a:rPr>
              <a:t>, do </a:t>
            </a:r>
            <a:r>
              <a:rPr lang="en-US" sz="1800" dirty="0" err="1" smtClean="0">
                <a:latin typeface="Times New Roman" pitchFamily="18" charset="0"/>
                <a:ea typeface="Times New Roman" pitchFamily="18" charset="0"/>
                <a:cs typeface="Times New Roman" pitchFamily="18" charset="0"/>
              </a:rPr>
              <a:t>dân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và</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vì</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dân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dựa</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trên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khối</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đại</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đoàn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kết</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toàn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dân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mà</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nòng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cốt</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là</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liên</a:t>
            </a:r>
            <a:r>
              <a:rPr lang="en-US" sz="1800" dirty="0" smtClean="0">
                <a:latin typeface="Times New Roman" pitchFamily="18" charset="0"/>
                <a:ea typeface="Times New Roman" pitchFamily="18" charset="0"/>
                <a:cs typeface="Times New Roman" pitchFamily="18" charset="0"/>
              </a:rPr>
              <a:t> minh </a:t>
            </a:r>
            <a:r>
              <a:rPr lang="en-US" sz="1800" dirty="0" err="1" smtClean="0">
                <a:latin typeface="Times New Roman" pitchFamily="18" charset="0"/>
                <a:ea typeface="Times New Roman" pitchFamily="18" charset="0"/>
                <a:cs typeface="Times New Roman" pitchFamily="18" charset="0"/>
              </a:rPr>
              <a:t>công</a:t>
            </a:r>
            <a:r>
              <a:rPr lang="en-US" sz="1800" dirty="0" smtClean="0">
                <a:latin typeface="Times New Roman" pitchFamily="18" charset="0"/>
                <a:ea typeface="Times New Roman" pitchFamily="18" charset="0"/>
                <a:cs typeface="Times New Roman" pitchFamily="18" charset="0"/>
              </a:rPr>
              <a:t> – </a:t>
            </a:r>
            <a:r>
              <a:rPr lang="en-US" sz="1800" dirty="0" err="1" smtClean="0">
                <a:latin typeface="Times New Roman" pitchFamily="18" charset="0"/>
                <a:ea typeface="Times New Roman" pitchFamily="18" charset="0"/>
                <a:cs typeface="Times New Roman" pitchFamily="18" charset="0"/>
              </a:rPr>
              <a:t>nông</a:t>
            </a:r>
            <a:r>
              <a:rPr lang="en-US" sz="1800" dirty="0" smtClean="0">
                <a:latin typeface="Times New Roman" pitchFamily="18" charset="0"/>
                <a:ea typeface="Times New Roman" pitchFamily="18" charset="0"/>
                <a:cs typeface="Times New Roman" pitchFamily="18" charset="0"/>
              </a:rPr>
              <a:t> – </a:t>
            </a:r>
            <a:r>
              <a:rPr lang="en-US" sz="1800" dirty="0" err="1" smtClean="0">
                <a:latin typeface="Times New Roman" pitchFamily="18" charset="0"/>
                <a:ea typeface="Times New Roman" pitchFamily="18" charset="0"/>
                <a:cs typeface="Times New Roman" pitchFamily="18" charset="0"/>
              </a:rPr>
              <a:t>lao</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động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trí</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óc</a:t>
            </a:r>
            <a:r>
              <a:rPr lang="en-US" sz="1800" dirty="0" smtClean="0">
                <a:latin typeface="Times New Roman" pitchFamily="18" charset="0"/>
                <a:ea typeface="Times New Roman" pitchFamily="18" charset="0"/>
                <a:cs typeface="Times New Roman" pitchFamily="18" charset="0"/>
              </a:rPr>
              <a:t>, do </a:t>
            </a:r>
            <a:r>
              <a:rPr lang="en-US" sz="1800" dirty="0" err="1" smtClean="0">
                <a:latin typeface="Times New Roman" pitchFamily="18" charset="0"/>
                <a:ea typeface="Times New Roman" pitchFamily="18" charset="0"/>
                <a:cs typeface="Times New Roman" pitchFamily="18" charset="0"/>
              </a:rPr>
              <a:t>Đảng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Cộng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sản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lãnh</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đạo</a:t>
            </a:r>
            <a:r>
              <a:rPr lang="en-US" sz="1800" dirty="0" smtClean="0">
                <a:latin typeface="Times New Roman" pitchFamily="18" charset="0"/>
                <a:ea typeface="Times New Roman" pitchFamily="18" charset="0"/>
                <a:cs typeface="Times New Roman" pitchFamily="18" charset="0"/>
              </a:rPr>
              <a:t>.</a:t>
            </a:r>
          </a:p>
        </p:txBody>
      </p:sp>
      <p:sp>
        <p:nvSpPr>
          <p:cNvPr id="18" name="TextBox 17"/>
          <p:cNvSpPr txBox="1"/>
          <p:nvPr/>
        </p:nvSpPr>
        <p:spPr>
          <a:xfrm>
            <a:off x="5981700" y="2743200"/>
            <a:ext cx="2705100" cy="3693319"/>
          </a:xfrm>
          <a:prstGeom prst="rect">
            <a:avLst/>
          </a:prstGeom>
          <a:noFill/>
        </p:spPr>
        <p:txBody>
          <a:bodyPr wrap="square" rtlCol="0">
            <a:spAutoFit/>
          </a:bodyPr>
          <a:lstStyle/>
          <a:p>
            <a:pPr algn="just"/>
            <a:r>
              <a:rPr lang="en-US" sz="1800" dirty="0" smtClean="0">
                <a:latin typeface="Times New Roman" pitchFamily="18" charset="0"/>
                <a:ea typeface="Times New Roman" pitchFamily="18" charset="0"/>
                <a:cs typeface="Times New Roman" pitchFamily="18" charset="0"/>
              </a:rPr>
              <a:t>CNXH </a:t>
            </a:r>
            <a:r>
              <a:rPr lang="en-US" sz="1800" dirty="0" err="1" smtClean="0">
                <a:latin typeface="Times New Roman" pitchFamily="18" charset="0"/>
                <a:ea typeface="Times New Roman" pitchFamily="18" charset="0"/>
                <a:cs typeface="Times New Roman" pitchFamily="18" charset="0"/>
              </a:rPr>
              <a:t>có</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hệ</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thống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quan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hệ</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xã</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hội</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lành</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mạnh</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công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bằng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bình</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đẳng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không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còn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áp</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bức</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bóc</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lột</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bất</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công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không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còn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sự</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đối</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lập</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giữa</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lao</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động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chân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tay</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và</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lao</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động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trí</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óc</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giữa</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thành</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thị</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và</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nông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thôn</a:t>
            </a:r>
            <a:r>
              <a:rPr lang="en-US" sz="1800" dirty="0" smtClean="0">
                <a:latin typeface="Times New Roman" pitchFamily="18" charset="0"/>
                <a:ea typeface="Times New Roman" pitchFamily="18" charset="0"/>
                <a:cs typeface="Times New Roman" pitchFamily="18" charset="0"/>
              </a:rPr>
              <a:t>, con </a:t>
            </a:r>
            <a:r>
              <a:rPr lang="en-US" sz="1800" dirty="0" err="1" smtClean="0">
                <a:latin typeface="Times New Roman" pitchFamily="18" charset="0"/>
                <a:ea typeface="Times New Roman" pitchFamily="18" charset="0"/>
                <a:cs typeface="Times New Roman" pitchFamily="18" charset="0"/>
              </a:rPr>
              <a:t>người</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được</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giải</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phóng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có</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điều</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kiện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phát</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triển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toàn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diện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có</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sự</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hài</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hòa</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trong</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phát</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triển</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của</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xã</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hội</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và</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tự</a:t>
            </a:r>
            <a:r>
              <a:rPr lang="en-US" sz="1800" dirty="0" smtClean="0">
                <a:latin typeface="Times New Roman" pitchFamily="18" charset="0"/>
                <a:ea typeface="Times New Roman" pitchFamily="18" charset="0"/>
                <a:cs typeface="Times New Roman" pitchFamily="18" charset="0"/>
              </a:rPr>
              <a:t> </a:t>
            </a:r>
            <a:r>
              <a:rPr lang="en-US" sz="1800" dirty="0" err="1" smtClean="0">
                <a:latin typeface="Times New Roman" pitchFamily="18" charset="0"/>
                <a:ea typeface="Times New Roman" pitchFamily="18" charset="0"/>
                <a:cs typeface="Times New Roman" pitchFamily="18" charset="0"/>
              </a:rPr>
              <a:t>nhiên</a:t>
            </a:r>
            <a:r>
              <a:rPr lang="en-US" sz="1800" dirty="0" smtClean="0">
                <a:latin typeface="Times New Roman" pitchFamily="18" charset="0"/>
                <a:ea typeface="Times New Roman" pitchFamily="18" charset="0"/>
                <a:cs typeface="Times New Roman" pitchFamily="18" charset="0"/>
              </a:rPr>
              <a:t>.</a:t>
            </a:r>
            <a:endParaRPr lang="en-US" sz="1800" dirty="0"/>
          </a:p>
        </p:txBody>
      </p:sp>
      <p:cxnSp>
        <p:nvCxnSpPr>
          <p:cNvPr id="19" name="Straight Arrow Connector 18"/>
          <p:cNvCxnSpPr/>
          <p:nvPr/>
        </p:nvCxnSpPr>
        <p:spPr>
          <a:xfrm flipH="1">
            <a:off x="989806" y="1524000"/>
            <a:ext cx="871078" cy="119192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860884" y="1524000"/>
            <a:ext cx="501316" cy="11911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860884" y="1524000"/>
            <a:ext cx="1872916" cy="11911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905000" y="1524000"/>
            <a:ext cx="3886200" cy="12673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905000" y="1524000"/>
            <a:ext cx="2362200" cy="4291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rot="5400000">
            <a:off x="6057900" y="-190500"/>
            <a:ext cx="914400" cy="4495800"/>
          </a:xfrm>
          <a:prstGeom prst="roundRect">
            <a:avLst>
              <a:gd name="adj" fmla="val 10000"/>
            </a:avLst>
          </a:prstGeom>
          <a:solidFill>
            <a:srgbClr val="92D050"/>
          </a:solid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TextBox 24"/>
          <p:cNvSpPr txBox="1"/>
          <p:nvPr/>
        </p:nvSpPr>
        <p:spPr>
          <a:xfrm>
            <a:off x="4495800" y="1676400"/>
            <a:ext cx="4267200" cy="677108"/>
          </a:xfrm>
          <a:prstGeom prst="rect">
            <a:avLst/>
          </a:prstGeom>
          <a:noFill/>
        </p:spPr>
        <p:txBody>
          <a:bodyPr wrap="square" rtlCol="0">
            <a:spAutoFit/>
          </a:bodyPr>
          <a:lstStyle/>
          <a:p>
            <a:pPr lvl="0" algn="just" eaLnBrk="0" hangingPunct="0"/>
            <a:r>
              <a:rPr lang="en-US" sz="1900" dirty="0" smtClean="0">
                <a:latin typeface="Times New Roman" pitchFamily="18" charset="0"/>
                <a:ea typeface="Times New Roman" pitchFamily="18" charset="0"/>
                <a:cs typeface="Times New Roman" pitchFamily="18" charset="0"/>
              </a:rPr>
              <a:t>CNXH </a:t>
            </a:r>
            <a:r>
              <a:rPr lang="en-US" sz="1900" dirty="0" err="1" smtClean="0">
                <a:latin typeface="Times New Roman" pitchFamily="18" charset="0"/>
                <a:ea typeface="Times New Roman" pitchFamily="18" charset="0"/>
                <a:cs typeface="Times New Roman" pitchFamily="18" charset="0"/>
              </a:rPr>
              <a:t>là</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của</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quần</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chúng</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nhân</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dân</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và</a:t>
            </a:r>
            <a:r>
              <a:rPr lang="en-US" sz="1900" dirty="0" smtClean="0">
                <a:latin typeface="Times New Roman" pitchFamily="18" charset="0"/>
                <a:ea typeface="Times New Roman" pitchFamily="18" charset="0"/>
                <a:cs typeface="Times New Roman" pitchFamily="18" charset="0"/>
              </a:rPr>
              <a:t> do </a:t>
            </a:r>
            <a:r>
              <a:rPr lang="en-US" sz="1900" dirty="0" err="1" smtClean="0">
                <a:latin typeface="Times New Roman" pitchFamily="18" charset="0"/>
                <a:ea typeface="Times New Roman" pitchFamily="18" charset="0"/>
                <a:cs typeface="Times New Roman" pitchFamily="18" charset="0"/>
              </a:rPr>
              <a:t>quần</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chúng</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nhân</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dân</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tự</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xây</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dựng</a:t>
            </a:r>
            <a:r>
              <a:rPr lang="en-US" sz="1900" dirty="0" smtClean="0">
                <a:latin typeface="Times New Roman" pitchFamily="18" charset="0"/>
                <a:ea typeface="Times New Roman" pitchFamily="18" charset="0"/>
                <a:cs typeface="Times New Roman" pitchFamily="18" charset="0"/>
              </a:rPr>
              <a:t> </a:t>
            </a:r>
            <a:r>
              <a:rPr lang="en-US" sz="1900" dirty="0" err="1" smtClean="0">
                <a:latin typeface="Times New Roman" pitchFamily="18" charset="0"/>
                <a:ea typeface="Times New Roman" pitchFamily="18" charset="0"/>
                <a:cs typeface="Times New Roman" pitchFamily="18" charset="0"/>
              </a:rPr>
              <a:t>lấy</a:t>
            </a:r>
            <a:r>
              <a:rPr lang="en-US" sz="1900" dirty="0" smtClean="0">
                <a:latin typeface="Times New Roman" pitchFamily="18" charset="0"/>
                <a:ea typeface="Times New Roman" pitchFamily="18" charset="0"/>
                <a:cs typeface="Times New Roman" pitchFamily="18" charset="0"/>
              </a:rPr>
              <a:t>.</a:t>
            </a:r>
            <a:endParaRPr lang="en-US" sz="1900" dirty="0" smtClean="0">
              <a:latin typeface="Arial" pitchFamily="34" charset="0"/>
              <a:cs typeface="Arial" pitchFamily="34" charset="0"/>
            </a:endParaRP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par>
                                <p:cTn id="13" presetID="18" presetClass="entr" presetSubtype="1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down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par>
                                <p:cTn id="23" presetID="53"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par>
                                <p:cTn id="28" presetID="53"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4)">
                                      <p:cBhvr>
                                        <p:cTn id="37" dur="2000"/>
                                        <p:tgtEl>
                                          <p:spTgt spid="14"/>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heel(4)">
                                      <p:cBhvr>
                                        <p:cTn id="40" dur="2000"/>
                                        <p:tgtEl>
                                          <p:spTgt spid="17"/>
                                        </p:tgtEl>
                                      </p:cBhvr>
                                    </p:animEffect>
                                  </p:childTnLst>
                                </p:cTn>
                              </p:par>
                              <p:par>
                                <p:cTn id="41" presetID="21" presetClass="entr" presetSubtype="4"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heel(4)">
                                      <p:cBhvr>
                                        <p:cTn id="43" dur="20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amond(in)">
                                      <p:cBhvr>
                                        <p:cTn id="48" dur="2000"/>
                                        <p:tgtEl>
                                          <p:spTgt spid="15"/>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diamond(in)">
                                      <p:cBhvr>
                                        <p:cTn id="51" dur="2000"/>
                                        <p:tgtEl>
                                          <p:spTgt spid="18"/>
                                        </p:tgtEl>
                                      </p:cBhvr>
                                    </p:animEffect>
                                  </p:childTnLst>
                                </p:cTn>
                              </p:par>
                              <p:par>
                                <p:cTn id="52" presetID="8" presetClass="entr" presetSubtype="16"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diamond(in)">
                                      <p:cBhvr>
                                        <p:cTn id="54" dur="20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checkerboard(across)">
                                      <p:cBhvr>
                                        <p:cTn id="59" dur="500"/>
                                        <p:tgtEl>
                                          <p:spTgt spid="24"/>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checkerboard(across)">
                                      <p:cBhvr>
                                        <p:cTn id="62" dur="500"/>
                                        <p:tgtEl>
                                          <p:spTgt spid="25"/>
                                        </p:tgtEl>
                                      </p:cBhvr>
                                    </p:animEffect>
                                  </p:childTnLst>
                                </p:cTn>
                              </p:par>
                              <p:par>
                                <p:cTn id="63" presetID="5" presetClass="entr" presetSubtype="1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checkerboard(across)">
                                      <p:cBhvr>
                                        <p:cTn id="6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p:bldP spid="17" grpId="0"/>
      <p:bldP spid="18"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9" name="Text Box 2"/>
          <p:cNvSpPr txBox="1">
            <a:spLocks noChangeArrowheads="1"/>
          </p:cNvSpPr>
          <p:nvPr/>
        </p:nvSpPr>
        <p:spPr bwMode="auto">
          <a:xfrm>
            <a:off x="1143000" y="228600"/>
            <a:ext cx="6996113" cy="1077218"/>
          </a:xfrm>
          <a:prstGeom prst="rect">
            <a:avLst/>
          </a:prstGeom>
          <a:noFill/>
          <a:ln w="57150">
            <a:solidFill>
              <a:schemeClr val="accent2"/>
            </a:solidFill>
            <a:miter lim="800000"/>
            <a:headEnd/>
            <a:tailEnd/>
          </a:ln>
          <a:effectLst/>
        </p:spPr>
        <p:txBody>
          <a:bodyPr>
            <a:spAutoFit/>
          </a:bodyPr>
          <a:lstStyle/>
          <a:p>
            <a:pPr>
              <a:spcBef>
                <a:spcPct val="50000"/>
              </a:spcBef>
            </a:pPr>
            <a:r>
              <a:rPr lang="en-US" b="1">
                <a:solidFill>
                  <a:srgbClr val="7030A0"/>
                </a:solidFill>
                <a:latin typeface="Times New Roman" pitchFamily="18" charset="0"/>
                <a:cs typeface="Times New Roman" pitchFamily="18" charset="0"/>
              </a:rPr>
              <a:t>3. Quan niệm của Hồ Chí Minh về mục tiêu và động lực của CNXH</a:t>
            </a:r>
          </a:p>
        </p:txBody>
      </p:sp>
      <p:sp>
        <p:nvSpPr>
          <p:cNvPr id="21" name="Text Box 3"/>
          <p:cNvSpPr txBox="1">
            <a:spLocks noChangeArrowheads="1"/>
          </p:cNvSpPr>
          <p:nvPr/>
        </p:nvSpPr>
        <p:spPr bwMode="auto">
          <a:xfrm>
            <a:off x="1295400" y="1828800"/>
            <a:ext cx="6781800" cy="584775"/>
          </a:xfrm>
          <a:prstGeom prst="rect">
            <a:avLst/>
          </a:prstGeom>
          <a:noFill/>
          <a:ln w="57150" cmpd="thinThick">
            <a:solidFill>
              <a:schemeClr val="accent1"/>
            </a:solidFill>
            <a:miter lim="800000"/>
            <a:headEnd/>
            <a:tailEnd/>
          </a:ln>
          <a:effectLst/>
        </p:spPr>
        <p:txBody>
          <a:bodyPr wrap="square">
            <a:spAutoFit/>
          </a:bodyPr>
          <a:lstStyle/>
          <a:p>
            <a:pPr>
              <a:spcBef>
                <a:spcPct val="50000"/>
              </a:spcBef>
            </a:pPr>
            <a:r>
              <a:rPr lang="en-US" b="1" i="1" dirty="0" smtClean="0">
                <a:solidFill>
                  <a:schemeClr val="tx1">
                    <a:lumMod val="95000"/>
                    <a:lumOff val="5000"/>
                  </a:schemeClr>
                </a:solidFill>
                <a:latin typeface="Times New Roman" pitchFamily="18" charset="0"/>
                <a:cs typeface="Times New Roman" pitchFamily="18" charset="0"/>
              </a:rPr>
              <a:t>a) </a:t>
            </a:r>
            <a:r>
              <a:rPr lang="en-US" b="1" i="1" dirty="0" err="1" smtClean="0">
                <a:solidFill>
                  <a:schemeClr val="tx1">
                    <a:lumMod val="95000"/>
                    <a:lumOff val="5000"/>
                  </a:schemeClr>
                </a:solidFill>
                <a:latin typeface="Times New Roman" pitchFamily="18" charset="0"/>
                <a:cs typeface="Times New Roman" pitchFamily="18" charset="0"/>
              </a:rPr>
              <a:t>Những</a:t>
            </a:r>
            <a:r>
              <a:rPr lang="en-US" b="1" i="1" dirty="0" smtClean="0">
                <a:solidFill>
                  <a:schemeClr val="tx1">
                    <a:lumMod val="95000"/>
                    <a:lumOff val="5000"/>
                  </a:schemeClr>
                </a:solidFill>
                <a:latin typeface="Times New Roman" pitchFamily="18" charset="0"/>
                <a:cs typeface="Times New Roman" pitchFamily="18" charset="0"/>
              </a:rPr>
              <a:t> </a:t>
            </a:r>
            <a:r>
              <a:rPr lang="en-US" b="1" i="1" dirty="0" err="1">
                <a:solidFill>
                  <a:schemeClr val="tx1">
                    <a:lumMod val="95000"/>
                    <a:lumOff val="5000"/>
                  </a:schemeClr>
                </a:solidFill>
                <a:latin typeface="Times New Roman" pitchFamily="18" charset="0"/>
                <a:cs typeface="Times New Roman" pitchFamily="18" charset="0"/>
              </a:rPr>
              <a:t>mục</a:t>
            </a:r>
            <a:r>
              <a:rPr lang="en-US" b="1" i="1" dirty="0">
                <a:solidFill>
                  <a:schemeClr val="tx1">
                    <a:lumMod val="95000"/>
                    <a:lumOff val="5000"/>
                  </a:schemeClr>
                </a:solidFill>
                <a:latin typeface="Times New Roman" pitchFamily="18" charset="0"/>
                <a:cs typeface="Times New Roman" pitchFamily="18" charset="0"/>
              </a:rPr>
              <a:t> </a:t>
            </a:r>
            <a:r>
              <a:rPr lang="en-US" b="1" i="1" dirty="0" err="1">
                <a:solidFill>
                  <a:schemeClr val="tx1">
                    <a:lumMod val="95000"/>
                    <a:lumOff val="5000"/>
                  </a:schemeClr>
                </a:solidFill>
                <a:latin typeface="Times New Roman" pitchFamily="18" charset="0"/>
                <a:cs typeface="Times New Roman" pitchFamily="18" charset="0"/>
              </a:rPr>
              <a:t>tiêu</a:t>
            </a:r>
            <a:r>
              <a:rPr lang="en-US" b="1" i="1" dirty="0">
                <a:solidFill>
                  <a:schemeClr val="tx1">
                    <a:lumMod val="95000"/>
                    <a:lumOff val="5000"/>
                  </a:schemeClr>
                </a:solidFill>
                <a:latin typeface="Times New Roman" pitchFamily="18" charset="0"/>
                <a:cs typeface="Times New Roman" pitchFamily="18" charset="0"/>
              </a:rPr>
              <a:t> </a:t>
            </a:r>
            <a:r>
              <a:rPr lang="en-US" b="1" i="1" dirty="0" err="1">
                <a:solidFill>
                  <a:schemeClr val="tx1">
                    <a:lumMod val="95000"/>
                    <a:lumOff val="5000"/>
                  </a:schemeClr>
                </a:solidFill>
                <a:latin typeface="Times New Roman" pitchFamily="18" charset="0"/>
                <a:cs typeface="Times New Roman" pitchFamily="18" charset="0"/>
              </a:rPr>
              <a:t>cơ</a:t>
            </a:r>
            <a:r>
              <a:rPr lang="en-US" b="1" i="1" dirty="0">
                <a:solidFill>
                  <a:schemeClr val="tx1">
                    <a:lumMod val="95000"/>
                    <a:lumOff val="5000"/>
                  </a:schemeClr>
                </a:solidFill>
                <a:latin typeface="Times New Roman" pitchFamily="18" charset="0"/>
                <a:cs typeface="Times New Roman" pitchFamily="18" charset="0"/>
              </a:rPr>
              <a:t> </a:t>
            </a:r>
            <a:r>
              <a:rPr lang="en-US" b="1" i="1" dirty="0" err="1">
                <a:solidFill>
                  <a:schemeClr val="tx1">
                    <a:lumMod val="95000"/>
                    <a:lumOff val="5000"/>
                  </a:schemeClr>
                </a:solidFill>
                <a:latin typeface="Times New Roman" pitchFamily="18" charset="0"/>
                <a:cs typeface="Times New Roman" pitchFamily="18" charset="0"/>
              </a:rPr>
              <a:t>bản</a:t>
            </a:r>
            <a:r>
              <a:rPr lang="en-US" b="1" i="1" dirty="0">
                <a:solidFill>
                  <a:schemeClr val="tx1">
                    <a:lumMod val="95000"/>
                    <a:lumOff val="5000"/>
                  </a:schemeClr>
                </a:solidFill>
                <a:latin typeface="Times New Roman" pitchFamily="18" charset="0"/>
                <a:cs typeface="Times New Roman" pitchFamily="18" charset="0"/>
              </a:rPr>
              <a:t> </a:t>
            </a:r>
            <a:r>
              <a:rPr lang="en-US" b="1" i="1" dirty="0" err="1">
                <a:solidFill>
                  <a:schemeClr val="tx1">
                    <a:lumMod val="95000"/>
                    <a:lumOff val="5000"/>
                  </a:schemeClr>
                </a:solidFill>
                <a:latin typeface="Times New Roman" pitchFamily="18" charset="0"/>
                <a:cs typeface="Times New Roman" pitchFamily="18" charset="0"/>
              </a:rPr>
              <a:t>của</a:t>
            </a:r>
            <a:r>
              <a:rPr lang="en-US" b="1" i="1" dirty="0">
                <a:solidFill>
                  <a:schemeClr val="tx1">
                    <a:lumMod val="95000"/>
                    <a:lumOff val="5000"/>
                  </a:schemeClr>
                </a:solidFill>
                <a:latin typeface="Times New Roman" pitchFamily="18" charset="0"/>
                <a:cs typeface="Times New Roman" pitchFamily="18" charset="0"/>
              </a:rPr>
              <a:t> CNXH</a:t>
            </a:r>
          </a:p>
        </p:txBody>
      </p:sp>
      <p:sp>
        <p:nvSpPr>
          <p:cNvPr id="22" name="AutoShape 4"/>
          <p:cNvSpPr>
            <a:spLocks noChangeArrowheads="1"/>
          </p:cNvSpPr>
          <p:nvPr/>
        </p:nvSpPr>
        <p:spPr bwMode="auto">
          <a:xfrm>
            <a:off x="4419600" y="1371600"/>
            <a:ext cx="304800" cy="457200"/>
          </a:xfrm>
          <a:prstGeom prst="down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endParaRPr lang="en-US">
              <a:solidFill>
                <a:schemeClr val="tx1">
                  <a:lumMod val="95000"/>
                  <a:lumOff val="5000"/>
                </a:schemeClr>
              </a:solidFill>
              <a:latin typeface="Times New Roman" pitchFamily="18" charset="0"/>
              <a:cs typeface="Times New Roman" pitchFamily="18" charset="0"/>
            </a:endParaRPr>
          </a:p>
        </p:txBody>
      </p:sp>
      <p:sp>
        <p:nvSpPr>
          <p:cNvPr id="24" name="Line 8"/>
          <p:cNvSpPr>
            <a:spLocks noChangeShapeType="1"/>
          </p:cNvSpPr>
          <p:nvPr/>
        </p:nvSpPr>
        <p:spPr bwMode="auto">
          <a:xfrm flipH="1">
            <a:off x="2362200" y="2438400"/>
            <a:ext cx="2209800" cy="381000"/>
          </a:xfrm>
          <a:prstGeom prst="line">
            <a:avLst/>
          </a:prstGeom>
          <a:noFill/>
          <a:ln w="76200">
            <a:solidFill>
              <a:schemeClr val="accent1"/>
            </a:solidFill>
            <a:round/>
            <a:headEnd/>
            <a:tailEnd type="triangle" w="med" len="med"/>
          </a:ln>
          <a:effectLst/>
        </p:spPr>
        <p:txBody>
          <a:bodyPr/>
          <a:lstStyle/>
          <a:p>
            <a:endParaRPr lang="en-US">
              <a:solidFill>
                <a:schemeClr val="tx1">
                  <a:lumMod val="95000"/>
                  <a:lumOff val="5000"/>
                </a:schemeClr>
              </a:solidFill>
              <a:latin typeface="Times New Roman" pitchFamily="18" charset="0"/>
              <a:cs typeface="Times New Roman" pitchFamily="18" charset="0"/>
            </a:endParaRPr>
          </a:p>
        </p:txBody>
      </p:sp>
      <p:sp>
        <p:nvSpPr>
          <p:cNvPr id="25" name="Line 9"/>
          <p:cNvSpPr>
            <a:spLocks noChangeShapeType="1"/>
          </p:cNvSpPr>
          <p:nvPr/>
        </p:nvSpPr>
        <p:spPr bwMode="auto">
          <a:xfrm>
            <a:off x="4572000" y="2438400"/>
            <a:ext cx="2057400" cy="381000"/>
          </a:xfrm>
          <a:prstGeom prst="line">
            <a:avLst/>
          </a:prstGeom>
          <a:noFill/>
          <a:ln w="76200">
            <a:solidFill>
              <a:schemeClr val="accent1"/>
            </a:solidFill>
            <a:round/>
            <a:headEnd/>
            <a:tailEnd type="triangle" w="med" len="med"/>
          </a:ln>
          <a:effectLst/>
        </p:spPr>
        <p:txBody>
          <a:bodyPr/>
          <a:lstStyle/>
          <a:p>
            <a:endParaRPr lang="en-US">
              <a:solidFill>
                <a:schemeClr val="tx1">
                  <a:lumMod val="95000"/>
                  <a:lumOff val="5000"/>
                </a:schemeClr>
              </a:solidFill>
              <a:latin typeface="Times New Roman" pitchFamily="18" charset="0"/>
              <a:cs typeface="Times New Roman" pitchFamily="18" charset="0"/>
            </a:endParaRPr>
          </a:p>
        </p:txBody>
      </p:sp>
      <p:sp>
        <p:nvSpPr>
          <p:cNvPr id="26" name="Rectangle 2"/>
          <p:cNvSpPr>
            <a:spLocks noChangeArrowheads="1"/>
          </p:cNvSpPr>
          <p:nvPr/>
        </p:nvSpPr>
        <p:spPr bwMode="auto">
          <a:xfrm>
            <a:off x="304800" y="4168676"/>
            <a:ext cx="2819400" cy="2308324"/>
          </a:xfrm>
          <a:prstGeom prst="rect">
            <a:avLst/>
          </a:prstGeom>
          <a:noFill/>
          <a:ln w="57150">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3600" smtClean="0">
                <a:solidFill>
                  <a:srgbClr val="0000FF"/>
                </a:solidFill>
                <a:latin typeface="Times New Roman" pitchFamily="18" charset="0"/>
                <a:cs typeface="Times New Roman" pitchFamily="18" charset="0"/>
              </a:rPr>
              <a:t>Độc lập, tự do cho dân tộc, hạnh phúc cho nhân dân</a:t>
            </a:r>
            <a:endParaRPr kumimoji="0" lang="en-US" sz="4400" b="0" i="0" u="none" strike="noStrike" cap="none" normalizeH="0" baseline="0" dirty="0" smtClean="0">
              <a:ln>
                <a:noFill/>
              </a:ln>
              <a:solidFill>
                <a:srgbClr val="0000FF"/>
              </a:solidFill>
              <a:effectLst/>
              <a:latin typeface="Arial" pitchFamily="34" charset="0"/>
              <a:cs typeface="Arial" pitchFamily="34" charset="0"/>
            </a:endParaRPr>
          </a:p>
        </p:txBody>
      </p:sp>
      <p:sp>
        <p:nvSpPr>
          <p:cNvPr id="27" name="Oval 26"/>
          <p:cNvSpPr/>
          <p:nvPr/>
        </p:nvSpPr>
        <p:spPr>
          <a:xfrm>
            <a:off x="609600" y="2895600"/>
            <a:ext cx="3695700" cy="762000"/>
          </a:xfrm>
          <a:prstGeom prst="ellipse">
            <a:avLst/>
          </a:prstGeom>
          <a:gradFill>
            <a:gsLst>
              <a:gs pos="0">
                <a:schemeClr val="accent4">
                  <a:tint val="98000"/>
                  <a:shade val="25000"/>
                  <a:satMod val="250000"/>
                </a:schemeClr>
              </a:gs>
              <a:gs pos="68000">
                <a:schemeClr val="accent4">
                  <a:tint val="86000"/>
                  <a:satMod val="115000"/>
                </a:schemeClr>
              </a:gs>
              <a:gs pos="100000">
                <a:schemeClr val="accent4">
                  <a:tint val="50000"/>
                  <a:satMod val="150000"/>
                </a:schemeClr>
              </a:gs>
            </a:gsLst>
          </a:gradFill>
          <a:effectLst>
            <a:innerShdw dist="2540000">
              <a:prstClr val="black">
                <a:alpha val="50000"/>
              </a:prstClr>
            </a:innerShdw>
          </a:effectLst>
          <a:scene3d>
            <a:camera prst="orthographicFront"/>
            <a:lightRig rig="threePt" dir="t"/>
          </a:scene3d>
          <a:sp3d>
            <a:bevelT prst="angle"/>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b="1" smtClean="0">
                <a:solidFill>
                  <a:srgbClr val="FF0000"/>
                </a:solidFill>
                <a:latin typeface="Times New Roman" pitchFamily="18" charset="0"/>
                <a:cs typeface="Times New Roman" pitchFamily="18" charset="0"/>
              </a:rPr>
              <a:t>- Mục </a:t>
            </a:r>
            <a:r>
              <a:rPr lang="en-US" sz="2400" b="1" dirty="0" err="1" smtClean="0">
                <a:solidFill>
                  <a:srgbClr val="FF0000"/>
                </a:solidFill>
                <a:latin typeface="Times New Roman" pitchFamily="18" charset="0"/>
                <a:cs typeface="Times New Roman" pitchFamily="18" charset="0"/>
              </a:rPr>
              <a:t>tiêu</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chung</a:t>
            </a:r>
            <a:endParaRPr lang="en-US" sz="2400" b="1" dirty="0">
              <a:solidFill>
                <a:srgbClr val="FF0000"/>
              </a:solidFill>
              <a:latin typeface="Times New Roman" pitchFamily="18" charset="0"/>
              <a:cs typeface="Times New Roman" pitchFamily="18" charset="0"/>
            </a:endParaRPr>
          </a:p>
        </p:txBody>
      </p:sp>
      <p:sp>
        <p:nvSpPr>
          <p:cNvPr id="28" name="Oval 27"/>
          <p:cNvSpPr/>
          <p:nvPr/>
        </p:nvSpPr>
        <p:spPr>
          <a:xfrm>
            <a:off x="4648200" y="2895600"/>
            <a:ext cx="3657600" cy="762000"/>
          </a:xfrm>
          <a:prstGeom prst="ellipse">
            <a:avLst/>
          </a:prstGeom>
          <a:gradFill>
            <a:gsLst>
              <a:gs pos="0">
                <a:schemeClr val="accent4">
                  <a:tint val="98000"/>
                  <a:shade val="25000"/>
                  <a:satMod val="250000"/>
                </a:schemeClr>
              </a:gs>
              <a:gs pos="68000">
                <a:schemeClr val="accent4">
                  <a:tint val="86000"/>
                  <a:satMod val="115000"/>
                </a:schemeClr>
              </a:gs>
              <a:gs pos="100000">
                <a:schemeClr val="accent4">
                  <a:tint val="50000"/>
                  <a:satMod val="150000"/>
                </a:schemeClr>
              </a:gs>
            </a:gsLst>
          </a:gradFill>
          <a:effectLst>
            <a:innerShdw dist="2540000">
              <a:prstClr val="black">
                <a:alpha val="50000"/>
              </a:prstClr>
            </a:innerShdw>
          </a:effectLst>
          <a:scene3d>
            <a:camera prst="orthographicFront"/>
            <a:lightRig rig="threePt" dir="t"/>
          </a:scene3d>
          <a:sp3d>
            <a:bevelT prst="angle"/>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b="1" smtClean="0">
                <a:solidFill>
                  <a:srgbClr val="FF0000"/>
                </a:solidFill>
                <a:latin typeface="Times New Roman" pitchFamily="18" charset="0"/>
                <a:cs typeface="Times New Roman" pitchFamily="18" charset="0"/>
              </a:rPr>
              <a:t>- Mục </a:t>
            </a:r>
            <a:r>
              <a:rPr lang="en-US" sz="2400" b="1" dirty="0" err="1" smtClean="0">
                <a:solidFill>
                  <a:srgbClr val="FF0000"/>
                </a:solidFill>
                <a:latin typeface="Times New Roman" pitchFamily="18" charset="0"/>
                <a:cs typeface="Times New Roman" pitchFamily="18" charset="0"/>
              </a:rPr>
              <a:t>tiêu</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cụ</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thể</a:t>
            </a:r>
            <a:endParaRPr lang="en-US" sz="2400" b="1" dirty="0">
              <a:solidFill>
                <a:srgbClr val="FF0000"/>
              </a:solidFill>
              <a:latin typeface="Times New Roman" pitchFamily="18" charset="0"/>
              <a:cs typeface="Times New Roman" pitchFamily="18" charset="0"/>
            </a:endParaRPr>
          </a:p>
        </p:txBody>
      </p:sp>
      <p:sp>
        <p:nvSpPr>
          <p:cNvPr id="29" name="Rounded Rectangle 28"/>
          <p:cNvSpPr/>
          <p:nvPr/>
        </p:nvSpPr>
        <p:spPr>
          <a:xfrm>
            <a:off x="3581400" y="4127204"/>
            <a:ext cx="1447800" cy="2362200"/>
          </a:xfrm>
          <a:prstGeom prst="roundRect">
            <a:avLst/>
          </a:prstGeom>
          <a:solidFill>
            <a:schemeClr val="bg2">
              <a:lumMod val="50000"/>
            </a:schemeClr>
          </a:solidFill>
          <a:effectLst>
            <a:outerShdw dist="241300" dir="1620000" algn="ctr" rotWithShape="0">
              <a:schemeClr val="accent5">
                <a:lumMod val="75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00FF"/>
                </a:solidFill>
              </a:rPr>
              <a:t>Mục</a:t>
            </a:r>
            <a:r>
              <a:rPr lang="en-US" dirty="0" smtClean="0">
                <a:solidFill>
                  <a:srgbClr val="0000FF"/>
                </a:solidFill>
              </a:rPr>
              <a:t> </a:t>
            </a:r>
            <a:r>
              <a:rPr lang="en-US" dirty="0" err="1" smtClean="0">
                <a:solidFill>
                  <a:srgbClr val="0000FF"/>
                </a:solidFill>
              </a:rPr>
              <a:t>tiêu</a:t>
            </a:r>
            <a:r>
              <a:rPr lang="en-US" dirty="0" smtClean="0">
                <a:solidFill>
                  <a:srgbClr val="0000FF"/>
                </a:solidFill>
              </a:rPr>
              <a:t> </a:t>
            </a:r>
            <a:r>
              <a:rPr lang="en-US" dirty="0" err="1" smtClean="0">
                <a:solidFill>
                  <a:srgbClr val="0000FF"/>
                </a:solidFill>
              </a:rPr>
              <a:t>chính</a:t>
            </a:r>
            <a:r>
              <a:rPr lang="en-US" dirty="0" smtClean="0">
                <a:solidFill>
                  <a:srgbClr val="0000FF"/>
                </a:solidFill>
              </a:rPr>
              <a:t> </a:t>
            </a:r>
            <a:r>
              <a:rPr lang="en-US" dirty="0" err="1" smtClean="0">
                <a:solidFill>
                  <a:srgbClr val="0000FF"/>
                </a:solidFill>
              </a:rPr>
              <a:t>trị</a:t>
            </a:r>
            <a:endParaRPr lang="en-US" dirty="0">
              <a:solidFill>
                <a:srgbClr val="0000FF"/>
              </a:solidFill>
            </a:endParaRPr>
          </a:p>
        </p:txBody>
      </p:sp>
      <p:sp>
        <p:nvSpPr>
          <p:cNvPr id="30" name="Rounded Rectangle 29"/>
          <p:cNvSpPr/>
          <p:nvPr/>
        </p:nvSpPr>
        <p:spPr>
          <a:xfrm>
            <a:off x="5486400" y="4114800"/>
            <a:ext cx="1447800" cy="2362200"/>
          </a:xfrm>
          <a:prstGeom prst="roundRect">
            <a:avLst/>
          </a:prstGeom>
          <a:solidFill>
            <a:schemeClr val="bg2">
              <a:lumMod val="50000"/>
            </a:schemeClr>
          </a:solidFill>
          <a:effectLst>
            <a:outerShdw dist="241300" dir="1620000" algn="ctr" rotWithShape="0">
              <a:schemeClr val="accent5">
                <a:lumMod val="75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00FF"/>
                </a:solidFill>
              </a:rPr>
              <a:t>Mục</a:t>
            </a:r>
            <a:r>
              <a:rPr lang="en-US" dirty="0" smtClean="0">
                <a:solidFill>
                  <a:srgbClr val="0000FF"/>
                </a:solidFill>
              </a:rPr>
              <a:t> </a:t>
            </a:r>
            <a:r>
              <a:rPr lang="en-US" dirty="0" err="1" smtClean="0">
                <a:solidFill>
                  <a:srgbClr val="0000FF"/>
                </a:solidFill>
              </a:rPr>
              <a:t>tiêu</a:t>
            </a:r>
            <a:r>
              <a:rPr lang="en-US" dirty="0" smtClean="0">
                <a:solidFill>
                  <a:srgbClr val="0000FF"/>
                </a:solidFill>
              </a:rPr>
              <a:t> </a:t>
            </a:r>
            <a:r>
              <a:rPr lang="en-US" dirty="0" err="1" smtClean="0">
                <a:solidFill>
                  <a:srgbClr val="0000FF"/>
                </a:solidFill>
              </a:rPr>
              <a:t>kinh</a:t>
            </a:r>
            <a:r>
              <a:rPr lang="en-US" dirty="0" smtClean="0">
                <a:solidFill>
                  <a:srgbClr val="0000FF"/>
                </a:solidFill>
              </a:rPr>
              <a:t> </a:t>
            </a:r>
            <a:r>
              <a:rPr lang="en-US" dirty="0" err="1" smtClean="0">
                <a:solidFill>
                  <a:srgbClr val="0000FF"/>
                </a:solidFill>
              </a:rPr>
              <a:t>tế</a:t>
            </a:r>
            <a:endParaRPr lang="en-US" dirty="0">
              <a:solidFill>
                <a:srgbClr val="0000FF"/>
              </a:solidFill>
            </a:endParaRPr>
          </a:p>
        </p:txBody>
      </p:sp>
      <p:sp>
        <p:nvSpPr>
          <p:cNvPr id="31" name="Rounded Rectangle 30"/>
          <p:cNvSpPr/>
          <p:nvPr/>
        </p:nvSpPr>
        <p:spPr>
          <a:xfrm>
            <a:off x="7315200" y="4114800"/>
            <a:ext cx="1447800" cy="2362200"/>
          </a:xfrm>
          <a:prstGeom prst="roundRect">
            <a:avLst/>
          </a:prstGeom>
          <a:solidFill>
            <a:schemeClr val="bg2">
              <a:lumMod val="50000"/>
            </a:schemeClr>
          </a:solidFill>
          <a:effectLst>
            <a:outerShdw dist="241300" dir="1620000" algn="ctr" rotWithShape="0">
              <a:schemeClr val="accent5">
                <a:lumMod val="75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00FF"/>
                </a:solidFill>
              </a:rPr>
              <a:t>Mục</a:t>
            </a:r>
            <a:r>
              <a:rPr lang="en-US" dirty="0" smtClean="0">
                <a:solidFill>
                  <a:srgbClr val="0000FF"/>
                </a:solidFill>
              </a:rPr>
              <a:t> </a:t>
            </a:r>
            <a:r>
              <a:rPr lang="en-US" dirty="0" err="1" smtClean="0">
                <a:solidFill>
                  <a:srgbClr val="0000FF"/>
                </a:solidFill>
              </a:rPr>
              <a:t>tiêu</a:t>
            </a:r>
            <a:r>
              <a:rPr lang="en-US" dirty="0" smtClean="0">
                <a:solidFill>
                  <a:srgbClr val="0000FF"/>
                </a:solidFill>
              </a:rPr>
              <a:t> VH-XH</a:t>
            </a:r>
            <a:endParaRPr lang="en-US" dirty="0">
              <a:solidFill>
                <a:srgbClr val="0000FF"/>
              </a:solidFill>
            </a:endParaRPr>
          </a:p>
        </p:txBody>
      </p:sp>
      <p:sp>
        <p:nvSpPr>
          <p:cNvPr id="32" name="Line 8"/>
          <p:cNvSpPr>
            <a:spLocks noChangeShapeType="1"/>
          </p:cNvSpPr>
          <p:nvPr/>
        </p:nvSpPr>
        <p:spPr bwMode="auto">
          <a:xfrm flipH="1">
            <a:off x="4953000" y="3657600"/>
            <a:ext cx="1371600" cy="533400"/>
          </a:xfrm>
          <a:prstGeom prst="line">
            <a:avLst/>
          </a:prstGeom>
          <a:noFill/>
          <a:ln w="76200">
            <a:solidFill>
              <a:schemeClr val="accent1"/>
            </a:solidFill>
            <a:round/>
            <a:headEnd/>
            <a:tailEnd type="triangle" w="med" len="med"/>
          </a:ln>
          <a:effectLst/>
        </p:spPr>
        <p:txBody>
          <a:bodyPr/>
          <a:lstStyle/>
          <a:p>
            <a:endParaRPr lang="en-US">
              <a:solidFill>
                <a:schemeClr val="tx1">
                  <a:lumMod val="95000"/>
                  <a:lumOff val="5000"/>
                </a:schemeClr>
              </a:solidFill>
              <a:latin typeface="Times New Roman" pitchFamily="18" charset="0"/>
              <a:cs typeface="Times New Roman" pitchFamily="18" charset="0"/>
            </a:endParaRPr>
          </a:p>
        </p:txBody>
      </p:sp>
      <p:sp>
        <p:nvSpPr>
          <p:cNvPr id="33" name="Line 8"/>
          <p:cNvSpPr>
            <a:spLocks noChangeShapeType="1"/>
          </p:cNvSpPr>
          <p:nvPr/>
        </p:nvSpPr>
        <p:spPr bwMode="auto">
          <a:xfrm>
            <a:off x="6324600" y="3657600"/>
            <a:ext cx="1219200" cy="457200"/>
          </a:xfrm>
          <a:prstGeom prst="line">
            <a:avLst/>
          </a:prstGeom>
          <a:noFill/>
          <a:ln w="76200">
            <a:solidFill>
              <a:schemeClr val="accent1"/>
            </a:solidFill>
            <a:round/>
            <a:headEnd/>
            <a:tailEnd type="triangle" w="med" len="med"/>
          </a:ln>
          <a:effectLst/>
        </p:spPr>
        <p:txBody>
          <a:bodyPr/>
          <a:lstStyle/>
          <a:p>
            <a:endParaRPr lang="en-US">
              <a:solidFill>
                <a:schemeClr val="tx1">
                  <a:lumMod val="95000"/>
                  <a:lumOff val="5000"/>
                </a:schemeClr>
              </a:solidFill>
              <a:latin typeface="Times New Roman" pitchFamily="18" charset="0"/>
              <a:cs typeface="Times New Roman" pitchFamily="18" charset="0"/>
            </a:endParaRPr>
          </a:p>
        </p:txBody>
      </p:sp>
      <p:sp>
        <p:nvSpPr>
          <p:cNvPr id="34" name="Line 8"/>
          <p:cNvSpPr>
            <a:spLocks noChangeShapeType="1"/>
          </p:cNvSpPr>
          <p:nvPr/>
        </p:nvSpPr>
        <p:spPr bwMode="auto">
          <a:xfrm flipH="1">
            <a:off x="6315740" y="3657600"/>
            <a:ext cx="0" cy="457200"/>
          </a:xfrm>
          <a:prstGeom prst="line">
            <a:avLst/>
          </a:prstGeom>
          <a:noFill/>
          <a:ln w="76200">
            <a:solidFill>
              <a:schemeClr val="accent1"/>
            </a:solidFill>
            <a:round/>
            <a:headEnd/>
            <a:tailEnd type="triangle" w="med" len="med"/>
          </a:ln>
          <a:effectLst/>
        </p:spPr>
        <p:txBody>
          <a:bodyPr/>
          <a:lstStyle/>
          <a:p>
            <a:endParaRPr lang="en-US">
              <a:solidFill>
                <a:schemeClr val="tx1">
                  <a:lumMod val="95000"/>
                  <a:lumOff val="5000"/>
                </a:schemeClr>
              </a:solidFill>
              <a:latin typeface="Times New Roman" pitchFamily="18" charset="0"/>
              <a:cs typeface="Times New Roman" pitchFamily="18" charset="0"/>
            </a:endParaRPr>
          </a:p>
        </p:txBody>
      </p:sp>
      <p:sp>
        <p:nvSpPr>
          <p:cNvPr id="35" name="Up-Down Arrow 34"/>
          <p:cNvSpPr/>
          <p:nvPr/>
        </p:nvSpPr>
        <p:spPr>
          <a:xfrm>
            <a:off x="685800" y="3505200"/>
            <a:ext cx="3810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to="" calcmode="lin" valueType="num">
                                      <p:cBhvr>
                                        <p:cTn id="13" dur="1" fill="hold"/>
                                        <p:tgtEl>
                                          <p:spTgt spid="21"/>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to="" calcmode="lin" valueType="num">
                                      <p:cBhvr>
                                        <p:cTn id="16" dur="1" fill="hold"/>
                                        <p:tgtEl>
                                          <p:spTgt spid="22"/>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amond(in)">
                                      <p:cBhvr>
                                        <p:cTn id="21" dur="2000"/>
                                        <p:tgtEl>
                                          <p:spTgt spid="24"/>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diamond(in)">
                                      <p:cBhvr>
                                        <p:cTn id="24" dur="20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strVal val="#ppt_w*0.05"/>
                                          </p:val>
                                        </p:tav>
                                        <p:tav tm="100000">
                                          <p:val>
                                            <p:strVal val="#ppt_w"/>
                                          </p:val>
                                        </p:tav>
                                      </p:tavLst>
                                    </p:anim>
                                    <p:anim calcmode="lin" valueType="num">
                                      <p:cBhvr>
                                        <p:cTn id="30" dur="500" fill="hold"/>
                                        <p:tgtEl>
                                          <p:spTgt spid="26"/>
                                        </p:tgtEl>
                                        <p:attrNameLst>
                                          <p:attrName>ppt_h</p:attrName>
                                        </p:attrNameLst>
                                      </p:cBhvr>
                                      <p:tavLst>
                                        <p:tav tm="0">
                                          <p:val>
                                            <p:strVal val="#ppt_h"/>
                                          </p:val>
                                        </p:tav>
                                        <p:tav tm="100000">
                                          <p:val>
                                            <p:strVal val="#ppt_h"/>
                                          </p:val>
                                        </p:tav>
                                      </p:tavLst>
                                    </p:anim>
                                    <p:anim calcmode="lin" valueType="num">
                                      <p:cBhvr>
                                        <p:cTn id="31" dur="500" fill="hold"/>
                                        <p:tgtEl>
                                          <p:spTgt spid="26"/>
                                        </p:tgtEl>
                                        <p:attrNameLst>
                                          <p:attrName>ppt_x</p:attrName>
                                        </p:attrNameLst>
                                      </p:cBhvr>
                                      <p:tavLst>
                                        <p:tav tm="0">
                                          <p:val>
                                            <p:strVal val="#ppt_x-.2"/>
                                          </p:val>
                                        </p:tav>
                                        <p:tav tm="100000">
                                          <p:val>
                                            <p:strVal val="#ppt_x"/>
                                          </p:val>
                                        </p:tav>
                                      </p:tavLst>
                                    </p:anim>
                                    <p:anim calcmode="lin" valueType="num">
                                      <p:cBhvr>
                                        <p:cTn id="32" dur="500" fill="hold"/>
                                        <p:tgtEl>
                                          <p:spTgt spid="26"/>
                                        </p:tgtEl>
                                        <p:attrNameLst>
                                          <p:attrName>ppt_y</p:attrName>
                                        </p:attrNameLst>
                                      </p:cBhvr>
                                      <p:tavLst>
                                        <p:tav tm="0">
                                          <p:val>
                                            <p:strVal val="#ppt_y"/>
                                          </p:val>
                                        </p:tav>
                                        <p:tav tm="100000">
                                          <p:val>
                                            <p:strVal val="#ppt_y"/>
                                          </p:val>
                                        </p:tav>
                                      </p:tavLst>
                                    </p:anim>
                                    <p:animEffect transition="in" filter="fade">
                                      <p:cBhvr>
                                        <p:cTn id="33" dur="500"/>
                                        <p:tgtEl>
                                          <p:spTgt spid="26"/>
                                        </p:tgtEl>
                                      </p:cBhvr>
                                    </p:animEffect>
                                  </p:childTnLst>
                                </p:cTn>
                              </p:par>
                              <p:par>
                                <p:cTn id="34" presetID="54" presetClass="entr" presetSubtype="0" accel="10000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p:cTn id="36" dur="500" fill="hold"/>
                                        <p:tgtEl>
                                          <p:spTgt spid="35"/>
                                        </p:tgtEl>
                                        <p:attrNameLst>
                                          <p:attrName>ppt_w</p:attrName>
                                        </p:attrNameLst>
                                      </p:cBhvr>
                                      <p:tavLst>
                                        <p:tav tm="0">
                                          <p:val>
                                            <p:strVal val="#ppt_w*0.05"/>
                                          </p:val>
                                        </p:tav>
                                        <p:tav tm="100000">
                                          <p:val>
                                            <p:strVal val="#ppt_w"/>
                                          </p:val>
                                        </p:tav>
                                      </p:tavLst>
                                    </p:anim>
                                    <p:anim calcmode="lin" valueType="num">
                                      <p:cBhvr>
                                        <p:cTn id="37" dur="500" fill="hold"/>
                                        <p:tgtEl>
                                          <p:spTgt spid="35"/>
                                        </p:tgtEl>
                                        <p:attrNameLst>
                                          <p:attrName>ppt_h</p:attrName>
                                        </p:attrNameLst>
                                      </p:cBhvr>
                                      <p:tavLst>
                                        <p:tav tm="0">
                                          <p:val>
                                            <p:strVal val="#ppt_h"/>
                                          </p:val>
                                        </p:tav>
                                        <p:tav tm="100000">
                                          <p:val>
                                            <p:strVal val="#ppt_h"/>
                                          </p:val>
                                        </p:tav>
                                      </p:tavLst>
                                    </p:anim>
                                    <p:anim calcmode="lin" valueType="num">
                                      <p:cBhvr>
                                        <p:cTn id="38" dur="500" fill="hold"/>
                                        <p:tgtEl>
                                          <p:spTgt spid="35"/>
                                        </p:tgtEl>
                                        <p:attrNameLst>
                                          <p:attrName>ppt_x</p:attrName>
                                        </p:attrNameLst>
                                      </p:cBhvr>
                                      <p:tavLst>
                                        <p:tav tm="0">
                                          <p:val>
                                            <p:strVal val="#ppt_x-.2"/>
                                          </p:val>
                                        </p:tav>
                                        <p:tav tm="100000">
                                          <p:val>
                                            <p:strVal val="#ppt_x"/>
                                          </p:val>
                                        </p:tav>
                                      </p:tavLst>
                                    </p:anim>
                                    <p:anim calcmode="lin" valueType="num">
                                      <p:cBhvr>
                                        <p:cTn id="39" dur="500" fill="hold"/>
                                        <p:tgtEl>
                                          <p:spTgt spid="35"/>
                                        </p:tgtEl>
                                        <p:attrNameLst>
                                          <p:attrName>ppt_y</p:attrName>
                                        </p:attrNameLst>
                                      </p:cBhvr>
                                      <p:tavLst>
                                        <p:tav tm="0">
                                          <p:val>
                                            <p:strVal val="#ppt_y"/>
                                          </p:val>
                                        </p:tav>
                                        <p:tav tm="100000">
                                          <p:val>
                                            <p:strVal val="#ppt_y"/>
                                          </p:val>
                                        </p:tav>
                                      </p:tavLst>
                                    </p:anim>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diamond(in)">
                                      <p:cBhvr>
                                        <p:cTn id="45" dur="2000"/>
                                        <p:tgtEl>
                                          <p:spTgt spid="28"/>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diamond(in)">
                                      <p:cBhvr>
                                        <p:cTn id="48" dur="20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strips(downLeft)">
                                      <p:cBhvr>
                                        <p:cTn id="53" dur="500"/>
                                        <p:tgtEl>
                                          <p:spTgt spid="32"/>
                                        </p:tgtEl>
                                      </p:cBhvr>
                                    </p:animEffect>
                                  </p:childTnLst>
                                </p:cTn>
                              </p:par>
                              <p:par>
                                <p:cTn id="54" presetID="18" presetClass="entr" presetSubtype="12"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strips(downLeft)">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54" presetClass="entr" presetSubtype="0" accel="10000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strVal val="#ppt_w*0.05"/>
                                          </p:val>
                                        </p:tav>
                                        <p:tav tm="100000">
                                          <p:val>
                                            <p:strVal val="#ppt_w"/>
                                          </p:val>
                                        </p:tav>
                                      </p:tavLst>
                                    </p:anim>
                                    <p:anim calcmode="lin" valueType="num">
                                      <p:cBhvr>
                                        <p:cTn id="62" dur="500" fill="hold"/>
                                        <p:tgtEl>
                                          <p:spTgt spid="34"/>
                                        </p:tgtEl>
                                        <p:attrNameLst>
                                          <p:attrName>ppt_h</p:attrName>
                                        </p:attrNameLst>
                                      </p:cBhvr>
                                      <p:tavLst>
                                        <p:tav tm="0">
                                          <p:val>
                                            <p:strVal val="#ppt_h"/>
                                          </p:val>
                                        </p:tav>
                                        <p:tav tm="100000">
                                          <p:val>
                                            <p:strVal val="#ppt_h"/>
                                          </p:val>
                                        </p:tav>
                                      </p:tavLst>
                                    </p:anim>
                                    <p:anim calcmode="lin" valueType="num">
                                      <p:cBhvr>
                                        <p:cTn id="63" dur="500" fill="hold"/>
                                        <p:tgtEl>
                                          <p:spTgt spid="34"/>
                                        </p:tgtEl>
                                        <p:attrNameLst>
                                          <p:attrName>ppt_x</p:attrName>
                                        </p:attrNameLst>
                                      </p:cBhvr>
                                      <p:tavLst>
                                        <p:tav tm="0">
                                          <p:val>
                                            <p:strVal val="#ppt_x-.2"/>
                                          </p:val>
                                        </p:tav>
                                        <p:tav tm="100000">
                                          <p:val>
                                            <p:strVal val="#ppt_x"/>
                                          </p:val>
                                        </p:tav>
                                      </p:tavLst>
                                    </p:anim>
                                    <p:anim calcmode="lin" valueType="num">
                                      <p:cBhvr>
                                        <p:cTn id="64" dur="500" fill="hold"/>
                                        <p:tgtEl>
                                          <p:spTgt spid="34"/>
                                        </p:tgtEl>
                                        <p:attrNameLst>
                                          <p:attrName>ppt_y</p:attrName>
                                        </p:attrNameLst>
                                      </p:cBhvr>
                                      <p:tavLst>
                                        <p:tav tm="0">
                                          <p:val>
                                            <p:strVal val="#ppt_y"/>
                                          </p:val>
                                        </p:tav>
                                        <p:tav tm="100000">
                                          <p:val>
                                            <p:strVal val="#ppt_y"/>
                                          </p:val>
                                        </p:tav>
                                      </p:tavLst>
                                    </p:anim>
                                    <p:animEffect transition="in" filter="fade">
                                      <p:cBhvr>
                                        <p:cTn id="65" dur="500"/>
                                        <p:tgtEl>
                                          <p:spTgt spid="34"/>
                                        </p:tgtEl>
                                      </p:cBhvr>
                                    </p:animEffect>
                                  </p:childTnLst>
                                </p:cTn>
                              </p:par>
                              <p:par>
                                <p:cTn id="66" presetID="54" presetClass="entr" presetSubtype="0" accel="10000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ppt_w</p:attrName>
                                        </p:attrNameLst>
                                      </p:cBhvr>
                                      <p:tavLst>
                                        <p:tav tm="0">
                                          <p:val>
                                            <p:strVal val="#ppt_w*0.05"/>
                                          </p:val>
                                        </p:tav>
                                        <p:tav tm="100000">
                                          <p:val>
                                            <p:strVal val="#ppt_w"/>
                                          </p:val>
                                        </p:tav>
                                      </p:tavLst>
                                    </p:anim>
                                    <p:anim calcmode="lin" valueType="num">
                                      <p:cBhvr>
                                        <p:cTn id="69" dur="500" fill="hold"/>
                                        <p:tgtEl>
                                          <p:spTgt spid="30"/>
                                        </p:tgtEl>
                                        <p:attrNameLst>
                                          <p:attrName>ppt_h</p:attrName>
                                        </p:attrNameLst>
                                      </p:cBhvr>
                                      <p:tavLst>
                                        <p:tav tm="0">
                                          <p:val>
                                            <p:strVal val="#ppt_h"/>
                                          </p:val>
                                        </p:tav>
                                        <p:tav tm="100000">
                                          <p:val>
                                            <p:strVal val="#ppt_h"/>
                                          </p:val>
                                        </p:tav>
                                      </p:tavLst>
                                    </p:anim>
                                    <p:anim calcmode="lin" valueType="num">
                                      <p:cBhvr>
                                        <p:cTn id="70" dur="500" fill="hold"/>
                                        <p:tgtEl>
                                          <p:spTgt spid="30"/>
                                        </p:tgtEl>
                                        <p:attrNameLst>
                                          <p:attrName>ppt_x</p:attrName>
                                        </p:attrNameLst>
                                      </p:cBhvr>
                                      <p:tavLst>
                                        <p:tav tm="0">
                                          <p:val>
                                            <p:strVal val="#ppt_x-.2"/>
                                          </p:val>
                                        </p:tav>
                                        <p:tav tm="100000">
                                          <p:val>
                                            <p:strVal val="#ppt_x"/>
                                          </p:val>
                                        </p:tav>
                                      </p:tavLst>
                                    </p:anim>
                                    <p:anim calcmode="lin" valueType="num">
                                      <p:cBhvr>
                                        <p:cTn id="71" dur="500" fill="hold"/>
                                        <p:tgtEl>
                                          <p:spTgt spid="30"/>
                                        </p:tgtEl>
                                        <p:attrNameLst>
                                          <p:attrName>ppt_y</p:attrName>
                                        </p:attrNameLst>
                                      </p:cBhvr>
                                      <p:tavLst>
                                        <p:tav tm="0">
                                          <p:val>
                                            <p:strVal val="#ppt_y"/>
                                          </p:val>
                                        </p:tav>
                                        <p:tav tm="100000">
                                          <p:val>
                                            <p:strVal val="#ppt_y"/>
                                          </p:val>
                                        </p:tav>
                                      </p:tavLst>
                                    </p:anim>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39" presetClass="entr" presetSubtype="0" accel="10000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p:cTn id="77" dur="500" fill="hold"/>
                                        <p:tgtEl>
                                          <p:spTgt spid="33"/>
                                        </p:tgtEl>
                                        <p:attrNameLst>
                                          <p:attrName>ppt_h</p:attrName>
                                        </p:attrNameLst>
                                      </p:cBhvr>
                                      <p:tavLst>
                                        <p:tav tm="0">
                                          <p:val>
                                            <p:strVal val="#ppt_h/20"/>
                                          </p:val>
                                        </p:tav>
                                        <p:tav tm="50000">
                                          <p:val>
                                            <p:strVal val="#ppt_h/20"/>
                                          </p:val>
                                        </p:tav>
                                        <p:tav tm="100000">
                                          <p:val>
                                            <p:strVal val="#ppt_h"/>
                                          </p:val>
                                        </p:tav>
                                      </p:tavLst>
                                    </p:anim>
                                    <p:anim calcmode="lin" valueType="num">
                                      <p:cBhvr>
                                        <p:cTn id="78" dur="500" fill="hold"/>
                                        <p:tgtEl>
                                          <p:spTgt spid="33"/>
                                        </p:tgtEl>
                                        <p:attrNameLst>
                                          <p:attrName>ppt_w</p:attrName>
                                        </p:attrNameLst>
                                      </p:cBhvr>
                                      <p:tavLst>
                                        <p:tav tm="0">
                                          <p:val>
                                            <p:strVal val="#ppt_w+.3"/>
                                          </p:val>
                                        </p:tav>
                                        <p:tav tm="50000">
                                          <p:val>
                                            <p:strVal val="#ppt_w+.3"/>
                                          </p:val>
                                        </p:tav>
                                        <p:tav tm="100000">
                                          <p:val>
                                            <p:strVal val="#ppt_w"/>
                                          </p:val>
                                        </p:tav>
                                      </p:tavLst>
                                    </p:anim>
                                    <p:anim calcmode="lin" valueType="num">
                                      <p:cBhvr>
                                        <p:cTn id="79" dur="500" fill="hold"/>
                                        <p:tgtEl>
                                          <p:spTgt spid="33"/>
                                        </p:tgtEl>
                                        <p:attrNameLst>
                                          <p:attrName>ppt_x</p:attrName>
                                        </p:attrNameLst>
                                      </p:cBhvr>
                                      <p:tavLst>
                                        <p:tav tm="0">
                                          <p:val>
                                            <p:strVal val="#ppt_x-.3"/>
                                          </p:val>
                                        </p:tav>
                                        <p:tav tm="50000">
                                          <p:val>
                                            <p:strVal val="#ppt_x"/>
                                          </p:val>
                                        </p:tav>
                                        <p:tav tm="100000">
                                          <p:val>
                                            <p:strVal val="#ppt_x"/>
                                          </p:val>
                                        </p:tav>
                                      </p:tavLst>
                                    </p:anim>
                                    <p:anim calcmode="lin" valueType="num">
                                      <p:cBhvr>
                                        <p:cTn id="80" dur="500" fill="hold"/>
                                        <p:tgtEl>
                                          <p:spTgt spid="33"/>
                                        </p:tgtEl>
                                        <p:attrNameLst>
                                          <p:attrName>ppt_y</p:attrName>
                                        </p:attrNameLst>
                                      </p:cBhvr>
                                      <p:tavLst>
                                        <p:tav tm="0">
                                          <p:val>
                                            <p:strVal val="#ppt_y"/>
                                          </p:val>
                                        </p:tav>
                                        <p:tav tm="100000">
                                          <p:val>
                                            <p:strVal val="#ppt_y"/>
                                          </p:val>
                                        </p:tav>
                                      </p:tavLst>
                                    </p:anim>
                                  </p:childTnLst>
                                </p:cTn>
                              </p:par>
                              <p:par>
                                <p:cTn id="81" presetID="39" presetClass="entr" presetSubtype="0" accel="10000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 calcmode="lin" valueType="num">
                                      <p:cBhvr>
                                        <p:cTn id="83" dur="500" fill="hold"/>
                                        <p:tgtEl>
                                          <p:spTgt spid="31"/>
                                        </p:tgtEl>
                                        <p:attrNameLst>
                                          <p:attrName>ppt_h</p:attrName>
                                        </p:attrNameLst>
                                      </p:cBhvr>
                                      <p:tavLst>
                                        <p:tav tm="0">
                                          <p:val>
                                            <p:strVal val="#ppt_h/20"/>
                                          </p:val>
                                        </p:tav>
                                        <p:tav tm="50000">
                                          <p:val>
                                            <p:strVal val="#ppt_h/20"/>
                                          </p:val>
                                        </p:tav>
                                        <p:tav tm="100000">
                                          <p:val>
                                            <p:strVal val="#ppt_h"/>
                                          </p:val>
                                        </p:tav>
                                      </p:tavLst>
                                    </p:anim>
                                    <p:anim calcmode="lin" valueType="num">
                                      <p:cBhvr>
                                        <p:cTn id="84" dur="500" fill="hold"/>
                                        <p:tgtEl>
                                          <p:spTgt spid="31"/>
                                        </p:tgtEl>
                                        <p:attrNameLst>
                                          <p:attrName>ppt_w</p:attrName>
                                        </p:attrNameLst>
                                      </p:cBhvr>
                                      <p:tavLst>
                                        <p:tav tm="0">
                                          <p:val>
                                            <p:strVal val="#ppt_w+.3"/>
                                          </p:val>
                                        </p:tav>
                                        <p:tav tm="50000">
                                          <p:val>
                                            <p:strVal val="#ppt_w+.3"/>
                                          </p:val>
                                        </p:tav>
                                        <p:tav tm="100000">
                                          <p:val>
                                            <p:strVal val="#ppt_w"/>
                                          </p:val>
                                        </p:tav>
                                      </p:tavLst>
                                    </p:anim>
                                    <p:anim calcmode="lin" valueType="num">
                                      <p:cBhvr>
                                        <p:cTn id="85" dur="500" fill="hold"/>
                                        <p:tgtEl>
                                          <p:spTgt spid="31"/>
                                        </p:tgtEl>
                                        <p:attrNameLst>
                                          <p:attrName>ppt_x</p:attrName>
                                        </p:attrNameLst>
                                      </p:cBhvr>
                                      <p:tavLst>
                                        <p:tav tm="0">
                                          <p:val>
                                            <p:strVal val="#ppt_x-.3"/>
                                          </p:val>
                                        </p:tav>
                                        <p:tav tm="50000">
                                          <p:val>
                                            <p:strVal val="#ppt_x"/>
                                          </p:val>
                                        </p:tav>
                                        <p:tav tm="100000">
                                          <p:val>
                                            <p:strVal val="#ppt_x"/>
                                          </p:val>
                                        </p:tav>
                                      </p:tavLst>
                                    </p:anim>
                                    <p:anim calcmode="lin" valueType="num">
                                      <p:cBhvr>
                                        <p:cTn id="8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ounded Rectangle 3"/>
          <p:cNvSpPr/>
          <p:nvPr/>
        </p:nvSpPr>
        <p:spPr bwMode="auto">
          <a:xfrm>
            <a:off x="457200" y="457200"/>
            <a:ext cx="8186766" cy="3187824"/>
          </a:xfrm>
          <a:prstGeom prst="roundRect">
            <a:avLst/>
          </a:prstGeom>
          <a:noFill/>
          <a:ln w="76200">
            <a:solidFill>
              <a:srgbClr val="0000FF"/>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fontAlgn="auto">
              <a:spcBef>
                <a:spcPts val="0"/>
              </a:spcBef>
              <a:spcAft>
                <a:spcPts val="0"/>
              </a:spcAft>
              <a:defRPr/>
            </a:pPr>
            <a:r>
              <a:rPr lang="en-US" sz="2900" b="1" dirty="0">
                <a:solidFill>
                  <a:srgbClr val="0000FF"/>
                </a:solidFill>
                <a:latin typeface="Times New Roman" pitchFamily="18" charset="0"/>
                <a:cs typeface="Times New Roman" pitchFamily="18" charset="0"/>
              </a:rPr>
              <a:t>MỤC ĐÍCH</a:t>
            </a:r>
          </a:p>
          <a:p>
            <a:pPr algn="just" fontAlgn="auto">
              <a:spcBef>
                <a:spcPts val="0"/>
              </a:spcBef>
              <a:spcAft>
                <a:spcPts val="0"/>
              </a:spcAft>
              <a:defRPr/>
            </a:pPr>
            <a:r>
              <a:rPr lang="en-US" sz="2900" dirty="0">
                <a:solidFill>
                  <a:srgbClr val="0000FF"/>
                </a:solidFill>
                <a:latin typeface="Times New Roman" pitchFamily="18" charset="0"/>
                <a:cs typeface="Times New Roman" pitchFamily="18" charset="0"/>
              </a:rPr>
              <a:t>     </a:t>
            </a:r>
            <a:r>
              <a:rPr lang="nl-NL" sz="2900" dirty="0">
                <a:solidFill>
                  <a:srgbClr val="0000FF"/>
                </a:solidFill>
                <a:latin typeface="Times New Roman" pitchFamily="18" charset="0"/>
                <a:cs typeface="Times New Roman" pitchFamily="18" charset="0"/>
              </a:rPr>
              <a:t>Giới thiệu cho học viên nắm được </a:t>
            </a:r>
            <a:r>
              <a:rPr lang="vi-VN" sz="2900" dirty="0" smtClean="0">
                <a:solidFill>
                  <a:srgbClr val="0000FF"/>
                </a:solidFill>
                <a:latin typeface="Times New Roman" pitchFamily="18" charset="0"/>
                <a:cs typeface="Times New Roman" pitchFamily="18" charset="0"/>
              </a:rPr>
              <a:t>một số vấn đề cơ bản </a:t>
            </a:r>
            <a:r>
              <a:rPr lang="en-US" sz="2900" dirty="0" err="1" smtClean="0">
                <a:solidFill>
                  <a:srgbClr val="0000FF"/>
                </a:solidFill>
                <a:latin typeface="Times New Roman" pitchFamily="18" charset="0"/>
                <a:cs typeface="Times New Roman" pitchFamily="18" charset="0"/>
              </a:rPr>
              <a:t>của</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tư</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tưởng</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Hồ</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Chí</a:t>
            </a:r>
            <a:r>
              <a:rPr lang="en-US" sz="2900" dirty="0" smtClean="0">
                <a:solidFill>
                  <a:srgbClr val="0000FF"/>
                </a:solidFill>
                <a:latin typeface="Times New Roman" pitchFamily="18" charset="0"/>
                <a:cs typeface="Times New Roman" pitchFamily="18" charset="0"/>
              </a:rPr>
              <a:t> Minh </a:t>
            </a:r>
            <a:r>
              <a:rPr lang="vi-VN" sz="2900" dirty="0" smtClean="0">
                <a:solidFill>
                  <a:srgbClr val="0000FF"/>
                </a:solidFill>
                <a:latin typeface="Times New Roman" pitchFamily="18" charset="0"/>
                <a:cs typeface="Times New Roman" pitchFamily="18" charset="0"/>
              </a:rPr>
              <a:t>về </a:t>
            </a:r>
            <a:r>
              <a:rPr lang="en-US" sz="2900" dirty="0" err="1" smtClean="0">
                <a:solidFill>
                  <a:srgbClr val="0000FF"/>
                </a:solidFill>
                <a:latin typeface="Times New Roman" pitchFamily="18" charset="0"/>
                <a:cs typeface="Times New Roman" pitchFamily="18" charset="0"/>
              </a:rPr>
              <a:t>Chủ</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nghĩa</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xã</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hội</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và</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thời</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kỳ</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quá</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độ</a:t>
            </a:r>
            <a:r>
              <a:rPr lang="en-US" sz="2900" dirty="0" smtClean="0">
                <a:solidFill>
                  <a:srgbClr val="0000FF"/>
                </a:solidFill>
                <a:latin typeface="Times New Roman" pitchFamily="18" charset="0"/>
                <a:cs typeface="Times New Roman" pitchFamily="18" charset="0"/>
              </a:rPr>
              <a:t> </a:t>
            </a:r>
            <a:r>
              <a:rPr lang="en-US" sz="2900" dirty="0" err="1" smtClean="0">
                <a:solidFill>
                  <a:srgbClr val="0000FF"/>
                </a:solidFill>
                <a:latin typeface="Times New Roman" pitchFamily="18" charset="0"/>
                <a:cs typeface="Times New Roman" pitchFamily="18" charset="0"/>
              </a:rPr>
              <a:t>lên</a:t>
            </a:r>
            <a:r>
              <a:rPr lang="en-US" sz="2900" dirty="0" smtClean="0">
                <a:solidFill>
                  <a:srgbClr val="0000FF"/>
                </a:solidFill>
                <a:latin typeface="Times New Roman" pitchFamily="18" charset="0"/>
                <a:cs typeface="Times New Roman" pitchFamily="18" charset="0"/>
              </a:rPr>
              <a:t> CNXH ở </a:t>
            </a:r>
            <a:r>
              <a:rPr lang="en-US" sz="2900" dirty="0" err="1" smtClean="0">
                <a:solidFill>
                  <a:srgbClr val="0000FF"/>
                </a:solidFill>
                <a:latin typeface="Times New Roman" pitchFamily="18" charset="0"/>
                <a:cs typeface="Times New Roman" pitchFamily="18" charset="0"/>
              </a:rPr>
              <a:t>Việt</a:t>
            </a:r>
            <a:r>
              <a:rPr lang="en-US" sz="2900" dirty="0" smtClean="0">
                <a:solidFill>
                  <a:srgbClr val="0000FF"/>
                </a:solidFill>
                <a:latin typeface="Times New Roman" pitchFamily="18" charset="0"/>
                <a:cs typeface="Times New Roman" pitchFamily="18" charset="0"/>
              </a:rPr>
              <a:t> Nam</a:t>
            </a:r>
            <a:r>
              <a:rPr lang="en-US" sz="2900" smtClean="0">
                <a:solidFill>
                  <a:srgbClr val="0000FF"/>
                </a:solidFill>
                <a:latin typeface="Times New Roman" pitchFamily="18" charset="0"/>
                <a:cs typeface="Times New Roman" pitchFamily="18" charset="0"/>
              </a:rPr>
              <a:t>;</a:t>
            </a:r>
            <a:r>
              <a:rPr lang="vi-VN" sz="2900" smtClean="0">
                <a:solidFill>
                  <a:srgbClr val="0000FF"/>
                </a:solidFill>
                <a:latin typeface="Times New Roman" pitchFamily="18" charset="0"/>
                <a:cs typeface="Times New Roman" pitchFamily="18" charset="0"/>
              </a:rPr>
              <a:t> </a:t>
            </a:r>
            <a:r>
              <a:rPr lang="en-US" sz="2900" smtClean="0">
                <a:solidFill>
                  <a:srgbClr val="0000FF"/>
                </a:solidFill>
                <a:latin typeface="Times New Roman" pitchFamily="18" charset="0"/>
                <a:cs typeface="Times New Roman" pitchFamily="18" charset="0"/>
              </a:rPr>
              <a:t>trên cơ sở đó</a:t>
            </a:r>
            <a:r>
              <a:rPr lang="vi-VN" sz="2900" smtClean="0">
                <a:solidFill>
                  <a:srgbClr val="0000FF"/>
                </a:solidFill>
                <a:latin typeface="Times New Roman" pitchFamily="18" charset="0"/>
                <a:cs typeface="Times New Roman" pitchFamily="18" charset="0"/>
              </a:rPr>
              <a:t> </a:t>
            </a:r>
            <a:r>
              <a:rPr lang="vi-VN" sz="2900" dirty="0" smtClean="0">
                <a:solidFill>
                  <a:srgbClr val="0000FF"/>
                </a:solidFill>
                <a:latin typeface="Times New Roman" pitchFamily="18" charset="0"/>
                <a:cs typeface="Times New Roman" pitchFamily="18" charset="0"/>
              </a:rPr>
              <a:t>rút ra được ý nghĩa phương pháp luận để vận dụng vào quá trình học tập, công tác sau này.</a:t>
            </a:r>
            <a:endParaRPr lang="en-US" sz="2900" dirty="0" smtClean="0">
              <a:solidFill>
                <a:srgbClr val="0000FF"/>
              </a:solidFill>
              <a:latin typeface="Times New Roman" pitchFamily="18" charset="0"/>
              <a:cs typeface="Times New Roman" pitchFamily="18" charset="0"/>
            </a:endParaRPr>
          </a:p>
          <a:p>
            <a:pPr algn="just" fontAlgn="auto">
              <a:spcBef>
                <a:spcPts val="0"/>
              </a:spcBef>
              <a:spcAft>
                <a:spcPts val="0"/>
              </a:spcAft>
              <a:defRPr/>
            </a:pPr>
            <a:endParaRPr lang="en-US" dirty="0">
              <a:solidFill>
                <a:srgbClr val="0000FF"/>
              </a:solidFill>
              <a:latin typeface="Times New Roman" pitchFamily="18" charset="0"/>
              <a:cs typeface="Times New Roman" pitchFamily="18" charset="0"/>
            </a:endParaRPr>
          </a:p>
        </p:txBody>
      </p:sp>
      <p:sp>
        <p:nvSpPr>
          <p:cNvPr id="5" name="Rounded Rectangle 4"/>
          <p:cNvSpPr/>
          <p:nvPr/>
        </p:nvSpPr>
        <p:spPr bwMode="auto">
          <a:xfrm>
            <a:off x="533400" y="4260304"/>
            <a:ext cx="8077200" cy="1905000"/>
          </a:xfrm>
          <a:prstGeom prst="roundRect">
            <a:avLst/>
          </a:prstGeom>
          <a:noFill/>
          <a:ln w="76200">
            <a:solidFill>
              <a:srgbClr val="0000FF"/>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fontAlgn="auto">
              <a:spcBef>
                <a:spcPts val="0"/>
              </a:spcBef>
              <a:spcAft>
                <a:spcPts val="0"/>
              </a:spcAft>
              <a:defRPr/>
            </a:pPr>
            <a:r>
              <a:rPr lang="en-US" sz="2900" b="1">
                <a:solidFill>
                  <a:srgbClr val="0000FF"/>
                </a:solidFill>
                <a:latin typeface="Times New Roman" pitchFamily="18" charset="0"/>
                <a:cs typeface="Times New Roman" pitchFamily="18" charset="0"/>
              </a:rPr>
              <a:t>YÊU CẦU</a:t>
            </a:r>
          </a:p>
          <a:p>
            <a:pPr algn="just" fontAlgn="auto">
              <a:spcBef>
                <a:spcPts val="0"/>
              </a:spcBef>
              <a:spcAft>
                <a:spcPts val="0"/>
              </a:spcAft>
              <a:buFontTx/>
              <a:buChar char="-"/>
              <a:defRPr/>
            </a:pPr>
            <a:r>
              <a:rPr lang="en-US" sz="2900">
                <a:solidFill>
                  <a:srgbClr val="0000FF"/>
                </a:solidFill>
                <a:latin typeface="Times New Roman" pitchFamily="18" charset="0"/>
                <a:cs typeface="Times New Roman" pitchFamily="18" charset="0"/>
              </a:rPr>
              <a:t> Tập trung nghe, ghi chép và nắm nội dung của bài.</a:t>
            </a:r>
          </a:p>
          <a:p>
            <a:pPr algn="just" fontAlgn="auto">
              <a:spcBef>
                <a:spcPts val="0"/>
              </a:spcBef>
              <a:spcAft>
                <a:spcPts val="0"/>
              </a:spcAft>
              <a:buFontTx/>
              <a:buChar char="-"/>
              <a:defRPr/>
            </a:pPr>
            <a:r>
              <a:rPr lang="en-US" sz="2900">
                <a:solidFill>
                  <a:srgbClr val="0000FF"/>
                </a:solidFill>
                <a:latin typeface="Times New Roman" pitchFamily="18" charset="0"/>
                <a:cs typeface="Times New Roman" pitchFamily="18" charset="0"/>
              </a:rPr>
              <a:t> Chấp hành nghiêm quy chế huấn luyện.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3" name="Text Box 2"/>
          <p:cNvSpPr txBox="1">
            <a:spLocks noChangeArrowheads="1"/>
          </p:cNvSpPr>
          <p:nvPr/>
        </p:nvSpPr>
        <p:spPr bwMode="auto">
          <a:xfrm>
            <a:off x="1785938" y="152400"/>
            <a:ext cx="6824662" cy="707886"/>
          </a:xfrm>
          <a:prstGeom prst="rect">
            <a:avLst/>
          </a:prstGeom>
          <a:noFill/>
          <a:ln w="57150" cmpd="thinThick">
            <a:solidFill>
              <a:schemeClr val="accent1"/>
            </a:solidFill>
            <a:miter lim="800000"/>
            <a:headEnd/>
            <a:tailEnd/>
          </a:ln>
          <a:effectLst/>
        </p:spPr>
        <p:txBody>
          <a:bodyPr wrap="square">
            <a:spAutoFit/>
          </a:bodyPr>
          <a:lstStyle/>
          <a:p>
            <a:pPr>
              <a:spcBef>
                <a:spcPct val="50000"/>
              </a:spcBef>
            </a:pPr>
            <a:r>
              <a:rPr lang="en-US" sz="4000" b="1" i="1" dirty="0" smtClean="0">
                <a:latin typeface="Times New Roman" pitchFamily="18" charset="0"/>
                <a:cs typeface="Times New Roman" pitchFamily="18" charset="0"/>
              </a:rPr>
              <a:t>b) </a:t>
            </a:r>
            <a:r>
              <a:rPr lang="en-US" sz="4000" b="1" i="1" dirty="0" err="1" smtClean="0">
                <a:latin typeface="Times New Roman" pitchFamily="18" charset="0"/>
                <a:cs typeface="Times New Roman" pitchFamily="18" charset="0"/>
              </a:rPr>
              <a:t>Các</a:t>
            </a:r>
            <a:r>
              <a:rPr lang="en-US" sz="4000" b="1" i="1" dirty="0" smtClean="0">
                <a:latin typeface="Times New Roman" pitchFamily="18" charset="0"/>
                <a:cs typeface="Times New Roman" pitchFamily="18" charset="0"/>
              </a:rPr>
              <a:t> </a:t>
            </a:r>
            <a:r>
              <a:rPr lang="en-US" sz="4000" b="1" i="1" dirty="0" err="1">
                <a:latin typeface="Times New Roman" pitchFamily="18" charset="0"/>
                <a:cs typeface="Times New Roman" pitchFamily="18" charset="0"/>
              </a:rPr>
              <a:t>động</a:t>
            </a:r>
            <a:r>
              <a:rPr lang="en-US" sz="4000" b="1" i="1" dirty="0">
                <a:latin typeface="Times New Roman" pitchFamily="18" charset="0"/>
                <a:cs typeface="Times New Roman" pitchFamily="18" charset="0"/>
              </a:rPr>
              <a:t> </a:t>
            </a:r>
            <a:r>
              <a:rPr lang="en-US" sz="4000" b="1" i="1" dirty="0" err="1">
                <a:latin typeface="Times New Roman" pitchFamily="18" charset="0"/>
                <a:cs typeface="Times New Roman" pitchFamily="18" charset="0"/>
              </a:rPr>
              <a:t>lực</a:t>
            </a:r>
            <a:r>
              <a:rPr lang="en-US" sz="4000" b="1" i="1" dirty="0">
                <a:latin typeface="Times New Roman" pitchFamily="18" charset="0"/>
                <a:cs typeface="Times New Roman" pitchFamily="18" charset="0"/>
              </a:rPr>
              <a:t> </a:t>
            </a:r>
            <a:r>
              <a:rPr lang="en-US" sz="4000" b="1" i="1" dirty="0" err="1">
                <a:latin typeface="Times New Roman" pitchFamily="18" charset="0"/>
                <a:cs typeface="Times New Roman" pitchFamily="18" charset="0"/>
              </a:rPr>
              <a:t>của</a:t>
            </a:r>
            <a:r>
              <a:rPr lang="en-US" sz="4000" b="1" i="1" dirty="0">
                <a:latin typeface="Times New Roman" pitchFamily="18" charset="0"/>
                <a:cs typeface="Times New Roman" pitchFamily="18" charset="0"/>
              </a:rPr>
              <a:t> CNXH</a:t>
            </a:r>
          </a:p>
        </p:txBody>
      </p:sp>
      <p:sp>
        <p:nvSpPr>
          <p:cNvPr id="25" name="WordArt 3"/>
          <p:cNvSpPr>
            <a:spLocks noChangeArrowheads="1" noChangeShapeType="1" noTextEdit="1"/>
          </p:cNvSpPr>
          <p:nvPr/>
        </p:nvSpPr>
        <p:spPr bwMode="auto">
          <a:xfrm>
            <a:off x="0" y="990600"/>
            <a:ext cx="2438400" cy="771525"/>
          </a:xfrm>
          <a:prstGeom prst="rect">
            <a:avLst/>
          </a:prstGeom>
        </p:spPr>
        <p:txBody>
          <a:bodyPr wrap="none" fromWordArt="1">
            <a:prstTxWarp prst="textCascadeUp">
              <a:avLst>
                <a:gd name="adj" fmla="val 81120"/>
              </a:avLst>
            </a:prstTxWarp>
            <a:scene3d>
              <a:camera prst="legacyPerspectiveFront">
                <a:rot lat="20519999" lon="1080000" rev="0"/>
              </a:camera>
              <a:lightRig rig="legacyHarsh2" dir="b"/>
            </a:scene3d>
            <a:sp3d extrusionH="430200" prstMaterial="legacyMatte">
              <a:extrusionClr>
                <a:srgbClr val="FF6600"/>
              </a:extrusionClr>
            </a:sp3d>
          </a:bodyPr>
          <a:lstStyle/>
          <a:p>
            <a:r>
              <a:rPr lang="en-US" sz="3600" b="1" kern="10">
                <a:ln w="9525">
                  <a:round/>
                  <a:headEnd/>
                  <a:tailEnd/>
                </a:ln>
                <a:gradFill rotWithShape="0">
                  <a:gsLst>
                    <a:gs pos="0">
                      <a:srgbClr val="FFE701"/>
                    </a:gs>
                    <a:gs pos="100000">
                      <a:srgbClr val="FE3E02"/>
                    </a:gs>
                  </a:gsLst>
                  <a:lin ang="5400000" scaled="1"/>
                </a:gradFill>
                <a:latin typeface="Times New Roman" pitchFamily="18" charset="0"/>
                <a:ea typeface="Arial Unicode MS"/>
                <a:cs typeface="Times New Roman" pitchFamily="18" charset="0"/>
              </a:rPr>
              <a:t>Động lực là</a:t>
            </a:r>
          </a:p>
        </p:txBody>
      </p:sp>
      <p:sp>
        <p:nvSpPr>
          <p:cNvPr id="26" name="Oval 4"/>
          <p:cNvSpPr>
            <a:spLocks noChangeArrowheads="1"/>
          </p:cNvSpPr>
          <p:nvPr/>
        </p:nvSpPr>
        <p:spPr bwMode="auto">
          <a:xfrm>
            <a:off x="1143000" y="1295400"/>
            <a:ext cx="7772400" cy="2057400"/>
          </a:xfrm>
          <a:prstGeom prst="ellipse">
            <a:avLst/>
          </a:prstGeom>
          <a:solidFill>
            <a:schemeClr val="accent1"/>
          </a:solidFill>
          <a:ln w="28575">
            <a:solidFill>
              <a:schemeClr val="accent2"/>
            </a:solidFill>
            <a:round/>
            <a:headEnd/>
            <a:tailEnd/>
          </a:ln>
          <a:effectLst/>
        </p:spPr>
        <p:txBody>
          <a:bodyPr wrap="none" anchor="ctr"/>
          <a:lstStyle/>
          <a:p>
            <a:r>
              <a:rPr lang="en-US">
                <a:effectLst>
                  <a:outerShdw blurRad="38100" dist="38100" dir="2700000" algn="tl">
                    <a:srgbClr val="FFFFFF"/>
                  </a:outerShdw>
                </a:effectLst>
                <a:latin typeface="Times New Roman" pitchFamily="18" charset="0"/>
                <a:cs typeface="Times New Roman" pitchFamily="18" charset="0"/>
              </a:rPr>
              <a:t>những nhân tố góp phần thúc đẩy </a:t>
            </a:r>
          </a:p>
          <a:p>
            <a:r>
              <a:rPr lang="en-US">
                <a:effectLst>
                  <a:outerShdw blurRad="38100" dist="38100" dir="2700000" algn="tl">
                    <a:srgbClr val="FFFFFF"/>
                  </a:outerShdw>
                </a:effectLst>
                <a:latin typeface="Times New Roman" pitchFamily="18" charset="0"/>
                <a:cs typeface="Times New Roman" pitchFamily="18" charset="0"/>
              </a:rPr>
              <a:t>sự phát triển kinh tế - XH thông qua </a:t>
            </a:r>
          </a:p>
          <a:p>
            <a:r>
              <a:rPr lang="en-US">
                <a:effectLst>
                  <a:outerShdw blurRad="38100" dist="38100" dir="2700000" algn="tl">
                    <a:srgbClr val="FFFFFF"/>
                  </a:outerShdw>
                </a:effectLst>
                <a:latin typeface="Times New Roman" pitchFamily="18" charset="0"/>
                <a:cs typeface="Times New Roman" pitchFamily="18" charset="0"/>
              </a:rPr>
              <a:t>hoạt động của con người </a:t>
            </a:r>
          </a:p>
        </p:txBody>
      </p:sp>
      <p:sp>
        <p:nvSpPr>
          <p:cNvPr id="27" name="Text Box 6"/>
          <p:cNvSpPr txBox="1">
            <a:spLocks noChangeArrowheads="1"/>
          </p:cNvSpPr>
          <p:nvPr/>
        </p:nvSpPr>
        <p:spPr bwMode="auto">
          <a:xfrm>
            <a:off x="262270" y="3937590"/>
            <a:ext cx="3733800" cy="2554545"/>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wrap="square">
            <a:spAutoFit/>
          </a:bodyPr>
          <a:lstStyle/>
          <a:p>
            <a:pPr algn="just">
              <a:spcBef>
                <a:spcPct val="50000"/>
              </a:spcBef>
            </a:pPr>
            <a:r>
              <a:rPr lang="en-US" dirty="0" err="1" smtClean="0">
                <a:solidFill>
                  <a:srgbClr val="0000FF"/>
                </a:solidFill>
                <a:latin typeface="Times New Roman" pitchFamily="18" charset="0"/>
                <a:cs typeface="Times New Roman" pitchFamily="18" charset="0"/>
              </a:rPr>
              <a:t>Phát</a:t>
            </a:r>
            <a:r>
              <a:rPr lang="en-US" dirty="0" smtClean="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huy</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sức</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mạnh</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đoàn</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kết</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của</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cả</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cộng</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đồng</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dân</a:t>
            </a:r>
            <a:r>
              <a:rPr lang="en-US" dirty="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tộc</a:t>
            </a:r>
            <a:r>
              <a:rPr lang="en-US" dirty="0" smtClean="0">
                <a:solidFill>
                  <a:srgbClr val="0000FF"/>
                </a:solidFill>
                <a:latin typeface="Times New Roman" pitchFamily="18" charset="0"/>
                <a:cs typeface="Times New Roman" pitchFamily="18" charset="0"/>
              </a:rPr>
              <a:t> - </a:t>
            </a:r>
            <a:r>
              <a:rPr lang="en-US" dirty="0" err="1" smtClean="0">
                <a:solidFill>
                  <a:srgbClr val="0000FF"/>
                </a:solidFill>
                <a:latin typeface="Times New Roman" pitchFamily="18" charset="0"/>
                <a:cs typeface="Times New Roman" pitchFamily="18" charset="0"/>
              </a:rPr>
              <a:t>động</a:t>
            </a:r>
            <a:r>
              <a:rPr lang="en-US" dirty="0" smtClean="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lực</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chủ</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yếu</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để</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phát</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triển</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đất</a:t>
            </a:r>
            <a:r>
              <a:rPr lang="en-US" dirty="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nước</a:t>
            </a:r>
            <a:r>
              <a:rPr lang="en-US" dirty="0" smtClean="0">
                <a:solidFill>
                  <a:srgbClr val="0000FF"/>
                </a:solidFill>
                <a:latin typeface="Times New Roman" pitchFamily="18" charset="0"/>
                <a:cs typeface="Times New Roman" pitchFamily="18" charset="0"/>
              </a:rPr>
              <a:t>.</a:t>
            </a:r>
            <a:endParaRPr lang="en-US" dirty="0">
              <a:solidFill>
                <a:srgbClr val="0000FF"/>
              </a:solidFill>
              <a:latin typeface="Times New Roman" pitchFamily="18" charset="0"/>
              <a:cs typeface="Times New Roman" pitchFamily="18" charset="0"/>
            </a:endParaRPr>
          </a:p>
        </p:txBody>
      </p:sp>
      <p:sp>
        <p:nvSpPr>
          <p:cNvPr id="28" name="Text Box 7"/>
          <p:cNvSpPr txBox="1">
            <a:spLocks noChangeArrowheads="1"/>
          </p:cNvSpPr>
          <p:nvPr/>
        </p:nvSpPr>
        <p:spPr bwMode="auto">
          <a:xfrm>
            <a:off x="5715000" y="3928730"/>
            <a:ext cx="3276600" cy="2554545"/>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wrap="square">
            <a:spAutoFit/>
          </a:bodyPr>
          <a:lstStyle/>
          <a:p>
            <a:pPr algn="just">
              <a:spcBef>
                <a:spcPct val="50000"/>
              </a:spcBef>
            </a:pPr>
            <a:r>
              <a:rPr lang="en-US" dirty="0" err="1" smtClean="0">
                <a:solidFill>
                  <a:srgbClr val="0000FF"/>
                </a:solidFill>
                <a:latin typeface="Times New Roman" pitchFamily="18" charset="0"/>
                <a:cs typeface="Times New Roman" pitchFamily="18" charset="0"/>
              </a:rPr>
              <a:t>Phát</a:t>
            </a:r>
            <a:r>
              <a:rPr lang="en-US" dirty="0" smtClean="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huy</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sức</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mạnh</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của</a:t>
            </a:r>
            <a:r>
              <a:rPr lang="en-US" dirty="0">
                <a:solidFill>
                  <a:srgbClr val="0000FF"/>
                </a:solidFill>
                <a:latin typeface="Times New Roman" pitchFamily="18" charset="0"/>
                <a:cs typeface="Times New Roman" pitchFamily="18" charset="0"/>
              </a:rPr>
              <a:t> con </a:t>
            </a:r>
            <a:r>
              <a:rPr lang="en-US" dirty="0" err="1">
                <a:solidFill>
                  <a:srgbClr val="0000FF"/>
                </a:solidFill>
                <a:latin typeface="Times New Roman" pitchFamily="18" charset="0"/>
                <a:cs typeface="Times New Roman" pitchFamily="18" charset="0"/>
              </a:rPr>
              <a:t>người</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với</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tư</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cách</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cá</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nhân</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người</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lao</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động</a:t>
            </a:r>
            <a:r>
              <a:rPr lang="en-US" dirty="0">
                <a:solidFill>
                  <a:srgbClr val="0000FF"/>
                </a:solidFill>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a:t>
            </a:r>
            <a:endParaRPr lang="en-US" dirty="0">
              <a:solidFill>
                <a:srgbClr val="0000FF"/>
              </a:solidFill>
              <a:latin typeface="Times New Roman" pitchFamily="18" charset="0"/>
              <a:cs typeface="Times New Roman" pitchFamily="18" charset="0"/>
            </a:endParaRPr>
          </a:p>
        </p:txBody>
      </p:sp>
      <p:sp>
        <p:nvSpPr>
          <p:cNvPr id="29" name="Down Arrow 28"/>
          <p:cNvSpPr/>
          <p:nvPr/>
        </p:nvSpPr>
        <p:spPr>
          <a:xfrm>
            <a:off x="4605670" y="3429000"/>
            <a:ext cx="533400" cy="1295400"/>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0" name="Left-Right Arrow 29"/>
          <p:cNvSpPr/>
          <p:nvPr/>
        </p:nvSpPr>
        <p:spPr>
          <a:xfrm>
            <a:off x="4038600" y="4191000"/>
            <a:ext cx="1676400" cy="1066800"/>
          </a:xfrm>
          <a:prstGeom prst="lef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err="1" smtClean="0">
                <a:solidFill>
                  <a:srgbClr val="FF0000"/>
                </a:solidFill>
              </a:rPr>
              <a:t>Gồm</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ox(in)">
                                      <p:cBhvr>
                                        <p:cTn id="17" dur="500"/>
                                        <p:tgtEl>
                                          <p:spTgt spid="29"/>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ox(in)">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32"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amond(out)">
                                      <p:cBhvr>
                                        <p:cTn id="25" dur="20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32"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amond(out)">
                                      <p:cBhvr>
                                        <p:cTn id="30"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8" grpId="0" animBg="1"/>
      <p:bldP spid="29"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grpSp>
        <p:nvGrpSpPr>
          <p:cNvPr id="10" name="Diagram group"/>
          <p:cNvGrpSpPr/>
          <p:nvPr/>
        </p:nvGrpSpPr>
        <p:grpSpPr>
          <a:xfrm>
            <a:off x="1676400" y="228600"/>
            <a:ext cx="2590800" cy="2517347"/>
            <a:chOff x="5867403" y="4375682"/>
            <a:chExt cx="2863293" cy="2748695"/>
          </a:xfrm>
          <a:noFill/>
          <a:scene3d>
            <a:camera prst="perspectiveLeft" zoom="91000"/>
            <a:lightRig rig="threePt" dir="t">
              <a:rot lat="0" lon="0" rev="20640000"/>
            </a:lightRig>
          </a:scene3d>
        </p:grpSpPr>
        <p:grpSp>
          <p:nvGrpSpPr>
            <p:cNvPr id="11" name="Group 18"/>
            <p:cNvGrpSpPr/>
            <p:nvPr/>
          </p:nvGrpSpPr>
          <p:grpSpPr>
            <a:xfrm>
              <a:off x="5867403" y="4375682"/>
              <a:ext cx="2863293" cy="2748695"/>
              <a:chOff x="5867403" y="4375682"/>
              <a:chExt cx="2863293" cy="2748695"/>
            </a:xfrm>
            <a:grpFill/>
          </p:grpSpPr>
          <p:sp>
            <p:nvSpPr>
              <p:cNvPr id="14" name="Oval 13"/>
              <p:cNvSpPr/>
              <p:nvPr/>
            </p:nvSpPr>
            <p:spPr>
              <a:xfrm>
                <a:off x="5867403" y="4375682"/>
                <a:ext cx="2863293" cy="2748695"/>
              </a:xfrm>
              <a:prstGeom prst="ellipse">
                <a:avLst/>
              </a:prstGeom>
              <a:ln>
                <a:noFill/>
              </a:ln>
            </p:spPr>
            <p:style>
              <a:lnRef idx="1">
                <a:schemeClr val="accent4"/>
              </a:lnRef>
              <a:fillRef idx="3">
                <a:schemeClr val="accent4"/>
              </a:fillRef>
              <a:effectRef idx="2">
                <a:schemeClr val="accent4"/>
              </a:effectRef>
              <a:fontRef idx="minor">
                <a:schemeClr val="lt1"/>
              </a:fontRef>
            </p:style>
          </p:sp>
          <p:sp>
            <p:nvSpPr>
              <p:cNvPr id="15" name="Oval 4"/>
              <p:cNvSpPr/>
              <p:nvPr/>
            </p:nvSpPr>
            <p:spPr>
              <a:xfrm>
                <a:off x="6286723" y="4778219"/>
                <a:ext cx="2024653" cy="1943621"/>
              </a:xfrm>
              <a:prstGeom prst="rect">
                <a:avLst/>
              </a:prstGeom>
              <a:ln>
                <a:noFill/>
              </a:ln>
            </p:spPr>
            <p:style>
              <a:lnRef idx="1">
                <a:schemeClr val="accent4"/>
              </a:lnRef>
              <a:fillRef idx="3">
                <a:schemeClr val="accent4"/>
              </a:fillRef>
              <a:effectRef idx="2">
                <a:schemeClr val="accent4"/>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3600" b="1"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600" b="1" kern="12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Động</a:t>
                </a:r>
                <a:r>
                  <a:rPr lang="en-US" sz="3600" b="1"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600" b="1" kern="12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lực</a:t>
                </a:r>
                <a:r>
                  <a:rPr lang="en-US" sz="3600" b="1"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600" b="1" kern="12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bên</a:t>
                </a:r>
                <a:r>
                  <a:rPr lang="en-US" sz="3600" b="1"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600" b="1" kern="12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trong</a:t>
                </a:r>
                <a:endParaRPr lang="en-US" sz="3600" b="1" kern="12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grpSp>
        <p:nvGrpSpPr>
          <p:cNvPr id="16" name="Diagram group"/>
          <p:cNvGrpSpPr/>
          <p:nvPr/>
        </p:nvGrpSpPr>
        <p:grpSpPr>
          <a:xfrm>
            <a:off x="6052107" y="1216453"/>
            <a:ext cx="2787093" cy="2288747"/>
            <a:chOff x="5867403" y="4375682"/>
            <a:chExt cx="2863293" cy="2748695"/>
          </a:xfrm>
          <a:scene3d>
            <a:camera prst="perspectiveLeft" zoom="91000"/>
            <a:lightRig rig="threePt" dir="t">
              <a:rot lat="0" lon="0" rev="20640000"/>
            </a:lightRig>
          </a:scene3d>
        </p:grpSpPr>
        <p:grpSp>
          <p:nvGrpSpPr>
            <p:cNvPr id="17" name="Group 18"/>
            <p:cNvGrpSpPr/>
            <p:nvPr/>
          </p:nvGrpSpPr>
          <p:grpSpPr>
            <a:xfrm>
              <a:off x="5867403" y="4375682"/>
              <a:ext cx="2863293" cy="2748695"/>
              <a:chOff x="5867403" y="4375682"/>
              <a:chExt cx="2863293" cy="2748695"/>
            </a:xfrm>
          </p:grpSpPr>
          <p:sp>
            <p:nvSpPr>
              <p:cNvPr id="18" name="Oval 17"/>
              <p:cNvSpPr/>
              <p:nvPr/>
            </p:nvSpPr>
            <p:spPr>
              <a:xfrm>
                <a:off x="5867403" y="4375682"/>
                <a:ext cx="2863293" cy="2748695"/>
              </a:xfrm>
              <a:prstGeom prst="ellipse">
                <a:avLst/>
              </a:prstGeom>
              <a:sp3d extrusionH="50600" prstMaterial="metal">
                <a:bevelT w="101600" h="80600" prst="relaxedInset"/>
                <a:bevelB w="80600" h="80600" prst="relaxedInset"/>
              </a:sp3d>
            </p:spPr>
            <p:style>
              <a:lnRef idx="0">
                <a:schemeClr val="lt1">
                  <a:hueOff val="0"/>
                  <a:satOff val="0"/>
                  <a:lumOff val="0"/>
                  <a:alphaOff val="0"/>
                </a:schemeClr>
              </a:lnRef>
              <a:fillRef idx="1">
                <a:schemeClr val="accent2">
                  <a:hueOff val="-419062"/>
                  <a:satOff val="-4829"/>
                  <a:lumOff val="1079"/>
                  <a:alphaOff val="0"/>
                </a:schemeClr>
              </a:fillRef>
              <a:effectRef idx="1">
                <a:schemeClr val="accent2">
                  <a:hueOff val="-419062"/>
                  <a:satOff val="-4829"/>
                  <a:lumOff val="1079"/>
                  <a:alphaOff val="0"/>
                </a:schemeClr>
              </a:effectRef>
              <a:fontRef idx="minor">
                <a:schemeClr val="dk1"/>
              </a:fontRef>
            </p:style>
          </p:sp>
          <p:sp>
            <p:nvSpPr>
              <p:cNvPr id="19" name="Oval 4"/>
              <p:cNvSpPr/>
              <p:nvPr/>
            </p:nvSpPr>
            <p:spPr>
              <a:xfrm>
                <a:off x="6286723" y="4778219"/>
                <a:ext cx="2024653" cy="194362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3600" b="1"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600" b="1" kern="12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Động</a:t>
                </a:r>
                <a:r>
                  <a:rPr lang="en-US" sz="3600" b="1"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600" b="1" kern="12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lực</a:t>
                </a:r>
                <a:r>
                  <a:rPr lang="en-US" sz="3600" b="1"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600" b="1" kern="12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bên</a:t>
                </a:r>
                <a:r>
                  <a:rPr lang="en-US" sz="3600" b="1"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600" b="1" kern="12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ngoài</a:t>
                </a:r>
                <a:endParaRPr lang="en-US" sz="3600" b="1" kern="12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grpSp>
        <p:nvGrpSpPr>
          <p:cNvPr id="20" name="Diagram group"/>
          <p:cNvGrpSpPr/>
          <p:nvPr/>
        </p:nvGrpSpPr>
        <p:grpSpPr>
          <a:xfrm>
            <a:off x="-152400" y="1981200"/>
            <a:ext cx="3124200" cy="2748695"/>
            <a:chOff x="5867403" y="4375682"/>
            <a:chExt cx="2863293" cy="2748695"/>
          </a:xfrm>
          <a:noFill/>
          <a:scene3d>
            <a:camera prst="perspectiveLeft" zoom="91000"/>
            <a:lightRig rig="threePt" dir="t">
              <a:rot lat="0" lon="0" rev="20640000"/>
            </a:lightRig>
          </a:scene3d>
        </p:grpSpPr>
        <p:grpSp>
          <p:nvGrpSpPr>
            <p:cNvPr id="21" name="Group 18"/>
            <p:cNvGrpSpPr/>
            <p:nvPr/>
          </p:nvGrpSpPr>
          <p:grpSpPr>
            <a:xfrm>
              <a:off x="5867403" y="4375682"/>
              <a:ext cx="2863293" cy="2748695"/>
              <a:chOff x="5867403" y="4375682"/>
              <a:chExt cx="2863293" cy="2748695"/>
            </a:xfrm>
            <a:grpFill/>
          </p:grpSpPr>
          <p:sp>
            <p:nvSpPr>
              <p:cNvPr id="22" name="Oval 21"/>
              <p:cNvSpPr/>
              <p:nvPr/>
            </p:nvSpPr>
            <p:spPr>
              <a:xfrm>
                <a:off x="5867403" y="4375682"/>
                <a:ext cx="2863293" cy="2748695"/>
              </a:xfrm>
              <a:prstGeom prst="ellipse">
                <a:avLst/>
              </a:prstGeom>
              <a:ln>
                <a:noFill/>
              </a:ln>
            </p:spPr>
            <p:style>
              <a:lnRef idx="1">
                <a:schemeClr val="accent4"/>
              </a:lnRef>
              <a:fillRef idx="3">
                <a:schemeClr val="accent4"/>
              </a:fillRef>
              <a:effectRef idx="2">
                <a:schemeClr val="accent4"/>
              </a:effectRef>
              <a:fontRef idx="minor">
                <a:schemeClr val="lt1"/>
              </a:fontRef>
            </p:style>
          </p:sp>
          <p:sp>
            <p:nvSpPr>
              <p:cNvPr id="23" name="Oval 4"/>
              <p:cNvSpPr/>
              <p:nvPr/>
            </p:nvSpPr>
            <p:spPr>
              <a:xfrm>
                <a:off x="6286723" y="4778219"/>
                <a:ext cx="2024653" cy="1943621"/>
              </a:xfrm>
              <a:prstGeom prst="rect">
                <a:avLst/>
              </a:prstGeom>
              <a:ln>
                <a:noFill/>
              </a:ln>
            </p:spPr>
            <p:style>
              <a:lnRef idx="1">
                <a:schemeClr val="accent4"/>
              </a:lnRef>
              <a:fillRef idx="3">
                <a:schemeClr val="accent4"/>
              </a:fillRef>
              <a:effectRef idx="2">
                <a:schemeClr val="accent4"/>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b="1"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sp>
        <p:nvSpPr>
          <p:cNvPr id="24" name="Rectangle 1"/>
          <p:cNvSpPr>
            <a:spLocks noChangeArrowheads="1"/>
          </p:cNvSpPr>
          <p:nvPr/>
        </p:nvSpPr>
        <p:spPr bwMode="auto">
          <a:xfrm>
            <a:off x="382121" y="2438400"/>
            <a:ext cx="2056279" cy="1754326"/>
          </a:xfrm>
          <a:prstGeom prst="rect">
            <a:avLst/>
          </a:prstGeom>
          <a:ln>
            <a:noFill/>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Con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người</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nhân</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dân</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lao</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động</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nòng</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cốt</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là</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công</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nông</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trí</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thức</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là</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động</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lực</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quan</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trọng</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và</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quyết</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định</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nhất</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a:t>
            </a:r>
            <a:endParaRPr kumimoji="0" lang="en-US" sz="2400" b="0" i="0" u="none" strike="noStrike" cap="none" normalizeH="0" baseline="0" dirty="0" smtClean="0">
              <a:ln>
                <a:noFill/>
              </a:ln>
              <a:solidFill>
                <a:srgbClr val="0000FF"/>
              </a:solidFill>
              <a:effectLst/>
              <a:latin typeface="Arial" pitchFamily="34" charset="0"/>
              <a:cs typeface="Arial" pitchFamily="34" charset="0"/>
            </a:endParaRPr>
          </a:p>
        </p:txBody>
      </p:sp>
      <p:grpSp>
        <p:nvGrpSpPr>
          <p:cNvPr id="25" name="Diagram group"/>
          <p:cNvGrpSpPr/>
          <p:nvPr/>
        </p:nvGrpSpPr>
        <p:grpSpPr>
          <a:xfrm>
            <a:off x="0" y="4495800"/>
            <a:ext cx="2286000" cy="1752600"/>
            <a:chOff x="5867403" y="4375682"/>
            <a:chExt cx="2863293" cy="2748695"/>
          </a:xfrm>
          <a:noFill/>
          <a:scene3d>
            <a:camera prst="perspectiveLeft" zoom="91000"/>
            <a:lightRig rig="threePt" dir="t">
              <a:rot lat="0" lon="0" rev="20640000"/>
            </a:lightRig>
          </a:scene3d>
        </p:grpSpPr>
        <p:grpSp>
          <p:nvGrpSpPr>
            <p:cNvPr id="26" name="Group 18"/>
            <p:cNvGrpSpPr/>
            <p:nvPr/>
          </p:nvGrpSpPr>
          <p:grpSpPr>
            <a:xfrm>
              <a:off x="5867403" y="4375682"/>
              <a:ext cx="2863293" cy="2748695"/>
              <a:chOff x="5867403" y="4375682"/>
              <a:chExt cx="2863293" cy="2748695"/>
            </a:xfrm>
            <a:grpFill/>
          </p:grpSpPr>
          <p:sp>
            <p:nvSpPr>
              <p:cNvPr id="27" name="Oval 26"/>
              <p:cNvSpPr/>
              <p:nvPr/>
            </p:nvSpPr>
            <p:spPr>
              <a:xfrm>
                <a:off x="5867403" y="4375682"/>
                <a:ext cx="2863293" cy="2748695"/>
              </a:xfrm>
              <a:prstGeom prst="ellipse">
                <a:avLst/>
              </a:prstGeom>
              <a:ln>
                <a:noFill/>
              </a:ln>
            </p:spPr>
            <p:style>
              <a:lnRef idx="1">
                <a:schemeClr val="accent4"/>
              </a:lnRef>
              <a:fillRef idx="3">
                <a:schemeClr val="accent4"/>
              </a:fillRef>
              <a:effectRef idx="2">
                <a:schemeClr val="accent4"/>
              </a:effectRef>
              <a:fontRef idx="minor">
                <a:schemeClr val="lt1"/>
              </a:fontRef>
            </p:style>
          </p:sp>
          <p:sp>
            <p:nvSpPr>
              <p:cNvPr id="28" name="Oval 4"/>
              <p:cNvSpPr/>
              <p:nvPr/>
            </p:nvSpPr>
            <p:spPr>
              <a:xfrm>
                <a:off x="6286723" y="4778219"/>
                <a:ext cx="2024653" cy="1943621"/>
              </a:xfrm>
              <a:prstGeom prst="rect">
                <a:avLst/>
              </a:prstGeom>
              <a:ln>
                <a:noFill/>
              </a:ln>
            </p:spPr>
            <p:style>
              <a:lnRef idx="1">
                <a:schemeClr val="accent4"/>
              </a:lnRef>
              <a:fillRef idx="3">
                <a:schemeClr val="accent4"/>
              </a:fillRef>
              <a:effectRef idx="2">
                <a:schemeClr val="accent4"/>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b="1"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sp>
        <p:nvSpPr>
          <p:cNvPr id="29" name="Rectangle 2"/>
          <p:cNvSpPr>
            <a:spLocks noChangeArrowheads="1"/>
          </p:cNvSpPr>
          <p:nvPr/>
        </p:nvSpPr>
        <p:spPr bwMode="auto">
          <a:xfrm>
            <a:off x="533400" y="4753690"/>
            <a:ext cx="1371600" cy="1200329"/>
          </a:xfrm>
          <a:prstGeom prst="rect">
            <a:avLst/>
          </a:prstGeom>
          <a:ln>
            <a:noFill/>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Kinh</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tế</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là</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động</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lực</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quan</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trọng</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cần</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thiết</a:t>
            </a:r>
            <a:r>
              <a:rPr kumimoji="0" lang="en-US" sz="1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a:t>
            </a:r>
            <a:endParaRPr kumimoji="0" lang="en-US" sz="2400" b="0" i="0" u="none" strike="noStrike" cap="none" normalizeH="0" baseline="0" dirty="0" smtClean="0">
              <a:ln>
                <a:noFill/>
              </a:ln>
              <a:solidFill>
                <a:srgbClr val="0000FF"/>
              </a:solidFill>
              <a:effectLst/>
              <a:latin typeface="Arial" pitchFamily="34" charset="0"/>
              <a:cs typeface="Arial" pitchFamily="34" charset="0"/>
            </a:endParaRPr>
          </a:p>
        </p:txBody>
      </p:sp>
      <p:grpSp>
        <p:nvGrpSpPr>
          <p:cNvPr id="30" name="Diagram group"/>
          <p:cNvGrpSpPr/>
          <p:nvPr/>
        </p:nvGrpSpPr>
        <p:grpSpPr>
          <a:xfrm>
            <a:off x="4267200" y="3124200"/>
            <a:ext cx="4876800" cy="3810000"/>
            <a:chOff x="5867403" y="4375682"/>
            <a:chExt cx="2863293" cy="2748695"/>
          </a:xfrm>
          <a:scene3d>
            <a:camera prst="perspectiveLeft" zoom="91000"/>
            <a:lightRig rig="threePt" dir="t">
              <a:rot lat="0" lon="0" rev="20640000"/>
            </a:lightRig>
          </a:scene3d>
        </p:grpSpPr>
        <p:grpSp>
          <p:nvGrpSpPr>
            <p:cNvPr id="31" name="Group 18"/>
            <p:cNvGrpSpPr/>
            <p:nvPr/>
          </p:nvGrpSpPr>
          <p:grpSpPr>
            <a:xfrm>
              <a:off x="5867403" y="4375682"/>
              <a:ext cx="2863293" cy="2748695"/>
              <a:chOff x="5867403" y="4375682"/>
              <a:chExt cx="2863293" cy="2748695"/>
            </a:xfrm>
          </p:grpSpPr>
          <p:sp>
            <p:nvSpPr>
              <p:cNvPr id="32" name="Oval 31"/>
              <p:cNvSpPr/>
              <p:nvPr/>
            </p:nvSpPr>
            <p:spPr>
              <a:xfrm>
                <a:off x="5867403" y="4375682"/>
                <a:ext cx="2863293" cy="2748695"/>
              </a:xfrm>
              <a:prstGeom prst="ellipse">
                <a:avLst/>
              </a:prstGeom>
              <a:sp3d extrusionH="50600" prstMaterial="metal">
                <a:bevelT w="101600" h="80600" prst="relaxedInset"/>
                <a:bevelB w="80600" h="80600" prst="relaxedInset"/>
              </a:sp3d>
            </p:spPr>
            <p:style>
              <a:lnRef idx="0">
                <a:schemeClr val="lt1">
                  <a:hueOff val="0"/>
                  <a:satOff val="0"/>
                  <a:lumOff val="0"/>
                  <a:alphaOff val="0"/>
                </a:schemeClr>
              </a:lnRef>
              <a:fillRef idx="1">
                <a:schemeClr val="accent2">
                  <a:hueOff val="-419062"/>
                  <a:satOff val="-4829"/>
                  <a:lumOff val="1079"/>
                  <a:alphaOff val="0"/>
                </a:schemeClr>
              </a:fillRef>
              <a:effectRef idx="1">
                <a:schemeClr val="accent2">
                  <a:hueOff val="-419062"/>
                  <a:satOff val="-4829"/>
                  <a:lumOff val="1079"/>
                  <a:alphaOff val="0"/>
                </a:schemeClr>
              </a:effectRef>
              <a:fontRef idx="minor">
                <a:schemeClr val="dk1"/>
              </a:fontRef>
            </p:style>
          </p:sp>
          <p:sp>
            <p:nvSpPr>
              <p:cNvPr id="33" name="Oval 4"/>
              <p:cNvSpPr/>
              <p:nvPr/>
            </p:nvSpPr>
            <p:spPr>
              <a:xfrm>
                <a:off x="6286723" y="4778219"/>
                <a:ext cx="2024653" cy="194362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b="1"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sp>
        <p:nvSpPr>
          <p:cNvPr id="34" name="Rectangle 4"/>
          <p:cNvSpPr>
            <a:spLocks noChangeArrowheads="1"/>
          </p:cNvSpPr>
          <p:nvPr/>
        </p:nvSpPr>
        <p:spPr bwMode="auto">
          <a:xfrm>
            <a:off x="5334000" y="3754651"/>
            <a:ext cx="3048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Phải</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kết</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hợp</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được</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với</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sức</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mạnh</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thời</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đại</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tăng</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cường</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đoàn</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kết</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quốc</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tế</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chủ</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nghĩa</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yêu</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nước</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phải</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gắn</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liền</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với</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chủ</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nghĩa</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quốc</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tế</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của</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giai</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cấp</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công</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nhân</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phải</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sử</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dụng</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tốt</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thành</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quả</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khoa</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học</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kỹ</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thuật</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của</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thế</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giới</a:t>
            </a:r>
            <a:r>
              <a:rPr kumimoji="0" lang="en-US" sz="20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rgbClr val="0000FF"/>
              </a:solidFill>
              <a:effectLst/>
              <a:latin typeface="Arial" pitchFamily="34" charset="0"/>
              <a:cs typeface="Arial" pitchFamily="34" charset="0"/>
            </a:endParaRPr>
          </a:p>
        </p:txBody>
      </p:sp>
      <p:grpSp>
        <p:nvGrpSpPr>
          <p:cNvPr id="35" name="Diagram group"/>
          <p:cNvGrpSpPr/>
          <p:nvPr/>
        </p:nvGrpSpPr>
        <p:grpSpPr>
          <a:xfrm>
            <a:off x="1905000" y="4800600"/>
            <a:ext cx="2590800" cy="2057400"/>
            <a:chOff x="5867403" y="4375682"/>
            <a:chExt cx="2863293" cy="2748695"/>
          </a:xfrm>
          <a:noFill/>
          <a:scene3d>
            <a:camera prst="perspectiveLeft" zoom="91000"/>
            <a:lightRig rig="threePt" dir="t">
              <a:rot lat="0" lon="0" rev="20640000"/>
            </a:lightRig>
          </a:scene3d>
        </p:grpSpPr>
        <p:grpSp>
          <p:nvGrpSpPr>
            <p:cNvPr id="36" name="Group 18"/>
            <p:cNvGrpSpPr/>
            <p:nvPr/>
          </p:nvGrpSpPr>
          <p:grpSpPr>
            <a:xfrm>
              <a:off x="5867403" y="4375682"/>
              <a:ext cx="2863293" cy="2748695"/>
              <a:chOff x="5867403" y="4375682"/>
              <a:chExt cx="2863293" cy="2748695"/>
            </a:xfrm>
            <a:grpFill/>
          </p:grpSpPr>
          <p:sp>
            <p:nvSpPr>
              <p:cNvPr id="37" name="Oval 36"/>
              <p:cNvSpPr/>
              <p:nvPr/>
            </p:nvSpPr>
            <p:spPr>
              <a:xfrm>
                <a:off x="5867403" y="4375682"/>
                <a:ext cx="2863293" cy="2748695"/>
              </a:xfrm>
              <a:prstGeom prst="ellipse">
                <a:avLst/>
              </a:prstGeom>
              <a:ln>
                <a:noFill/>
              </a:ln>
            </p:spPr>
            <p:style>
              <a:lnRef idx="1">
                <a:schemeClr val="accent4"/>
              </a:lnRef>
              <a:fillRef idx="3">
                <a:schemeClr val="accent4"/>
              </a:fillRef>
              <a:effectRef idx="2">
                <a:schemeClr val="accent4"/>
              </a:effectRef>
              <a:fontRef idx="minor">
                <a:schemeClr val="lt1"/>
              </a:fontRef>
            </p:style>
          </p:sp>
          <p:sp>
            <p:nvSpPr>
              <p:cNvPr id="38" name="Oval 4"/>
              <p:cNvSpPr/>
              <p:nvPr/>
            </p:nvSpPr>
            <p:spPr>
              <a:xfrm>
                <a:off x="6286723" y="4778219"/>
                <a:ext cx="2024653" cy="1943621"/>
              </a:xfrm>
              <a:prstGeom prst="rect">
                <a:avLst/>
              </a:prstGeom>
              <a:ln>
                <a:noFill/>
              </a:ln>
            </p:spPr>
            <p:style>
              <a:lnRef idx="1">
                <a:schemeClr val="accent4"/>
              </a:lnRef>
              <a:fillRef idx="3">
                <a:schemeClr val="accent4"/>
              </a:fillRef>
              <a:effectRef idx="2">
                <a:schemeClr val="accent4"/>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b="1"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sp>
        <p:nvSpPr>
          <p:cNvPr id="39" name="Rectangle 5"/>
          <p:cNvSpPr>
            <a:spLocks noChangeArrowheads="1"/>
          </p:cNvSpPr>
          <p:nvPr/>
        </p:nvSpPr>
        <p:spPr bwMode="auto">
          <a:xfrm>
            <a:off x="2404730" y="5169195"/>
            <a:ext cx="1600200" cy="1323439"/>
          </a:xfrm>
          <a:prstGeom prst="rect">
            <a:avLst/>
          </a:prstGeom>
          <a:ln>
            <a:noFill/>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Văn</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hóa</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khoa</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học</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giáo</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dục</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là</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động</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lực</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tinh</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thần</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không</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thể</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thiếu</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của</a:t>
            </a: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CNXH.</a:t>
            </a:r>
            <a:endParaRPr kumimoji="0" lang="en-US" sz="2000" b="0" i="0" u="none" strike="noStrike" cap="none" normalizeH="0" baseline="0" dirty="0" smtClean="0">
              <a:ln>
                <a:noFill/>
              </a:ln>
              <a:solidFill>
                <a:srgbClr val="0000FF"/>
              </a:solidFill>
              <a:effectLst/>
              <a:latin typeface="Arial" pitchFamily="34" charset="0"/>
              <a:cs typeface="Arial" pitchFamily="34" charset="0"/>
            </a:endParaRPr>
          </a:p>
        </p:txBody>
      </p:sp>
      <p:sp>
        <p:nvSpPr>
          <p:cNvPr id="40" name="Left-Right-Up Arrow 39"/>
          <p:cNvSpPr/>
          <p:nvPr/>
        </p:nvSpPr>
        <p:spPr>
          <a:xfrm>
            <a:off x="3886200" y="1295400"/>
            <a:ext cx="2438400" cy="121920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Diagram group"/>
          <p:cNvGrpSpPr/>
          <p:nvPr/>
        </p:nvGrpSpPr>
        <p:grpSpPr>
          <a:xfrm>
            <a:off x="4114800" y="-74183"/>
            <a:ext cx="2022392" cy="1902983"/>
            <a:chOff x="169903" y="0"/>
            <a:chExt cx="2022392" cy="1902983"/>
          </a:xfrm>
          <a:scene3d>
            <a:camera prst="perspectiveLeft" zoom="91000"/>
            <a:lightRig rig="threePt" dir="t">
              <a:rot lat="0" lon="0" rev="20640000"/>
            </a:lightRig>
          </a:scene3d>
        </p:grpSpPr>
        <p:grpSp>
          <p:nvGrpSpPr>
            <p:cNvPr id="42" name="Group 54"/>
            <p:cNvGrpSpPr/>
            <p:nvPr/>
          </p:nvGrpSpPr>
          <p:grpSpPr>
            <a:xfrm>
              <a:off x="169903" y="0"/>
              <a:ext cx="2022392" cy="1902983"/>
              <a:chOff x="169903" y="0"/>
              <a:chExt cx="2022392" cy="1902983"/>
            </a:xfrm>
          </p:grpSpPr>
          <p:sp>
            <p:nvSpPr>
              <p:cNvPr id="43" name="Oval 42"/>
              <p:cNvSpPr/>
              <p:nvPr/>
            </p:nvSpPr>
            <p:spPr>
              <a:xfrm>
                <a:off x="169903" y="0"/>
                <a:ext cx="2022392" cy="1902983"/>
              </a:xfrm>
              <a:prstGeom prst="ellipse">
                <a:avLst/>
              </a:pr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Oval 4"/>
              <p:cNvSpPr/>
              <p:nvPr/>
            </p:nvSpPr>
            <p:spPr>
              <a:xfrm>
                <a:off x="466076" y="278685"/>
                <a:ext cx="1430046" cy="134561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Động</a:t>
                </a:r>
                <a:r>
                  <a:rPr lang="en-US" sz="32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3200" b="1" kern="1200" dirty="0" err="1" smtClean="0">
                    <a:effectLst>
                      <a:outerShdw blurRad="38100" dist="38100" dir="2700000" algn="tl">
                        <a:srgbClr val="000000">
                          <a:alpha val="43137"/>
                        </a:srgbClr>
                      </a:outerShdw>
                    </a:effectLst>
                    <a:latin typeface="Times New Roman" pitchFamily="18" charset="0"/>
                    <a:cs typeface="Times New Roman" pitchFamily="18" charset="0"/>
                  </a:rPr>
                  <a:t>lực</a:t>
                </a:r>
                <a:r>
                  <a:rPr lang="en-US" sz="32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3200" b="1" kern="1200"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sz="3200" b="1" kern="1200" dirty="0" smtClean="0">
                    <a:effectLst>
                      <a:outerShdw blurRad="38100" dist="38100" dir="2700000" algn="tl">
                        <a:srgbClr val="000000">
                          <a:alpha val="43137"/>
                        </a:srgbClr>
                      </a:outerShdw>
                    </a:effectLst>
                    <a:latin typeface="Times New Roman" pitchFamily="18" charset="0"/>
                    <a:cs typeface="Times New Roman" pitchFamily="18" charset="0"/>
                  </a:rPr>
                  <a:t> CNXH</a:t>
                </a:r>
                <a:endParaRPr lang="en-US" sz="3200" b="1" kern="1200" dirty="0">
                  <a:effectLst>
                    <a:outerShdw blurRad="38100" dist="38100" dir="2700000" algn="tl">
                      <a:srgbClr val="000000">
                        <a:alpha val="43137"/>
                      </a:srgbClr>
                    </a:outerShdw>
                  </a:effectLst>
                  <a:latin typeface="Times New Roman" pitchFamily="18" charset="0"/>
                  <a:cs typeface="Times New Roman"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checkerboard(across)">
                                      <p:cBhvr>
                                        <p:cTn id="7" dur="500"/>
                                        <p:tgtEl>
                                          <p:spTgt spid="40"/>
                                        </p:tgtEl>
                                      </p:cBhvr>
                                    </p:animEffect>
                                  </p:childTnLst>
                                </p:cTn>
                              </p:par>
                              <p:par>
                                <p:cTn id="8" presetID="5" presetClass="entr" presetSubtype="1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checkerboard(across)">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xit" presetSubtype="16" fill="hold" nodeType="clickEffect">
                                  <p:stCondLst>
                                    <p:cond delay="0"/>
                                  </p:stCondLst>
                                  <p:childTnLst>
                                    <p:animEffect transition="out" filter="diamond(in)">
                                      <p:cBhvr>
                                        <p:cTn id="28" dur="2000"/>
                                        <p:tgtEl>
                                          <p:spTgt spid="16"/>
                                        </p:tgtEl>
                                      </p:cBhvr>
                                    </p:animEffect>
                                    <p:set>
                                      <p:cBhvr>
                                        <p:cTn id="29" dur="1" fill="hold">
                                          <p:stCondLst>
                                            <p:cond delay="1999"/>
                                          </p:stCondLst>
                                        </p:cTn>
                                        <p:tgtEl>
                                          <p:spTgt spid="1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amond(in)">
                                      <p:cBhvr>
                                        <p:cTn id="34" dur="2000"/>
                                        <p:tgtEl>
                                          <p:spTgt spid="20"/>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amond(in)">
                                      <p:cBhvr>
                                        <p:cTn id="37" dur="20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4"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heel(4)">
                                      <p:cBhvr>
                                        <p:cTn id="42" dur="2000"/>
                                        <p:tgtEl>
                                          <p:spTgt spid="25"/>
                                        </p:tgtEl>
                                      </p:cBhvr>
                                    </p:animEffect>
                                  </p:childTnLst>
                                </p:cTn>
                              </p:par>
                              <p:par>
                                <p:cTn id="43" presetID="21"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heel(4)">
                                      <p:cBhvr>
                                        <p:cTn id="45" dur="20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1000" fill="hold"/>
                                        <p:tgtEl>
                                          <p:spTgt spid="35"/>
                                        </p:tgtEl>
                                        <p:attrNameLst>
                                          <p:attrName>ppt_x</p:attrName>
                                        </p:attrNameLst>
                                      </p:cBhvr>
                                      <p:tavLst>
                                        <p:tav tm="0">
                                          <p:val>
                                            <p:strVal val="#ppt_x-.2"/>
                                          </p:val>
                                        </p:tav>
                                        <p:tav tm="100000">
                                          <p:val>
                                            <p:strVal val="#ppt_x"/>
                                          </p:val>
                                        </p:tav>
                                      </p:tavLst>
                                    </p:anim>
                                    <p:anim calcmode="lin" valueType="num">
                                      <p:cBhvr>
                                        <p:cTn id="51"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52" dur="1000"/>
                                        <p:tgtEl>
                                          <p:spTgt spid="35"/>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1000" fill="hold"/>
                                        <p:tgtEl>
                                          <p:spTgt spid="39"/>
                                        </p:tgtEl>
                                        <p:attrNameLst>
                                          <p:attrName>ppt_x</p:attrName>
                                        </p:attrNameLst>
                                      </p:cBhvr>
                                      <p:tavLst>
                                        <p:tav tm="0">
                                          <p:val>
                                            <p:strVal val="#ppt_x-.2"/>
                                          </p:val>
                                        </p:tav>
                                        <p:tav tm="100000">
                                          <p:val>
                                            <p:strVal val="#ppt_x"/>
                                          </p:val>
                                        </p:tav>
                                      </p:tavLst>
                                    </p:anim>
                                    <p:anim calcmode="lin" valueType="num">
                                      <p:cBhvr>
                                        <p:cTn id="56"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57" dur="10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0"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ntr" presetSubtype="4"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heel(4)">
                                      <p:cBhvr>
                                        <p:cTn id="69" dur="2000"/>
                                        <p:tgtEl>
                                          <p:spTgt spid="30"/>
                                        </p:tgtEl>
                                      </p:cBhvr>
                                    </p:animEffect>
                                  </p:childTnLst>
                                </p:cTn>
                              </p:par>
                              <p:par>
                                <p:cTn id="70" presetID="21" presetClass="entr" presetSubtype="4"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heel(4)">
                                      <p:cBhvr>
                                        <p:cTn id="72"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4" grpId="0"/>
      <p:bldP spid="39"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nvGraphicFramePr>
        <p:xfrm>
          <a:off x="-1828800" y="-952500"/>
          <a:ext cx="2362200"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 name="Picture 39" descr="Kết quả hình ảnh cho HOA SEN"/>
          <p:cNvPicPr>
            <a:picLocks noChangeAspect="1" noChangeArrowheads="1"/>
          </p:cNvPicPr>
          <p:nvPr/>
        </p:nvPicPr>
        <p:blipFill>
          <a:blip r:embed="rId7" cstate="print"/>
          <a:srcRect/>
          <a:stretch>
            <a:fillRect/>
          </a:stretch>
        </p:blipFill>
        <p:spPr bwMode="auto">
          <a:xfrm>
            <a:off x="0" y="0"/>
            <a:ext cx="9144000" cy="6858000"/>
          </a:xfrm>
          <a:prstGeom prst="rect">
            <a:avLst/>
          </a:prstGeom>
          <a:noFill/>
          <a:ln w="9525">
            <a:noFill/>
            <a:miter lim="800000"/>
            <a:headEnd/>
            <a:tailEnd/>
          </a:ln>
        </p:spPr>
      </p:pic>
      <p:sp>
        <p:nvSpPr>
          <p:cNvPr id="41" name="Text Box 2"/>
          <p:cNvSpPr txBox="1">
            <a:spLocks noChangeArrowheads="1"/>
          </p:cNvSpPr>
          <p:nvPr/>
        </p:nvSpPr>
        <p:spPr bwMode="auto">
          <a:xfrm>
            <a:off x="1371600" y="417493"/>
            <a:ext cx="6400800" cy="954107"/>
          </a:xfrm>
          <a:prstGeom prst="rect">
            <a:avLst/>
          </a:prstGeom>
          <a:ln>
            <a:headEnd/>
            <a:tailEnd/>
          </a:ln>
          <a:effectLst>
            <a:outerShdw blurRad="228600" dist="330200" dir="20340000" sx="104000" sy="104000" rotWithShape="0">
              <a:schemeClr val="bg2">
                <a:lumMod val="50000"/>
              </a:schemeClr>
            </a:outerShdw>
          </a:effectLst>
        </p:spPr>
        <p:style>
          <a:lnRef idx="3">
            <a:schemeClr val="lt1"/>
          </a:lnRef>
          <a:fillRef idx="1">
            <a:schemeClr val="accent5"/>
          </a:fillRef>
          <a:effectRef idx="1">
            <a:schemeClr val="accent5"/>
          </a:effectRef>
          <a:fontRef idx="minor">
            <a:schemeClr val="lt1"/>
          </a:fontRef>
        </p:style>
        <p:txBody>
          <a:bodyPr>
            <a:spAutoFit/>
          </a:bodyPr>
          <a:lstStyle/>
          <a:p>
            <a:pPr>
              <a:spcBef>
                <a:spcPct val="50000"/>
              </a:spcBef>
            </a:pPr>
            <a:r>
              <a:rPr lang="en-US" sz="2800" b="1" dirty="0" smtClean="0">
                <a:solidFill>
                  <a:srgbClr val="0000FF"/>
                </a:solidFill>
                <a:latin typeface="Times New Roman" pitchFamily="18" charset="0"/>
                <a:cs typeface="Times New Roman" pitchFamily="18" charset="0"/>
              </a:rPr>
              <a:t>HCM </a:t>
            </a:r>
            <a:r>
              <a:rPr lang="en-US" sz="2800" b="1" dirty="0" err="1" smtClean="0">
                <a:solidFill>
                  <a:srgbClr val="0000FF"/>
                </a:solidFill>
                <a:latin typeface="Times New Roman" pitchFamily="18" charset="0"/>
                <a:cs typeface="Times New Roman" pitchFamily="18" charset="0"/>
              </a:rPr>
              <a:t>chỉ</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ra</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các</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yếu</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tố</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kìm</a:t>
            </a:r>
            <a:r>
              <a:rPr lang="en-US" sz="2800" b="1" dirty="0" smtClean="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hãm</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sự</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phát</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triển</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của</a:t>
            </a:r>
            <a:r>
              <a:rPr lang="en-US" sz="2800" b="1" dirty="0">
                <a:solidFill>
                  <a:srgbClr val="0000FF"/>
                </a:solidFill>
                <a:latin typeface="Times New Roman" pitchFamily="18" charset="0"/>
                <a:cs typeface="Times New Roman" pitchFamily="18" charset="0"/>
              </a:rPr>
              <a:t> </a:t>
            </a:r>
            <a:r>
              <a:rPr lang="en-US" sz="2800" b="1" dirty="0" smtClean="0">
                <a:solidFill>
                  <a:srgbClr val="0000FF"/>
                </a:solidFill>
                <a:latin typeface="Times New Roman" pitchFamily="18" charset="0"/>
                <a:cs typeface="Times New Roman" pitchFamily="18" charset="0"/>
              </a:rPr>
              <a:t>CNXH, </a:t>
            </a:r>
            <a:r>
              <a:rPr lang="en-US" sz="2800" b="1" dirty="0" err="1" smtClean="0">
                <a:solidFill>
                  <a:srgbClr val="0000FF"/>
                </a:solidFill>
                <a:latin typeface="Times New Roman" pitchFamily="18" charset="0"/>
                <a:cs typeface="Times New Roman" pitchFamily="18" charset="0"/>
              </a:rPr>
              <a:t>đó</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là</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các</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lực</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cản</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như</a:t>
            </a:r>
            <a:r>
              <a:rPr lang="en-US" sz="2800" b="1" dirty="0" smtClean="0">
                <a:solidFill>
                  <a:srgbClr val="0000FF"/>
                </a:solidFill>
                <a:latin typeface="Times New Roman" pitchFamily="18" charset="0"/>
                <a:cs typeface="Times New Roman" pitchFamily="18" charset="0"/>
              </a:rPr>
              <a:t>:</a:t>
            </a:r>
            <a:endParaRPr lang="en-US" sz="2800" b="1" dirty="0">
              <a:solidFill>
                <a:srgbClr val="0000FF"/>
              </a:solidFill>
              <a:latin typeface="Times New Roman" pitchFamily="18" charset="0"/>
              <a:cs typeface="Times New Roman" pitchFamily="18" charset="0"/>
            </a:endParaRPr>
          </a:p>
        </p:txBody>
      </p:sp>
      <p:sp>
        <p:nvSpPr>
          <p:cNvPr id="46" name="AutoShape 3"/>
          <p:cNvSpPr>
            <a:spLocks noChangeArrowheads="1"/>
          </p:cNvSpPr>
          <p:nvPr/>
        </p:nvSpPr>
        <p:spPr bwMode="auto">
          <a:xfrm>
            <a:off x="304800" y="2433638"/>
            <a:ext cx="1524000" cy="3810000"/>
          </a:xfrm>
          <a:prstGeom prst="flowChartAlternateProcess">
            <a:avLst/>
          </a:prstGeom>
          <a:solidFill>
            <a:schemeClr val="hlink"/>
          </a:solidFill>
          <a:ln w="9525">
            <a:solidFill>
              <a:schemeClr val="accent2"/>
            </a:solidFill>
            <a:miter lim="800000"/>
            <a:headEnd/>
            <a:tailEnd/>
          </a:ln>
          <a:effectLst>
            <a:outerShdw sx="109000" sy="109000" algn="t" rotWithShape="0">
              <a:srgbClr val="00B0F0"/>
            </a:outerShdw>
          </a:effectLst>
          <a:scene3d>
            <a:camera prst="orthographicFront"/>
            <a:lightRig rig="threePt" dir="t"/>
          </a:scene3d>
          <a:sp3d>
            <a:bevelT w="0" h="139700" prst="cross"/>
          </a:sp3d>
        </p:spPr>
        <p:txBody>
          <a:bodyPr wrap="none" anchor="ctr"/>
          <a:lstStyle/>
          <a:p>
            <a:endParaRPr lang="en-US" dirty="0" smtClean="0">
              <a:solidFill>
                <a:srgbClr val="0000FF"/>
              </a:solidFill>
              <a:latin typeface="Times New Roman" pitchFamily="18" charset="0"/>
              <a:cs typeface="Times New Roman" pitchFamily="18" charset="0"/>
            </a:endParaRPr>
          </a:p>
        </p:txBody>
      </p:sp>
      <p:sp>
        <p:nvSpPr>
          <p:cNvPr id="47" name="AutoShape 4"/>
          <p:cNvSpPr>
            <a:spLocks noChangeArrowheads="1"/>
          </p:cNvSpPr>
          <p:nvPr/>
        </p:nvSpPr>
        <p:spPr bwMode="auto">
          <a:xfrm>
            <a:off x="2209800" y="2419350"/>
            <a:ext cx="1828800" cy="3810000"/>
          </a:xfrm>
          <a:prstGeom prst="flowChartAlternateProcess">
            <a:avLst/>
          </a:prstGeom>
          <a:solidFill>
            <a:schemeClr val="hlink"/>
          </a:solidFill>
          <a:ln w="9525">
            <a:solidFill>
              <a:schemeClr val="accent2"/>
            </a:solidFill>
            <a:miter lim="800000"/>
            <a:headEnd/>
            <a:tailEnd/>
          </a:ln>
          <a:effectLst>
            <a:outerShdw sx="109000" sy="109000" algn="t" rotWithShape="0">
              <a:srgbClr val="00B0F0"/>
            </a:outerShdw>
          </a:effectLst>
          <a:scene3d>
            <a:camera prst="orthographicFront"/>
            <a:lightRig rig="threePt" dir="t"/>
          </a:scene3d>
          <a:sp3d>
            <a:bevelT w="0" h="139700" prst="cross"/>
          </a:sp3d>
        </p:spPr>
        <p:txBody>
          <a:bodyPr wrap="none" anchor="ctr"/>
          <a:lstStyle/>
          <a:p>
            <a:endParaRPr lang="en-US" dirty="0">
              <a:solidFill>
                <a:srgbClr val="0000FF"/>
              </a:solidFill>
              <a:latin typeface="Times New Roman" pitchFamily="18" charset="0"/>
              <a:cs typeface="Times New Roman" pitchFamily="18" charset="0"/>
            </a:endParaRPr>
          </a:p>
        </p:txBody>
      </p:sp>
      <p:sp>
        <p:nvSpPr>
          <p:cNvPr id="52" name="AutoShape 5"/>
          <p:cNvSpPr>
            <a:spLocks noChangeArrowheads="1"/>
          </p:cNvSpPr>
          <p:nvPr/>
        </p:nvSpPr>
        <p:spPr bwMode="auto">
          <a:xfrm>
            <a:off x="4429125" y="2390775"/>
            <a:ext cx="1981200" cy="3810000"/>
          </a:xfrm>
          <a:prstGeom prst="flowChartAlternateProcess">
            <a:avLst/>
          </a:prstGeom>
          <a:solidFill>
            <a:schemeClr val="hlink"/>
          </a:solidFill>
          <a:ln w="9525">
            <a:solidFill>
              <a:schemeClr val="accent2"/>
            </a:solidFill>
            <a:miter lim="800000"/>
            <a:headEnd/>
            <a:tailEnd/>
          </a:ln>
          <a:effectLst>
            <a:outerShdw sx="109000" sy="109000" algn="t" rotWithShape="0">
              <a:srgbClr val="00B0F0"/>
            </a:outerShdw>
          </a:effectLst>
          <a:scene3d>
            <a:camera prst="orthographicFront"/>
            <a:lightRig rig="threePt" dir="t"/>
          </a:scene3d>
          <a:sp3d>
            <a:bevelT w="0" h="139700" prst="cross"/>
          </a:sp3d>
        </p:spPr>
        <p:txBody>
          <a:bodyPr wrap="none" anchor="ctr"/>
          <a:lstStyle/>
          <a:p>
            <a:endParaRPr lang="en-US" dirty="0">
              <a:solidFill>
                <a:srgbClr val="0000FF"/>
              </a:solidFill>
              <a:latin typeface="Times New Roman" pitchFamily="18" charset="0"/>
              <a:cs typeface="Times New Roman" pitchFamily="18" charset="0"/>
            </a:endParaRPr>
          </a:p>
        </p:txBody>
      </p:sp>
      <p:sp>
        <p:nvSpPr>
          <p:cNvPr id="58" name="AutoShape 6"/>
          <p:cNvSpPr>
            <a:spLocks noChangeArrowheads="1"/>
          </p:cNvSpPr>
          <p:nvPr/>
        </p:nvSpPr>
        <p:spPr bwMode="auto">
          <a:xfrm>
            <a:off x="6824663" y="2366963"/>
            <a:ext cx="1981200" cy="3810000"/>
          </a:xfrm>
          <a:prstGeom prst="flowChartAlternateProcess">
            <a:avLst/>
          </a:prstGeom>
          <a:solidFill>
            <a:schemeClr val="hlink"/>
          </a:solidFill>
          <a:ln w="9525">
            <a:solidFill>
              <a:schemeClr val="accent2"/>
            </a:solidFill>
            <a:miter lim="800000"/>
            <a:headEnd/>
            <a:tailEnd/>
          </a:ln>
          <a:effectLst>
            <a:outerShdw sx="109000" sy="109000" algn="t" rotWithShape="0">
              <a:srgbClr val="00B0F0"/>
            </a:outerShdw>
          </a:effectLst>
          <a:scene3d>
            <a:camera prst="orthographicFront"/>
            <a:lightRig rig="threePt" dir="t"/>
          </a:scene3d>
          <a:sp3d>
            <a:bevelT w="0" h="139700" prst="cross"/>
          </a:sp3d>
        </p:spPr>
        <p:txBody>
          <a:bodyPr wrap="none" anchor="ctr"/>
          <a:lstStyle/>
          <a:p>
            <a:r>
              <a:rPr lang="en-US" sz="2800" dirty="0" err="1" smtClean="0">
                <a:solidFill>
                  <a:srgbClr val="0000FF"/>
                </a:solidFill>
                <a:latin typeface="Times New Roman" pitchFamily="18" charset="0"/>
                <a:cs typeface="Times New Roman" pitchFamily="18" charset="0"/>
              </a:rPr>
              <a:t>Chống</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mất</a:t>
            </a:r>
            <a:endParaRPr lang="en-US" sz="2800" dirty="0" smtClean="0">
              <a:solidFill>
                <a:srgbClr val="0000FF"/>
              </a:solidFill>
              <a:latin typeface="Times New Roman" pitchFamily="18" charset="0"/>
              <a:cs typeface="Times New Roman" pitchFamily="18" charset="0"/>
            </a:endParaRPr>
          </a:p>
          <a:p>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đoàn</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kết</a:t>
            </a:r>
            <a:r>
              <a:rPr lang="en-US" sz="2800" dirty="0" smtClean="0">
                <a:solidFill>
                  <a:srgbClr val="0000FF"/>
                </a:solidFill>
                <a:latin typeface="Times New Roman" pitchFamily="18" charset="0"/>
                <a:cs typeface="Times New Roman" pitchFamily="18" charset="0"/>
              </a:rPr>
              <a:t> </a:t>
            </a:r>
          </a:p>
          <a:p>
            <a:r>
              <a:rPr lang="en-US" sz="2800" dirty="0" err="1" smtClean="0">
                <a:solidFill>
                  <a:srgbClr val="0000FF"/>
                </a:solidFill>
                <a:latin typeface="Times New Roman" pitchFamily="18" charset="0"/>
                <a:cs typeface="Times New Roman" pitchFamily="18" charset="0"/>
              </a:rPr>
              <a:t>nội</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bộ</a:t>
            </a:r>
            <a:endParaRPr lang="en-US" sz="2800" dirty="0">
              <a:solidFill>
                <a:srgbClr val="0000FF"/>
              </a:solidFill>
              <a:latin typeface="Times New Roman" pitchFamily="18" charset="0"/>
              <a:cs typeface="Times New Roman" pitchFamily="18" charset="0"/>
            </a:endParaRPr>
          </a:p>
          <a:p>
            <a:r>
              <a:rPr lang="en-US" sz="2800" dirty="0" err="1">
                <a:solidFill>
                  <a:srgbClr val="0000FF"/>
                </a:solidFill>
                <a:latin typeface="Times New Roman" pitchFamily="18" charset="0"/>
                <a:cs typeface="Times New Roman" pitchFamily="18" charset="0"/>
              </a:rPr>
              <a:t>chủ</a:t>
            </a:r>
            <a:r>
              <a:rPr lang="en-US" sz="2800" dirty="0">
                <a:solidFill>
                  <a:srgbClr val="0000FF"/>
                </a:solidFill>
                <a:latin typeface="Times New Roman" pitchFamily="18" charset="0"/>
                <a:cs typeface="Times New Roman" pitchFamily="18" charset="0"/>
              </a:rPr>
              <a:t> </a:t>
            </a:r>
            <a:r>
              <a:rPr lang="en-US" sz="2800" dirty="0" err="1">
                <a:solidFill>
                  <a:srgbClr val="0000FF"/>
                </a:solidFill>
                <a:latin typeface="Times New Roman" pitchFamily="18" charset="0"/>
                <a:cs typeface="Times New Roman" pitchFamily="18" charset="0"/>
              </a:rPr>
              <a:t>quan</a:t>
            </a:r>
            <a:r>
              <a:rPr lang="en-US" sz="2800" dirty="0">
                <a:solidFill>
                  <a:srgbClr val="0000FF"/>
                </a:solidFill>
                <a:latin typeface="Times New Roman" pitchFamily="18" charset="0"/>
                <a:cs typeface="Times New Roman" pitchFamily="18" charset="0"/>
              </a:rPr>
              <a:t>,</a:t>
            </a:r>
          </a:p>
          <a:p>
            <a:r>
              <a:rPr lang="en-US" sz="2800" dirty="0" err="1">
                <a:solidFill>
                  <a:srgbClr val="0000FF"/>
                </a:solidFill>
                <a:latin typeface="Times New Roman" pitchFamily="18" charset="0"/>
                <a:cs typeface="Times New Roman" pitchFamily="18" charset="0"/>
              </a:rPr>
              <a:t>bảo</a:t>
            </a:r>
            <a:r>
              <a:rPr lang="en-US" sz="2800" dirty="0">
                <a:solidFill>
                  <a:srgbClr val="0000FF"/>
                </a:solidFill>
                <a:latin typeface="Times New Roman" pitchFamily="18" charset="0"/>
                <a:cs typeface="Times New Roman" pitchFamily="18" charset="0"/>
              </a:rPr>
              <a:t> </a:t>
            </a:r>
            <a:r>
              <a:rPr lang="en-US" sz="2800" dirty="0" err="1">
                <a:solidFill>
                  <a:srgbClr val="0000FF"/>
                </a:solidFill>
                <a:latin typeface="Times New Roman" pitchFamily="18" charset="0"/>
                <a:cs typeface="Times New Roman" pitchFamily="18" charset="0"/>
              </a:rPr>
              <a:t>thủ</a:t>
            </a:r>
            <a:r>
              <a:rPr lang="en-US" sz="2800" dirty="0">
                <a:solidFill>
                  <a:srgbClr val="0000FF"/>
                </a:solidFill>
                <a:latin typeface="Times New Roman" pitchFamily="18" charset="0"/>
                <a:cs typeface="Times New Roman" pitchFamily="18" charset="0"/>
              </a:rPr>
              <a:t>,</a:t>
            </a:r>
          </a:p>
          <a:p>
            <a:r>
              <a:rPr lang="en-US" sz="2800" dirty="0" err="1">
                <a:solidFill>
                  <a:srgbClr val="0000FF"/>
                </a:solidFill>
                <a:latin typeface="Times New Roman" pitchFamily="18" charset="0"/>
                <a:cs typeface="Times New Roman" pitchFamily="18" charset="0"/>
              </a:rPr>
              <a:t>giáo</a:t>
            </a:r>
            <a:r>
              <a:rPr lang="en-US" sz="2800" dirty="0">
                <a:solidFill>
                  <a:srgbClr val="0000FF"/>
                </a:solidFill>
                <a:latin typeface="Times New Roman" pitchFamily="18" charset="0"/>
                <a:cs typeface="Times New Roman" pitchFamily="18" charset="0"/>
              </a:rPr>
              <a:t> </a:t>
            </a:r>
            <a:r>
              <a:rPr lang="en-US" sz="2800" dirty="0" err="1">
                <a:solidFill>
                  <a:srgbClr val="0000FF"/>
                </a:solidFill>
                <a:latin typeface="Times New Roman" pitchFamily="18" charset="0"/>
                <a:cs typeface="Times New Roman" pitchFamily="18" charset="0"/>
              </a:rPr>
              <a:t>điều</a:t>
            </a:r>
            <a:r>
              <a:rPr lang="en-US" sz="2800" dirty="0">
                <a:solidFill>
                  <a:srgbClr val="0000FF"/>
                </a:solidFill>
                <a:latin typeface="Times New Roman" pitchFamily="18" charset="0"/>
                <a:cs typeface="Times New Roman" pitchFamily="18" charset="0"/>
              </a:rPr>
              <a:t>,</a:t>
            </a:r>
          </a:p>
          <a:p>
            <a:r>
              <a:rPr lang="en-US" sz="2800" dirty="0">
                <a:solidFill>
                  <a:srgbClr val="0000FF"/>
                </a:solidFill>
                <a:latin typeface="Times New Roman" pitchFamily="18" charset="0"/>
                <a:cs typeface="Times New Roman" pitchFamily="18" charset="0"/>
              </a:rPr>
              <a:t> </a:t>
            </a:r>
            <a:r>
              <a:rPr lang="en-US" sz="2800" dirty="0" err="1">
                <a:solidFill>
                  <a:srgbClr val="0000FF"/>
                </a:solidFill>
                <a:latin typeface="Times New Roman" pitchFamily="18" charset="0"/>
                <a:cs typeface="Times New Roman" pitchFamily="18" charset="0"/>
              </a:rPr>
              <a:t>lười</a:t>
            </a:r>
            <a:r>
              <a:rPr lang="en-US" sz="2800" dirty="0">
                <a:solidFill>
                  <a:srgbClr val="0000FF"/>
                </a:solidFill>
                <a:latin typeface="Times New Roman" pitchFamily="18" charset="0"/>
                <a:cs typeface="Times New Roman" pitchFamily="18" charset="0"/>
              </a:rPr>
              <a:t> </a:t>
            </a:r>
            <a:r>
              <a:rPr lang="en-US" sz="2800" dirty="0" err="1">
                <a:solidFill>
                  <a:srgbClr val="0000FF"/>
                </a:solidFill>
                <a:latin typeface="Times New Roman" pitchFamily="18" charset="0"/>
                <a:cs typeface="Times New Roman" pitchFamily="18" charset="0"/>
              </a:rPr>
              <a:t>biếng</a:t>
            </a:r>
            <a:endParaRPr lang="en-US" sz="2800" dirty="0">
              <a:solidFill>
                <a:srgbClr val="0000FF"/>
              </a:solidFill>
              <a:latin typeface="Times New Roman" pitchFamily="18" charset="0"/>
              <a:cs typeface="Times New Roman" pitchFamily="18" charset="0"/>
            </a:endParaRPr>
          </a:p>
          <a:p>
            <a:r>
              <a:rPr lang="en-US" sz="2800" dirty="0" err="1">
                <a:solidFill>
                  <a:srgbClr val="0000FF"/>
                </a:solidFill>
                <a:latin typeface="Times New Roman" pitchFamily="18" charset="0"/>
                <a:cs typeface="Times New Roman" pitchFamily="18" charset="0"/>
              </a:rPr>
              <a:t>v.v</a:t>
            </a:r>
            <a:r>
              <a:rPr lang="en-US" sz="2800" dirty="0">
                <a:solidFill>
                  <a:srgbClr val="0000FF"/>
                </a:solidFill>
                <a:latin typeface="Times New Roman" pitchFamily="18" charset="0"/>
                <a:cs typeface="Times New Roman" pitchFamily="18" charset="0"/>
              </a:rPr>
              <a:t>…</a:t>
            </a:r>
          </a:p>
        </p:txBody>
      </p:sp>
      <p:sp>
        <p:nvSpPr>
          <p:cNvPr id="59" name="Line 7"/>
          <p:cNvSpPr>
            <a:spLocks noChangeShapeType="1"/>
          </p:cNvSpPr>
          <p:nvPr/>
        </p:nvSpPr>
        <p:spPr bwMode="auto">
          <a:xfrm flipH="1">
            <a:off x="914400" y="1371600"/>
            <a:ext cx="3657600" cy="990600"/>
          </a:xfrm>
          <a:prstGeom prst="line">
            <a:avLst/>
          </a:prstGeom>
          <a:noFill/>
          <a:ln w="76200">
            <a:solidFill>
              <a:schemeClr val="accent2"/>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60" name="Line 8"/>
          <p:cNvSpPr>
            <a:spLocks noChangeShapeType="1"/>
          </p:cNvSpPr>
          <p:nvPr/>
        </p:nvSpPr>
        <p:spPr bwMode="auto">
          <a:xfrm flipH="1">
            <a:off x="3124200" y="1371600"/>
            <a:ext cx="1447800" cy="990600"/>
          </a:xfrm>
          <a:prstGeom prst="line">
            <a:avLst/>
          </a:prstGeom>
          <a:noFill/>
          <a:ln w="76200">
            <a:solidFill>
              <a:schemeClr val="accent2"/>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61" name="Line 9"/>
          <p:cNvSpPr>
            <a:spLocks noChangeShapeType="1"/>
          </p:cNvSpPr>
          <p:nvPr/>
        </p:nvSpPr>
        <p:spPr bwMode="auto">
          <a:xfrm>
            <a:off x="4557713" y="1385887"/>
            <a:ext cx="914400" cy="990600"/>
          </a:xfrm>
          <a:prstGeom prst="line">
            <a:avLst/>
          </a:prstGeom>
          <a:noFill/>
          <a:ln w="76200">
            <a:solidFill>
              <a:schemeClr val="accent2"/>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62" name="Line 10"/>
          <p:cNvSpPr>
            <a:spLocks noChangeShapeType="1"/>
          </p:cNvSpPr>
          <p:nvPr/>
        </p:nvSpPr>
        <p:spPr bwMode="auto">
          <a:xfrm>
            <a:off x="4572000" y="1385887"/>
            <a:ext cx="3276600" cy="914400"/>
          </a:xfrm>
          <a:prstGeom prst="line">
            <a:avLst/>
          </a:prstGeom>
          <a:noFill/>
          <a:ln w="76200">
            <a:solidFill>
              <a:schemeClr val="accent2"/>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13" name="Rectangle 12"/>
          <p:cNvSpPr/>
          <p:nvPr/>
        </p:nvSpPr>
        <p:spPr>
          <a:xfrm>
            <a:off x="304800" y="2619613"/>
            <a:ext cx="1447800" cy="3323987"/>
          </a:xfrm>
          <a:prstGeom prst="rect">
            <a:avLst/>
          </a:prstGeom>
        </p:spPr>
        <p:txBody>
          <a:bodyPr wrap="square">
            <a:spAutoFit/>
          </a:bodyPr>
          <a:lstStyle/>
          <a:p>
            <a:pPr lvl="0"/>
            <a:r>
              <a:rPr lang="en-US" sz="3000" dirty="0" err="1" smtClean="0">
                <a:solidFill>
                  <a:srgbClr val="0000FF"/>
                </a:solidFill>
                <a:latin typeface="Times New Roman" pitchFamily="18" charset="0"/>
                <a:cs typeface="Times New Roman" pitchFamily="18" charset="0"/>
              </a:rPr>
              <a:t>Căn</a:t>
            </a:r>
            <a:r>
              <a:rPr lang="en-US" sz="3000" dirty="0" smtClean="0">
                <a:solidFill>
                  <a:srgbClr val="0000FF"/>
                </a:solidFill>
                <a:latin typeface="Times New Roman" pitchFamily="18" charset="0"/>
                <a:cs typeface="Times New Roman" pitchFamily="18" charset="0"/>
              </a:rPr>
              <a:t> </a:t>
            </a:r>
            <a:r>
              <a:rPr lang="en-US" sz="3000" dirty="0" err="1" smtClean="0">
                <a:solidFill>
                  <a:srgbClr val="0000FF"/>
                </a:solidFill>
                <a:latin typeface="Times New Roman" pitchFamily="18" charset="0"/>
                <a:cs typeface="Times New Roman" pitchFamily="18" charset="0"/>
              </a:rPr>
              <a:t>bệnh</a:t>
            </a:r>
            <a:r>
              <a:rPr lang="en-US" sz="3000" dirty="0" smtClean="0">
                <a:solidFill>
                  <a:srgbClr val="0000FF"/>
                </a:solidFill>
                <a:latin typeface="Times New Roman" pitchFamily="18" charset="0"/>
                <a:cs typeface="Times New Roman" pitchFamily="18" charset="0"/>
              </a:rPr>
              <a:t> </a:t>
            </a:r>
            <a:r>
              <a:rPr lang="en-US" sz="3000" dirty="0" err="1" smtClean="0">
                <a:solidFill>
                  <a:srgbClr val="0000FF"/>
                </a:solidFill>
                <a:latin typeface="Times New Roman" pitchFamily="18" charset="0"/>
                <a:cs typeface="Times New Roman" pitchFamily="18" charset="0"/>
              </a:rPr>
              <a:t>thái</a:t>
            </a:r>
            <a:r>
              <a:rPr lang="en-US" sz="3000" dirty="0" smtClean="0">
                <a:solidFill>
                  <a:srgbClr val="0000FF"/>
                </a:solidFill>
                <a:latin typeface="Times New Roman" pitchFamily="18" charset="0"/>
                <a:cs typeface="Times New Roman" pitchFamily="18" charset="0"/>
              </a:rPr>
              <a:t> </a:t>
            </a:r>
            <a:r>
              <a:rPr lang="en-US" sz="3000" dirty="0" err="1" smtClean="0">
                <a:solidFill>
                  <a:srgbClr val="0000FF"/>
                </a:solidFill>
                <a:latin typeface="Times New Roman" pitchFamily="18" charset="0"/>
                <a:cs typeface="Times New Roman" pitchFamily="18" charset="0"/>
              </a:rPr>
              <a:t>hóa</a:t>
            </a:r>
            <a:r>
              <a:rPr lang="en-US" sz="3000" dirty="0" smtClean="0">
                <a:solidFill>
                  <a:srgbClr val="0000FF"/>
                </a:solidFill>
                <a:latin typeface="Times New Roman" pitchFamily="18" charset="0"/>
                <a:cs typeface="Times New Roman" pitchFamily="18" charset="0"/>
              </a:rPr>
              <a:t>, </a:t>
            </a:r>
            <a:r>
              <a:rPr lang="en-US" sz="3000" dirty="0" err="1" smtClean="0">
                <a:solidFill>
                  <a:srgbClr val="0000FF"/>
                </a:solidFill>
                <a:latin typeface="Times New Roman" pitchFamily="18" charset="0"/>
                <a:cs typeface="Times New Roman" pitchFamily="18" charset="0"/>
              </a:rPr>
              <a:t>biến</a:t>
            </a:r>
            <a:r>
              <a:rPr lang="en-US" sz="3000" dirty="0" smtClean="0">
                <a:solidFill>
                  <a:srgbClr val="0000FF"/>
                </a:solidFill>
                <a:latin typeface="Times New Roman" pitchFamily="18" charset="0"/>
                <a:cs typeface="Times New Roman" pitchFamily="18" charset="0"/>
              </a:rPr>
              <a:t> </a:t>
            </a:r>
            <a:r>
              <a:rPr lang="en-US" sz="3000" dirty="0" err="1" smtClean="0">
                <a:solidFill>
                  <a:srgbClr val="0000FF"/>
                </a:solidFill>
                <a:latin typeface="Times New Roman" pitchFamily="18" charset="0"/>
                <a:cs typeface="Times New Roman" pitchFamily="18" charset="0"/>
              </a:rPr>
              <a:t>chất</a:t>
            </a:r>
            <a:r>
              <a:rPr lang="en-US" sz="3000" dirty="0" smtClean="0">
                <a:solidFill>
                  <a:srgbClr val="0000FF"/>
                </a:solidFill>
                <a:latin typeface="Times New Roman" pitchFamily="18" charset="0"/>
                <a:cs typeface="Times New Roman" pitchFamily="18" charset="0"/>
              </a:rPr>
              <a:t> </a:t>
            </a:r>
            <a:r>
              <a:rPr lang="en-US" sz="3000" dirty="0" err="1" smtClean="0">
                <a:solidFill>
                  <a:srgbClr val="0000FF"/>
                </a:solidFill>
                <a:latin typeface="Times New Roman" pitchFamily="18" charset="0"/>
                <a:cs typeface="Times New Roman" pitchFamily="18" charset="0"/>
              </a:rPr>
              <a:t>của</a:t>
            </a:r>
            <a:r>
              <a:rPr lang="en-US" sz="3000" dirty="0" smtClean="0">
                <a:solidFill>
                  <a:srgbClr val="0000FF"/>
                </a:solidFill>
                <a:latin typeface="Times New Roman" pitchFamily="18" charset="0"/>
                <a:cs typeface="Times New Roman" pitchFamily="18" charset="0"/>
              </a:rPr>
              <a:t> </a:t>
            </a:r>
            <a:r>
              <a:rPr lang="en-US" sz="3000" dirty="0" err="1" smtClean="0">
                <a:solidFill>
                  <a:srgbClr val="0000FF"/>
                </a:solidFill>
                <a:latin typeface="Times New Roman" pitchFamily="18" charset="0"/>
                <a:cs typeface="Times New Roman" pitchFamily="18" charset="0"/>
              </a:rPr>
              <a:t>cán</a:t>
            </a:r>
            <a:r>
              <a:rPr lang="en-US" sz="3000" dirty="0" smtClean="0">
                <a:solidFill>
                  <a:srgbClr val="0000FF"/>
                </a:solidFill>
                <a:latin typeface="Times New Roman" pitchFamily="18" charset="0"/>
                <a:cs typeface="Times New Roman" pitchFamily="18" charset="0"/>
              </a:rPr>
              <a:t> </a:t>
            </a:r>
            <a:r>
              <a:rPr lang="en-US" sz="3000" dirty="0" err="1" smtClean="0">
                <a:solidFill>
                  <a:srgbClr val="0000FF"/>
                </a:solidFill>
                <a:latin typeface="Times New Roman" pitchFamily="18" charset="0"/>
                <a:cs typeface="Times New Roman" pitchFamily="18" charset="0"/>
              </a:rPr>
              <a:t>bộ</a:t>
            </a:r>
            <a:r>
              <a:rPr lang="en-US" sz="3000" dirty="0" smtClean="0">
                <a:solidFill>
                  <a:srgbClr val="0000FF"/>
                </a:solidFill>
                <a:latin typeface="Times New Roman" pitchFamily="18" charset="0"/>
                <a:cs typeface="Times New Roman" pitchFamily="18" charset="0"/>
              </a:rPr>
              <a:t>;</a:t>
            </a:r>
          </a:p>
        </p:txBody>
      </p:sp>
      <p:sp>
        <p:nvSpPr>
          <p:cNvPr id="14" name="Rectangle 13"/>
          <p:cNvSpPr/>
          <p:nvPr/>
        </p:nvSpPr>
        <p:spPr>
          <a:xfrm>
            <a:off x="2286000" y="2590800"/>
            <a:ext cx="1676400" cy="3539430"/>
          </a:xfrm>
          <a:prstGeom prst="rect">
            <a:avLst/>
          </a:prstGeom>
        </p:spPr>
        <p:txBody>
          <a:bodyPr wrap="square">
            <a:spAutoFit/>
          </a:bodyPr>
          <a:lstStyle/>
          <a:p>
            <a:pPr lvl="0"/>
            <a:r>
              <a:rPr lang="en-US" sz="2800" dirty="0" err="1" smtClean="0">
                <a:solidFill>
                  <a:srgbClr val="0000FF"/>
                </a:solidFill>
                <a:latin typeface="Times New Roman" pitchFamily="18" charset="0"/>
                <a:cs typeface="Times New Roman" pitchFamily="18" charset="0"/>
              </a:rPr>
              <a:t>Chống</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chủ</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nghĩa</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cá</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nhân</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người</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coi</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đó</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là</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kẻ</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thù</a:t>
            </a:r>
            <a:r>
              <a:rPr lang="en-US" sz="2800" dirty="0" smtClean="0">
                <a:solidFill>
                  <a:srgbClr val="0000FF"/>
                </a:solidFill>
                <a:latin typeface="Times New Roman" pitchFamily="18" charset="0"/>
                <a:cs typeface="Times New Roman" pitchFamily="18" charset="0"/>
              </a:rPr>
              <a:t> hung </a:t>
            </a:r>
            <a:r>
              <a:rPr lang="en-US" sz="2800" dirty="0" err="1" smtClean="0">
                <a:solidFill>
                  <a:srgbClr val="0000FF"/>
                </a:solidFill>
                <a:latin typeface="Times New Roman" pitchFamily="18" charset="0"/>
                <a:cs typeface="Times New Roman" pitchFamily="18" charset="0"/>
              </a:rPr>
              <a:t>ác</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của</a:t>
            </a:r>
            <a:r>
              <a:rPr lang="en-US" sz="2800" dirty="0" smtClean="0">
                <a:solidFill>
                  <a:srgbClr val="0000FF"/>
                </a:solidFill>
                <a:latin typeface="Times New Roman" pitchFamily="18" charset="0"/>
                <a:cs typeface="Times New Roman" pitchFamily="18" charset="0"/>
              </a:rPr>
              <a:t> CNXH </a:t>
            </a:r>
            <a:endParaRPr lang="en-US" sz="2800" dirty="0">
              <a:solidFill>
                <a:srgbClr val="0000FF"/>
              </a:solidFill>
              <a:latin typeface="Times New Roman" pitchFamily="18" charset="0"/>
              <a:cs typeface="Times New Roman" pitchFamily="18" charset="0"/>
            </a:endParaRPr>
          </a:p>
        </p:txBody>
      </p:sp>
      <p:sp>
        <p:nvSpPr>
          <p:cNvPr id="15" name="Rectangle 14"/>
          <p:cNvSpPr/>
          <p:nvPr/>
        </p:nvSpPr>
        <p:spPr>
          <a:xfrm>
            <a:off x="4419600" y="2514600"/>
            <a:ext cx="1939925" cy="3539430"/>
          </a:xfrm>
          <a:prstGeom prst="rect">
            <a:avLst/>
          </a:prstGeom>
        </p:spPr>
        <p:txBody>
          <a:bodyPr wrap="square">
            <a:spAutoFit/>
          </a:bodyPr>
          <a:lstStyle/>
          <a:p>
            <a:pPr lvl="0"/>
            <a:r>
              <a:rPr lang="en-US" sz="2800" dirty="0" err="1" smtClean="0">
                <a:solidFill>
                  <a:srgbClr val="0000FF"/>
                </a:solidFill>
                <a:latin typeface="Times New Roman" pitchFamily="18" charset="0"/>
                <a:cs typeface="Times New Roman" pitchFamily="18" charset="0"/>
              </a:rPr>
              <a:t>Chống</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tham</a:t>
            </a:r>
            <a:r>
              <a:rPr lang="en-US" sz="2800" dirty="0" smtClean="0">
                <a:solidFill>
                  <a:srgbClr val="0000FF"/>
                </a:solidFill>
                <a:latin typeface="Times New Roman" pitchFamily="18" charset="0"/>
                <a:cs typeface="Times New Roman" pitchFamily="18" charset="0"/>
              </a:rPr>
              <a:t> ô </a:t>
            </a:r>
            <a:r>
              <a:rPr lang="en-US" sz="2800" dirty="0" err="1" smtClean="0">
                <a:solidFill>
                  <a:srgbClr val="0000FF"/>
                </a:solidFill>
                <a:latin typeface="Times New Roman" pitchFamily="18" charset="0"/>
                <a:cs typeface="Times New Roman" pitchFamily="18" charset="0"/>
              </a:rPr>
              <a:t>lãng</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phí</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người</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coi</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đó</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là</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bạn</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đồng</a:t>
            </a:r>
            <a:r>
              <a:rPr lang="en-US" sz="2800" dirty="0" smtClean="0">
                <a:solidFill>
                  <a:srgbClr val="0000FF"/>
                </a:solidFill>
                <a:latin typeface="Times New Roman" pitchFamily="18" charset="0"/>
                <a:cs typeface="Times New Roman" pitchFamily="18" charset="0"/>
              </a:rPr>
              <a:t> minh </a:t>
            </a:r>
            <a:r>
              <a:rPr lang="en-US" sz="2800" dirty="0" err="1" smtClean="0">
                <a:solidFill>
                  <a:srgbClr val="0000FF"/>
                </a:solidFill>
                <a:latin typeface="Times New Roman" pitchFamily="18" charset="0"/>
                <a:cs typeface="Times New Roman" pitchFamily="18" charset="0"/>
              </a:rPr>
              <a:t>của</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thực</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dân</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phong</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kiến</a:t>
            </a:r>
            <a:r>
              <a:rPr lang="en-US" sz="2800" dirty="0" smtClean="0">
                <a:solidFill>
                  <a:srgbClr val="0000FF"/>
                </a:solidFill>
                <a:latin typeface="Times New Roman" pitchFamily="18" charset="0"/>
                <a:cs typeface="Times New Roman" pitchFamily="18" charset="0"/>
              </a:rPr>
              <a:t> </a:t>
            </a:r>
            <a:endParaRPr lang="en-US" sz="2800" dirty="0">
              <a:solidFill>
                <a:srgbClr val="0000FF"/>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41"/>
                                        </p:tgtEl>
                                        <p:attrNameLst>
                                          <p:attrName>style.visibility</p:attrName>
                                        </p:attrNameLst>
                                      </p:cBhvr>
                                      <p:to>
                                        <p:strVal val="visible"/>
                                      </p:to>
                                    </p:set>
                                    <p:anim to="" calcmode="lin" valueType="num">
                                      <p:cBhvr>
                                        <p:cTn id="7" dur="1" fill="hold"/>
                                        <p:tgtEl>
                                          <p:spTgt spid="4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ox(in)">
                                      <p:cBhvr>
                                        <p:cTn id="12" dur="500"/>
                                        <p:tgtEl>
                                          <p:spTgt spid="4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box(in)">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diamond(in)">
                                      <p:cBhvr>
                                        <p:cTn id="23" dur="2000"/>
                                        <p:tgtEl>
                                          <p:spTgt spid="47"/>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amond(in)">
                                      <p:cBhvr>
                                        <p:cTn id="26" dur="2000"/>
                                        <p:tgtEl>
                                          <p:spTgt spid="14"/>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diamond(in)">
                                      <p:cBhvr>
                                        <p:cTn id="29" dur="20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box(out)">
                                      <p:cBhvr>
                                        <p:cTn id="34" dur="500"/>
                                        <p:tgtEl>
                                          <p:spTgt spid="52"/>
                                        </p:tgtEl>
                                      </p:cBhvr>
                                    </p:animEffect>
                                  </p:childTnLst>
                                </p:cTn>
                              </p:par>
                              <p:par>
                                <p:cTn id="35" presetID="4" presetClass="entr" presetSubtype="32"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box(out)">
                                      <p:cBhvr>
                                        <p:cTn id="37" dur="500"/>
                                        <p:tgtEl>
                                          <p:spTgt spid="61"/>
                                        </p:tgtEl>
                                      </p:cBhvr>
                                    </p:animEffect>
                                  </p:childTnLst>
                                </p:cTn>
                              </p:par>
                              <p:par>
                                <p:cTn id="38" presetID="4" presetClass="entr" presetSubtype="32"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ou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p:cTn id="45" dur="500" fill="hold"/>
                                        <p:tgtEl>
                                          <p:spTgt spid="58"/>
                                        </p:tgtEl>
                                        <p:attrNameLst>
                                          <p:attrName>ppt_w</p:attrName>
                                        </p:attrNameLst>
                                      </p:cBhvr>
                                      <p:tavLst>
                                        <p:tav tm="0">
                                          <p:val>
                                            <p:fltVal val="0"/>
                                          </p:val>
                                        </p:tav>
                                        <p:tav tm="100000">
                                          <p:val>
                                            <p:strVal val="#ppt_w"/>
                                          </p:val>
                                        </p:tav>
                                      </p:tavLst>
                                    </p:anim>
                                    <p:anim calcmode="lin" valueType="num">
                                      <p:cBhvr>
                                        <p:cTn id="46" dur="500" fill="hold"/>
                                        <p:tgtEl>
                                          <p:spTgt spid="58"/>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P spid="46" grpId="0" animBg="1"/>
      <p:bldP spid="47" grpId="0" animBg="1"/>
      <p:bldP spid="52" grpId="0" animBg="1"/>
      <p:bldP spid="58" grpId="0" animBg="1"/>
      <p:bldP spid="59" grpId="0" animBg="1"/>
      <p:bldP spid="60" grpId="0" animBg="1"/>
      <p:bldP spid="61" grpId="0" animBg="1"/>
      <p:bldP spid="62" grpId="0" animBg="1"/>
      <p:bldP spid="13"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2" name="Rectangle 2"/>
          <p:cNvSpPr txBox="1">
            <a:spLocks noChangeArrowheads="1"/>
          </p:cNvSpPr>
          <p:nvPr/>
        </p:nvSpPr>
        <p:spPr>
          <a:xfrm>
            <a:off x="1600200" y="304800"/>
            <a:ext cx="5943600" cy="1524000"/>
          </a:xfrm>
          <a:prstGeom prst="rect">
            <a:avLst/>
          </a:prstGeom>
          <a:ln w="57150">
            <a:solidFill>
              <a:srgbClr val="FF0000"/>
            </a:solidFill>
          </a:ln>
        </p:spPr>
        <p:style>
          <a:lnRef idx="1">
            <a:schemeClr val="accent6"/>
          </a:lnRef>
          <a:fillRef idx="2">
            <a:schemeClr val="accent6"/>
          </a:fillRef>
          <a:effectRef idx="1">
            <a:schemeClr val="accent6"/>
          </a:effectRef>
          <a:fontRef idx="minor">
            <a:schemeClr val="dk1"/>
          </a:fontRef>
        </p:style>
        <p:txBody>
          <a:bodyPr/>
          <a:lstStyle/>
          <a:p>
            <a:pPr marR="0" lvl="0" indent="625475" algn="just"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itchFamily="18" charset="0"/>
                <a:ea typeface="+mj-ea"/>
                <a:cs typeface="Times New Roman" pitchFamily="18" charset="0"/>
              </a:rPr>
              <a:t>II. TƯ TƯỞNG HỒ</a:t>
            </a:r>
            <a:r>
              <a:rPr kumimoji="0" lang="en-US" sz="2800" b="1" i="0" u="none" strike="noStrike" kern="1200" cap="none" spc="0" normalizeH="0" noProof="0" dirty="0" smtClean="0">
                <a:ln>
                  <a:noFill/>
                </a:ln>
                <a:solidFill>
                  <a:srgbClr val="0000FF"/>
                </a:solidFill>
                <a:effectLst>
                  <a:outerShdw blurRad="38100" dist="38100" dir="2700000" algn="tl">
                    <a:srgbClr val="C0C0C0"/>
                  </a:outerShdw>
                </a:effectLst>
                <a:uLnTx/>
                <a:uFillTx/>
                <a:latin typeface="Times New Roman" pitchFamily="18" charset="0"/>
                <a:ea typeface="+mj-ea"/>
                <a:cs typeface="Times New Roman" pitchFamily="18" charset="0"/>
              </a:rPr>
              <a:t> </a:t>
            </a:r>
            <a:r>
              <a:rPr kumimoji="0" lang="en-US" sz="28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itchFamily="18" charset="0"/>
                <a:ea typeface="+mj-ea"/>
                <a:cs typeface="Times New Roman" pitchFamily="18" charset="0"/>
              </a:rPr>
              <a:t>CHÍ MINH VỀ CON ĐƯỜNG QUÁ ĐỘ LÊN CHỦ NGHĨA XÃ HỘI Ở VIỆT NAM</a:t>
            </a:r>
            <a:endParaRPr kumimoji="0" 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itchFamily="18" charset="0"/>
              <a:ea typeface="+mj-ea"/>
              <a:cs typeface="Times New Roman" pitchFamily="18" charset="0"/>
            </a:endParaRPr>
          </a:p>
        </p:txBody>
      </p:sp>
      <p:sp>
        <p:nvSpPr>
          <p:cNvPr id="13" name="Curved Left Arrow 12"/>
          <p:cNvSpPr/>
          <p:nvPr/>
        </p:nvSpPr>
        <p:spPr>
          <a:xfrm flipH="1">
            <a:off x="762000" y="1295400"/>
            <a:ext cx="838200" cy="1905000"/>
          </a:xfrm>
          <a:prstGeom prst="curvedLeftArrow">
            <a:avLst>
              <a:gd name="adj1" fmla="val 25000"/>
              <a:gd name="adj2" fmla="val 50000"/>
              <a:gd name="adj3" fmla="val 833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Left Arrow 13"/>
          <p:cNvSpPr/>
          <p:nvPr/>
        </p:nvSpPr>
        <p:spPr>
          <a:xfrm>
            <a:off x="7543800" y="1371600"/>
            <a:ext cx="838200" cy="1981200"/>
          </a:xfrm>
          <a:prstGeom prst="curvedLeftArrow">
            <a:avLst>
              <a:gd name="adj1" fmla="val 25000"/>
              <a:gd name="adj2" fmla="val 50000"/>
              <a:gd name="adj3" fmla="val 833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12-Point Star 14"/>
          <p:cNvSpPr/>
          <p:nvPr/>
        </p:nvSpPr>
        <p:spPr>
          <a:xfrm>
            <a:off x="152400" y="2743200"/>
            <a:ext cx="3886200" cy="3886200"/>
          </a:xfrm>
          <a:prstGeom prst="star12">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500" b="1" dirty="0" smtClean="0">
                <a:solidFill>
                  <a:srgbClr val="FF0000"/>
                </a:solidFill>
                <a:latin typeface="Times New Roman" pitchFamily="18" charset="0"/>
                <a:cs typeface="Times New Roman" pitchFamily="18" charset="0"/>
              </a:rPr>
              <a:t>1. </a:t>
            </a:r>
            <a:r>
              <a:rPr lang="en-US" sz="2500" b="1" dirty="0" err="1" smtClean="0">
                <a:solidFill>
                  <a:srgbClr val="FF0000"/>
                </a:solidFill>
                <a:latin typeface="Times New Roman" pitchFamily="18" charset="0"/>
                <a:cs typeface="Times New Roman" pitchFamily="18" charset="0"/>
              </a:rPr>
              <a:t>Quan</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niệm</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của</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Hồ</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Chí</a:t>
            </a:r>
            <a:r>
              <a:rPr lang="en-US" sz="2500" b="1" dirty="0" smtClean="0">
                <a:solidFill>
                  <a:srgbClr val="FF0000"/>
                </a:solidFill>
                <a:latin typeface="Times New Roman" pitchFamily="18" charset="0"/>
                <a:cs typeface="Times New Roman" pitchFamily="18" charset="0"/>
              </a:rPr>
              <a:t> Minh </a:t>
            </a:r>
            <a:r>
              <a:rPr lang="en-US" sz="2500" b="1" dirty="0" err="1" smtClean="0">
                <a:solidFill>
                  <a:srgbClr val="FF0000"/>
                </a:solidFill>
                <a:latin typeface="Times New Roman" pitchFamily="18" charset="0"/>
                <a:cs typeface="Times New Roman" pitchFamily="18" charset="0"/>
              </a:rPr>
              <a:t>về</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thời</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kỳ</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quá</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độ</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lên</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chủ</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nghĩa</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xã</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hội</a:t>
            </a:r>
            <a:r>
              <a:rPr lang="en-US" sz="2500" b="1" dirty="0" smtClean="0">
                <a:solidFill>
                  <a:srgbClr val="FF0000"/>
                </a:solidFill>
                <a:latin typeface="Times New Roman" pitchFamily="18" charset="0"/>
                <a:cs typeface="Times New Roman" pitchFamily="18" charset="0"/>
              </a:rPr>
              <a:t> ở </a:t>
            </a:r>
            <a:r>
              <a:rPr lang="en-US" sz="2500" b="1" dirty="0" err="1" smtClean="0">
                <a:solidFill>
                  <a:srgbClr val="FF0000"/>
                </a:solidFill>
                <a:latin typeface="Times New Roman" pitchFamily="18" charset="0"/>
                <a:cs typeface="Times New Roman" pitchFamily="18" charset="0"/>
              </a:rPr>
              <a:t>Việt</a:t>
            </a:r>
            <a:r>
              <a:rPr lang="en-US" sz="2500" b="1" dirty="0" smtClean="0">
                <a:solidFill>
                  <a:srgbClr val="FF0000"/>
                </a:solidFill>
                <a:latin typeface="Times New Roman" pitchFamily="18" charset="0"/>
                <a:cs typeface="Times New Roman" pitchFamily="18" charset="0"/>
              </a:rPr>
              <a:t> Nam</a:t>
            </a:r>
            <a:endParaRPr lang="en-US" sz="2500" b="1" dirty="0">
              <a:solidFill>
                <a:srgbClr val="FF0000"/>
              </a:solidFill>
              <a:latin typeface="Times New Roman" pitchFamily="18" charset="0"/>
              <a:cs typeface="Times New Roman" pitchFamily="18" charset="0"/>
            </a:endParaRPr>
          </a:p>
        </p:txBody>
      </p:sp>
      <p:sp>
        <p:nvSpPr>
          <p:cNvPr id="16" name="12-Point Star 15"/>
          <p:cNvSpPr/>
          <p:nvPr/>
        </p:nvSpPr>
        <p:spPr>
          <a:xfrm>
            <a:off x="5181600" y="2819400"/>
            <a:ext cx="3886200" cy="3886200"/>
          </a:xfrm>
          <a:prstGeom prst="star12">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dirty="0" smtClean="0">
                <a:solidFill>
                  <a:srgbClr val="FF0000"/>
                </a:solidFill>
                <a:latin typeface="Times New Roman" pitchFamily="18" charset="0"/>
                <a:cs typeface="Times New Roman" pitchFamily="18" charset="0"/>
              </a:rPr>
              <a:t>2. </a:t>
            </a:r>
            <a:r>
              <a:rPr lang="en-US" sz="2800" b="1" dirty="0" err="1" smtClean="0">
                <a:solidFill>
                  <a:srgbClr val="FF0000"/>
                </a:solidFill>
                <a:latin typeface="Times New Roman" pitchFamily="18" charset="0"/>
                <a:cs typeface="Times New Roman" pitchFamily="18" charset="0"/>
              </a:rPr>
              <a:t>Bước</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đi</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và</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biện</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pháp</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xây</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dựng</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chủ</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nghĩa</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xã</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hội</a:t>
            </a:r>
            <a:r>
              <a:rPr lang="en-US" sz="2800" b="1" dirty="0" smtClean="0">
                <a:solidFill>
                  <a:srgbClr val="FF0000"/>
                </a:solidFill>
                <a:latin typeface="Times New Roman" pitchFamily="18" charset="0"/>
                <a:cs typeface="Times New Roman" pitchFamily="18" charset="0"/>
              </a:rPr>
              <a:t> ở </a:t>
            </a:r>
            <a:r>
              <a:rPr lang="en-US" sz="2800" b="1" dirty="0" err="1" smtClean="0">
                <a:solidFill>
                  <a:srgbClr val="FF0000"/>
                </a:solidFill>
                <a:latin typeface="Times New Roman" pitchFamily="18" charset="0"/>
                <a:cs typeface="Times New Roman" pitchFamily="18" charset="0"/>
              </a:rPr>
              <a:t>nước</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ta</a:t>
            </a:r>
            <a:endParaRPr lang="en-US" sz="2800" b="1" dirty="0">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3"/>
                                        </p:tgtEl>
                                      </p:cBhvr>
                                    </p:animEffect>
                                  </p:childTnLst>
                                </p:cTn>
                              </p:par>
                              <p:par>
                                <p:cTn id="20" presetID="25"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25" dur="1000" fill="hold"/>
                                        <p:tgtEl>
                                          <p:spTgt spid="15"/>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5"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5"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6"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7" dur="1000" fill="hold"/>
                                        <p:tgtEl>
                                          <p:spTgt spid="14"/>
                                        </p:tgtEl>
                                        <p:attrNameLst>
                                          <p:attrName>ppt_h</p:attrName>
                                        </p:attrNameLst>
                                      </p:cBhvr>
                                      <p:tavLst>
                                        <p:tav tm="0">
                                          <p:val>
                                            <p:strVal val="#ppt_h"/>
                                          </p:val>
                                        </p:tav>
                                        <p:tav tm="100000">
                                          <p:val>
                                            <p:strVal val="#ppt_h"/>
                                          </p:val>
                                        </p:tav>
                                      </p:tavLst>
                                    </p:anim>
                                    <p:anim calcmode="lin" valueType="num">
                                      <p:cBhvr>
                                        <p:cTn id="38"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9"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40"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14"/>
                                        </p:tgtEl>
                                      </p:cBhvr>
                                    </p:animEffect>
                                  </p:childTnLst>
                                </p:cTn>
                              </p:par>
                              <p:par>
                                <p:cTn id="42" presetID="25"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47" dur="1000" fill="hold"/>
                                        <p:tgtEl>
                                          <p:spTgt spid="16"/>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Text Box 3"/>
          <p:cNvSpPr txBox="1">
            <a:spLocks noChangeArrowheads="1"/>
          </p:cNvSpPr>
          <p:nvPr/>
        </p:nvSpPr>
        <p:spPr bwMode="auto">
          <a:xfrm>
            <a:off x="381000" y="304800"/>
            <a:ext cx="4648200" cy="156966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square">
            <a:spAutoFit/>
          </a:bodyPr>
          <a:lstStyle/>
          <a:p>
            <a:pPr indent="625475">
              <a:spcBef>
                <a:spcPct val="50000"/>
              </a:spcBef>
            </a:pPr>
            <a:r>
              <a:rPr lang="en-US" b="1" dirty="0">
                <a:solidFill>
                  <a:srgbClr val="0000FF"/>
                </a:solidFill>
                <a:latin typeface="Times New Roman" pitchFamily="18" charset="0"/>
                <a:cs typeface="Times New Roman" pitchFamily="18" charset="0"/>
              </a:rPr>
              <a:t>1. </a:t>
            </a:r>
            <a:r>
              <a:rPr lang="en-US" b="1" dirty="0" err="1">
                <a:solidFill>
                  <a:srgbClr val="0000FF"/>
                </a:solidFill>
                <a:latin typeface="Times New Roman" pitchFamily="18" charset="0"/>
                <a:cs typeface="Times New Roman" pitchFamily="18" charset="0"/>
              </a:rPr>
              <a:t>Quan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niệm</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của</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Hồ</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Chí</a:t>
            </a:r>
            <a:r>
              <a:rPr lang="en-US" b="1" dirty="0">
                <a:solidFill>
                  <a:srgbClr val="0000FF"/>
                </a:solidFill>
                <a:latin typeface="Times New Roman" pitchFamily="18" charset="0"/>
                <a:cs typeface="Times New Roman" pitchFamily="18" charset="0"/>
              </a:rPr>
              <a:t> Minh </a:t>
            </a:r>
            <a:r>
              <a:rPr lang="en-US" b="1" dirty="0" err="1">
                <a:solidFill>
                  <a:srgbClr val="0000FF"/>
                </a:solidFill>
                <a:latin typeface="Times New Roman" pitchFamily="18" charset="0"/>
                <a:cs typeface="Times New Roman" pitchFamily="18" charset="0"/>
              </a:rPr>
              <a:t>về</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thời</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kỳ</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quá</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độ</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lên</a:t>
            </a:r>
            <a:r>
              <a:rPr lang="en-US" b="1" dirty="0">
                <a:solidFill>
                  <a:srgbClr val="0000FF"/>
                </a:solidFill>
                <a:latin typeface="Times New Roman" pitchFamily="18" charset="0"/>
                <a:cs typeface="Times New Roman" pitchFamily="18" charset="0"/>
              </a:rPr>
              <a:t> CNXH ở </a:t>
            </a:r>
            <a:r>
              <a:rPr lang="en-US" b="1" dirty="0" err="1">
                <a:solidFill>
                  <a:srgbClr val="0000FF"/>
                </a:solidFill>
                <a:latin typeface="Times New Roman" pitchFamily="18" charset="0"/>
                <a:cs typeface="Times New Roman" pitchFamily="18" charset="0"/>
              </a:rPr>
              <a:t>Việt</a:t>
            </a:r>
            <a:r>
              <a:rPr lang="en-US" b="1" dirty="0">
                <a:solidFill>
                  <a:srgbClr val="0000FF"/>
                </a:solidFill>
                <a:latin typeface="Times New Roman" pitchFamily="18" charset="0"/>
                <a:cs typeface="Times New Roman" pitchFamily="18" charset="0"/>
              </a:rPr>
              <a:t> Nam</a:t>
            </a:r>
          </a:p>
        </p:txBody>
      </p:sp>
      <p:sp>
        <p:nvSpPr>
          <p:cNvPr id="10" name="Text Box 4"/>
          <p:cNvSpPr txBox="1">
            <a:spLocks noChangeArrowheads="1"/>
          </p:cNvSpPr>
          <p:nvPr/>
        </p:nvSpPr>
        <p:spPr bwMode="auto">
          <a:xfrm>
            <a:off x="1066800" y="2057400"/>
            <a:ext cx="6996113" cy="1077218"/>
          </a:xfrm>
          <a:prstGeom prst="rect">
            <a:avLst/>
          </a:prstGeom>
          <a:noFill/>
          <a:ln w="38100" cmpd="dbl">
            <a:solidFill>
              <a:schemeClr val="accent1"/>
            </a:solidFill>
            <a:miter lim="800000"/>
            <a:headEnd/>
            <a:tailEnd/>
          </a:ln>
          <a:effectLst/>
        </p:spPr>
        <p:txBody>
          <a:bodyPr>
            <a:spAutoFit/>
          </a:bodyPr>
          <a:lstStyle/>
          <a:p>
            <a:pPr algn="just">
              <a:spcBef>
                <a:spcPct val="50000"/>
              </a:spcBef>
            </a:pP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niệm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CN </a:t>
            </a:r>
            <a:r>
              <a:rPr lang="en-US" dirty="0" err="1" smtClean="0">
                <a:latin typeface="Times New Roman" pitchFamily="18" charset="0"/>
                <a:cs typeface="Times New Roman" pitchFamily="18" charset="0"/>
              </a:rPr>
              <a:t>Mác-Lênin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lên</a:t>
            </a:r>
            <a:r>
              <a:rPr lang="en-US" dirty="0" smtClean="0">
                <a:latin typeface="Times New Roman" pitchFamily="18" charset="0"/>
                <a:cs typeface="Times New Roman" pitchFamily="18" charset="0"/>
              </a:rPr>
              <a:t> CNXH</a:t>
            </a:r>
            <a:endParaRPr lang="en-US" dirty="0">
              <a:latin typeface="Times New Roman" pitchFamily="18" charset="0"/>
              <a:cs typeface="Times New Roman" pitchFamily="18" charset="0"/>
            </a:endParaRPr>
          </a:p>
        </p:txBody>
      </p:sp>
      <p:sp>
        <p:nvSpPr>
          <p:cNvPr id="11" name="AutoShape 6"/>
          <p:cNvSpPr>
            <a:spLocks noChangeArrowheads="1"/>
          </p:cNvSpPr>
          <p:nvPr/>
        </p:nvSpPr>
        <p:spPr bwMode="auto">
          <a:xfrm>
            <a:off x="0" y="3208337"/>
            <a:ext cx="1219200" cy="1219200"/>
          </a:xfrm>
          <a:prstGeom prst="wave">
            <a:avLst>
              <a:gd name="adj1" fmla="val 3255"/>
              <a:gd name="adj2" fmla="val -8815"/>
            </a:avLst>
          </a:prstGeom>
          <a:solidFill>
            <a:schemeClr val="accent1"/>
          </a:solidFill>
          <a:ln w="9525">
            <a:solidFill>
              <a:schemeClr val="tx1"/>
            </a:solidFill>
            <a:round/>
            <a:headEnd/>
            <a:tailEnd/>
          </a:ln>
          <a:effectLst/>
        </p:spPr>
        <p:txBody>
          <a:bodyPr wrap="none" anchor="ctr"/>
          <a:lstStyle/>
          <a:p>
            <a:pPr algn="just"/>
            <a:r>
              <a:rPr lang="en-US">
                <a:latin typeface="Times New Roman" pitchFamily="18" charset="0"/>
                <a:cs typeface="Times New Roman" pitchFamily="18" charset="0"/>
              </a:rPr>
              <a:t>Mác</a:t>
            </a:r>
          </a:p>
          <a:p>
            <a:pPr algn="just"/>
            <a:r>
              <a:rPr lang="en-US">
                <a:latin typeface="Times New Roman" pitchFamily="18" charset="0"/>
                <a:cs typeface="Times New Roman" pitchFamily="18" charset="0"/>
              </a:rPr>
              <a:t>viết:</a:t>
            </a:r>
          </a:p>
        </p:txBody>
      </p:sp>
      <p:sp>
        <p:nvSpPr>
          <p:cNvPr id="12" name="Text Box 8"/>
          <p:cNvSpPr txBox="1">
            <a:spLocks noChangeArrowheads="1"/>
          </p:cNvSpPr>
          <p:nvPr/>
        </p:nvSpPr>
        <p:spPr bwMode="auto">
          <a:xfrm>
            <a:off x="1514475" y="3270250"/>
            <a:ext cx="7467600" cy="3073400"/>
          </a:xfrm>
          <a:prstGeom prst="rect">
            <a:avLst/>
          </a:prstGeom>
          <a:noFill/>
          <a:ln w="57150">
            <a:solidFill>
              <a:schemeClr val="accent2"/>
            </a:solidFill>
            <a:miter lim="800000"/>
            <a:headEnd/>
            <a:tailEnd/>
          </a:ln>
          <a:effectLst/>
        </p:spPr>
        <p:txBody>
          <a:bodyPr>
            <a:spAutoFit/>
          </a:bodyPr>
          <a:lstStyle/>
          <a:p>
            <a:pPr algn="just">
              <a:spcBef>
                <a:spcPct val="50000"/>
              </a:spcBef>
            </a:pPr>
            <a:r>
              <a:rPr lang="en-US">
                <a:latin typeface="Times New Roman" pitchFamily="18" charset="0"/>
                <a:cs typeface="Times New Roman" pitchFamily="18" charset="0"/>
              </a:rPr>
              <a:t>Giữa XH TBCN &amp; XH CSCN là một thời kỳ cải biến CM từ XH nọ sang XH kia. Thích ứng với thời kỳ ấy là một thời kỳ quá độ chính trị, và Nhà nước của thời kỳ ấy không thể là cái gì khác hơn là nền chuyên chính CM của GCVS</a:t>
            </a:r>
          </a:p>
        </p:txBody>
      </p:sp>
      <p:sp>
        <p:nvSpPr>
          <p:cNvPr id="13" name="AutoShape 9"/>
          <p:cNvSpPr>
            <a:spLocks noChangeArrowheads="1"/>
          </p:cNvSpPr>
          <p:nvPr/>
        </p:nvSpPr>
        <p:spPr bwMode="auto">
          <a:xfrm rot="1848012">
            <a:off x="135610" y="4724399"/>
            <a:ext cx="1447800" cy="762001"/>
          </a:xfrm>
          <a:prstGeom prst="curvedUpArrow">
            <a:avLst>
              <a:gd name="adj1" fmla="val 30712"/>
              <a:gd name="adj2" fmla="val 61481"/>
              <a:gd name="adj3" fmla="val 33333"/>
            </a:avLst>
          </a:prstGeom>
          <a:solidFill>
            <a:schemeClr val="accent2"/>
          </a:solidFill>
          <a:ln w="9525">
            <a:solidFill>
              <a:schemeClr val="tx1"/>
            </a:solidFill>
            <a:miter lim="800000"/>
            <a:headEnd/>
            <a:tailEnd/>
          </a:ln>
          <a:effectLst/>
        </p:spPr>
        <p:txBody>
          <a:bodyPr wrap="none" anchor="ctr"/>
          <a:lstStyle/>
          <a:p>
            <a:pPr algn="just"/>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iterate type="wd">
                                    <p:tmAbs val="300"/>
                                  </p:iterate>
                                  <p:childTnLst>
                                    <p:set>
                                      <p:cBhvr>
                                        <p:cTn id="11" dur="1" fill="hold">
                                          <p:stCondLst>
                                            <p:cond delay="299"/>
                                          </p:stCondLst>
                                        </p:cTn>
                                        <p:tgtEl>
                                          <p:spTgt spid="10"/>
                                        </p:tgtEl>
                                        <p:attrNameLst>
                                          <p:attrName>style.visibility</p:attrName>
                                        </p:attrNameLst>
                                      </p:cBhvr>
                                      <p:to>
                                        <p:strVal val="visible"/>
                                      </p:to>
                                    </p:set>
                                    <p:anim to="" calcmode="lin" valueType="num">
                                      <p:cBhvr>
                                        <p:cTn id="12" dur="1" fill="hold"/>
                                        <p:tgtEl>
                                          <p:spTgt spid="10"/>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grpId="0" nodeType="clickEffect">
                                  <p:stCondLst>
                                    <p:cond delay="0"/>
                                  </p:stCondLst>
                                  <p:iterate type="lt">
                                    <p:tmPct val="10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750" fill="hold"/>
                                        <p:tgtEl>
                                          <p:spTgt spid="11"/>
                                        </p:tgtEl>
                                        <p:attrNameLst>
                                          <p:attrName>ppt_x</p:attrName>
                                        </p:attrNameLst>
                                      </p:cBhvr>
                                      <p:tavLst>
                                        <p:tav tm="0">
                                          <p:val>
                                            <p:strVal val="#ppt_x"/>
                                          </p:val>
                                        </p:tav>
                                        <p:tav tm="100000">
                                          <p:val>
                                            <p:strVal val="#ppt_x"/>
                                          </p:val>
                                        </p:tav>
                                      </p:tavLst>
                                    </p:anim>
                                    <p:anim calcmode="lin" valueType="num">
                                      <p:cBhvr additive="base">
                                        <p:cTn id="18"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trips(downRight)">
                                      <p:cBhvr>
                                        <p:cTn id="23" dur="500"/>
                                        <p:tgtEl>
                                          <p:spTgt spid="13"/>
                                        </p:tgtEl>
                                      </p:cBhvr>
                                    </p:animEffect>
                                  </p:childTnLst>
                                </p:cTn>
                              </p:par>
                            </p:childTnLst>
                          </p:cTn>
                        </p:par>
                        <p:par>
                          <p:cTn id="24" fill="hold">
                            <p:stCondLst>
                              <p:cond delay="500"/>
                            </p:stCondLst>
                            <p:childTnLst>
                              <p:par>
                                <p:cTn id="25" presetID="24" presetClass="entr" presetSubtype="0" fill="hold" grpId="0" nodeType="afterEffect">
                                  <p:stCondLst>
                                    <p:cond delay="0"/>
                                  </p:stCondLst>
                                  <p:childTnLst>
                                    <p:set>
                                      <p:cBhvr>
                                        <p:cTn id="26" dur="1" fill="hold">
                                          <p:stCondLst>
                                            <p:cond delay="499"/>
                                          </p:stCondLst>
                                        </p:cTn>
                                        <p:tgtEl>
                                          <p:spTgt spid="12"/>
                                        </p:tgtEl>
                                        <p:attrNameLst>
                                          <p:attrName>style.visibility</p:attrName>
                                        </p:attrNameLst>
                                      </p:cBhvr>
                                      <p:to>
                                        <p:strVal val="visible"/>
                                      </p:to>
                                    </p:set>
                                    <p:anim to="" calcmode="lin" valueType="num">
                                      <p:cBhvr>
                                        <p:cTn id="27" dur="1" fill="hold"/>
                                        <p:tgtEl>
                                          <p:spTgt spid="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1" grpId="0" animBg="1" autoUpdateAnimBg="0"/>
      <p:bldP spid="12" grpId="0" animBg="1" autoUpdateAnimBg="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Picture 6"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ext Box 2"/>
          <p:cNvSpPr txBox="1">
            <a:spLocks noChangeArrowheads="1"/>
          </p:cNvSpPr>
          <p:nvPr/>
        </p:nvSpPr>
        <p:spPr bwMode="auto">
          <a:xfrm>
            <a:off x="304800" y="304801"/>
            <a:ext cx="8610600" cy="954107"/>
          </a:xfrm>
          <a:prstGeom prst="rect">
            <a:avLst/>
          </a:prstGeom>
          <a:noFill/>
          <a:ln w="38100" cmpd="dbl">
            <a:solidFill>
              <a:schemeClr val="accent1"/>
            </a:solidFill>
            <a:miter lim="800000"/>
            <a:headEnd/>
            <a:tailEnd/>
          </a:ln>
          <a:effectLst/>
        </p:spPr>
        <p:txBody>
          <a:bodyPr wrap="square">
            <a:spAutoFit/>
          </a:bodyPr>
          <a:lstStyle/>
          <a:p>
            <a:pPr>
              <a:spcBef>
                <a:spcPct val="50000"/>
              </a:spcBef>
            </a:pPr>
            <a:r>
              <a:rPr lang="en-US" sz="2800" dirty="0" err="1" smtClean="0">
                <a:latin typeface="Times New Roman" pitchFamily="18" charset="0"/>
                <a:cs typeface="Times New Roman" pitchFamily="18" charset="0"/>
              </a:rPr>
              <a:t>Hồ</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Chí</a:t>
            </a:r>
            <a:r>
              <a:rPr lang="en-US" sz="2800" dirty="0">
                <a:latin typeface="Times New Roman" pitchFamily="18" charset="0"/>
                <a:cs typeface="Times New Roman" pitchFamily="18" charset="0"/>
              </a:rPr>
              <a:t> Minh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thời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quá</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lên</a:t>
            </a:r>
            <a:r>
              <a:rPr lang="en-US" sz="2800" dirty="0" smtClean="0">
                <a:latin typeface="Times New Roman" pitchFamily="18" charset="0"/>
                <a:cs typeface="Times New Roman" pitchFamily="18" charset="0"/>
              </a:rPr>
              <a:t> CNXH ở </a:t>
            </a:r>
            <a:r>
              <a:rPr lang="en-US" sz="2800" dirty="0" err="1" smtClean="0">
                <a:latin typeface="Times New Roman" pitchFamily="18" charset="0"/>
                <a:cs typeface="Times New Roman" pitchFamily="18" charset="0"/>
              </a:rPr>
              <a:t>Việt</a:t>
            </a:r>
            <a:r>
              <a:rPr lang="en-US" sz="2800" dirty="0" smtClean="0">
                <a:latin typeface="Times New Roman" pitchFamily="18" charset="0"/>
                <a:cs typeface="Times New Roman" pitchFamily="18" charset="0"/>
              </a:rPr>
              <a:t> Nam</a:t>
            </a:r>
            <a:endParaRPr lang="en-US" sz="2800" dirty="0">
              <a:latin typeface="Times New Roman" pitchFamily="18" charset="0"/>
              <a:cs typeface="Times New Roman" pitchFamily="18" charset="0"/>
            </a:endParaRPr>
          </a:p>
        </p:txBody>
      </p:sp>
      <p:sp>
        <p:nvSpPr>
          <p:cNvPr id="9" name="Text Box 3"/>
          <p:cNvSpPr txBox="1">
            <a:spLocks noChangeArrowheads="1"/>
          </p:cNvSpPr>
          <p:nvPr/>
        </p:nvSpPr>
        <p:spPr bwMode="auto">
          <a:xfrm>
            <a:off x="533400" y="1828800"/>
            <a:ext cx="1752600" cy="3970318"/>
          </a:xfrm>
          <a:prstGeom prst="rect">
            <a:avLst/>
          </a:prstGeom>
          <a:solidFill>
            <a:schemeClr val="hlink"/>
          </a:solidFill>
          <a:ln w="38100">
            <a:solidFill>
              <a:schemeClr val="accent2"/>
            </a:solidFill>
            <a:miter lim="800000"/>
            <a:headEnd/>
            <a:tailEnd/>
          </a:ln>
          <a:effectLst/>
        </p:spPr>
        <p:txBody>
          <a:bodyPr wrap="square">
            <a:spAutoFit/>
          </a:bodyPr>
          <a:lstStyle/>
          <a:p>
            <a:pPr>
              <a:spcBef>
                <a:spcPct val="50000"/>
              </a:spcBef>
            </a:pPr>
            <a:r>
              <a:rPr lang="en-US" sz="3600" b="1" dirty="0">
                <a:effectLst>
                  <a:outerShdw blurRad="38100" dist="38100" dir="2700000" algn="tl">
                    <a:srgbClr val="FFFFFF"/>
                  </a:outerShdw>
                </a:effectLst>
                <a:latin typeface="Times New Roman" pitchFamily="18" charset="0"/>
                <a:cs typeface="Times New Roman" pitchFamily="18" charset="0"/>
              </a:rPr>
              <a:t>- </a:t>
            </a:r>
            <a:r>
              <a:rPr lang="en-US" sz="3600" dirty="0" err="1">
                <a:latin typeface="Times New Roman" pitchFamily="18" charset="0"/>
                <a:cs typeface="Times New Roman" pitchFamily="18" charset="0"/>
              </a:rPr>
              <a:t>Người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đã</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chỉ</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ra</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hai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phương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thức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quá</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độ</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chủ</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yếu</a:t>
            </a:r>
            <a:r>
              <a:rPr lang="en-US" sz="3600" dirty="0">
                <a:latin typeface="Times New Roman" pitchFamily="18" charset="0"/>
                <a:cs typeface="Times New Roman" pitchFamily="18" charset="0"/>
              </a:rPr>
              <a:t>:</a:t>
            </a:r>
          </a:p>
        </p:txBody>
      </p:sp>
      <p:sp>
        <p:nvSpPr>
          <p:cNvPr id="10" name="Rectangle 3"/>
          <p:cNvSpPr>
            <a:spLocks noChangeArrowheads="1"/>
          </p:cNvSpPr>
          <p:nvPr/>
        </p:nvSpPr>
        <p:spPr bwMode="auto">
          <a:xfrm>
            <a:off x="3810000" y="1905000"/>
            <a:ext cx="3962400" cy="1676400"/>
          </a:xfrm>
          <a:prstGeom prst="rect">
            <a:avLst/>
          </a:prstGeom>
          <a:solidFill>
            <a:schemeClr val="hlink"/>
          </a:solidFill>
          <a:ln w="9525">
            <a:solidFill>
              <a:schemeClr val="tx1"/>
            </a:solidFill>
            <a:miter lim="800000"/>
            <a:headEnd/>
            <a:tailEnd/>
          </a:ln>
          <a:effectLst/>
        </p:spPr>
        <p:txBody>
          <a:bodyPr wrap="none" anchor="ctr"/>
          <a:lstStyle/>
          <a:p>
            <a:r>
              <a:rPr lang="en-US" sz="3600" dirty="0" err="1">
                <a:latin typeface="Times New Roman" pitchFamily="18" charset="0"/>
                <a:cs typeface="Times New Roman" pitchFamily="18" charset="0"/>
              </a:rPr>
              <a:t>Quá</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độ</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trực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tiếp</a:t>
            </a:r>
            <a:endParaRPr lang="en-US" sz="3600" dirty="0">
              <a:latin typeface="Times New Roman" pitchFamily="18" charset="0"/>
              <a:cs typeface="Times New Roman" pitchFamily="18" charset="0"/>
            </a:endParaRPr>
          </a:p>
          <a:p>
            <a:r>
              <a:rPr lang="en-US" sz="3600" dirty="0" err="1">
                <a:latin typeface="Times New Roman" pitchFamily="18" charset="0"/>
                <a:cs typeface="Times New Roman" pitchFamily="18" charset="0"/>
              </a:rPr>
              <a:t>lên</a:t>
            </a:r>
            <a:r>
              <a:rPr lang="en-US" sz="3600" dirty="0">
                <a:latin typeface="Times New Roman" pitchFamily="18" charset="0"/>
                <a:cs typeface="Times New Roman" pitchFamily="18" charset="0"/>
              </a:rPr>
              <a:t> CNXH </a:t>
            </a:r>
            <a:r>
              <a:rPr lang="en-US" sz="3600" dirty="0" err="1">
                <a:latin typeface="Times New Roman" pitchFamily="18" charset="0"/>
                <a:cs typeface="Times New Roman" pitchFamily="18" charset="0"/>
              </a:rPr>
              <a:t>từ</a:t>
            </a:r>
            <a:r>
              <a:rPr lang="en-US" sz="3600" dirty="0">
                <a:latin typeface="Times New Roman" pitchFamily="18" charset="0"/>
                <a:cs typeface="Times New Roman" pitchFamily="18" charset="0"/>
              </a:rPr>
              <a:t> </a:t>
            </a:r>
          </a:p>
          <a:p>
            <a:r>
              <a:rPr lang="en-US" sz="3600" dirty="0" err="1">
                <a:latin typeface="Times New Roman" pitchFamily="18" charset="0"/>
                <a:cs typeface="Times New Roman" pitchFamily="18" charset="0"/>
              </a:rPr>
              <a:t>những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nước</a:t>
            </a:r>
            <a:r>
              <a:rPr lang="en-US" sz="3600" dirty="0">
                <a:latin typeface="Times New Roman" pitchFamily="18" charset="0"/>
                <a:cs typeface="Times New Roman" pitchFamily="18" charset="0"/>
              </a:rPr>
              <a:t> TBCN</a:t>
            </a:r>
          </a:p>
        </p:txBody>
      </p:sp>
      <p:sp>
        <p:nvSpPr>
          <p:cNvPr id="11" name="Rectangle 4"/>
          <p:cNvSpPr>
            <a:spLocks noChangeArrowheads="1"/>
          </p:cNvSpPr>
          <p:nvPr/>
        </p:nvSpPr>
        <p:spPr bwMode="auto">
          <a:xfrm>
            <a:off x="3810000" y="3962400"/>
            <a:ext cx="3962400" cy="1662113"/>
          </a:xfrm>
          <a:prstGeom prst="rect">
            <a:avLst/>
          </a:prstGeom>
          <a:solidFill>
            <a:schemeClr val="hlink"/>
          </a:solidFill>
          <a:ln w="9525">
            <a:solidFill>
              <a:schemeClr val="tx1"/>
            </a:solidFill>
            <a:miter lim="800000"/>
            <a:headEnd/>
            <a:tailEnd/>
          </a:ln>
          <a:effectLst/>
        </p:spPr>
        <p:txBody>
          <a:bodyPr wrap="none" anchor="ctr"/>
          <a:lstStyle/>
          <a:p>
            <a:r>
              <a:rPr lang="en-US" sz="3600" dirty="0" err="1">
                <a:latin typeface="Times New Roman" pitchFamily="18" charset="0"/>
                <a:cs typeface="Times New Roman" pitchFamily="18" charset="0"/>
              </a:rPr>
              <a:t>Quá</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độ</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gián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tiếp</a:t>
            </a:r>
            <a:endParaRPr lang="en-US" sz="3600" dirty="0">
              <a:latin typeface="Times New Roman" pitchFamily="18" charset="0"/>
              <a:cs typeface="Times New Roman" pitchFamily="18" charset="0"/>
            </a:endParaRPr>
          </a:p>
          <a:p>
            <a:r>
              <a:rPr lang="en-US" sz="3600" dirty="0" err="1">
                <a:latin typeface="Times New Roman" pitchFamily="18" charset="0"/>
                <a:cs typeface="Times New Roman" pitchFamily="18" charset="0"/>
              </a:rPr>
              <a:t>lên</a:t>
            </a:r>
            <a:r>
              <a:rPr lang="en-US" sz="3600" dirty="0">
                <a:latin typeface="Times New Roman" pitchFamily="18" charset="0"/>
                <a:cs typeface="Times New Roman" pitchFamily="18" charset="0"/>
              </a:rPr>
              <a:t> CNXH </a:t>
            </a:r>
            <a:r>
              <a:rPr lang="en-US" sz="3600" dirty="0" err="1">
                <a:latin typeface="Times New Roman" pitchFamily="18" charset="0"/>
                <a:cs typeface="Times New Roman" pitchFamily="18" charset="0"/>
              </a:rPr>
              <a:t>bỏ</a:t>
            </a:r>
            <a:r>
              <a:rPr lang="en-US" sz="3600" dirty="0">
                <a:latin typeface="Times New Roman" pitchFamily="18" charset="0"/>
                <a:cs typeface="Times New Roman" pitchFamily="18" charset="0"/>
              </a:rPr>
              <a:t> qua</a:t>
            </a:r>
          </a:p>
          <a:p>
            <a:r>
              <a:rPr lang="en-US" sz="3600" dirty="0" err="1">
                <a:latin typeface="Times New Roman" pitchFamily="18" charset="0"/>
                <a:cs typeface="Times New Roman" pitchFamily="18" charset="0"/>
              </a:rPr>
              <a:t>chế</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độ</a:t>
            </a:r>
            <a:r>
              <a:rPr lang="en-US" sz="3600" dirty="0">
                <a:latin typeface="Times New Roman" pitchFamily="18" charset="0"/>
                <a:cs typeface="Times New Roman" pitchFamily="18" charset="0"/>
              </a:rPr>
              <a:t> TBCN</a:t>
            </a:r>
          </a:p>
        </p:txBody>
      </p:sp>
      <p:sp>
        <p:nvSpPr>
          <p:cNvPr id="12" name="Line 9"/>
          <p:cNvSpPr>
            <a:spLocks noChangeShapeType="1"/>
          </p:cNvSpPr>
          <p:nvPr/>
        </p:nvSpPr>
        <p:spPr bwMode="auto">
          <a:xfrm flipV="1">
            <a:off x="2286000" y="2743200"/>
            <a:ext cx="1524000" cy="1066800"/>
          </a:xfrm>
          <a:prstGeom prst="line">
            <a:avLst/>
          </a:prstGeom>
          <a:noFill/>
          <a:ln w="76200">
            <a:solidFill>
              <a:schemeClr val="accent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13" name="Line 10"/>
          <p:cNvSpPr>
            <a:spLocks noChangeShapeType="1"/>
          </p:cNvSpPr>
          <p:nvPr/>
        </p:nvSpPr>
        <p:spPr bwMode="auto">
          <a:xfrm>
            <a:off x="2286000" y="3810000"/>
            <a:ext cx="1524000" cy="1066800"/>
          </a:xfrm>
          <a:prstGeom prst="line">
            <a:avLst/>
          </a:prstGeom>
          <a:noFill/>
          <a:ln w="76200">
            <a:solidFill>
              <a:schemeClr val="accent1"/>
            </a:solidFill>
            <a:round/>
            <a:headEnd/>
            <a:tailEnd type="triangle" w="med" len="med"/>
          </a:ln>
          <a:effectLst/>
        </p:spPr>
        <p:txBody>
          <a:bodyPr/>
          <a:lstStyle/>
          <a:p>
            <a:endParaRPr lang="en-US">
              <a:latin typeface="Times New Roman" pitchFamily="18" charset="0"/>
              <a:cs typeface="Times New Roman" pitchFamily="18" charset="0"/>
            </a:endParaRPr>
          </a:p>
        </p:txBody>
      </p:sp>
      <p:sp>
        <p:nvSpPr>
          <p:cNvPr id="14" name="Text Box 8"/>
          <p:cNvSpPr txBox="1">
            <a:spLocks noChangeArrowheads="1"/>
          </p:cNvSpPr>
          <p:nvPr/>
        </p:nvSpPr>
        <p:spPr bwMode="auto">
          <a:xfrm>
            <a:off x="3810000" y="1888958"/>
            <a:ext cx="3962400" cy="403187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pPr>
              <a:spcBef>
                <a:spcPct val="50000"/>
              </a:spcBef>
            </a:pPr>
            <a:r>
              <a:rPr lang="en-US" dirty="0" err="1">
                <a:solidFill>
                  <a:srgbClr val="FF0000"/>
                </a:solidFill>
                <a:latin typeface="Times New Roman" pitchFamily="18" charset="0"/>
                <a:cs typeface="Times New Roman" pitchFamily="18" charset="0"/>
              </a:rPr>
              <a:t>Chỉ</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có</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thể</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thực</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hiện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được</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với</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điều</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kiện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có</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sự</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giúp</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đỡ</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của</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một</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nước</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công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nghiệp</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tiên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tiến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đã</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làm</a:t>
            </a:r>
            <a:r>
              <a:rPr lang="en-US" dirty="0">
                <a:solidFill>
                  <a:srgbClr val="FF0000"/>
                </a:solidFill>
                <a:latin typeface="Times New Roman" pitchFamily="18" charset="0"/>
                <a:cs typeface="Times New Roman" pitchFamily="18" charset="0"/>
              </a:rPr>
              <a:t> CM XHCN </a:t>
            </a:r>
            <a:r>
              <a:rPr lang="en-US" dirty="0" err="1">
                <a:solidFill>
                  <a:srgbClr val="FF0000"/>
                </a:solidFill>
                <a:latin typeface="Times New Roman" pitchFamily="18" charset="0"/>
                <a:cs typeface="Times New Roman" pitchFamily="18" charset="0"/>
              </a:rPr>
              <a:t>thành</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công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dưới</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sự</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lãnh</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đạo</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của</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Đảng</a:t>
            </a:r>
            <a:r>
              <a:rPr lang="en-US" dirty="0">
                <a:solidFill>
                  <a:srgbClr val="FF0000"/>
                </a:solidFill>
                <a:latin typeface="Times New Roman" pitchFamily="18" charset="0"/>
                <a:cs typeface="Times New Roman" pitchFamily="18" charset="0"/>
              </a:rPr>
              <a:t> CS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ou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9" presetClass="entr" presetSubtype="0" accel="10000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ppt_h</p:attrName>
                                        </p:attrNameLst>
                                      </p:cBhvr>
                                      <p:tavLst>
                                        <p:tav tm="0">
                                          <p:val>
                                            <p:strVal val="#ppt_h/20"/>
                                          </p:val>
                                        </p:tav>
                                        <p:tav tm="50000">
                                          <p:val>
                                            <p:strVal val="#ppt_h/20"/>
                                          </p:val>
                                        </p:tav>
                                        <p:tav tm="100000">
                                          <p:val>
                                            <p:strVal val="#ppt_h"/>
                                          </p:val>
                                        </p:tav>
                                      </p:tavLst>
                                    </p:anim>
                                    <p:anim calcmode="lin" valueType="num">
                                      <p:cBhvr>
                                        <p:cTn id="25" dur="500" fill="hold"/>
                                        <p:tgtEl>
                                          <p:spTgt spid="10"/>
                                        </p:tgtEl>
                                        <p:attrNameLst>
                                          <p:attrName>ppt_w</p:attrName>
                                        </p:attrNameLst>
                                      </p:cBhvr>
                                      <p:tavLst>
                                        <p:tav tm="0">
                                          <p:val>
                                            <p:strVal val="#ppt_w+.3"/>
                                          </p:val>
                                        </p:tav>
                                        <p:tav tm="50000">
                                          <p:val>
                                            <p:strVal val="#ppt_w+.3"/>
                                          </p:val>
                                        </p:tav>
                                        <p:tav tm="100000">
                                          <p:val>
                                            <p:strVal val="#ppt_w"/>
                                          </p:val>
                                        </p:tav>
                                      </p:tavLst>
                                    </p:anim>
                                    <p:anim calcmode="lin" valueType="num">
                                      <p:cBhvr>
                                        <p:cTn id="26" dur="500" fill="hold"/>
                                        <p:tgtEl>
                                          <p:spTgt spid="10"/>
                                        </p:tgtEl>
                                        <p:attrNameLst>
                                          <p:attrName>ppt_x</p:attrName>
                                        </p:attrNameLst>
                                      </p:cBhvr>
                                      <p:tavLst>
                                        <p:tav tm="0">
                                          <p:val>
                                            <p:strVal val="#ppt_x-.3"/>
                                          </p:val>
                                        </p:tav>
                                        <p:tav tm="5000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
                                          </p:val>
                                        </p:tav>
                                        <p:tav tm="100000">
                                          <p:val>
                                            <p:strVal val="#ppt_y"/>
                                          </p:val>
                                        </p:tav>
                                      </p:tavLst>
                                    </p:anim>
                                  </p:childTnLst>
                                </p:cTn>
                              </p:par>
                              <p:par>
                                <p:cTn id="28" presetID="39" presetClass="entr" presetSubtype="0" accel="10000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ppt_h</p:attrName>
                                        </p:attrNameLst>
                                      </p:cBhvr>
                                      <p:tavLst>
                                        <p:tav tm="0">
                                          <p:val>
                                            <p:strVal val="#ppt_h/20"/>
                                          </p:val>
                                        </p:tav>
                                        <p:tav tm="50000">
                                          <p:val>
                                            <p:strVal val="#ppt_h/20"/>
                                          </p:val>
                                        </p:tav>
                                        <p:tav tm="100000">
                                          <p:val>
                                            <p:strVal val="#ppt_h"/>
                                          </p:val>
                                        </p:tav>
                                      </p:tavLst>
                                    </p:anim>
                                    <p:anim calcmode="lin" valueType="num">
                                      <p:cBhvr>
                                        <p:cTn id="31" dur="500" fill="hold"/>
                                        <p:tgtEl>
                                          <p:spTgt spid="12"/>
                                        </p:tgtEl>
                                        <p:attrNameLst>
                                          <p:attrName>ppt_w</p:attrName>
                                        </p:attrNameLst>
                                      </p:cBhvr>
                                      <p:tavLst>
                                        <p:tav tm="0">
                                          <p:val>
                                            <p:strVal val="#ppt_w+.3"/>
                                          </p:val>
                                        </p:tav>
                                        <p:tav tm="50000">
                                          <p:val>
                                            <p:strVal val="#ppt_w+.3"/>
                                          </p:val>
                                        </p:tav>
                                        <p:tav tm="100000">
                                          <p:val>
                                            <p:strVal val="#ppt_w"/>
                                          </p:val>
                                        </p:tav>
                                      </p:tavLst>
                                    </p:anim>
                                    <p:anim calcmode="lin" valueType="num">
                                      <p:cBhvr>
                                        <p:cTn id="32" dur="500" fill="hold"/>
                                        <p:tgtEl>
                                          <p:spTgt spid="12"/>
                                        </p:tgtEl>
                                        <p:attrNameLst>
                                          <p:attrName>ppt_x</p:attrName>
                                        </p:attrNameLst>
                                      </p:cBhvr>
                                      <p:tavLst>
                                        <p:tav tm="0">
                                          <p:val>
                                            <p:strVal val="#ppt_x-.3"/>
                                          </p:val>
                                        </p:tav>
                                        <p:tav tm="5000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9" presetClass="entr" presetSubtype="0" accel="10000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39"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40"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41" dur="500" fill="hold"/>
                                        <p:tgtEl>
                                          <p:spTgt spid="11"/>
                                        </p:tgtEl>
                                        <p:attrNameLst>
                                          <p:attrName>ppt_y</p:attrName>
                                        </p:attrNameLst>
                                      </p:cBhvr>
                                      <p:tavLst>
                                        <p:tav tm="0">
                                          <p:val>
                                            <p:strVal val="#ppt_y"/>
                                          </p:val>
                                        </p:tav>
                                        <p:tav tm="100000">
                                          <p:val>
                                            <p:strVal val="#ppt_y"/>
                                          </p:val>
                                        </p:tav>
                                      </p:tavLst>
                                    </p:anim>
                                  </p:childTnLst>
                                </p:cTn>
                              </p:par>
                              <p:par>
                                <p:cTn id="42" presetID="39" presetClass="entr" presetSubtype="0" accel="10000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45" dur="5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46" dur="5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9" presetClass="entr" presetSubtype="0" decel="10000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 calcmode="lin" valueType="num">
                                      <p:cBhvr>
                                        <p:cTn id="54" dur="500" fill="hold"/>
                                        <p:tgtEl>
                                          <p:spTgt spid="14"/>
                                        </p:tgtEl>
                                        <p:attrNameLst>
                                          <p:attrName>style.rotation</p:attrName>
                                        </p:attrNameLst>
                                      </p:cBhvr>
                                      <p:tavLst>
                                        <p:tav tm="0">
                                          <p:val>
                                            <p:fltVal val="360"/>
                                          </p:val>
                                        </p:tav>
                                        <p:tav tm="100000">
                                          <p:val>
                                            <p:fltVal val="0"/>
                                          </p:val>
                                        </p:tav>
                                      </p:tavLst>
                                    </p:anim>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Text Box 2"/>
          <p:cNvSpPr txBox="1">
            <a:spLocks noChangeArrowheads="1"/>
          </p:cNvSpPr>
          <p:nvPr/>
        </p:nvSpPr>
        <p:spPr bwMode="auto">
          <a:xfrm>
            <a:off x="381000" y="986850"/>
            <a:ext cx="1905000" cy="5016758"/>
          </a:xfrm>
          <a:prstGeom prst="rect">
            <a:avLst/>
          </a:prstGeom>
          <a:solidFill>
            <a:schemeClr val="hlink"/>
          </a:solidFill>
          <a:ln w="38100">
            <a:solidFill>
              <a:schemeClr val="accent2"/>
            </a:solidFill>
            <a:miter lim="800000"/>
            <a:headEnd/>
            <a:tailEnd/>
          </a:ln>
          <a:effectLst/>
        </p:spPr>
        <p:txBody>
          <a:bodyPr>
            <a:spAutoFit/>
          </a:bodyPr>
          <a:lstStyle/>
          <a:p>
            <a:pPr>
              <a:spcBef>
                <a:spcPct val="50000"/>
              </a:spcBef>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chỉ</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&amp; </a:t>
            </a:r>
            <a:r>
              <a:rPr lang="en-US" dirty="0" err="1">
                <a:latin typeface="Times New Roman" pitchFamily="18" charset="0"/>
                <a:cs typeface="Times New Roman" pitchFamily="18" charset="0"/>
              </a:rPr>
              <a:t>mâu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thuẫn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lên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CNXH </a:t>
            </a:r>
            <a:r>
              <a:rPr lang="en-US" dirty="0">
                <a:latin typeface="Times New Roman" pitchFamily="18" charset="0"/>
                <a:cs typeface="Times New Roman" pitchFamily="18" charset="0"/>
              </a:rPr>
              <a:t>ở </a:t>
            </a:r>
            <a:r>
              <a:rPr lang="en-US" dirty="0" err="1">
                <a:latin typeface="Times New Roman" pitchFamily="18" charset="0"/>
                <a:cs typeface="Times New Roman" pitchFamily="18" charset="0"/>
              </a:rPr>
              <a:t>Việt</a:t>
            </a:r>
            <a:r>
              <a:rPr lang="en-US" dirty="0">
                <a:latin typeface="Times New Roman" pitchFamily="18" charset="0"/>
                <a:cs typeface="Times New Roman" pitchFamily="18" charset="0"/>
              </a:rPr>
              <a:t> Nam</a:t>
            </a:r>
          </a:p>
        </p:txBody>
      </p:sp>
      <p:sp>
        <p:nvSpPr>
          <p:cNvPr id="14" name="Text Box 3"/>
          <p:cNvSpPr txBox="1">
            <a:spLocks noChangeArrowheads="1"/>
          </p:cNvSpPr>
          <p:nvPr/>
        </p:nvSpPr>
        <p:spPr bwMode="auto">
          <a:xfrm>
            <a:off x="3352800" y="381000"/>
            <a:ext cx="5486400" cy="2566988"/>
          </a:xfrm>
          <a:prstGeom prst="rect">
            <a:avLst/>
          </a:prstGeom>
          <a:solidFill>
            <a:schemeClr val="hlink"/>
          </a:solidFill>
          <a:ln w="38100">
            <a:solidFill>
              <a:schemeClr val="accent2"/>
            </a:solidFill>
            <a:miter lim="800000"/>
            <a:headEnd/>
            <a:tailEnd/>
          </a:ln>
          <a:effectLst/>
        </p:spPr>
        <p:txBody>
          <a:bodyPr>
            <a:spAutoFit/>
          </a:bodyPr>
          <a:lstStyle/>
          <a:p>
            <a:pPr algn="just">
              <a:spcBef>
                <a:spcPct val="50000"/>
              </a:spcBef>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nước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nghiệp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hậu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lên</a:t>
            </a:r>
            <a:r>
              <a:rPr lang="en-US" dirty="0">
                <a:latin typeface="Times New Roman" pitchFamily="18" charset="0"/>
                <a:cs typeface="Times New Roman" pitchFamily="18" charset="0"/>
              </a:rPr>
              <a:t> CNXH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kinh</a:t>
            </a:r>
            <a:r>
              <a:rPr lang="en-US" dirty="0">
                <a:latin typeface="Times New Roman" pitchFamily="18" charset="0"/>
                <a:cs typeface="Times New Roman" pitchFamily="18" charset="0"/>
              </a:rPr>
              <a:t> qua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TBCN”</a:t>
            </a:r>
          </a:p>
        </p:txBody>
      </p:sp>
      <p:sp>
        <p:nvSpPr>
          <p:cNvPr id="15" name="Text Box 4"/>
          <p:cNvSpPr txBox="1">
            <a:spLocks noChangeArrowheads="1"/>
          </p:cNvSpPr>
          <p:nvPr/>
        </p:nvSpPr>
        <p:spPr bwMode="auto">
          <a:xfrm>
            <a:off x="3429000" y="3353812"/>
            <a:ext cx="5486400" cy="3046988"/>
          </a:xfrm>
          <a:prstGeom prst="rect">
            <a:avLst/>
          </a:prstGeom>
          <a:solidFill>
            <a:schemeClr val="hlink"/>
          </a:solidFill>
          <a:ln w="38100">
            <a:solidFill>
              <a:schemeClr val="accent2"/>
            </a:solidFill>
            <a:miter lim="800000"/>
            <a:headEnd/>
            <a:tailEnd/>
          </a:ln>
          <a:effectLst/>
        </p:spPr>
        <p:txBody>
          <a:bodyPr>
            <a:spAutoFit/>
          </a:bodyPr>
          <a:lstStyle/>
          <a:p>
            <a:pPr algn="just">
              <a:spcBef>
                <a:spcPct val="50000"/>
              </a:spcBef>
            </a:pPr>
            <a:r>
              <a:rPr lang="en-US" dirty="0" err="1">
                <a:latin typeface="Times New Roman" pitchFamily="18" charset="0"/>
                <a:cs typeface="Times New Roman" pitchFamily="18" charset="0"/>
              </a:rPr>
              <a:t>Mâu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thuẫn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thực</a:t>
            </a:r>
            <a:r>
              <a:rPr lang="en-US" smtClean="0">
                <a:latin typeface="Times New Roman" pitchFamily="18" charset="0"/>
                <a:cs typeface="Times New Roman" pitchFamily="18" charset="0"/>
              </a:rPr>
              <a:t> trạng </a:t>
            </a:r>
            <a:r>
              <a:rPr lang="en-US" dirty="0" err="1" smtClean="0">
                <a:latin typeface="Times New Roman" pitchFamily="18" charset="0"/>
                <a:cs typeface="Times New Roman" pitchFamily="18" charset="0"/>
              </a:rPr>
              <a:t>kinh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tế-xã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kém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6" name="Line 5"/>
          <p:cNvSpPr>
            <a:spLocks noChangeShapeType="1"/>
          </p:cNvSpPr>
          <p:nvPr/>
        </p:nvSpPr>
        <p:spPr bwMode="auto">
          <a:xfrm flipV="1">
            <a:off x="2286000" y="1752600"/>
            <a:ext cx="1066800" cy="1752600"/>
          </a:xfrm>
          <a:prstGeom prst="line">
            <a:avLst/>
          </a:prstGeom>
          <a:noFill/>
          <a:ln w="76200">
            <a:solidFill>
              <a:schemeClr val="accent2"/>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17" name="Line 6"/>
          <p:cNvSpPr>
            <a:spLocks noChangeShapeType="1"/>
          </p:cNvSpPr>
          <p:nvPr/>
        </p:nvSpPr>
        <p:spPr bwMode="auto">
          <a:xfrm>
            <a:off x="2286000" y="3505200"/>
            <a:ext cx="1066800" cy="1371600"/>
          </a:xfrm>
          <a:prstGeom prst="line">
            <a:avLst/>
          </a:prstGeom>
          <a:noFill/>
          <a:ln w="76200">
            <a:solidFill>
              <a:schemeClr val="accent2"/>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trips(upRight)">
                                      <p:cBhvr>
                                        <p:cTn id="13" dur="500"/>
                                        <p:tgtEl>
                                          <p:spTgt spid="16"/>
                                        </p:tgtEl>
                                      </p:cBhvr>
                                    </p:animEffect>
                                  </p:childTnLst>
                                </p:cTn>
                              </p:par>
                            </p:childTnLst>
                          </p:cTn>
                        </p:par>
                        <p:par>
                          <p:cTn id="14" fill="hold">
                            <p:stCondLst>
                              <p:cond delay="500"/>
                            </p:stCondLst>
                            <p:childTnLst>
                              <p:par>
                                <p:cTn id="15" presetID="17"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strips(downLeft)">
                                      <p:cBhvr>
                                        <p:cTn id="23" dur="500"/>
                                        <p:tgtEl>
                                          <p:spTgt spid="17"/>
                                        </p:tgtEl>
                                      </p:cBhvr>
                                    </p:animEffect>
                                  </p:childTnLst>
                                </p:cTn>
                              </p:par>
                            </p:childTnLst>
                          </p:cTn>
                        </p:par>
                        <p:par>
                          <p:cTn id="24" fill="hold">
                            <p:stCondLst>
                              <p:cond delay="500"/>
                            </p:stCondLst>
                            <p:childTnLst>
                              <p:par>
                                <p:cTn id="25" presetID="17" presetClass="entr" presetSubtype="1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nimBg="1" autoUpdateAnimBg="0"/>
      <p:bldP spid="15" grpId="0" animBg="1" autoUpdateAnimBg="0"/>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AutoShape 3"/>
          <p:cNvSpPr>
            <a:spLocks noChangeArrowheads="1"/>
          </p:cNvSpPr>
          <p:nvPr/>
        </p:nvSpPr>
        <p:spPr bwMode="auto">
          <a:xfrm>
            <a:off x="0" y="76200"/>
            <a:ext cx="1524000" cy="2362200"/>
          </a:xfrm>
          <a:prstGeom prst="verticalScroll">
            <a:avLst>
              <a:gd name="adj" fmla="val 24218"/>
            </a:avLst>
          </a:prstGeom>
          <a:solidFill>
            <a:schemeClr val="accent1"/>
          </a:solidFill>
          <a:ln w="9525">
            <a:solidFill>
              <a:schemeClr val="tx1"/>
            </a:solidFill>
            <a:round/>
            <a:headEnd/>
            <a:tailEnd/>
          </a:ln>
          <a:effectLst/>
        </p:spPr>
        <p:txBody>
          <a:bodyPr wrap="none" anchor="ctr"/>
          <a:lstStyle/>
          <a:p>
            <a:r>
              <a:rPr lang="en-US">
                <a:solidFill>
                  <a:schemeClr val="bg1"/>
                </a:solidFill>
                <a:effectLst>
                  <a:outerShdw blurRad="38100" dist="38100" dir="2700000" algn="tl">
                    <a:srgbClr val="000000"/>
                  </a:outerShdw>
                </a:effectLst>
                <a:latin typeface="Times New Roman" pitchFamily="18" charset="0"/>
                <a:cs typeface="Times New Roman" pitchFamily="18" charset="0"/>
              </a:rPr>
              <a:t>Vì </a:t>
            </a:r>
          </a:p>
          <a:p>
            <a:r>
              <a:rPr lang="en-US">
                <a:solidFill>
                  <a:schemeClr val="bg1"/>
                </a:solidFill>
                <a:effectLst>
                  <a:outerShdw blurRad="38100" dist="38100" dir="2700000" algn="tl">
                    <a:srgbClr val="000000"/>
                  </a:outerShdw>
                </a:effectLst>
                <a:latin typeface="Times New Roman" pitchFamily="18" charset="0"/>
                <a:cs typeface="Times New Roman" pitchFamily="18" charset="0"/>
              </a:rPr>
              <a:t>vậy</a:t>
            </a:r>
          </a:p>
          <a:p>
            <a:r>
              <a:rPr lang="en-US">
                <a:solidFill>
                  <a:schemeClr val="bg1"/>
                </a:solidFill>
                <a:effectLst>
                  <a:outerShdw blurRad="38100" dist="38100" dir="2700000" algn="tl">
                    <a:srgbClr val="000000"/>
                  </a:outerShdw>
                </a:effectLst>
                <a:latin typeface="Times New Roman" pitchFamily="18" charset="0"/>
                <a:cs typeface="Times New Roman" pitchFamily="18" charset="0"/>
              </a:rPr>
              <a:t>Bác</a:t>
            </a:r>
          </a:p>
          <a:p>
            <a:r>
              <a:rPr lang="en-US">
                <a:solidFill>
                  <a:schemeClr val="bg1"/>
                </a:solidFill>
                <a:effectLst>
                  <a:outerShdw blurRad="38100" dist="38100" dir="2700000" algn="tl">
                    <a:srgbClr val="000000"/>
                  </a:outerShdw>
                </a:effectLst>
                <a:latin typeface="Times New Roman" pitchFamily="18" charset="0"/>
                <a:cs typeface="Times New Roman" pitchFamily="18" charset="0"/>
              </a:rPr>
              <a:t>nói:</a:t>
            </a:r>
          </a:p>
        </p:txBody>
      </p:sp>
      <p:sp>
        <p:nvSpPr>
          <p:cNvPr id="9" name="Text Box 4"/>
          <p:cNvSpPr txBox="1">
            <a:spLocks noChangeArrowheads="1"/>
          </p:cNvSpPr>
          <p:nvPr/>
        </p:nvSpPr>
        <p:spPr bwMode="auto">
          <a:xfrm>
            <a:off x="2009774" y="228600"/>
            <a:ext cx="6905626" cy="2477601"/>
          </a:xfrm>
          <a:prstGeom prst="rect">
            <a:avLst/>
          </a:prstGeom>
          <a:noFill/>
          <a:ln w="57150">
            <a:solidFill>
              <a:schemeClr val="accent2"/>
            </a:solidFill>
            <a:miter lim="800000"/>
            <a:headEnd/>
            <a:tailEnd/>
          </a:ln>
          <a:effectLst/>
        </p:spPr>
        <p:txBody>
          <a:bodyPr wrap="square">
            <a:spAutoFit/>
          </a:bodyPr>
          <a:lstStyle/>
          <a:p>
            <a:pPr>
              <a:spcBef>
                <a:spcPts val="0"/>
              </a:spcBef>
            </a:pPr>
            <a:r>
              <a:rPr lang="en-US" sz="3100" b="1" dirty="0">
                <a:latin typeface="Times New Roman" pitchFamily="18" charset="0"/>
                <a:cs typeface="Times New Roman" pitchFamily="18" charset="0"/>
              </a:rPr>
              <a:t>“</a:t>
            </a:r>
            <a:r>
              <a:rPr lang="en-US" sz="3100" b="1" dirty="0" err="1">
                <a:latin typeface="Times New Roman" pitchFamily="18" charset="0"/>
                <a:cs typeface="Times New Roman" pitchFamily="18" charset="0"/>
              </a:rPr>
              <a:t>Xây</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dựng</a:t>
            </a:r>
            <a:r>
              <a:rPr lang="en-US" sz="3100" b="1" dirty="0">
                <a:latin typeface="Times New Roman" pitchFamily="18" charset="0"/>
                <a:cs typeface="Times New Roman" pitchFamily="18" charset="0"/>
              </a:rPr>
              <a:t> CNXH </a:t>
            </a:r>
            <a:r>
              <a:rPr lang="en-US" sz="3100" b="1" dirty="0" err="1">
                <a:latin typeface="Times New Roman" pitchFamily="18" charset="0"/>
                <a:cs typeface="Times New Roman" pitchFamily="18" charset="0"/>
              </a:rPr>
              <a:t>là</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một</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cuộc</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đấu</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tranh</a:t>
            </a:r>
            <a:r>
              <a:rPr lang="en-US" sz="3100" b="1" dirty="0">
                <a:latin typeface="Times New Roman" pitchFamily="18" charset="0"/>
                <a:cs typeface="Times New Roman" pitchFamily="18" charset="0"/>
              </a:rPr>
              <a:t> CM </a:t>
            </a:r>
            <a:r>
              <a:rPr lang="en-US" sz="3100" b="1" dirty="0" err="1">
                <a:latin typeface="Times New Roman" pitchFamily="18" charset="0"/>
                <a:cs typeface="Times New Roman" pitchFamily="18" charset="0"/>
              </a:rPr>
              <a:t>phức</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tạp</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gian</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khổ</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và</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lâu</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dài</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là</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một</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cuộc</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biến</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đổi</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khó</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khăn</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và</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sâu</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sắc</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nhất</a:t>
            </a:r>
            <a:r>
              <a:rPr lang="en-US" sz="3100" b="1" dirty="0" smtClean="0">
                <a:latin typeface="Times New Roman" pitchFamily="18" charset="0"/>
                <a:cs typeface="Times New Roman" pitchFamily="18" charset="0"/>
              </a:rPr>
              <a:t>”.</a:t>
            </a:r>
            <a:r>
              <a:rPr lang="en-US" sz="3100" b="1" dirty="0" smtClean="0">
                <a:solidFill>
                  <a:schemeClr val="accent2"/>
                </a:solidFill>
                <a:latin typeface="Times New Roman" pitchFamily="18" charset="0"/>
                <a:cs typeface="Times New Roman" pitchFamily="18" charset="0"/>
              </a:rPr>
              <a:t> </a:t>
            </a:r>
          </a:p>
          <a:p>
            <a:pPr>
              <a:spcBef>
                <a:spcPts val="0"/>
              </a:spcBef>
            </a:pPr>
            <a:r>
              <a:rPr lang="en-US" sz="3100" b="1" dirty="0" err="1" smtClean="0">
                <a:solidFill>
                  <a:srgbClr val="F11FBA"/>
                </a:solidFill>
                <a:latin typeface="Times New Roman" pitchFamily="18" charset="0"/>
                <a:cs typeface="Times New Roman" pitchFamily="18" charset="0"/>
              </a:rPr>
              <a:t>Bác</a:t>
            </a:r>
            <a:r>
              <a:rPr lang="en-US" sz="3100" b="1" dirty="0" smtClean="0">
                <a:solidFill>
                  <a:srgbClr val="F11FBA"/>
                </a:solidFill>
                <a:latin typeface="Times New Roman" pitchFamily="18" charset="0"/>
                <a:cs typeface="Times New Roman" pitchFamily="18" charset="0"/>
              </a:rPr>
              <a:t> </a:t>
            </a:r>
            <a:r>
              <a:rPr lang="en-US" sz="3100" b="1" dirty="0" err="1" smtClean="0">
                <a:solidFill>
                  <a:srgbClr val="F11FBA"/>
                </a:solidFill>
                <a:latin typeface="Times New Roman" pitchFamily="18" charset="0"/>
                <a:cs typeface="Times New Roman" pitchFamily="18" charset="0"/>
              </a:rPr>
              <a:t>chỉ</a:t>
            </a:r>
            <a:r>
              <a:rPr lang="en-US" sz="3100" b="1" dirty="0" smtClean="0">
                <a:solidFill>
                  <a:srgbClr val="F11FBA"/>
                </a:solidFill>
                <a:latin typeface="Times New Roman" pitchFamily="18" charset="0"/>
                <a:cs typeface="Times New Roman" pitchFamily="18" charset="0"/>
              </a:rPr>
              <a:t> </a:t>
            </a:r>
            <a:r>
              <a:rPr lang="en-US" sz="3100" b="1" dirty="0" err="1" smtClean="0">
                <a:solidFill>
                  <a:srgbClr val="F11FBA"/>
                </a:solidFill>
                <a:latin typeface="Times New Roman" pitchFamily="18" charset="0"/>
                <a:cs typeface="Times New Roman" pitchFamily="18" charset="0"/>
              </a:rPr>
              <a:t>rõ</a:t>
            </a:r>
            <a:r>
              <a:rPr lang="en-US" sz="3100" b="1" dirty="0" smtClean="0">
                <a:solidFill>
                  <a:srgbClr val="F11FBA"/>
                </a:solidFill>
                <a:latin typeface="Times New Roman" pitchFamily="18" charset="0"/>
                <a:cs typeface="Times New Roman" pitchFamily="18" charset="0"/>
              </a:rPr>
              <a:t> </a:t>
            </a:r>
            <a:r>
              <a:rPr lang="en-US" sz="3100" b="1" dirty="0" err="1" smtClean="0">
                <a:solidFill>
                  <a:srgbClr val="F11FBA"/>
                </a:solidFill>
                <a:latin typeface="Times New Roman" pitchFamily="18" charset="0"/>
                <a:cs typeface="Times New Roman" pitchFamily="18" charset="0"/>
              </a:rPr>
              <a:t>nhiệm</a:t>
            </a:r>
            <a:r>
              <a:rPr lang="en-US" sz="3100" b="1" dirty="0" smtClean="0">
                <a:solidFill>
                  <a:srgbClr val="F11FBA"/>
                </a:solidFill>
                <a:latin typeface="Times New Roman" pitchFamily="18" charset="0"/>
                <a:cs typeface="Times New Roman" pitchFamily="18" charset="0"/>
              </a:rPr>
              <a:t> </a:t>
            </a:r>
            <a:r>
              <a:rPr lang="en-US" sz="3100" b="1" dirty="0" err="1" smtClean="0">
                <a:solidFill>
                  <a:srgbClr val="F11FBA"/>
                </a:solidFill>
                <a:latin typeface="Times New Roman" pitchFamily="18" charset="0"/>
                <a:cs typeface="Times New Roman" pitchFamily="18" charset="0"/>
              </a:rPr>
              <a:t>vụ</a:t>
            </a:r>
            <a:r>
              <a:rPr lang="en-US" sz="3100" b="1" dirty="0" smtClean="0">
                <a:solidFill>
                  <a:srgbClr val="F11FBA"/>
                </a:solidFill>
                <a:latin typeface="Times New Roman" pitchFamily="18" charset="0"/>
                <a:cs typeface="Times New Roman" pitchFamily="18" charset="0"/>
              </a:rPr>
              <a:t> </a:t>
            </a:r>
            <a:r>
              <a:rPr lang="en-US" sz="3100" b="1" dirty="0" err="1" smtClean="0">
                <a:solidFill>
                  <a:srgbClr val="F11FBA"/>
                </a:solidFill>
                <a:latin typeface="Times New Roman" pitchFamily="18" charset="0"/>
                <a:cs typeface="Times New Roman" pitchFamily="18" charset="0"/>
              </a:rPr>
              <a:t>của</a:t>
            </a:r>
            <a:r>
              <a:rPr lang="en-US" sz="3100" b="1" dirty="0" smtClean="0">
                <a:solidFill>
                  <a:srgbClr val="F11FBA"/>
                </a:solidFill>
                <a:latin typeface="Times New Roman" pitchFamily="18" charset="0"/>
                <a:cs typeface="Times New Roman" pitchFamily="18" charset="0"/>
              </a:rPr>
              <a:t> </a:t>
            </a:r>
            <a:r>
              <a:rPr lang="en-US" sz="3100" b="1" dirty="0" err="1" smtClean="0">
                <a:solidFill>
                  <a:srgbClr val="F11FBA"/>
                </a:solidFill>
                <a:latin typeface="Times New Roman" pitchFamily="18" charset="0"/>
                <a:cs typeface="Times New Roman" pitchFamily="18" charset="0"/>
              </a:rPr>
              <a:t>thời</a:t>
            </a:r>
            <a:r>
              <a:rPr lang="en-US" sz="3100" b="1" dirty="0" smtClean="0">
                <a:solidFill>
                  <a:srgbClr val="F11FBA"/>
                </a:solidFill>
                <a:latin typeface="Times New Roman" pitchFamily="18" charset="0"/>
                <a:cs typeface="Times New Roman" pitchFamily="18" charset="0"/>
              </a:rPr>
              <a:t> </a:t>
            </a:r>
            <a:r>
              <a:rPr lang="en-US" sz="3100" b="1" dirty="0" err="1" smtClean="0">
                <a:solidFill>
                  <a:srgbClr val="F11FBA"/>
                </a:solidFill>
                <a:latin typeface="Times New Roman" pitchFamily="18" charset="0"/>
                <a:cs typeface="Times New Roman" pitchFamily="18" charset="0"/>
              </a:rPr>
              <a:t>kỳ</a:t>
            </a:r>
            <a:r>
              <a:rPr lang="en-US" sz="3100" b="1" dirty="0" smtClean="0">
                <a:solidFill>
                  <a:srgbClr val="F11FBA"/>
                </a:solidFill>
                <a:latin typeface="Times New Roman" pitchFamily="18" charset="0"/>
                <a:cs typeface="Times New Roman" pitchFamily="18" charset="0"/>
              </a:rPr>
              <a:t> </a:t>
            </a:r>
            <a:r>
              <a:rPr lang="en-US" sz="3100" b="1" dirty="0" err="1" smtClean="0">
                <a:solidFill>
                  <a:srgbClr val="F11FBA"/>
                </a:solidFill>
                <a:latin typeface="Times New Roman" pitchFamily="18" charset="0"/>
                <a:cs typeface="Times New Roman" pitchFamily="18" charset="0"/>
              </a:rPr>
              <a:t>quá</a:t>
            </a:r>
            <a:r>
              <a:rPr lang="en-US" sz="3100" b="1" dirty="0" smtClean="0">
                <a:solidFill>
                  <a:srgbClr val="F11FBA"/>
                </a:solidFill>
                <a:latin typeface="Times New Roman" pitchFamily="18" charset="0"/>
                <a:cs typeface="Times New Roman" pitchFamily="18" charset="0"/>
              </a:rPr>
              <a:t> </a:t>
            </a:r>
            <a:r>
              <a:rPr lang="en-US" sz="3100" b="1" dirty="0" err="1" smtClean="0">
                <a:solidFill>
                  <a:srgbClr val="F11FBA"/>
                </a:solidFill>
                <a:latin typeface="Times New Roman" pitchFamily="18" charset="0"/>
                <a:cs typeface="Times New Roman" pitchFamily="18" charset="0"/>
              </a:rPr>
              <a:t>độ</a:t>
            </a:r>
            <a:endParaRPr lang="en-US" sz="3100" b="1" dirty="0">
              <a:solidFill>
                <a:srgbClr val="F11FBA"/>
              </a:solidFill>
              <a:latin typeface="Times New Roman" pitchFamily="18" charset="0"/>
              <a:cs typeface="Times New Roman" pitchFamily="18" charset="0"/>
            </a:endParaRPr>
          </a:p>
        </p:txBody>
      </p:sp>
      <p:sp>
        <p:nvSpPr>
          <p:cNvPr id="10" name="AutoShape 5"/>
          <p:cNvSpPr>
            <a:spLocks noChangeArrowheads="1"/>
          </p:cNvSpPr>
          <p:nvPr/>
        </p:nvSpPr>
        <p:spPr bwMode="auto">
          <a:xfrm>
            <a:off x="1157288" y="1085850"/>
            <a:ext cx="823912" cy="390525"/>
          </a:xfrm>
          <a:prstGeom prst="rightArrow">
            <a:avLst>
              <a:gd name="adj1" fmla="val 50000"/>
              <a:gd name="adj2" fmla="val 52744"/>
            </a:avLst>
          </a:prstGeom>
          <a:solidFill>
            <a:schemeClr val="accent2"/>
          </a:solidFill>
          <a:ln w="952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11" name="12-Point Star 10"/>
          <p:cNvSpPr/>
          <p:nvPr/>
        </p:nvSpPr>
        <p:spPr>
          <a:xfrm>
            <a:off x="1600200" y="2971800"/>
            <a:ext cx="6248400" cy="2971800"/>
          </a:xfrm>
          <a:prstGeom prst="star12">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FF"/>
              </a:solidFill>
              <a:latin typeface="Times New Roman" pitchFamily="18" charset="0"/>
              <a:cs typeface="Times New Roman" pitchFamily="18" charset="0"/>
            </a:endParaRPr>
          </a:p>
        </p:txBody>
      </p:sp>
      <p:sp>
        <p:nvSpPr>
          <p:cNvPr id="12" name="Rectangle 1"/>
          <p:cNvSpPr>
            <a:spLocks noChangeArrowheads="1"/>
          </p:cNvSpPr>
          <p:nvPr/>
        </p:nvSpPr>
        <p:spPr bwMode="auto">
          <a:xfrm>
            <a:off x="2667000" y="3685402"/>
            <a:ext cx="42672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a)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Tư</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tưởng</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Hồ</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Chí</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Minh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về</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nhiệm</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vụ</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lịch</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sử</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của</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thời</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kỳ</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quá</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độ</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lên</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chủ</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nghĩa</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xã</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hội</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ở </a:t>
            </a:r>
            <a:r>
              <a:rPr kumimoji="0" lang="en-US" sz="24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Việt</a:t>
            </a:r>
            <a:r>
              <a:rPr kumimoji="0" lang="en-US" sz="24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Nam</a:t>
            </a:r>
            <a:endParaRPr kumimoji="0" lang="en-US" sz="3600" b="1" i="1" u="none" strike="noStrike" cap="none" normalizeH="0" baseline="0" dirty="0" smtClean="0">
              <a:ln>
                <a:noFill/>
              </a:ln>
              <a:solidFill>
                <a:srgbClr val="0000FF"/>
              </a:solidFill>
              <a:effectLst/>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ppt_x</p:attrName>
                                        </p:attrNameLst>
                                      </p:cBhvr>
                                      <p:tavLst>
                                        <p:tav tm="0">
                                          <p:val>
                                            <p:strVal val="#ppt_x-.2"/>
                                          </p:val>
                                        </p:tav>
                                        <p:tav tm="100000">
                                          <p:val>
                                            <p:strVal val="#ppt_x"/>
                                          </p:val>
                                        </p:tav>
                                      </p:tavLst>
                                    </p:anim>
                                    <p:anim calcmode="lin" valueType="num">
                                      <p:cBhvr>
                                        <p:cTn id="13"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Vertical Scroll 2"/>
          <p:cNvSpPr/>
          <p:nvPr/>
        </p:nvSpPr>
        <p:spPr>
          <a:xfrm>
            <a:off x="228600" y="1219200"/>
            <a:ext cx="2362200" cy="4267200"/>
          </a:xfrm>
          <a:prstGeom prst="verticalScroll">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sz="3000" b="1" dirty="0" smtClean="0">
              <a:solidFill>
                <a:srgbClr val="F11FBA"/>
              </a:solidFill>
              <a:latin typeface="Times New Roman" pitchFamily="18" charset="0"/>
              <a:cs typeface="Times New Roman" pitchFamily="18" charset="0"/>
            </a:endParaRPr>
          </a:p>
          <a:p>
            <a:r>
              <a:rPr lang="en-US" sz="3000" b="1" dirty="0" smtClean="0">
                <a:solidFill>
                  <a:srgbClr val="F11FBA"/>
                </a:solidFill>
                <a:latin typeface="Times New Roman" pitchFamily="18" charset="0"/>
                <a:cs typeface="Times New Roman" pitchFamily="18" charset="0"/>
              </a:rPr>
              <a:t>* </a:t>
            </a:r>
            <a:r>
              <a:rPr lang="en-US" sz="3000" b="1" dirty="0" err="1" smtClean="0">
                <a:solidFill>
                  <a:srgbClr val="F11FBA"/>
                </a:solidFill>
                <a:latin typeface="Times New Roman" pitchFamily="18" charset="0"/>
                <a:cs typeface="Times New Roman" pitchFamily="18" charset="0"/>
              </a:rPr>
              <a:t>Nhiệm</a:t>
            </a:r>
            <a:r>
              <a:rPr lang="en-US" sz="3000" b="1" dirty="0" smtClean="0">
                <a:solidFill>
                  <a:srgbClr val="F11FBA"/>
                </a:solidFill>
                <a:latin typeface="Times New Roman" pitchFamily="18" charset="0"/>
                <a:cs typeface="Times New Roman" pitchFamily="18" charset="0"/>
              </a:rPr>
              <a:t> </a:t>
            </a:r>
            <a:r>
              <a:rPr lang="en-US" sz="3000" b="1" dirty="0" err="1" smtClean="0">
                <a:solidFill>
                  <a:srgbClr val="F11FBA"/>
                </a:solidFill>
                <a:latin typeface="Times New Roman" pitchFamily="18" charset="0"/>
                <a:cs typeface="Times New Roman" pitchFamily="18" charset="0"/>
              </a:rPr>
              <a:t>vụ</a:t>
            </a:r>
            <a:r>
              <a:rPr lang="en-US" sz="3000" b="1" dirty="0" smtClean="0">
                <a:solidFill>
                  <a:srgbClr val="F11FBA"/>
                </a:solidFill>
                <a:latin typeface="Times New Roman" pitchFamily="18" charset="0"/>
                <a:cs typeface="Times New Roman" pitchFamily="18" charset="0"/>
              </a:rPr>
              <a:t> </a:t>
            </a:r>
            <a:r>
              <a:rPr lang="en-US" sz="3000" b="1" dirty="0" err="1" smtClean="0">
                <a:solidFill>
                  <a:srgbClr val="F11FBA"/>
                </a:solidFill>
                <a:latin typeface="Times New Roman" pitchFamily="18" charset="0"/>
                <a:cs typeface="Times New Roman" pitchFamily="18" charset="0"/>
              </a:rPr>
              <a:t>lịch</a:t>
            </a:r>
            <a:r>
              <a:rPr lang="en-US" sz="3000" b="1" dirty="0" smtClean="0">
                <a:solidFill>
                  <a:srgbClr val="F11FBA"/>
                </a:solidFill>
                <a:latin typeface="Times New Roman" pitchFamily="18" charset="0"/>
                <a:cs typeface="Times New Roman" pitchFamily="18" charset="0"/>
              </a:rPr>
              <a:t> </a:t>
            </a:r>
            <a:r>
              <a:rPr lang="en-US" sz="3000" b="1" dirty="0" err="1" smtClean="0">
                <a:solidFill>
                  <a:srgbClr val="F11FBA"/>
                </a:solidFill>
                <a:latin typeface="Times New Roman" pitchFamily="18" charset="0"/>
                <a:cs typeface="Times New Roman" pitchFamily="18" charset="0"/>
              </a:rPr>
              <a:t>sử</a:t>
            </a:r>
            <a:r>
              <a:rPr lang="en-US" sz="3000" b="1" dirty="0" smtClean="0">
                <a:solidFill>
                  <a:srgbClr val="F11FBA"/>
                </a:solidFill>
                <a:latin typeface="Times New Roman" pitchFamily="18" charset="0"/>
                <a:cs typeface="Times New Roman" pitchFamily="18" charset="0"/>
              </a:rPr>
              <a:t> </a:t>
            </a:r>
            <a:r>
              <a:rPr lang="en-US" sz="3000" b="1" dirty="0" err="1" smtClean="0">
                <a:solidFill>
                  <a:srgbClr val="F11FBA"/>
                </a:solidFill>
                <a:latin typeface="Times New Roman" pitchFamily="18" charset="0"/>
                <a:cs typeface="Times New Roman" pitchFamily="18" charset="0"/>
              </a:rPr>
              <a:t>của</a:t>
            </a:r>
            <a:r>
              <a:rPr lang="en-US" sz="3000" b="1" dirty="0" smtClean="0">
                <a:solidFill>
                  <a:srgbClr val="F11FBA"/>
                </a:solidFill>
                <a:latin typeface="Times New Roman" pitchFamily="18" charset="0"/>
                <a:cs typeface="Times New Roman" pitchFamily="18" charset="0"/>
              </a:rPr>
              <a:t> </a:t>
            </a:r>
            <a:r>
              <a:rPr lang="en-US" sz="3000" b="1" dirty="0" err="1" smtClean="0">
                <a:solidFill>
                  <a:srgbClr val="F11FBA"/>
                </a:solidFill>
                <a:latin typeface="Times New Roman" pitchFamily="18" charset="0"/>
                <a:cs typeface="Times New Roman" pitchFamily="18" charset="0"/>
              </a:rPr>
              <a:t>thời</a:t>
            </a:r>
            <a:r>
              <a:rPr lang="en-US" sz="3000" b="1" dirty="0" smtClean="0">
                <a:solidFill>
                  <a:srgbClr val="F11FBA"/>
                </a:solidFill>
                <a:latin typeface="Times New Roman" pitchFamily="18" charset="0"/>
                <a:cs typeface="Times New Roman" pitchFamily="18" charset="0"/>
              </a:rPr>
              <a:t> </a:t>
            </a:r>
            <a:r>
              <a:rPr lang="en-US" sz="3000" b="1" dirty="0" err="1" smtClean="0">
                <a:solidFill>
                  <a:srgbClr val="F11FBA"/>
                </a:solidFill>
                <a:latin typeface="Times New Roman" pitchFamily="18" charset="0"/>
                <a:cs typeface="Times New Roman" pitchFamily="18" charset="0"/>
              </a:rPr>
              <a:t>kỳ</a:t>
            </a:r>
            <a:r>
              <a:rPr lang="en-US" sz="3000" b="1" dirty="0" smtClean="0">
                <a:solidFill>
                  <a:srgbClr val="F11FBA"/>
                </a:solidFill>
                <a:latin typeface="Times New Roman" pitchFamily="18" charset="0"/>
                <a:cs typeface="Times New Roman" pitchFamily="18" charset="0"/>
              </a:rPr>
              <a:t> </a:t>
            </a:r>
            <a:r>
              <a:rPr lang="en-US" sz="3000" b="1" dirty="0" err="1" smtClean="0">
                <a:solidFill>
                  <a:srgbClr val="F11FBA"/>
                </a:solidFill>
                <a:latin typeface="Times New Roman" pitchFamily="18" charset="0"/>
                <a:cs typeface="Times New Roman" pitchFamily="18" charset="0"/>
              </a:rPr>
              <a:t>quá</a:t>
            </a:r>
            <a:r>
              <a:rPr lang="en-US" sz="3000" b="1" dirty="0" smtClean="0">
                <a:solidFill>
                  <a:srgbClr val="F11FBA"/>
                </a:solidFill>
                <a:latin typeface="Times New Roman" pitchFamily="18" charset="0"/>
                <a:cs typeface="Times New Roman" pitchFamily="18" charset="0"/>
              </a:rPr>
              <a:t> </a:t>
            </a:r>
            <a:r>
              <a:rPr lang="en-US" sz="3000" b="1" dirty="0" err="1" smtClean="0">
                <a:solidFill>
                  <a:srgbClr val="F11FBA"/>
                </a:solidFill>
                <a:latin typeface="Times New Roman" pitchFamily="18" charset="0"/>
                <a:cs typeface="Times New Roman" pitchFamily="18" charset="0"/>
              </a:rPr>
              <a:t>độ</a:t>
            </a:r>
            <a:r>
              <a:rPr lang="en-US" sz="3000" b="1" dirty="0" smtClean="0">
                <a:solidFill>
                  <a:srgbClr val="F11FBA"/>
                </a:solidFill>
                <a:latin typeface="Times New Roman" pitchFamily="18" charset="0"/>
                <a:cs typeface="Times New Roman" pitchFamily="18" charset="0"/>
              </a:rPr>
              <a:t> </a:t>
            </a:r>
            <a:r>
              <a:rPr lang="en-US" sz="3000" b="1" dirty="0" err="1" smtClean="0">
                <a:solidFill>
                  <a:srgbClr val="F11FBA"/>
                </a:solidFill>
                <a:latin typeface="Times New Roman" pitchFamily="18" charset="0"/>
                <a:cs typeface="Times New Roman" pitchFamily="18" charset="0"/>
              </a:rPr>
              <a:t>lên</a:t>
            </a:r>
            <a:r>
              <a:rPr lang="en-US" sz="3000" b="1" dirty="0" smtClean="0">
                <a:solidFill>
                  <a:srgbClr val="F11FBA"/>
                </a:solidFill>
                <a:latin typeface="Times New Roman" pitchFamily="18" charset="0"/>
                <a:cs typeface="Times New Roman" pitchFamily="18" charset="0"/>
              </a:rPr>
              <a:t> CNXH ở </a:t>
            </a:r>
            <a:r>
              <a:rPr lang="en-US" sz="3000" b="1" dirty="0" err="1" smtClean="0">
                <a:solidFill>
                  <a:srgbClr val="F11FBA"/>
                </a:solidFill>
                <a:latin typeface="Times New Roman" pitchFamily="18" charset="0"/>
                <a:cs typeface="Times New Roman" pitchFamily="18" charset="0"/>
              </a:rPr>
              <a:t>Việt</a:t>
            </a:r>
            <a:r>
              <a:rPr lang="en-US" sz="3000" b="1" dirty="0" smtClean="0">
                <a:solidFill>
                  <a:srgbClr val="F11FBA"/>
                </a:solidFill>
                <a:latin typeface="Times New Roman" pitchFamily="18" charset="0"/>
                <a:cs typeface="Times New Roman" pitchFamily="18" charset="0"/>
              </a:rPr>
              <a:t> Nam:</a:t>
            </a:r>
          </a:p>
          <a:p>
            <a:pPr algn="ctr"/>
            <a:endParaRPr lang="en-US" sz="2600" dirty="0"/>
          </a:p>
        </p:txBody>
      </p:sp>
      <p:sp>
        <p:nvSpPr>
          <p:cNvPr id="4" name="Rounded Rectangle 3"/>
          <p:cNvSpPr/>
          <p:nvPr/>
        </p:nvSpPr>
        <p:spPr>
          <a:xfrm>
            <a:off x="3657600" y="1066800"/>
            <a:ext cx="5029200" cy="1600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US" sz="2000" b="1" dirty="0" err="1" smtClean="0">
                <a:solidFill>
                  <a:srgbClr val="FF0000"/>
                </a:solidFill>
                <a:latin typeface="Times New Roman" pitchFamily="18" charset="0"/>
                <a:cs typeface="Times New Roman" pitchFamily="18" charset="0"/>
              </a:rPr>
              <a:t>Một</a:t>
            </a:r>
            <a:r>
              <a:rPr lang="en-US" sz="2000" b="1" dirty="0" smtClean="0">
                <a:solidFill>
                  <a:srgbClr val="FF0000"/>
                </a:solidFill>
                <a:latin typeface="Times New Roman" pitchFamily="18" charset="0"/>
                <a:cs typeface="Times New Roman" pitchFamily="18" charset="0"/>
              </a:rPr>
              <a:t> </a:t>
            </a:r>
            <a:r>
              <a:rPr lang="en-US" sz="2000" b="1" dirty="0" err="1" smtClean="0">
                <a:solidFill>
                  <a:srgbClr val="FF0000"/>
                </a:solidFill>
                <a:latin typeface="Times New Roman" pitchFamily="18" charset="0"/>
                <a:cs typeface="Times New Roman" pitchFamily="18" charset="0"/>
              </a:rPr>
              <a:t>là</a:t>
            </a:r>
            <a:r>
              <a:rPr lang="en-US" sz="2000" b="1" dirty="0" smtClean="0">
                <a:solidFill>
                  <a:srgbClr val="FF0000"/>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xây</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dựng</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nền</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tảng</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vật</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chất</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và</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kỹ</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thuật</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cho</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chủ</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nghĩa</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xã</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hội</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xây</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dựng</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các</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tiền</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đề</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kinh</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tế</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chính</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trị</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văn</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hóa</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tư</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tưởng</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cho</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chủ</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nghĩa</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xã</a:t>
            </a:r>
            <a:r>
              <a:rPr lang="en-US" sz="2000" dirty="0" smtClean="0">
                <a:solidFill>
                  <a:srgbClr val="0000FF"/>
                </a:solidFill>
                <a:latin typeface="Times New Roman" pitchFamily="18" charset="0"/>
                <a:cs typeface="Times New Roman" pitchFamily="18" charset="0"/>
              </a:rPr>
              <a:t> </a:t>
            </a:r>
            <a:r>
              <a:rPr lang="en-US" sz="2000" dirty="0" err="1" smtClean="0">
                <a:solidFill>
                  <a:srgbClr val="0000FF"/>
                </a:solidFill>
                <a:latin typeface="Times New Roman" pitchFamily="18" charset="0"/>
                <a:cs typeface="Times New Roman" pitchFamily="18" charset="0"/>
              </a:rPr>
              <a:t>hội</a:t>
            </a:r>
            <a:r>
              <a:rPr lang="en-US" sz="2000" dirty="0" smtClean="0">
                <a:solidFill>
                  <a:srgbClr val="0000FF"/>
                </a:solidFill>
                <a:latin typeface="Times New Roman" pitchFamily="18" charset="0"/>
                <a:cs typeface="Times New Roman" pitchFamily="18" charset="0"/>
              </a:rPr>
              <a:t>.</a:t>
            </a:r>
            <a:endParaRPr lang="en-US" sz="2000" dirty="0">
              <a:solidFill>
                <a:srgbClr val="0000FF"/>
              </a:solidFill>
              <a:latin typeface="Times New Roman" pitchFamily="18" charset="0"/>
              <a:cs typeface="Times New Roman" pitchFamily="18" charset="0"/>
            </a:endParaRPr>
          </a:p>
        </p:txBody>
      </p:sp>
      <p:sp>
        <p:nvSpPr>
          <p:cNvPr id="5" name="Rounded Rectangle 4"/>
          <p:cNvSpPr/>
          <p:nvPr/>
        </p:nvSpPr>
        <p:spPr>
          <a:xfrm>
            <a:off x="3685674" y="3805990"/>
            <a:ext cx="5029200" cy="1600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just"/>
            <a:r>
              <a:rPr lang="en-US" sz="2000" b="1" dirty="0" err="1" smtClean="0">
                <a:solidFill>
                  <a:srgbClr val="FF0000"/>
                </a:solidFill>
                <a:latin typeface="Times New Roman" pitchFamily="18" charset="0"/>
                <a:cs typeface="Times New Roman" pitchFamily="18" charset="0"/>
              </a:rPr>
              <a:t>Hai</a:t>
            </a:r>
            <a:r>
              <a:rPr lang="en-US" sz="2000" b="1" dirty="0" smtClean="0">
                <a:solidFill>
                  <a:srgbClr val="FF0000"/>
                </a:solidFill>
                <a:latin typeface="Times New Roman" pitchFamily="18" charset="0"/>
                <a:cs typeface="Times New Roman" pitchFamily="18" charset="0"/>
              </a:rPr>
              <a:t> </a:t>
            </a:r>
            <a:r>
              <a:rPr lang="en-US" sz="2000" b="1" dirty="0" err="1" smtClean="0">
                <a:solidFill>
                  <a:srgbClr val="FF0000"/>
                </a:solidFill>
                <a:latin typeface="Times New Roman" pitchFamily="18" charset="0"/>
                <a:cs typeface="Times New Roman" pitchFamily="18" charset="0"/>
              </a:rPr>
              <a:t>là</a:t>
            </a:r>
            <a:r>
              <a:rPr lang="en-US" sz="2000" b="1" dirty="0" smtClean="0">
                <a:solidFill>
                  <a:srgbClr val="FF0000"/>
                </a:solidFill>
                <a:latin typeface="Times New Roman" pitchFamily="18" charset="0"/>
                <a:cs typeface="Times New Roman" pitchFamily="18" charset="0"/>
              </a:rPr>
              <a:t>, </a:t>
            </a:r>
            <a:r>
              <a:rPr lang="en-US" sz="2000" dirty="0" err="1" smtClean="0">
                <a:solidFill>
                  <a:srgbClr val="0000FF"/>
                </a:solidFill>
              </a:rPr>
              <a:t>cải</a:t>
            </a:r>
            <a:r>
              <a:rPr lang="en-US" sz="2000" dirty="0" smtClean="0">
                <a:solidFill>
                  <a:srgbClr val="0000FF"/>
                </a:solidFill>
              </a:rPr>
              <a:t> </a:t>
            </a:r>
            <a:r>
              <a:rPr lang="en-US" sz="2000" dirty="0" err="1" smtClean="0">
                <a:solidFill>
                  <a:srgbClr val="0000FF"/>
                </a:solidFill>
              </a:rPr>
              <a:t>tạo</a:t>
            </a:r>
            <a:r>
              <a:rPr lang="en-US" sz="2000" dirty="0" smtClean="0">
                <a:solidFill>
                  <a:srgbClr val="0000FF"/>
                </a:solidFill>
              </a:rPr>
              <a:t> </a:t>
            </a:r>
            <a:r>
              <a:rPr lang="en-US" sz="2000" dirty="0" err="1" smtClean="0">
                <a:solidFill>
                  <a:srgbClr val="0000FF"/>
                </a:solidFill>
              </a:rPr>
              <a:t>xã</a:t>
            </a:r>
            <a:r>
              <a:rPr lang="en-US" sz="2000" dirty="0" smtClean="0">
                <a:solidFill>
                  <a:srgbClr val="0000FF"/>
                </a:solidFill>
              </a:rPr>
              <a:t> </a:t>
            </a:r>
            <a:r>
              <a:rPr lang="en-US" sz="2000" dirty="0" err="1" smtClean="0">
                <a:solidFill>
                  <a:srgbClr val="0000FF"/>
                </a:solidFill>
              </a:rPr>
              <a:t>hội</a:t>
            </a:r>
            <a:r>
              <a:rPr lang="en-US" sz="2000" dirty="0" smtClean="0">
                <a:solidFill>
                  <a:srgbClr val="0000FF"/>
                </a:solidFill>
              </a:rPr>
              <a:t> </a:t>
            </a:r>
            <a:r>
              <a:rPr lang="en-US" sz="2000" dirty="0" err="1" smtClean="0">
                <a:solidFill>
                  <a:srgbClr val="0000FF"/>
                </a:solidFill>
              </a:rPr>
              <a:t>cũ</a:t>
            </a:r>
            <a:r>
              <a:rPr lang="en-US" sz="2000" dirty="0" smtClean="0">
                <a:solidFill>
                  <a:srgbClr val="0000FF"/>
                </a:solidFill>
              </a:rPr>
              <a:t>, </a:t>
            </a:r>
            <a:r>
              <a:rPr lang="en-US" sz="2000" dirty="0" err="1" smtClean="0">
                <a:solidFill>
                  <a:srgbClr val="0000FF"/>
                </a:solidFill>
              </a:rPr>
              <a:t>xây</a:t>
            </a:r>
            <a:r>
              <a:rPr lang="en-US" sz="2000" dirty="0" smtClean="0">
                <a:solidFill>
                  <a:srgbClr val="0000FF"/>
                </a:solidFill>
              </a:rPr>
              <a:t> </a:t>
            </a:r>
            <a:r>
              <a:rPr lang="en-US" sz="2000" dirty="0" err="1" smtClean="0">
                <a:solidFill>
                  <a:srgbClr val="0000FF"/>
                </a:solidFill>
              </a:rPr>
              <a:t>dựng</a:t>
            </a:r>
            <a:r>
              <a:rPr lang="en-US" sz="2000" dirty="0" smtClean="0">
                <a:solidFill>
                  <a:srgbClr val="0000FF"/>
                </a:solidFill>
              </a:rPr>
              <a:t> </a:t>
            </a:r>
            <a:r>
              <a:rPr lang="en-US" sz="2000" dirty="0" err="1" smtClean="0">
                <a:solidFill>
                  <a:srgbClr val="0000FF"/>
                </a:solidFill>
              </a:rPr>
              <a:t>xã</a:t>
            </a:r>
            <a:r>
              <a:rPr lang="en-US" sz="2000" dirty="0" smtClean="0">
                <a:solidFill>
                  <a:srgbClr val="0000FF"/>
                </a:solidFill>
              </a:rPr>
              <a:t> </a:t>
            </a:r>
            <a:r>
              <a:rPr lang="en-US" sz="2000" dirty="0" err="1" smtClean="0">
                <a:solidFill>
                  <a:srgbClr val="0000FF"/>
                </a:solidFill>
              </a:rPr>
              <a:t>hội</a:t>
            </a:r>
            <a:r>
              <a:rPr lang="en-US" sz="2000" dirty="0" smtClean="0">
                <a:solidFill>
                  <a:srgbClr val="0000FF"/>
                </a:solidFill>
              </a:rPr>
              <a:t> </a:t>
            </a:r>
            <a:r>
              <a:rPr lang="en-US" sz="2000" dirty="0" err="1" smtClean="0">
                <a:solidFill>
                  <a:srgbClr val="0000FF"/>
                </a:solidFill>
              </a:rPr>
              <a:t>mới</a:t>
            </a:r>
            <a:r>
              <a:rPr lang="en-US" sz="2000" dirty="0" smtClean="0">
                <a:solidFill>
                  <a:srgbClr val="0000FF"/>
                </a:solidFill>
              </a:rPr>
              <a:t>, </a:t>
            </a:r>
            <a:r>
              <a:rPr lang="en-US" sz="2000" dirty="0" err="1" smtClean="0">
                <a:solidFill>
                  <a:srgbClr val="0000FF"/>
                </a:solidFill>
              </a:rPr>
              <a:t>kết</a:t>
            </a:r>
            <a:r>
              <a:rPr lang="en-US" sz="2000" dirty="0" smtClean="0">
                <a:solidFill>
                  <a:srgbClr val="0000FF"/>
                </a:solidFill>
              </a:rPr>
              <a:t> </a:t>
            </a:r>
            <a:r>
              <a:rPr lang="en-US" sz="2000" dirty="0" err="1" smtClean="0">
                <a:solidFill>
                  <a:srgbClr val="0000FF"/>
                </a:solidFill>
              </a:rPr>
              <a:t>hợp</a:t>
            </a:r>
            <a:r>
              <a:rPr lang="en-US" sz="2000" dirty="0" smtClean="0">
                <a:solidFill>
                  <a:srgbClr val="0000FF"/>
                </a:solidFill>
              </a:rPr>
              <a:t> </a:t>
            </a:r>
            <a:r>
              <a:rPr lang="en-US" sz="2000" dirty="0" err="1" smtClean="0">
                <a:solidFill>
                  <a:srgbClr val="0000FF"/>
                </a:solidFill>
              </a:rPr>
              <a:t>xây</a:t>
            </a:r>
            <a:r>
              <a:rPr lang="en-US" sz="2000" dirty="0" smtClean="0">
                <a:solidFill>
                  <a:srgbClr val="0000FF"/>
                </a:solidFill>
              </a:rPr>
              <a:t> </a:t>
            </a:r>
            <a:r>
              <a:rPr lang="en-US" sz="2000" dirty="0" err="1" smtClean="0">
                <a:solidFill>
                  <a:srgbClr val="0000FF"/>
                </a:solidFill>
              </a:rPr>
              <a:t>dựng</a:t>
            </a:r>
            <a:r>
              <a:rPr lang="en-US" sz="2000" dirty="0" smtClean="0">
                <a:solidFill>
                  <a:srgbClr val="0000FF"/>
                </a:solidFill>
              </a:rPr>
              <a:t> </a:t>
            </a:r>
            <a:r>
              <a:rPr lang="en-US" sz="2000" dirty="0" err="1" smtClean="0">
                <a:solidFill>
                  <a:srgbClr val="0000FF"/>
                </a:solidFill>
              </a:rPr>
              <a:t>và</a:t>
            </a:r>
            <a:r>
              <a:rPr lang="en-US" sz="2000" dirty="0" smtClean="0">
                <a:solidFill>
                  <a:srgbClr val="0000FF"/>
                </a:solidFill>
              </a:rPr>
              <a:t> </a:t>
            </a:r>
            <a:r>
              <a:rPr lang="en-US" sz="2000" dirty="0" err="1" smtClean="0">
                <a:solidFill>
                  <a:srgbClr val="0000FF"/>
                </a:solidFill>
              </a:rPr>
              <a:t>cải</a:t>
            </a:r>
            <a:r>
              <a:rPr lang="en-US" sz="2000" dirty="0" smtClean="0">
                <a:solidFill>
                  <a:srgbClr val="0000FF"/>
                </a:solidFill>
              </a:rPr>
              <a:t> </a:t>
            </a:r>
            <a:r>
              <a:rPr lang="en-US" sz="2000" dirty="0" err="1" smtClean="0">
                <a:solidFill>
                  <a:srgbClr val="0000FF"/>
                </a:solidFill>
              </a:rPr>
              <a:t>tạo</a:t>
            </a:r>
            <a:r>
              <a:rPr lang="en-US" sz="2000" dirty="0" smtClean="0">
                <a:solidFill>
                  <a:srgbClr val="0000FF"/>
                </a:solidFill>
              </a:rPr>
              <a:t>, </a:t>
            </a:r>
            <a:r>
              <a:rPr lang="en-US" sz="2000" dirty="0" err="1" smtClean="0">
                <a:solidFill>
                  <a:srgbClr val="0000FF"/>
                </a:solidFill>
              </a:rPr>
              <a:t>trong</a:t>
            </a:r>
            <a:r>
              <a:rPr lang="en-US" sz="2000" dirty="0" smtClean="0">
                <a:solidFill>
                  <a:srgbClr val="0000FF"/>
                </a:solidFill>
              </a:rPr>
              <a:t> </a:t>
            </a:r>
            <a:r>
              <a:rPr lang="en-US" sz="2000" dirty="0" err="1" smtClean="0">
                <a:solidFill>
                  <a:srgbClr val="0000FF"/>
                </a:solidFill>
              </a:rPr>
              <a:t>đó</a:t>
            </a:r>
            <a:r>
              <a:rPr lang="en-US" sz="2000" dirty="0" smtClean="0">
                <a:solidFill>
                  <a:srgbClr val="0000FF"/>
                </a:solidFill>
              </a:rPr>
              <a:t> </a:t>
            </a:r>
            <a:r>
              <a:rPr lang="en-US" sz="2000" dirty="0" err="1" smtClean="0">
                <a:solidFill>
                  <a:srgbClr val="0000FF"/>
                </a:solidFill>
              </a:rPr>
              <a:t>lấy</a:t>
            </a:r>
            <a:r>
              <a:rPr lang="en-US" sz="2000" dirty="0" smtClean="0">
                <a:solidFill>
                  <a:srgbClr val="0000FF"/>
                </a:solidFill>
              </a:rPr>
              <a:t> </a:t>
            </a:r>
            <a:r>
              <a:rPr lang="en-US" sz="2000" dirty="0" err="1" smtClean="0">
                <a:solidFill>
                  <a:srgbClr val="0000FF"/>
                </a:solidFill>
              </a:rPr>
              <a:t>xây</a:t>
            </a:r>
            <a:r>
              <a:rPr lang="en-US" sz="2000" dirty="0" smtClean="0">
                <a:solidFill>
                  <a:srgbClr val="0000FF"/>
                </a:solidFill>
              </a:rPr>
              <a:t> </a:t>
            </a:r>
            <a:r>
              <a:rPr lang="en-US" sz="2000" dirty="0" err="1" smtClean="0">
                <a:solidFill>
                  <a:srgbClr val="0000FF"/>
                </a:solidFill>
              </a:rPr>
              <a:t>dựng</a:t>
            </a:r>
            <a:r>
              <a:rPr lang="en-US" sz="2000" dirty="0" smtClean="0">
                <a:solidFill>
                  <a:srgbClr val="0000FF"/>
                </a:solidFill>
              </a:rPr>
              <a:t> </a:t>
            </a:r>
            <a:r>
              <a:rPr lang="en-US" sz="2000" dirty="0" err="1" smtClean="0">
                <a:solidFill>
                  <a:srgbClr val="0000FF"/>
                </a:solidFill>
              </a:rPr>
              <a:t>là</a:t>
            </a:r>
            <a:r>
              <a:rPr lang="en-US" sz="2000" dirty="0" smtClean="0">
                <a:solidFill>
                  <a:srgbClr val="0000FF"/>
                </a:solidFill>
              </a:rPr>
              <a:t> </a:t>
            </a:r>
            <a:r>
              <a:rPr lang="en-US" sz="2000" dirty="0" err="1" smtClean="0">
                <a:solidFill>
                  <a:srgbClr val="0000FF"/>
                </a:solidFill>
              </a:rPr>
              <a:t>trọng</a:t>
            </a:r>
            <a:r>
              <a:rPr lang="en-US" sz="2000" dirty="0" smtClean="0">
                <a:solidFill>
                  <a:srgbClr val="0000FF"/>
                </a:solidFill>
              </a:rPr>
              <a:t> </a:t>
            </a:r>
            <a:r>
              <a:rPr lang="en-US" sz="2000" dirty="0" err="1" smtClean="0">
                <a:solidFill>
                  <a:srgbClr val="0000FF"/>
                </a:solidFill>
              </a:rPr>
              <a:t>tâm</a:t>
            </a:r>
            <a:r>
              <a:rPr lang="en-US" sz="2000" dirty="0" smtClean="0">
                <a:solidFill>
                  <a:srgbClr val="0000FF"/>
                </a:solidFill>
              </a:rPr>
              <a:t>, </a:t>
            </a:r>
            <a:r>
              <a:rPr lang="en-US" sz="2000" dirty="0" err="1" smtClean="0">
                <a:solidFill>
                  <a:srgbClr val="0000FF"/>
                </a:solidFill>
              </a:rPr>
              <a:t>làm</a:t>
            </a:r>
            <a:r>
              <a:rPr lang="en-US" sz="2000" dirty="0" smtClean="0">
                <a:solidFill>
                  <a:srgbClr val="0000FF"/>
                </a:solidFill>
              </a:rPr>
              <a:t> </a:t>
            </a:r>
            <a:r>
              <a:rPr lang="en-US" sz="2000" dirty="0" err="1" smtClean="0">
                <a:solidFill>
                  <a:srgbClr val="0000FF"/>
                </a:solidFill>
              </a:rPr>
              <a:t>nội</a:t>
            </a:r>
            <a:r>
              <a:rPr lang="en-US" sz="2000" dirty="0" smtClean="0">
                <a:solidFill>
                  <a:srgbClr val="0000FF"/>
                </a:solidFill>
              </a:rPr>
              <a:t> dung </a:t>
            </a:r>
            <a:r>
              <a:rPr lang="en-US" sz="2000" dirty="0" err="1" smtClean="0">
                <a:solidFill>
                  <a:srgbClr val="0000FF"/>
                </a:solidFill>
              </a:rPr>
              <a:t>cốt</a:t>
            </a:r>
            <a:r>
              <a:rPr lang="en-US" sz="2000" dirty="0" smtClean="0">
                <a:solidFill>
                  <a:srgbClr val="0000FF"/>
                </a:solidFill>
              </a:rPr>
              <a:t> </a:t>
            </a:r>
            <a:r>
              <a:rPr lang="en-US" sz="2000" dirty="0" err="1" smtClean="0">
                <a:solidFill>
                  <a:srgbClr val="0000FF"/>
                </a:solidFill>
              </a:rPr>
              <a:t>yếu</a:t>
            </a:r>
            <a:r>
              <a:rPr lang="en-US" sz="2000" dirty="0" smtClean="0">
                <a:solidFill>
                  <a:srgbClr val="0000FF"/>
                </a:solidFill>
              </a:rPr>
              <a:t> </a:t>
            </a:r>
            <a:r>
              <a:rPr lang="en-US" sz="2000" dirty="0" err="1" smtClean="0">
                <a:solidFill>
                  <a:srgbClr val="0000FF"/>
                </a:solidFill>
              </a:rPr>
              <a:t>nhất</a:t>
            </a:r>
            <a:r>
              <a:rPr lang="en-US" sz="2000" dirty="0" smtClean="0">
                <a:solidFill>
                  <a:srgbClr val="0000FF"/>
                </a:solidFill>
              </a:rPr>
              <a:t>, </a:t>
            </a:r>
            <a:r>
              <a:rPr lang="en-US" sz="2000" dirty="0" err="1" smtClean="0">
                <a:solidFill>
                  <a:srgbClr val="0000FF"/>
                </a:solidFill>
              </a:rPr>
              <a:t>chủ</a:t>
            </a:r>
            <a:r>
              <a:rPr lang="en-US" sz="2000" dirty="0" smtClean="0">
                <a:solidFill>
                  <a:srgbClr val="0000FF"/>
                </a:solidFill>
              </a:rPr>
              <a:t> </a:t>
            </a:r>
            <a:r>
              <a:rPr lang="en-US" sz="2000" dirty="0" err="1" smtClean="0">
                <a:solidFill>
                  <a:srgbClr val="0000FF"/>
                </a:solidFill>
              </a:rPr>
              <a:t>chốt</a:t>
            </a:r>
            <a:r>
              <a:rPr lang="en-US" sz="2000" dirty="0" smtClean="0">
                <a:solidFill>
                  <a:srgbClr val="0000FF"/>
                </a:solidFill>
              </a:rPr>
              <a:t>, </a:t>
            </a:r>
            <a:r>
              <a:rPr lang="en-US" sz="2000" dirty="0" err="1" smtClean="0">
                <a:solidFill>
                  <a:srgbClr val="0000FF"/>
                </a:solidFill>
              </a:rPr>
              <a:t>lâu</a:t>
            </a:r>
            <a:r>
              <a:rPr lang="en-US" sz="2000" dirty="0" smtClean="0">
                <a:solidFill>
                  <a:srgbClr val="0000FF"/>
                </a:solidFill>
              </a:rPr>
              <a:t> </a:t>
            </a:r>
            <a:r>
              <a:rPr lang="en-US" sz="2000" dirty="0" err="1" smtClean="0">
                <a:solidFill>
                  <a:srgbClr val="0000FF"/>
                </a:solidFill>
              </a:rPr>
              <a:t>dài</a:t>
            </a:r>
            <a:endParaRPr lang="en-US" sz="2000" dirty="0">
              <a:solidFill>
                <a:srgbClr val="0000FF"/>
              </a:solidFill>
              <a:latin typeface="Times New Roman" pitchFamily="18" charset="0"/>
              <a:cs typeface="Times New Roman" pitchFamily="18" charset="0"/>
            </a:endParaRPr>
          </a:p>
        </p:txBody>
      </p:sp>
      <p:sp>
        <p:nvSpPr>
          <p:cNvPr id="6" name="Left-Right-Up Arrow 5"/>
          <p:cNvSpPr/>
          <p:nvPr/>
        </p:nvSpPr>
        <p:spPr>
          <a:xfrm rot="16200000">
            <a:off x="2552700" y="2400300"/>
            <a:ext cx="1295400" cy="1676400"/>
          </a:xfrm>
          <a:prstGeom prst="leftRigh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ounded Rectangle 6"/>
          <p:cNvSpPr/>
          <p:nvPr/>
        </p:nvSpPr>
        <p:spPr>
          <a:xfrm>
            <a:off x="0" y="685800"/>
            <a:ext cx="8915400" cy="5486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just"/>
            <a:endParaRPr lang="en-US" sz="6000" b="1" dirty="0" smtClean="0">
              <a:solidFill>
                <a:srgbClr val="FF0000"/>
              </a:solidFill>
              <a:latin typeface="Times New Roman" pitchFamily="18" charset="0"/>
              <a:cs typeface="Times New Roman" pitchFamily="18" charset="0"/>
            </a:endParaRPr>
          </a:p>
          <a:p>
            <a:pPr algn="just"/>
            <a:r>
              <a:rPr lang="en-US" sz="6000" b="1" dirty="0" err="1" smtClean="0">
                <a:solidFill>
                  <a:srgbClr val="FF0000"/>
                </a:solidFill>
                <a:latin typeface="Times New Roman" pitchFamily="18" charset="0"/>
                <a:cs typeface="Times New Roman" pitchFamily="18" charset="0"/>
              </a:rPr>
              <a:t>Thực</a:t>
            </a:r>
            <a:r>
              <a:rPr lang="en-US" sz="6000" b="1" dirty="0" smtClean="0">
                <a:solidFill>
                  <a:srgbClr val="FF0000"/>
                </a:solidFill>
                <a:latin typeface="Times New Roman" pitchFamily="18" charset="0"/>
                <a:cs typeface="Times New Roman" pitchFamily="18" charset="0"/>
              </a:rPr>
              <a:t> </a:t>
            </a:r>
            <a:r>
              <a:rPr lang="en-US" sz="6000" b="1" dirty="0" err="1" smtClean="0">
                <a:solidFill>
                  <a:srgbClr val="FF0000"/>
                </a:solidFill>
                <a:latin typeface="Times New Roman" pitchFamily="18" charset="0"/>
                <a:cs typeface="Times New Roman" pitchFamily="18" charset="0"/>
              </a:rPr>
              <a:t>chất</a:t>
            </a:r>
            <a:r>
              <a:rPr lang="en-US" sz="6000" b="1" dirty="0" smtClean="0">
                <a:solidFill>
                  <a:srgbClr val="FF0000"/>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của</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thời</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kỳ</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quá</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độ</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lên</a:t>
            </a:r>
            <a:r>
              <a:rPr lang="en-US" sz="6000" dirty="0" smtClean="0">
                <a:solidFill>
                  <a:srgbClr val="0000FF"/>
                </a:solidFill>
                <a:latin typeface="Times New Roman" pitchFamily="18" charset="0"/>
                <a:cs typeface="Times New Roman" pitchFamily="18" charset="0"/>
              </a:rPr>
              <a:t> CNXH ở </a:t>
            </a:r>
            <a:r>
              <a:rPr lang="en-US" sz="6000" dirty="0" err="1" smtClean="0">
                <a:solidFill>
                  <a:srgbClr val="0000FF"/>
                </a:solidFill>
                <a:latin typeface="Times New Roman" pitchFamily="18" charset="0"/>
                <a:cs typeface="Times New Roman" pitchFamily="18" charset="0"/>
              </a:rPr>
              <a:t>nước</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ta</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là</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quá</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trình</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cải</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biến</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nền</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sản</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xuất</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lạc</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hậu</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thành</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nền</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sản</a:t>
            </a:r>
            <a:r>
              <a:rPr lang="en-US" sz="6000" dirty="0" smtClean="0">
                <a:solidFill>
                  <a:srgbClr val="0000FF"/>
                </a:solidFill>
                <a:latin typeface="Times New Roman" pitchFamily="18" charset="0"/>
                <a:cs typeface="Times New Roman" pitchFamily="18" charset="0"/>
              </a:rPr>
              <a:t> </a:t>
            </a:r>
            <a:r>
              <a:rPr lang="en-US" sz="6000" dirty="0" err="1" smtClean="0">
                <a:solidFill>
                  <a:srgbClr val="0000FF"/>
                </a:solidFill>
                <a:latin typeface="Times New Roman" pitchFamily="18" charset="0"/>
                <a:cs typeface="Times New Roman" pitchFamily="18" charset="0"/>
              </a:rPr>
              <a:t>xuất</a:t>
            </a:r>
            <a:r>
              <a:rPr lang="en-US" sz="6000" dirty="0" smtClean="0">
                <a:solidFill>
                  <a:srgbClr val="0000FF"/>
                </a:solidFill>
                <a:latin typeface="Times New Roman" pitchFamily="18" charset="0"/>
                <a:cs typeface="Times New Roman" pitchFamily="18" charset="0"/>
              </a:rPr>
              <a:t> </a:t>
            </a:r>
            <a:r>
              <a:rPr lang="en-US" sz="6000" err="1" smtClean="0">
                <a:solidFill>
                  <a:srgbClr val="0000FF"/>
                </a:solidFill>
                <a:latin typeface="Times New Roman" pitchFamily="18" charset="0"/>
                <a:cs typeface="Times New Roman" pitchFamily="18" charset="0"/>
              </a:rPr>
              <a:t>hiện</a:t>
            </a:r>
            <a:r>
              <a:rPr lang="en-US" sz="6000" smtClean="0">
                <a:solidFill>
                  <a:srgbClr val="0000FF"/>
                </a:solidFill>
                <a:latin typeface="Times New Roman" pitchFamily="18" charset="0"/>
                <a:cs typeface="Times New Roman" pitchFamily="18" charset="0"/>
              </a:rPr>
              <a:t> đại.</a:t>
            </a:r>
            <a:endParaRPr lang="en-US" sz="6000" dirty="0" smtClean="0">
              <a:solidFill>
                <a:srgbClr val="0000FF"/>
              </a:solidFill>
              <a:latin typeface="Times New Roman" pitchFamily="18" charset="0"/>
              <a:cs typeface="Times New Roman" pitchFamily="18" charset="0"/>
            </a:endParaRPr>
          </a:p>
          <a:p>
            <a:pPr algn="just"/>
            <a:endParaRPr lang="en-US" sz="6000"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32"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amond(out)">
                                      <p:cBhvr>
                                        <p:cTn id="18" dur="2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amond(out)">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4" presetClass="entr" presetSubtype="0" accel="10000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strVal val="#ppt_w*0.05"/>
                                          </p:val>
                                        </p:tav>
                                        <p:tav tm="100000">
                                          <p:val>
                                            <p:strVal val="#ppt_w"/>
                                          </p:val>
                                        </p:tav>
                                      </p:tavLst>
                                    </p:anim>
                                    <p:anim calcmode="lin" valueType="num">
                                      <p:cBhvr>
                                        <p:cTn id="29" dur="500" fill="hold"/>
                                        <p:tgtEl>
                                          <p:spTgt spid="7"/>
                                        </p:tgtEl>
                                        <p:attrNameLst>
                                          <p:attrName>ppt_h</p:attrName>
                                        </p:attrNameLst>
                                      </p:cBhvr>
                                      <p:tavLst>
                                        <p:tav tm="0">
                                          <p:val>
                                            <p:strVal val="#ppt_h"/>
                                          </p:val>
                                        </p:tav>
                                        <p:tav tm="100000">
                                          <p:val>
                                            <p:strVal val="#ppt_h"/>
                                          </p:val>
                                        </p:tav>
                                      </p:tavLst>
                                    </p:anim>
                                    <p:anim calcmode="lin" valueType="num">
                                      <p:cBhvr>
                                        <p:cTn id="30" dur="500" fill="hold"/>
                                        <p:tgtEl>
                                          <p:spTgt spid="7"/>
                                        </p:tgtEl>
                                        <p:attrNameLst>
                                          <p:attrName>ppt_x</p:attrName>
                                        </p:attrNameLst>
                                      </p:cBhvr>
                                      <p:tavLst>
                                        <p:tav tm="0">
                                          <p:val>
                                            <p:strVal val="#ppt_x-.2"/>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Vertical Scroll 12"/>
          <p:cNvSpPr/>
          <p:nvPr/>
        </p:nvSpPr>
        <p:spPr>
          <a:xfrm>
            <a:off x="228600" y="1524000"/>
            <a:ext cx="2362200" cy="4267200"/>
          </a:xfrm>
          <a:prstGeom prst="verticalScroll">
            <a:avLst/>
          </a:prstGeom>
        </p:spPr>
        <p:style>
          <a:lnRef idx="1">
            <a:schemeClr val="accent4"/>
          </a:lnRef>
          <a:fillRef idx="3">
            <a:schemeClr val="accent4"/>
          </a:fillRef>
          <a:effectRef idx="2">
            <a:schemeClr val="accent4"/>
          </a:effectRef>
          <a:fontRef idx="minor">
            <a:schemeClr val="lt1"/>
          </a:fontRef>
        </p:style>
        <p:txBody>
          <a:bodyPr rtlCol="0" anchor="ctr"/>
          <a:lstStyle/>
          <a:p>
            <a:endParaRPr lang="en-US" b="1" dirty="0" smtClean="0">
              <a:solidFill>
                <a:srgbClr val="F11FBA"/>
              </a:solidFill>
              <a:latin typeface="Times New Roman" pitchFamily="18" charset="0"/>
              <a:cs typeface="Times New Roman" pitchFamily="18" charset="0"/>
            </a:endParaRPr>
          </a:p>
          <a:p>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Tính</a:t>
            </a:r>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chất</a:t>
            </a:r>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khó</a:t>
            </a:r>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khăn</a:t>
            </a:r>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và</a:t>
            </a:r>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phức</a:t>
            </a:r>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tạp</a:t>
            </a:r>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của</a:t>
            </a:r>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thời</a:t>
            </a:r>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kỳ</a:t>
            </a:r>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quá</a:t>
            </a:r>
            <a:r>
              <a:rPr lang="en-US" b="1" dirty="0" smtClean="0">
                <a:solidFill>
                  <a:srgbClr val="F11FBA"/>
                </a:solidFill>
                <a:latin typeface="Times New Roman" pitchFamily="18" charset="0"/>
                <a:cs typeface="Times New Roman" pitchFamily="18" charset="0"/>
              </a:rPr>
              <a:t> </a:t>
            </a:r>
            <a:r>
              <a:rPr lang="en-US" b="1" dirty="0" err="1" smtClean="0">
                <a:solidFill>
                  <a:srgbClr val="F11FBA"/>
                </a:solidFill>
                <a:latin typeface="Times New Roman" pitchFamily="18" charset="0"/>
                <a:cs typeface="Times New Roman" pitchFamily="18" charset="0"/>
              </a:rPr>
              <a:t>độ</a:t>
            </a:r>
            <a:endParaRPr lang="en-US" b="1" dirty="0" smtClean="0">
              <a:solidFill>
                <a:srgbClr val="F11FBA"/>
              </a:solidFill>
              <a:latin typeface="Times New Roman" pitchFamily="18" charset="0"/>
              <a:cs typeface="Times New Roman" pitchFamily="18" charset="0"/>
            </a:endParaRPr>
          </a:p>
          <a:p>
            <a:pPr algn="ctr"/>
            <a:endParaRPr lang="en-US" dirty="0"/>
          </a:p>
        </p:txBody>
      </p:sp>
      <p:sp>
        <p:nvSpPr>
          <p:cNvPr id="14" name="Quad Arrow 13"/>
          <p:cNvSpPr/>
          <p:nvPr/>
        </p:nvSpPr>
        <p:spPr>
          <a:xfrm>
            <a:off x="2362200" y="2514600"/>
            <a:ext cx="1524000" cy="2057400"/>
          </a:xfrm>
          <a:prstGeom prst="quad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Rounded Rectangle 14"/>
          <p:cNvSpPr/>
          <p:nvPr/>
        </p:nvSpPr>
        <p:spPr>
          <a:xfrm>
            <a:off x="2895600" y="609600"/>
            <a:ext cx="5791200" cy="1752600"/>
          </a:xfrm>
          <a:prstGeom prst="roundRect">
            <a:avLst/>
          </a:prstGeom>
          <a:solidFill>
            <a:schemeClr val="accent4">
              <a:lumMod val="40000"/>
              <a:lumOff val="60000"/>
            </a:schemeClr>
          </a:solidFill>
          <a:effectLst>
            <a:outerShdw dist="203200" dir="2940000" sx="101000" sy="101000" algn="ctr" rotWithShape="0">
              <a:srgbClr val="00B05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err="1" smtClean="0">
                <a:solidFill>
                  <a:srgbClr val="FF0000"/>
                </a:solidFill>
                <a:latin typeface="Times New Roman" pitchFamily="18" charset="0"/>
                <a:ea typeface="Times New Roman" pitchFamily="18" charset="0"/>
                <a:cs typeface="Times New Roman" pitchFamily="18" charset="0"/>
              </a:rPr>
              <a:t>Thứ</a:t>
            </a:r>
            <a:r>
              <a:rPr lang="en-US" sz="2000" b="1" dirty="0" smtClean="0">
                <a:solidFill>
                  <a:srgbClr val="FF0000"/>
                </a:solidFill>
                <a:latin typeface="Times New Roman" pitchFamily="18" charset="0"/>
                <a:ea typeface="Times New Roman" pitchFamily="18" charset="0"/>
                <a:cs typeface="Times New Roman" pitchFamily="18" charset="0"/>
              </a:rPr>
              <a:t> </a:t>
            </a:r>
            <a:r>
              <a:rPr lang="en-US" sz="2000" b="1" dirty="0" err="1" smtClean="0">
                <a:solidFill>
                  <a:srgbClr val="FF0000"/>
                </a:solidFill>
                <a:latin typeface="Times New Roman" pitchFamily="18" charset="0"/>
                <a:ea typeface="Times New Roman" pitchFamily="18" charset="0"/>
                <a:cs typeface="Times New Roman" pitchFamily="18" charset="0"/>
              </a:rPr>
              <a:t>nhất</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đây</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thực</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sự</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là</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cuộc</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cách</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mạng</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làm</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đảo</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lộn</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mọi</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mặt</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của</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đời</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sống</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xã</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hội</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cả</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lực</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lượng</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sản</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xuất</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và</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quan</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hệ</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sản</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xuất</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cả</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cơ</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sở</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hạ</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tầng</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và</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kiến</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trúc</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thượng</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tầng</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đặt</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ra</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và</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đòi</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hỏi</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đồng</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thời</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giải</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quyết</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hàng</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loạt</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những</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mâu</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thuẫn</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khác</a:t>
            </a:r>
            <a:r>
              <a:rPr lang="en-US" sz="2000" dirty="0" smtClean="0">
                <a:solidFill>
                  <a:schemeClr val="bg2">
                    <a:lumMod val="10000"/>
                  </a:schemeClr>
                </a:solidFill>
                <a:latin typeface="Times New Roman" pitchFamily="18" charset="0"/>
                <a:ea typeface="Times New Roman" pitchFamily="18" charset="0"/>
                <a:cs typeface="Times New Roman" pitchFamily="18" charset="0"/>
              </a:rPr>
              <a:t> </a:t>
            </a:r>
            <a:r>
              <a:rPr lang="en-US" sz="2000" dirty="0" err="1" smtClean="0">
                <a:solidFill>
                  <a:schemeClr val="bg2">
                    <a:lumMod val="10000"/>
                  </a:schemeClr>
                </a:solidFill>
                <a:latin typeface="Times New Roman" pitchFamily="18" charset="0"/>
                <a:ea typeface="Times New Roman" pitchFamily="18" charset="0"/>
                <a:cs typeface="Times New Roman" pitchFamily="18" charset="0"/>
              </a:rPr>
              <a:t>nhau</a:t>
            </a:r>
            <a:r>
              <a:rPr lang="en-US" sz="2000" dirty="0" smtClean="0">
                <a:solidFill>
                  <a:schemeClr val="bg2">
                    <a:lumMod val="10000"/>
                  </a:schemeClr>
                </a:solidFill>
                <a:latin typeface="Times New Roman" pitchFamily="18" charset="0"/>
                <a:ea typeface="Times New Roman" pitchFamily="18" charset="0"/>
                <a:cs typeface="Times New Roman" pitchFamily="18" charset="0"/>
              </a:rPr>
              <a:t>.</a:t>
            </a:r>
            <a:endParaRPr lang="en-US" sz="2000" dirty="0">
              <a:solidFill>
                <a:schemeClr val="bg2">
                  <a:lumMod val="10000"/>
                </a:schemeClr>
              </a:solidFill>
            </a:endParaRPr>
          </a:p>
        </p:txBody>
      </p:sp>
      <p:sp>
        <p:nvSpPr>
          <p:cNvPr id="16" name="Rounded Rectangle 15"/>
          <p:cNvSpPr/>
          <p:nvPr/>
        </p:nvSpPr>
        <p:spPr>
          <a:xfrm>
            <a:off x="3886200" y="2819400"/>
            <a:ext cx="4876800" cy="1295400"/>
          </a:xfrm>
          <a:prstGeom prst="roundRect">
            <a:avLst/>
          </a:prstGeom>
          <a:solidFill>
            <a:schemeClr val="accent4">
              <a:lumMod val="40000"/>
              <a:lumOff val="60000"/>
            </a:schemeClr>
          </a:solidFill>
          <a:effectLst>
            <a:outerShdw dist="203200" dir="2940000" sx="101000" sy="101000" algn="ctr" rotWithShape="0">
              <a:srgbClr val="00B05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err="1" smtClean="0">
                <a:solidFill>
                  <a:srgbClr val="FF0000"/>
                </a:solidFill>
                <a:latin typeface="Times New Roman" pitchFamily="18" charset="0"/>
                <a:ea typeface="Times New Roman" pitchFamily="18" charset="0"/>
                <a:cs typeface="Times New Roman" pitchFamily="18" charset="0"/>
              </a:rPr>
              <a:t>Thứ</a:t>
            </a:r>
            <a:r>
              <a:rPr lang="en-US" sz="2000" b="1" dirty="0" smtClean="0">
                <a:solidFill>
                  <a:srgbClr val="FF0000"/>
                </a:solidFill>
                <a:latin typeface="Times New Roman" pitchFamily="18" charset="0"/>
                <a:ea typeface="Times New Roman" pitchFamily="18" charset="0"/>
                <a:cs typeface="Times New Roman" pitchFamily="18" charset="0"/>
              </a:rPr>
              <a:t> </a:t>
            </a:r>
            <a:r>
              <a:rPr lang="en-US" sz="2000" b="1" dirty="0" err="1" smtClean="0">
                <a:solidFill>
                  <a:srgbClr val="FF0000"/>
                </a:solidFill>
                <a:latin typeface="Times New Roman" pitchFamily="18" charset="0"/>
                <a:ea typeface="Times New Roman" pitchFamily="18" charset="0"/>
                <a:cs typeface="Times New Roman" pitchFamily="18" charset="0"/>
              </a:rPr>
              <a:t>hai</a:t>
            </a:r>
            <a:r>
              <a:rPr lang="en-US" sz="2000" b="1" dirty="0" smtClean="0">
                <a:solidFill>
                  <a:srgbClr val="FF0000"/>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trong</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sự</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nghiệp</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xây</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dựng</a:t>
            </a:r>
            <a:r>
              <a:rPr lang="en-US" sz="2000" dirty="0" smtClean="0">
                <a:solidFill>
                  <a:schemeClr val="tx1"/>
                </a:solidFill>
                <a:latin typeface="Times New Roman" pitchFamily="18" charset="0"/>
                <a:ea typeface="Times New Roman" pitchFamily="18" charset="0"/>
                <a:cs typeface="Times New Roman" pitchFamily="18" charset="0"/>
              </a:rPr>
              <a:t> CNXH, </a:t>
            </a:r>
            <a:r>
              <a:rPr lang="en-US" sz="2000" dirty="0" err="1" smtClean="0">
                <a:solidFill>
                  <a:schemeClr val="tx1"/>
                </a:solidFill>
                <a:latin typeface="Times New Roman" pitchFamily="18" charset="0"/>
                <a:ea typeface="Times New Roman" pitchFamily="18" charset="0"/>
                <a:cs typeface="Times New Roman" pitchFamily="18" charset="0"/>
              </a:rPr>
              <a:t>Đảng</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Nhà</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nước</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và</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nhân</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dân</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ta</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chưa</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có</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kinh</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nghiệm</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nhất</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là</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trên</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lĩnh</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vực</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kinh</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tế</a:t>
            </a:r>
            <a:r>
              <a:rPr lang="en-US" sz="2000" dirty="0" smtClean="0">
                <a:solidFill>
                  <a:schemeClr val="tx1"/>
                </a:solidFill>
                <a:latin typeface="Times New Roman" pitchFamily="18" charset="0"/>
                <a:ea typeface="Times New Roman" pitchFamily="18" charset="0"/>
                <a:cs typeface="Times New Roman" pitchFamily="18" charset="0"/>
              </a:rPr>
              <a:t>.</a:t>
            </a:r>
            <a:endParaRPr lang="en-US" sz="2000" b="1" dirty="0">
              <a:solidFill>
                <a:srgbClr val="FF0000"/>
              </a:solidFill>
            </a:endParaRPr>
          </a:p>
        </p:txBody>
      </p:sp>
      <p:sp>
        <p:nvSpPr>
          <p:cNvPr id="17" name="Rounded Rectangle 16"/>
          <p:cNvSpPr/>
          <p:nvPr/>
        </p:nvSpPr>
        <p:spPr>
          <a:xfrm>
            <a:off x="2895600" y="4724400"/>
            <a:ext cx="5791200" cy="1752600"/>
          </a:xfrm>
          <a:prstGeom prst="roundRect">
            <a:avLst/>
          </a:prstGeom>
          <a:solidFill>
            <a:schemeClr val="accent4">
              <a:lumMod val="40000"/>
              <a:lumOff val="60000"/>
            </a:schemeClr>
          </a:solidFill>
          <a:effectLst>
            <a:outerShdw dist="203200" dir="2940000" sx="101000" sy="101000" algn="ctr" rotWithShape="0">
              <a:srgbClr val="00B05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err="1" smtClean="0">
                <a:solidFill>
                  <a:srgbClr val="FF0000"/>
                </a:solidFill>
                <a:latin typeface="Times New Roman" pitchFamily="18" charset="0"/>
                <a:ea typeface="Times New Roman" pitchFamily="18" charset="0"/>
                <a:cs typeface="Times New Roman" pitchFamily="18" charset="0"/>
              </a:rPr>
              <a:t>Thứ</a:t>
            </a:r>
            <a:r>
              <a:rPr lang="en-US" sz="2000" b="1" dirty="0" smtClean="0">
                <a:solidFill>
                  <a:srgbClr val="FF0000"/>
                </a:solidFill>
                <a:latin typeface="Times New Roman" pitchFamily="18" charset="0"/>
                <a:ea typeface="Times New Roman" pitchFamily="18" charset="0"/>
                <a:cs typeface="Times New Roman" pitchFamily="18" charset="0"/>
              </a:rPr>
              <a:t> </a:t>
            </a:r>
            <a:r>
              <a:rPr lang="en-US" sz="2000" b="1" dirty="0" err="1" smtClean="0">
                <a:solidFill>
                  <a:srgbClr val="FF0000"/>
                </a:solidFill>
                <a:latin typeface="Times New Roman" pitchFamily="18" charset="0"/>
                <a:ea typeface="Times New Roman" pitchFamily="18" charset="0"/>
                <a:cs typeface="Times New Roman" pitchFamily="18" charset="0"/>
              </a:rPr>
              <a:t>ba</a:t>
            </a:r>
            <a:r>
              <a:rPr lang="en-US" sz="2000" b="1" dirty="0" smtClean="0">
                <a:solidFill>
                  <a:srgbClr val="FF0000"/>
                </a:solidFill>
                <a:latin typeface="Times New Roman" pitchFamily="18" charset="0"/>
                <a:ea typeface="Times New Roman" pitchFamily="18" charset="0"/>
                <a:cs typeface="Times New Roman" pitchFamily="18" charset="0"/>
              </a:rPr>
              <a:t>,</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sự</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nghiệp</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xây</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dựng</a:t>
            </a:r>
            <a:r>
              <a:rPr lang="en-US" sz="2000" dirty="0" smtClean="0">
                <a:solidFill>
                  <a:schemeClr val="tx1"/>
                </a:solidFill>
                <a:latin typeface="Times New Roman" pitchFamily="18" charset="0"/>
                <a:ea typeface="Times New Roman" pitchFamily="18" charset="0"/>
                <a:cs typeface="Times New Roman" pitchFamily="18" charset="0"/>
              </a:rPr>
              <a:t> CNXH ở </a:t>
            </a:r>
            <a:r>
              <a:rPr lang="en-US" sz="2000" dirty="0" err="1" smtClean="0">
                <a:solidFill>
                  <a:schemeClr val="tx1"/>
                </a:solidFill>
                <a:latin typeface="Times New Roman" pitchFamily="18" charset="0"/>
                <a:ea typeface="Times New Roman" pitchFamily="18" charset="0"/>
                <a:cs typeface="Times New Roman" pitchFamily="18" charset="0"/>
              </a:rPr>
              <a:t>nước</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ta</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luôn</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luôn</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bị</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các</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thế</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lực</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phản</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động</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trong</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và</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ngoài</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nước</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tìm</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cách</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chống</a:t>
            </a:r>
            <a:r>
              <a:rPr lang="en-US" sz="2000" dirty="0" smtClean="0">
                <a:solidFill>
                  <a:schemeClr val="tx1"/>
                </a:solidFill>
                <a:latin typeface="Times New Roman" pitchFamily="18" charset="0"/>
                <a:ea typeface="Times New Roman" pitchFamily="18" charset="0"/>
                <a:cs typeface="Times New Roman" pitchFamily="18" charset="0"/>
              </a:rPr>
              <a:t> </a:t>
            </a:r>
            <a:r>
              <a:rPr lang="en-US" sz="2000" dirty="0" err="1" smtClean="0">
                <a:solidFill>
                  <a:schemeClr val="tx1"/>
                </a:solidFill>
                <a:latin typeface="Times New Roman" pitchFamily="18" charset="0"/>
                <a:ea typeface="Times New Roman" pitchFamily="18" charset="0"/>
                <a:cs typeface="Times New Roman" pitchFamily="18" charset="0"/>
              </a:rPr>
              <a:t>phá</a:t>
            </a:r>
            <a:r>
              <a:rPr lang="en-US" sz="2000" dirty="0" smtClean="0">
                <a:solidFill>
                  <a:schemeClr val="tx1"/>
                </a:solidFill>
                <a:latin typeface="Times New Roman" pitchFamily="18" charset="0"/>
                <a:ea typeface="Times New Roman" pitchFamily="18" charset="0"/>
                <a:cs typeface="Times New Roman" pitchFamily="18" charset="0"/>
              </a:rPr>
              <a:t>.</a:t>
            </a:r>
            <a:endParaRPr lang="en-US" sz="2000" dirty="0">
              <a:solidFill>
                <a:schemeClr val="bg2">
                  <a:lumMod val="1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4)">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trips(downLeft)">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amond(in)">
                                      <p:cBhvr>
                                        <p:cTn id="24" dur="2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ox(in)">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 name="AutoShape 39"/>
          <p:cNvSpPr>
            <a:spLocks noChangeArrowheads="1"/>
          </p:cNvSpPr>
          <p:nvPr/>
        </p:nvSpPr>
        <p:spPr bwMode="auto">
          <a:xfrm>
            <a:off x="1600200" y="533400"/>
            <a:ext cx="7315200" cy="919401"/>
          </a:xfrm>
          <a:prstGeom prst="roundRect">
            <a:avLst>
              <a:gd name="adj" fmla="val 16667"/>
            </a:avLst>
          </a:prstGeom>
          <a:ln>
            <a:headEnd/>
            <a:tailEnd/>
          </a:ln>
        </p:spPr>
        <p:style>
          <a:lnRef idx="3">
            <a:schemeClr val="lt1"/>
          </a:lnRef>
          <a:fillRef idx="1">
            <a:schemeClr val="accent4"/>
          </a:fillRef>
          <a:effectRef idx="1">
            <a:schemeClr val="accent4"/>
          </a:effectRef>
          <a:fontRef idx="minor">
            <a:schemeClr val="lt1"/>
          </a:fontRef>
        </p:style>
        <p:txBody>
          <a:bodyPr wrap="square">
            <a:spAutoFit/>
          </a:bodyPr>
          <a:lstStyle/>
          <a:p>
            <a:pPr eaLnBrk="0" hangingPunct="0"/>
            <a:r>
              <a:rPr lang="en-US" sz="2400" b="1" dirty="0" smtClean="0">
                <a:solidFill>
                  <a:srgbClr val="00009B"/>
                </a:solidFill>
                <a:latin typeface="Times New Roman" pitchFamily="18" charset="0"/>
                <a:cs typeface="Times New Roman" pitchFamily="18" charset="0"/>
              </a:rPr>
              <a:t>      TƯ TƯỞNG HỒ CHÍ MINH VỀ BẢN CHẤT VÀ</a:t>
            </a:r>
          </a:p>
          <a:p>
            <a:pPr eaLnBrk="0" hangingPunct="0"/>
            <a:r>
              <a:rPr lang="en-US" sz="2400" b="1" dirty="0" smtClean="0">
                <a:solidFill>
                  <a:srgbClr val="00009B"/>
                </a:solidFill>
                <a:latin typeface="Times New Roman" pitchFamily="18" charset="0"/>
                <a:cs typeface="Times New Roman" pitchFamily="18" charset="0"/>
              </a:rPr>
              <a:t> MỤC TIÊU CỦA CHỦ NGHĨA XÃ HỘI</a:t>
            </a:r>
            <a:endParaRPr lang="en-US" sz="2400" b="1" dirty="0">
              <a:solidFill>
                <a:srgbClr val="00009B"/>
              </a:solidFill>
              <a:latin typeface="Times New Roman" pitchFamily="18" charset="0"/>
              <a:cs typeface="Times New Roman" pitchFamily="18" charset="0"/>
            </a:endParaRPr>
          </a:p>
        </p:txBody>
      </p:sp>
      <p:sp>
        <p:nvSpPr>
          <p:cNvPr id="7" name="Explosion 1 6"/>
          <p:cNvSpPr/>
          <p:nvPr/>
        </p:nvSpPr>
        <p:spPr>
          <a:xfrm>
            <a:off x="152400" y="1452800"/>
            <a:ext cx="2286000" cy="372879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smtClean="0">
                <a:solidFill>
                  <a:srgbClr val="FF0000"/>
                </a:solidFill>
                <a:latin typeface="Times New Roman" pitchFamily="18" charset="0"/>
                <a:cs typeface="Times New Roman" pitchFamily="18" charset="0"/>
              </a:rPr>
              <a:t>NỘI DUNG</a:t>
            </a:r>
            <a:endParaRPr lang="en-US" sz="2800" b="1" dirty="0">
              <a:solidFill>
                <a:srgbClr val="FF0000"/>
              </a:solidFill>
              <a:latin typeface="Times New Roman" pitchFamily="18" charset="0"/>
              <a:cs typeface="Times New Roman" pitchFamily="18" charset="0"/>
            </a:endParaRPr>
          </a:p>
        </p:txBody>
      </p:sp>
      <p:sp>
        <p:nvSpPr>
          <p:cNvPr id="8" name="AutoShape 39"/>
          <p:cNvSpPr>
            <a:spLocks noChangeArrowheads="1"/>
          </p:cNvSpPr>
          <p:nvPr/>
        </p:nvSpPr>
        <p:spPr bwMode="auto">
          <a:xfrm>
            <a:off x="2590800" y="2438400"/>
            <a:ext cx="4038600" cy="1736646"/>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eaLnBrk="0" hangingPunct="0"/>
            <a:r>
              <a:rPr lang="en-US" sz="2400" b="1" dirty="0" smtClean="0">
                <a:solidFill>
                  <a:srgbClr val="00009B"/>
                </a:solidFill>
                <a:latin typeface="Times New Roman" pitchFamily="18" charset="0"/>
                <a:cs typeface="Times New Roman" pitchFamily="18" charset="0"/>
              </a:rPr>
              <a:t>      TƯ TƯỞNG HỒ CHÍ     </a:t>
            </a:r>
          </a:p>
          <a:p>
            <a:pPr eaLnBrk="0" hangingPunct="0"/>
            <a:r>
              <a:rPr lang="en-US" sz="2400" b="1" dirty="0" smtClean="0">
                <a:solidFill>
                  <a:srgbClr val="00009B"/>
                </a:solidFill>
                <a:latin typeface="Times New Roman" pitchFamily="18" charset="0"/>
                <a:cs typeface="Times New Roman" pitchFamily="18" charset="0"/>
              </a:rPr>
              <a:t>  MINH VỀ CON ĐƯỜNG ĐI LÊN CHỦ NGHĨA XÃ HỘI Ở VIỆT NAM</a:t>
            </a:r>
            <a:endParaRPr lang="en-US" sz="2400" b="1" dirty="0">
              <a:solidFill>
                <a:srgbClr val="00009B"/>
              </a:solidFill>
              <a:latin typeface="Times New Roman" pitchFamily="18" charset="0"/>
              <a:cs typeface="Times New Roman" pitchFamily="18" charset="0"/>
            </a:endParaRPr>
          </a:p>
        </p:txBody>
      </p:sp>
      <p:sp>
        <p:nvSpPr>
          <p:cNvPr id="9" name="AutoShape 39"/>
          <p:cNvSpPr>
            <a:spLocks noChangeArrowheads="1"/>
          </p:cNvSpPr>
          <p:nvPr/>
        </p:nvSpPr>
        <p:spPr bwMode="auto">
          <a:xfrm>
            <a:off x="1219200" y="4996577"/>
            <a:ext cx="7620000" cy="1328023"/>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eaLnBrk="0" hangingPunct="0"/>
            <a:r>
              <a:rPr lang="en-US" sz="2400" b="1" dirty="0" smtClean="0">
                <a:solidFill>
                  <a:srgbClr val="00009B"/>
                </a:solidFill>
                <a:latin typeface="Times New Roman" pitchFamily="18" charset="0"/>
                <a:cs typeface="Times New Roman" pitchFamily="18" charset="0"/>
              </a:rPr>
              <a:t>           VẬN DỤNG TƯ TƯỞNG HỒ CHÍ MINH VỀ    </a:t>
            </a:r>
          </a:p>
          <a:p>
            <a:pPr algn="just" eaLnBrk="0" hangingPunct="0"/>
            <a:r>
              <a:rPr lang="en-US" sz="2400" b="1" dirty="0" smtClean="0">
                <a:solidFill>
                  <a:srgbClr val="00009B"/>
                </a:solidFill>
                <a:latin typeface="Times New Roman" pitchFamily="18" charset="0"/>
                <a:cs typeface="Times New Roman" pitchFamily="18" charset="0"/>
              </a:rPr>
              <a:t>         CHỦ NGHĨA XÃ HỘI VÀ CON ĐƯỜNG ĐI LÊN CHỦ NGHĨA XÃ HỘI VÀO CÔNG CUỘC ĐỔI MỚI</a:t>
            </a:r>
            <a:endParaRPr lang="en-US" sz="2400" b="1" dirty="0">
              <a:solidFill>
                <a:srgbClr val="00009B"/>
              </a:solidFill>
              <a:latin typeface="Times New Roman" pitchFamily="18" charset="0"/>
              <a:cs typeface="Times New Roman" pitchFamily="18" charset="0"/>
            </a:endParaRPr>
          </a:p>
        </p:txBody>
      </p:sp>
      <p:sp>
        <p:nvSpPr>
          <p:cNvPr id="10" name="Explosion 1 9"/>
          <p:cNvSpPr/>
          <p:nvPr/>
        </p:nvSpPr>
        <p:spPr>
          <a:xfrm>
            <a:off x="6629400" y="1447801"/>
            <a:ext cx="2209800" cy="3505199"/>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0000"/>
                </a:solidFill>
                <a:latin typeface="Times New Roman" pitchFamily="18" charset="0"/>
                <a:cs typeface="Times New Roman" pitchFamily="18" charset="0"/>
              </a:rPr>
              <a:t>THỜI GIAN </a:t>
            </a:r>
          </a:p>
          <a:p>
            <a:pPr algn="ctr"/>
            <a:r>
              <a:rPr lang="en-US" sz="2400" b="1" dirty="0" smtClean="0">
                <a:solidFill>
                  <a:srgbClr val="FF0000"/>
                </a:solidFill>
                <a:latin typeface="Times New Roman" pitchFamily="18" charset="0"/>
                <a:cs typeface="Times New Roman" pitchFamily="18" charset="0"/>
              </a:rPr>
              <a:t>6 TIẾT</a:t>
            </a:r>
            <a:endParaRPr lang="en-US" sz="2400" b="1" dirty="0">
              <a:solidFill>
                <a:srgbClr val="FF0000"/>
              </a:solidFill>
              <a:latin typeface="Times New Roman" pitchFamily="18" charset="0"/>
              <a:cs typeface="Times New Roman" pitchFamily="18" charset="0"/>
            </a:endParaRPr>
          </a:p>
        </p:txBody>
      </p:sp>
      <p:sp>
        <p:nvSpPr>
          <p:cNvPr id="11" name="Oval 10"/>
          <p:cNvSpPr/>
          <p:nvPr/>
        </p:nvSpPr>
        <p:spPr>
          <a:xfrm>
            <a:off x="1447800" y="685800"/>
            <a:ext cx="838200" cy="762000"/>
          </a:xfrm>
          <a:prstGeom prst="ellipse">
            <a:avLst/>
          </a:prstGeom>
          <a:solidFill>
            <a:srgbClr val="FF0000"/>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smtClean="0">
              <a:solidFill>
                <a:srgbClr val="FFFF00"/>
              </a:solidFill>
              <a:latin typeface="Times New Roman" pitchFamily="18" charset="0"/>
              <a:cs typeface="Times New Roman" pitchFamily="18" charset="0"/>
            </a:endParaRPr>
          </a:p>
          <a:p>
            <a:r>
              <a:rPr lang="en-US" sz="3600" b="1" dirty="0" smtClean="0">
                <a:solidFill>
                  <a:srgbClr val="FFFF00"/>
                </a:solidFill>
                <a:latin typeface="Times New Roman" pitchFamily="18" charset="0"/>
                <a:cs typeface="Times New Roman" pitchFamily="18" charset="0"/>
              </a:rPr>
              <a:t>I</a:t>
            </a:r>
          </a:p>
          <a:p>
            <a:r>
              <a:rPr lang="en-US" sz="3600" b="1" dirty="0" smtClean="0">
                <a:solidFill>
                  <a:srgbClr val="FFFF00"/>
                </a:solidFill>
                <a:latin typeface="Times New Roman" pitchFamily="18" charset="0"/>
                <a:cs typeface="Times New Roman" pitchFamily="18" charset="0"/>
              </a:rPr>
              <a:t>. </a:t>
            </a:r>
            <a:endParaRPr lang="en-US" sz="3600" dirty="0">
              <a:solidFill>
                <a:srgbClr val="FFFF00"/>
              </a:solidFill>
            </a:endParaRPr>
          </a:p>
        </p:txBody>
      </p:sp>
      <p:sp>
        <p:nvSpPr>
          <p:cNvPr id="12" name="Oval 11"/>
          <p:cNvSpPr/>
          <p:nvPr/>
        </p:nvSpPr>
        <p:spPr>
          <a:xfrm>
            <a:off x="2438400" y="2209800"/>
            <a:ext cx="838200" cy="838200"/>
          </a:xfrm>
          <a:prstGeom prst="ellipse">
            <a:avLst/>
          </a:prstGeom>
          <a:solidFill>
            <a:srgbClr val="FF0000"/>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smtClean="0">
              <a:solidFill>
                <a:srgbClr val="FFFF00"/>
              </a:solidFill>
              <a:latin typeface="Times New Roman" pitchFamily="18" charset="0"/>
              <a:cs typeface="Times New Roman" pitchFamily="18" charset="0"/>
            </a:endParaRPr>
          </a:p>
          <a:p>
            <a:r>
              <a:rPr lang="en-US" sz="3600" b="1" dirty="0" smtClean="0">
                <a:solidFill>
                  <a:srgbClr val="FFFF00"/>
                </a:solidFill>
                <a:latin typeface="Times New Roman" pitchFamily="18" charset="0"/>
                <a:cs typeface="Times New Roman" pitchFamily="18" charset="0"/>
              </a:rPr>
              <a:t>II</a:t>
            </a:r>
          </a:p>
          <a:p>
            <a:r>
              <a:rPr lang="en-US" sz="3600" b="1" dirty="0" smtClean="0">
                <a:solidFill>
                  <a:srgbClr val="FFFF00"/>
                </a:solidFill>
                <a:latin typeface="Times New Roman" pitchFamily="18" charset="0"/>
                <a:cs typeface="Times New Roman" pitchFamily="18" charset="0"/>
              </a:rPr>
              <a:t>. </a:t>
            </a:r>
            <a:endParaRPr lang="en-US" sz="3600" dirty="0">
              <a:solidFill>
                <a:srgbClr val="FFFF00"/>
              </a:solidFill>
            </a:endParaRPr>
          </a:p>
        </p:txBody>
      </p:sp>
      <p:sp>
        <p:nvSpPr>
          <p:cNvPr id="13" name="Oval 12"/>
          <p:cNvSpPr/>
          <p:nvPr/>
        </p:nvSpPr>
        <p:spPr>
          <a:xfrm>
            <a:off x="1143000" y="4965405"/>
            <a:ext cx="914400" cy="838200"/>
          </a:xfrm>
          <a:prstGeom prst="ellipse">
            <a:avLst/>
          </a:prstGeom>
          <a:solidFill>
            <a:srgbClr val="FF0000"/>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smtClean="0">
              <a:solidFill>
                <a:srgbClr val="FFFF00"/>
              </a:solidFill>
              <a:latin typeface="Times New Roman" pitchFamily="18" charset="0"/>
              <a:cs typeface="Times New Roman" pitchFamily="18" charset="0"/>
            </a:endParaRPr>
          </a:p>
          <a:p>
            <a:r>
              <a:rPr lang="en-US" sz="2800" b="1" dirty="0" smtClean="0">
                <a:solidFill>
                  <a:srgbClr val="FFFF00"/>
                </a:solidFill>
                <a:latin typeface="Times New Roman" pitchFamily="18" charset="0"/>
                <a:cs typeface="Times New Roman" pitchFamily="18" charset="0"/>
              </a:rPr>
              <a:t>III</a:t>
            </a:r>
          </a:p>
          <a:p>
            <a:r>
              <a:rPr lang="en-US" sz="2800" b="1" dirty="0" smtClean="0">
                <a:solidFill>
                  <a:srgbClr val="FFFF00"/>
                </a:solidFill>
                <a:latin typeface="Times New Roman" pitchFamily="18" charset="0"/>
                <a:cs typeface="Times New Roman" pitchFamily="18" charset="0"/>
              </a:rPr>
              <a:t>. </a:t>
            </a:r>
            <a:endParaRPr lang="en-US" sz="28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4)">
                                      <p:cBhvr>
                                        <p:cTn id="15" dur="2000"/>
                                        <p:tgtEl>
                                          <p:spTgt spid="8"/>
                                        </p:tgtEl>
                                      </p:cBhvr>
                                    </p:animEffect>
                                  </p:childTnLst>
                                </p:cTn>
                              </p:par>
                              <p:par>
                                <p:cTn id="16" presetID="21"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4)">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amond(in)">
                                      <p:cBhvr>
                                        <p:cTn id="23" dur="2000"/>
                                        <p:tgtEl>
                                          <p:spTgt spid="9"/>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amond(in)">
                                      <p:cBhvr>
                                        <p:cTn id="26" dur="2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repeatCount="10000" fill="hold" grpId="1" nodeType="clickEffect">
                                  <p:stCondLst>
                                    <p:cond delay="100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ppt_x</p:attrName>
                                        </p:attrNameLst>
                                      </p:cBhvr>
                                      <p:tavLst>
                                        <p:tav tm="0">
                                          <p:val>
                                            <p:strVal val="#ppt_x-.2"/>
                                          </p:val>
                                        </p:tav>
                                        <p:tav tm="100000">
                                          <p:val>
                                            <p:strVal val="#ppt_x"/>
                                          </p:val>
                                        </p:tav>
                                      </p:tavLst>
                                    </p:anim>
                                    <p:anim calcmode="lin" valueType="num">
                                      <p:cBhvr>
                                        <p:cTn id="3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1" grpId="1"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0" name="12-Point Star 9"/>
          <p:cNvSpPr/>
          <p:nvPr/>
        </p:nvSpPr>
        <p:spPr>
          <a:xfrm>
            <a:off x="76200" y="0"/>
            <a:ext cx="3962400" cy="3124200"/>
          </a:xfrm>
          <a:prstGeom prst="star12">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rgbClr val="0000FF"/>
              </a:solidFill>
              <a:latin typeface="Times New Roman" pitchFamily="18" charset="0"/>
              <a:cs typeface="Times New Roman" pitchFamily="18" charset="0"/>
            </a:endParaRPr>
          </a:p>
        </p:txBody>
      </p:sp>
      <p:sp>
        <p:nvSpPr>
          <p:cNvPr id="11" name="Rectangle 1"/>
          <p:cNvSpPr>
            <a:spLocks noChangeArrowheads="1"/>
          </p:cNvSpPr>
          <p:nvPr/>
        </p:nvSpPr>
        <p:spPr bwMode="auto">
          <a:xfrm>
            <a:off x="956930" y="805696"/>
            <a:ext cx="239587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b)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Tư</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tưởng</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Hồ</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Chí</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Minh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về</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nội</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dung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xây</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dựng</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chủ</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nghĩa</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xã</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hội</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ở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nước</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ta</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trong</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thời</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kỳ</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quá</a:t>
            </a:r>
            <a:r>
              <a:rPr kumimoji="0" lang="en-US" sz="2000" b="1" i="1"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độ</a:t>
            </a:r>
            <a:endParaRPr kumimoji="0" lang="en-US" b="1" i="0" u="none" strike="noStrike" cap="none" normalizeH="0" baseline="0" dirty="0" smtClean="0">
              <a:ln>
                <a:noFill/>
              </a:ln>
              <a:solidFill>
                <a:srgbClr val="0000FF"/>
              </a:solidFill>
              <a:effectLst/>
              <a:latin typeface="Arial" pitchFamily="34" charset="0"/>
              <a:cs typeface="Arial" pitchFamily="34" charset="0"/>
            </a:endParaRPr>
          </a:p>
        </p:txBody>
      </p:sp>
      <p:sp>
        <p:nvSpPr>
          <p:cNvPr id="12" name="Rectangle 2"/>
          <p:cNvSpPr>
            <a:spLocks noChangeArrowheads="1"/>
          </p:cNvSpPr>
          <p:nvPr/>
        </p:nvSpPr>
        <p:spPr bwMode="auto">
          <a:xfrm>
            <a:off x="4876800" y="685800"/>
            <a:ext cx="3581400" cy="2062103"/>
          </a:xfrm>
          <a:prstGeom prst="rect">
            <a:avLst/>
          </a:prstGeom>
          <a:noFill/>
          <a:ln w="57150">
            <a:solidFill>
              <a:schemeClr val="accent2"/>
            </a:solidFill>
            <a:miter lim="800000"/>
            <a:headEnd/>
            <a:tailEnd/>
          </a:ln>
          <a:effectLst/>
        </p:spPr>
        <p:txBody>
          <a:bodyPr wrap="square">
            <a:spAutoFit/>
          </a:bodyPr>
          <a:lstStyle/>
          <a:p>
            <a:r>
              <a:rPr lang="en-US">
                <a:solidFill>
                  <a:srgbClr val="0000FF"/>
                </a:solidFill>
                <a:effectLst>
                  <a:outerShdw blurRad="38100" dist="38100" dir="2700000" algn="tl">
                    <a:srgbClr val="C0C0C0"/>
                  </a:outerShdw>
                </a:effectLst>
                <a:latin typeface="Times New Roman" pitchFamily="18" charset="0"/>
                <a:cs typeface="Times New Roman" pitchFamily="18" charset="0"/>
              </a:rPr>
              <a:t>-</a:t>
            </a:r>
            <a:r>
              <a:rPr lang="en-US">
                <a:solidFill>
                  <a:srgbClr val="0000FF"/>
                </a:solidFill>
                <a:latin typeface="Times New Roman" pitchFamily="18" charset="0"/>
                <a:cs typeface="Times New Roman" pitchFamily="18" charset="0"/>
              </a:rPr>
              <a:t> Bác chỉ rõ những nhân tố bảo đảm </a:t>
            </a:r>
          </a:p>
          <a:p>
            <a:r>
              <a:rPr lang="en-US">
                <a:solidFill>
                  <a:srgbClr val="0000FF"/>
                </a:solidFill>
                <a:latin typeface="Times New Roman" pitchFamily="18" charset="0"/>
                <a:cs typeface="Times New Roman" pitchFamily="18" charset="0"/>
              </a:rPr>
              <a:t>thực hiện thắng lợi CNXH ở Việt Nam</a:t>
            </a:r>
          </a:p>
        </p:txBody>
      </p:sp>
      <p:sp>
        <p:nvSpPr>
          <p:cNvPr id="13" name="Right Arrow 12"/>
          <p:cNvSpPr/>
          <p:nvPr/>
        </p:nvSpPr>
        <p:spPr>
          <a:xfrm>
            <a:off x="4038600" y="1219200"/>
            <a:ext cx="762000" cy="6096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4" name="Text Box 3"/>
          <p:cNvSpPr txBox="1">
            <a:spLocks noChangeArrowheads="1"/>
          </p:cNvSpPr>
          <p:nvPr/>
        </p:nvSpPr>
        <p:spPr bwMode="auto">
          <a:xfrm>
            <a:off x="304800" y="3511927"/>
            <a:ext cx="2133600" cy="2677656"/>
          </a:xfrm>
          <a:prstGeom prst="rect">
            <a:avLst/>
          </a:prstGeom>
          <a:solidFill>
            <a:schemeClr val="hlink"/>
          </a:solidFill>
          <a:ln w="57150" cmpd="thinThick">
            <a:solidFill>
              <a:schemeClr val="accent2"/>
            </a:solidFill>
            <a:miter lim="800000"/>
            <a:headEnd/>
            <a:tailEnd/>
          </a:ln>
          <a:effectLst/>
        </p:spPr>
        <p:txBody>
          <a:bodyPr wrap="square">
            <a:spAutoFit/>
          </a:bodyPr>
          <a:lstStyle/>
          <a:p>
            <a:pPr>
              <a:spcBef>
                <a:spcPct val="50000"/>
              </a:spcBef>
            </a:pP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Về</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chính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trị</a:t>
            </a:r>
            <a:r>
              <a:rPr lang="en-US" sz="2800" dirty="0" smtClean="0">
                <a:solidFill>
                  <a:srgbClr val="FF000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vững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cường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trò</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lãnh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Đảng</a:t>
            </a:r>
            <a:endParaRPr lang="en-US" sz="2800" dirty="0">
              <a:latin typeface="Times New Roman" pitchFamily="18" charset="0"/>
              <a:cs typeface="Times New Roman" pitchFamily="18" charset="0"/>
            </a:endParaRPr>
          </a:p>
        </p:txBody>
      </p:sp>
      <p:sp>
        <p:nvSpPr>
          <p:cNvPr id="15" name="Text Box 4"/>
          <p:cNvSpPr txBox="1">
            <a:spLocks noChangeArrowheads="1"/>
          </p:cNvSpPr>
          <p:nvPr/>
        </p:nvSpPr>
        <p:spPr bwMode="auto">
          <a:xfrm>
            <a:off x="2971800" y="3505200"/>
            <a:ext cx="1676400" cy="2677656"/>
          </a:xfrm>
          <a:prstGeom prst="rect">
            <a:avLst/>
          </a:prstGeom>
          <a:solidFill>
            <a:schemeClr val="hlink"/>
          </a:solidFill>
          <a:ln w="57150" cmpd="thinThick">
            <a:solidFill>
              <a:schemeClr val="accent2"/>
            </a:solidFill>
            <a:miter lim="800000"/>
            <a:headEnd/>
            <a:tailEnd/>
          </a:ln>
          <a:effectLst/>
        </p:spPr>
        <p:txBody>
          <a:bodyPr wrap="square">
            <a:spAutoFit/>
          </a:bodyPr>
          <a:lstStyle/>
          <a:p>
            <a:pPr>
              <a:spcBef>
                <a:spcPct val="50000"/>
              </a:spcBef>
            </a:pP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Về</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kinh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tế</a:t>
            </a:r>
            <a:r>
              <a:rPr lang="en-US" sz="2800" dirty="0" smtClean="0">
                <a:solidFill>
                  <a:srgbClr val="FF000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Nâng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cao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trò</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nước</a:t>
            </a:r>
            <a:endParaRPr lang="en-US" sz="2800" dirty="0">
              <a:latin typeface="Times New Roman" pitchFamily="18" charset="0"/>
              <a:cs typeface="Times New Roman" pitchFamily="18" charset="0"/>
            </a:endParaRPr>
          </a:p>
        </p:txBody>
      </p:sp>
      <p:sp>
        <p:nvSpPr>
          <p:cNvPr id="16" name="Text Box 5"/>
          <p:cNvSpPr txBox="1">
            <a:spLocks noChangeArrowheads="1"/>
          </p:cNvSpPr>
          <p:nvPr/>
        </p:nvSpPr>
        <p:spPr bwMode="auto">
          <a:xfrm>
            <a:off x="5105400" y="3478590"/>
            <a:ext cx="3581400" cy="2677656"/>
          </a:xfrm>
          <a:prstGeom prst="rect">
            <a:avLst/>
          </a:prstGeom>
          <a:solidFill>
            <a:schemeClr val="hlink"/>
          </a:solidFill>
          <a:ln w="57150" cmpd="thinThick">
            <a:solidFill>
              <a:schemeClr val="accent2"/>
            </a:solidFill>
            <a:miter lim="800000"/>
            <a:headEnd/>
            <a:tailEnd/>
          </a:ln>
          <a:effectLst/>
        </p:spPr>
        <p:txBody>
          <a:bodyPr wrap="square">
            <a:spAutoFit/>
          </a:bodyPr>
          <a:lstStyle/>
          <a:p>
            <a:pPr algn="just">
              <a:spcBef>
                <a:spcPct val="50000"/>
              </a:spcBef>
            </a:pP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Về</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văn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hóa-xã</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hội</a:t>
            </a:r>
            <a:r>
              <a:rPr lang="en-US" sz="2800" dirty="0" smtClean="0">
                <a:solidFill>
                  <a:srgbClr val="FF000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con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trò</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khoa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kỹ</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nghĩa</a:t>
            </a:r>
            <a:endParaRPr lang="en-US" sz="2800" dirty="0" smtClean="0">
              <a:latin typeface="Times New Roman" pitchFamily="18" charset="0"/>
              <a:cs typeface="Times New Roman" pitchFamily="18" charset="0"/>
            </a:endParaRPr>
          </a:p>
        </p:txBody>
      </p:sp>
      <p:sp>
        <p:nvSpPr>
          <p:cNvPr id="17" name="Line 7"/>
          <p:cNvSpPr>
            <a:spLocks noChangeShapeType="1"/>
          </p:cNvSpPr>
          <p:nvPr/>
        </p:nvSpPr>
        <p:spPr bwMode="auto">
          <a:xfrm flipH="1">
            <a:off x="1371600" y="2771775"/>
            <a:ext cx="3429000" cy="685800"/>
          </a:xfrm>
          <a:prstGeom prst="line">
            <a:avLst/>
          </a:prstGeom>
          <a:noFill/>
          <a:ln w="76200">
            <a:solidFill>
              <a:schemeClr val="accent2"/>
            </a:solidFill>
            <a:round/>
            <a:headEnd/>
            <a:tailEnd type="triangle" w="med" len="med"/>
          </a:ln>
          <a:effectLst/>
        </p:spPr>
        <p:txBody>
          <a:bodyPr/>
          <a:lstStyle/>
          <a:p>
            <a:endParaRPr lang="en-US" sz="2800">
              <a:latin typeface="Times New Roman" pitchFamily="18" charset="0"/>
              <a:cs typeface="Times New Roman" pitchFamily="18" charset="0"/>
            </a:endParaRPr>
          </a:p>
        </p:txBody>
      </p:sp>
      <p:sp>
        <p:nvSpPr>
          <p:cNvPr id="18" name="Line 8"/>
          <p:cNvSpPr>
            <a:spLocks noChangeShapeType="1"/>
          </p:cNvSpPr>
          <p:nvPr/>
        </p:nvSpPr>
        <p:spPr bwMode="auto">
          <a:xfrm flipH="1">
            <a:off x="3810000" y="2757488"/>
            <a:ext cx="990600" cy="747712"/>
          </a:xfrm>
          <a:prstGeom prst="line">
            <a:avLst/>
          </a:prstGeom>
          <a:noFill/>
          <a:ln w="76200">
            <a:solidFill>
              <a:schemeClr val="accent2"/>
            </a:solidFill>
            <a:round/>
            <a:headEnd/>
            <a:tailEnd type="triangle" w="med" len="med"/>
          </a:ln>
          <a:effectLst/>
        </p:spPr>
        <p:txBody>
          <a:bodyPr/>
          <a:lstStyle/>
          <a:p>
            <a:endParaRPr lang="en-US" sz="2800">
              <a:latin typeface="Times New Roman" pitchFamily="18" charset="0"/>
              <a:cs typeface="Times New Roman" pitchFamily="18" charset="0"/>
            </a:endParaRPr>
          </a:p>
        </p:txBody>
      </p:sp>
      <p:sp>
        <p:nvSpPr>
          <p:cNvPr id="19" name="Line 9"/>
          <p:cNvSpPr>
            <a:spLocks noChangeShapeType="1"/>
          </p:cNvSpPr>
          <p:nvPr/>
        </p:nvSpPr>
        <p:spPr bwMode="auto">
          <a:xfrm>
            <a:off x="4800600" y="2743200"/>
            <a:ext cx="2209800" cy="685800"/>
          </a:xfrm>
          <a:prstGeom prst="line">
            <a:avLst/>
          </a:prstGeom>
          <a:noFill/>
          <a:ln w="76200">
            <a:solidFill>
              <a:schemeClr val="accent2"/>
            </a:solidFill>
            <a:round/>
            <a:headEnd/>
            <a:tailEnd type="triangle" w="med" len="med"/>
          </a:ln>
          <a:effectLst/>
        </p:spPr>
        <p:txBody>
          <a:bodyPr/>
          <a:lstStyle/>
          <a:p>
            <a:endParaRPr lang="en-US" sz="28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ppt_x</p:attrName>
                                        </p:attrNameLst>
                                      </p:cBhvr>
                                      <p:tavLst>
                                        <p:tav tm="0">
                                          <p:val>
                                            <p:strVal val="#ppt_x-.2"/>
                                          </p:val>
                                        </p:tav>
                                        <p:tav tm="100000">
                                          <p:val>
                                            <p:strVal val="#ppt_x"/>
                                          </p:val>
                                        </p:tav>
                                      </p:tavLst>
                                    </p:anim>
                                    <p:anim calcmode="lin" valueType="num">
                                      <p:cBhvr>
                                        <p:cTn id="20"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2"/>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ppt_x</p:attrName>
                                        </p:attrNameLst>
                                      </p:cBhvr>
                                      <p:tavLst>
                                        <p:tav tm="0">
                                          <p:val>
                                            <p:strVal val="#ppt_x-.2"/>
                                          </p:val>
                                        </p:tav>
                                        <p:tav tm="100000">
                                          <p:val>
                                            <p:strVal val="#ppt_x"/>
                                          </p:val>
                                        </p:tav>
                                      </p:tavLst>
                                    </p:anim>
                                    <p:anim calcmode="lin" valueType="num">
                                      <p:cBhvr>
                                        <p:cTn id="25"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strips(downLeft)">
                                      <p:cBhvr>
                                        <p:cTn id="31" dur="500"/>
                                        <p:tgtEl>
                                          <p:spTgt spid="17"/>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strips(downLeft)">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trips(downLeft)">
                                      <p:cBhvr>
                                        <p:cTn id="39" dur="500"/>
                                        <p:tgtEl>
                                          <p:spTgt spid="18"/>
                                        </p:tgtEl>
                                      </p:cBhvr>
                                    </p:animEffect>
                                  </p:childTnLst>
                                </p:cTn>
                              </p:par>
                              <p:par>
                                <p:cTn id="40" presetID="18" presetClass="entr" presetSubtype="12"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strips(down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4)">
                                      <p:cBhvr>
                                        <p:cTn id="47" dur="2000"/>
                                        <p:tgtEl>
                                          <p:spTgt spid="16"/>
                                        </p:tgtEl>
                                      </p:cBhvr>
                                    </p:animEffect>
                                  </p:childTnLst>
                                </p:cTn>
                              </p:par>
                              <p:par>
                                <p:cTn id="48" presetID="21"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heel(4)">
                                      <p:cBhvr>
                                        <p:cTn id="5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animBg="1"/>
      <p:bldP spid="15" grpId="0" animBg="1"/>
      <p:bldP spid="16" grpId="0" animBg="1"/>
      <p:bldP spid="17"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5" name="Text Box 2"/>
          <p:cNvSpPr txBox="1">
            <a:spLocks noChangeArrowheads="1"/>
          </p:cNvSpPr>
          <p:nvPr/>
        </p:nvSpPr>
        <p:spPr bwMode="auto">
          <a:xfrm>
            <a:off x="1981200" y="493693"/>
            <a:ext cx="5105400" cy="954107"/>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indent="625475" algn="just">
              <a:spcBef>
                <a:spcPct val="50000"/>
              </a:spcBef>
            </a:pPr>
            <a:r>
              <a:rPr lang="en-US" sz="2800" b="1" dirty="0">
                <a:solidFill>
                  <a:srgbClr val="0000FF"/>
                </a:solidFill>
                <a:latin typeface="Times New Roman" pitchFamily="18" charset="0"/>
                <a:cs typeface="Times New Roman" pitchFamily="18" charset="0"/>
              </a:rPr>
              <a:t>2. </a:t>
            </a:r>
            <a:r>
              <a:rPr lang="en-US" sz="2800" b="1" dirty="0" err="1">
                <a:solidFill>
                  <a:srgbClr val="0000FF"/>
                </a:solidFill>
                <a:latin typeface="Times New Roman" pitchFamily="18" charset="0"/>
                <a:cs typeface="Times New Roman" pitchFamily="18" charset="0"/>
              </a:rPr>
              <a:t>Bước</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đi</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và</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các</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biện</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pháp</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xây</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dựng</a:t>
            </a:r>
            <a:r>
              <a:rPr lang="en-US" sz="2800" b="1" dirty="0">
                <a:solidFill>
                  <a:srgbClr val="0000FF"/>
                </a:solidFill>
                <a:latin typeface="Times New Roman" pitchFamily="18" charset="0"/>
                <a:cs typeface="Times New Roman" pitchFamily="18" charset="0"/>
              </a:rPr>
              <a:t> CNXH ở </a:t>
            </a:r>
            <a:r>
              <a:rPr lang="en-US" sz="2800" b="1" dirty="0" err="1">
                <a:solidFill>
                  <a:srgbClr val="0000FF"/>
                </a:solidFill>
                <a:latin typeface="Times New Roman" pitchFamily="18" charset="0"/>
                <a:cs typeface="Times New Roman" pitchFamily="18" charset="0"/>
              </a:rPr>
              <a:t>nước</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ta</a:t>
            </a:r>
            <a:endParaRPr lang="en-US" sz="2800" b="1" dirty="0">
              <a:solidFill>
                <a:srgbClr val="0000FF"/>
              </a:solidFill>
              <a:latin typeface="Times New Roman" pitchFamily="18" charset="0"/>
              <a:cs typeface="Times New Roman" pitchFamily="18" charset="0"/>
            </a:endParaRPr>
          </a:p>
        </p:txBody>
      </p:sp>
      <p:sp>
        <p:nvSpPr>
          <p:cNvPr id="16" name="Vertical Scroll 15"/>
          <p:cNvSpPr/>
          <p:nvPr/>
        </p:nvSpPr>
        <p:spPr>
          <a:xfrm>
            <a:off x="152400" y="1905000"/>
            <a:ext cx="2667000" cy="3962400"/>
          </a:xfrm>
          <a:prstGeom prst="verticalScroll">
            <a:avLst/>
          </a:prstGeom>
          <a:solidFill>
            <a:schemeClr val="accent2">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b="1" i="1" dirty="0" smtClean="0">
                <a:solidFill>
                  <a:srgbClr val="FF0000"/>
                </a:solidFill>
              </a:rPr>
              <a:t>a) </a:t>
            </a:r>
            <a:r>
              <a:rPr lang="en-US" sz="2800" b="1" i="1" dirty="0" err="1" smtClean="0">
                <a:solidFill>
                  <a:srgbClr val="FF0000"/>
                </a:solidFill>
              </a:rPr>
              <a:t>Hai</a:t>
            </a:r>
            <a:r>
              <a:rPr lang="en-US" sz="2800" b="1" i="1" dirty="0" smtClean="0">
                <a:solidFill>
                  <a:srgbClr val="FF0000"/>
                </a:solidFill>
              </a:rPr>
              <a:t> </a:t>
            </a:r>
            <a:r>
              <a:rPr lang="en-US" sz="2800" b="1" i="1" dirty="0" err="1" smtClean="0">
                <a:solidFill>
                  <a:srgbClr val="FF0000"/>
                </a:solidFill>
              </a:rPr>
              <a:t>nguyên</a:t>
            </a:r>
            <a:r>
              <a:rPr lang="en-US" sz="2800" b="1" i="1" dirty="0" smtClean="0">
                <a:solidFill>
                  <a:srgbClr val="FF0000"/>
                </a:solidFill>
              </a:rPr>
              <a:t> </a:t>
            </a:r>
            <a:r>
              <a:rPr lang="en-US" sz="2800" b="1" i="1" dirty="0" err="1" smtClean="0">
                <a:solidFill>
                  <a:srgbClr val="FF0000"/>
                </a:solidFill>
              </a:rPr>
              <a:t>tắc</a:t>
            </a:r>
            <a:r>
              <a:rPr lang="en-US" sz="2800" b="1" i="1" dirty="0" smtClean="0">
                <a:solidFill>
                  <a:srgbClr val="FF0000"/>
                </a:solidFill>
              </a:rPr>
              <a:t> </a:t>
            </a:r>
            <a:r>
              <a:rPr lang="en-US" sz="2800" b="1" i="1" dirty="0" err="1" smtClean="0">
                <a:solidFill>
                  <a:srgbClr val="FF0000"/>
                </a:solidFill>
              </a:rPr>
              <a:t>có</a:t>
            </a:r>
            <a:r>
              <a:rPr lang="en-US" sz="2800" b="1" i="1" dirty="0" smtClean="0">
                <a:solidFill>
                  <a:srgbClr val="FF0000"/>
                </a:solidFill>
              </a:rPr>
              <a:t> </a:t>
            </a:r>
            <a:r>
              <a:rPr lang="en-US" sz="2800" b="1" i="1" dirty="0" err="1" smtClean="0">
                <a:solidFill>
                  <a:srgbClr val="FF0000"/>
                </a:solidFill>
              </a:rPr>
              <a:t>tính</a:t>
            </a:r>
            <a:r>
              <a:rPr lang="en-US" sz="2800" b="1" i="1" dirty="0" smtClean="0">
                <a:solidFill>
                  <a:srgbClr val="FF0000"/>
                </a:solidFill>
              </a:rPr>
              <a:t> </a:t>
            </a:r>
            <a:r>
              <a:rPr lang="en-US" sz="2800" b="1" i="1" dirty="0" err="1" smtClean="0">
                <a:solidFill>
                  <a:srgbClr val="FF0000"/>
                </a:solidFill>
              </a:rPr>
              <a:t>chất</a:t>
            </a:r>
            <a:r>
              <a:rPr lang="en-US" sz="2800" b="1" i="1" dirty="0" smtClean="0">
                <a:solidFill>
                  <a:srgbClr val="FF0000"/>
                </a:solidFill>
              </a:rPr>
              <a:t> </a:t>
            </a:r>
            <a:r>
              <a:rPr lang="en-US" sz="2800" b="1" i="1" dirty="0" err="1" smtClean="0">
                <a:solidFill>
                  <a:srgbClr val="FF0000"/>
                </a:solidFill>
              </a:rPr>
              <a:t>phương</a:t>
            </a:r>
            <a:r>
              <a:rPr lang="en-US" sz="2800" b="1" i="1" dirty="0" smtClean="0">
                <a:solidFill>
                  <a:srgbClr val="FF0000"/>
                </a:solidFill>
              </a:rPr>
              <a:t> </a:t>
            </a:r>
            <a:r>
              <a:rPr lang="en-US" sz="2800" b="1" i="1" dirty="0" err="1" smtClean="0">
                <a:solidFill>
                  <a:srgbClr val="FF0000"/>
                </a:solidFill>
              </a:rPr>
              <a:t>pháp</a:t>
            </a:r>
            <a:r>
              <a:rPr lang="en-US" sz="2800" b="1" i="1" dirty="0" smtClean="0">
                <a:solidFill>
                  <a:srgbClr val="FF0000"/>
                </a:solidFill>
              </a:rPr>
              <a:t> </a:t>
            </a:r>
            <a:r>
              <a:rPr lang="en-US" sz="2800" b="1" i="1" dirty="0" err="1" smtClean="0">
                <a:solidFill>
                  <a:srgbClr val="FF0000"/>
                </a:solidFill>
              </a:rPr>
              <a:t>luận</a:t>
            </a:r>
            <a:endParaRPr lang="en-US" sz="2800" b="1" i="1" dirty="0">
              <a:solidFill>
                <a:srgbClr val="FF0000"/>
              </a:solidFill>
            </a:endParaRPr>
          </a:p>
        </p:txBody>
      </p:sp>
      <p:sp>
        <p:nvSpPr>
          <p:cNvPr id="17" name="Vertical Scroll 16"/>
          <p:cNvSpPr/>
          <p:nvPr/>
        </p:nvSpPr>
        <p:spPr>
          <a:xfrm>
            <a:off x="3242930" y="2438400"/>
            <a:ext cx="2667000" cy="3505200"/>
          </a:xfrm>
          <a:prstGeom prst="verticalScrol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i="1" dirty="0" smtClean="0">
                <a:solidFill>
                  <a:srgbClr val="FF0000"/>
                </a:solidFill>
              </a:rPr>
              <a:t>b) </a:t>
            </a:r>
            <a:r>
              <a:rPr lang="en-US" sz="2800" b="1" i="1" dirty="0" err="1" smtClean="0">
                <a:solidFill>
                  <a:srgbClr val="FF0000"/>
                </a:solidFill>
              </a:rPr>
              <a:t>Phương</a:t>
            </a:r>
            <a:r>
              <a:rPr lang="en-US" sz="2800" b="1" i="1" dirty="0" smtClean="0">
                <a:solidFill>
                  <a:srgbClr val="FF0000"/>
                </a:solidFill>
              </a:rPr>
              <a:t> </a:t>
            </a:r>
            <a:r>
              <a:rPr lang="en-US" sz="2800" b="1" i="1" dirty="0" err="1" smtClean="0">
                <a:solidFill>
                  <a:srgbClr val="FF0000"/>
                </a:solidFill>
              </a:rPr>
              <a:t>châm</a:t>
            </a:r>
            <a:r>
              <a:rPr lang="en-US" sz="2800" b="1" i="1" dirty="0" smtClean="0">
                <a:solidFill>
                  <a:srgbClr val="FF0000"/>
                </a:solidFill>
              </a:rPr>
              <a:t> </a:t>
            </a:r>
            <a:r>
              <a:rPr lang="en-US" sz="2800" b="1" i="1" dirty="0" err="1" smtClean="0">
                <a:solidFill>
                  <a:srgbClr val="FF0000"/>
                </a:solidFill>
              </a:rPr>
              <a:t>thực</a:t>
            </a:r>
            <a:r>
              <a:rPr lang="en-US" sz="2800" b="1" i="1" dirty="0" smtClean="0">
                <a:solidFill>
                  <a:srgbClr val="FF0000"/>
                </a:solidFill>
              </a:rPr>
              <a:t> </a:t>
            </a:r>
            <a:r>
              <a:rPr lang="en-US" sz="2800" b="1" i="1" dirty="0" err="1" smtClean="0">
                <a:solidFill>
                  <a:srgbClr val="FF0000"/>
                </a:solidFill>
              </a:rPr>
              <a:t>hiện</a:t>
            </a:r>
            <a:r>
              <a:rPr lang="en-US" sz="2800" b="1" i="1" dirty="0" smtClean="0">
                <a:solidFill>
                  <a:srgbClr val="FF0000"/>
                </a:solidFill>
              </a:rPr>
              <a:t> </a:t>
            </a:r>
            <a:r>
              <a:rPr lang="en-US" sz="2800" b="1" i="1" dirty="0" err="1" smtClean="0">
                <a:solidFill>
                  <a:srgbClr val="FF0000"/>
                </a:solidFill>
              </a:rPr>
              <a:t>bước</a:t>
            </a:r>
            <a:r>
              <a:rPr lang="en-US" sz="2800" b="1" i="1" dirty="0" smtClean="0">
                <a:solidFill>
                  <a:srgbClr val="FF0000"/>
                </a:solidFill>
              </a:rPr>
              <a:t> </a:t>
            </a:r>
            <a:r>
              <a:rPr lang="en-US" sz="2800" b="1" i="1" dirty="0" err="1" smtClean="0">
                <a:solidFill>
                  <a:srgbClr val="FF0000"/>
                </a:solidFill>
              </a:rPr>
              <a:t>đi</a:t>
            </a:r>
            <a:r>
              <a:rPr lang="en-US" sz="2800" b="1" i="1" dirty="0" smtClean="0">
                <a:solidFill>
                  <a:srgbClr val="FF0000"/>
                </a:solidFill>
              </a:rPr>
              <a:t> </a:t>
            </a:r>
            <a:r>
              <a:rPr lang="en-US" sz="2800" b="1" i="1" dirty="0" err="1" smtClean="0">
                <a:solidFill>
                  <a:srgbClr val="FF0000"/>
                </a:solidFill>
              </a:rPr>
              <a:t>trong</a:t>
            </a:r>
            <a:r>
              <a:rPr lang="en-US" sz="2800" b="1" i="1" dirty="0" smtClean="0">
                <a:solidFill>
                  <a:srgbClr val="FF0000"/>
                </a:solidFill>
              </a:rPr>
              <a:t> </a:t>
            </a:r>
            <a:r>
              <a:rPr lang="en-US" sz="2800" b="1" i="1" dirty="0" err="1" smtClean="0">
                <a:solidFill>
                  <a:srgbClr val="FF0000"/>
                </a:solidFill>
              </a:rPr>
              <a:t>xây</a:t>
            </a:r>
            <a:r>
              <a:rPr lang="en-US" sz="2800" b="1" i="1" dirty="0" smtClean="0">
                <a:solidFill>
                  <a:srgbClr val="FF0000"/>
                </a:solidFill>
              </a:rPr>
              <a:t> </a:t>
            </a:r>
            <a:r>
              <a:rPr lang="en-US" sz="2800" b="1" i="1" dirty="0" err="1" smtClean="0">
                <a:solidFill>
                  <a:srgbClr val="FF0000"/>
                </a:solidFill>
              </a:rPr>
              <a:t>dựng</a:t>
            </a:r>
            <a:r>
              <a:rPr lang="en-US" sz="2800" b="1" i="1" dirty="0" smtClean="0">
                <a:solidFill>
                  <a:srgbClr val="FF0000"/>
                </a:solidFill>
              </a:rPr>
              <a:t> CNXH</a:t>
            </a:r>
            <a:endParaRPr lang="en-US" sz="2800" b="1" i="1" dirty="0">
              <a:solidFill>
                <a:srgbClr val="FF0000"/>
              </a:solidFill>
            </a:endParaRPr>
          </a:p>
        </p:txBody>
      </p:sp>
      <p:sp>
        <p:nvSpPr>
          <p:cNvPr id="18" name="Vertical Scroll 17"/>
          <p:cNvSpPr/>
          <p:nvPr/>
        </p:nvSpPr>
        <p:spPr>
          <a:xfrm>
            <a:off x="6019800" y="1905000"/>
            <a:ext cx="2667000" cy="3962400"/>
          </a:xfrm>
          <a:prstGeom prst="verticalScroll">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b="1" i="1" dirty="0" smtClean="0">
                <a:solidFill>
                  <a:srgbClr val="FF0000"/>
                </a:solidFill>
              </a:rPr>
              <a:t>c) </a:t>
            </a:r>
            <a:r>
              <a:rPr lang="en-US" sz="2800" b="1" i="1" dirty="0" err="1" smtClean="0">
                <a:solidFill>
                  <a:srgbClr val="FF0000"/>
                </a:solidFill>
              </a:rPr>
              <a:t>Phương</a:t>
            </a:r>
            <a:r>
              <a:rPr lang="en-US" sz="2800" b="1" i="1" dirty="0" smtClean="0">
                <a:solidFill>
                  <a:srgbClr val="FF0000"/>
                </a:solidFill>
              </a:rPr>
              <a:t> </a:t>
            </a:r>
            <a:r>
              <a:rPr lang="en-US" sz="2800" b="1" i="1" dirty="0" err="1" smtClean="0">
                <a:solidFill>
                  <a:srgbClr val="FF0000"/>
                </a:solidFill>
              </a:rPr>
              <a:t>thức</a:t>
            </a:r>
            <a:r>
              <a:rPr lang="en-US" sz="2800" b="1" i="1" dirty="0" smtClean="0">
                <a:solidFill>
                  <a:srgbClr val="FF0000"/>
                </a:solidFill>
              </a:rPr>
              <a:t>, </a:t>
            </a:r>
            <a:r>
              <a:rPr lang="en-US" sz="2800" b="1" i="1" dirty="0" err="1" smtClean="0">
                <a:solidFill>
                  <a:srgbClr val="FF0000"/>
                </a:solidFill>
              </a:rPr>
              <a:t>biện</a:t>
            </a:r>
            <a:r>
              <a:rPr lang="en-US" sz="2800" b="1" i="1" dirty="0" smtClean="0">
                <a:solidFill>
                  <a:srgbClr val="FF0000"/>
                </a:solidFill>
              </a:rPr>
              <a:t> </a:t>
            </a:r>
            <a:r>
              <a:rPr lang="en-US" sz="2800" b="1" i="1" dirty="0" err="1" smtClean="0">
                <a:solidFill>
                  <a:srgbClr val="FF0000"/>
                </a:solidFill>
              </a:rPr>
              <a:t>pháp</a:t>
            </a:r>
            <a:r>
              <a:rPr lang="en-US" sz="2800" b="1" i="1" dirty="0" smtClean="0">
                <a:solidFill>
                  <a:srgbClr val="FF0000"/>
                </a:solidFill>
              </a:rPr>
              <a:t> </a:t>
            </a:r>
            <a:r>
              <a:rPr lang="en-US" sz="2800" b="1" i="1" dirty="0" err="1" smtClean="0">
                <a:solidFill>
                  <a:srgbClr val="FF0000"/>
                </a:solidFill>
              </a:rPr>
              <a:t>xây</a:t>
            </a:r>
            <a:r>
              <a:rPr lang="en-US" sz="2800" b="1" i="1" dirty="0" smtClean="0">
                <a:solidFill>
                  <a:srgbClr val="FF0000"/>
                </a:solidFill>
              </a:rPr>
              <a:t> </a:t>
            </a:r>
            <a:r>
              <a:rPr lang="en-US" sz="2800" b="1" i="1" dirty="0" err="1" smtClean="0">
                <a:solidFill>
                  <a:srgbClr val="FF0000"/>
                </a:solidFill>
              </a:rPr>
              <a:t>dựng</a:t>
            </a:r>
            <a:r>
              <a:rPr lang="en-US" sz="2800" b="1" i="1" dirty="0" smtClean="0">
                <a:solidFill>
                  <a:srgbClr val="FF0000"/>
                </a:solidFill>
              </a:rPr>
              <a:t> CNXH</a:t>
            </a:r>
            <a:endParaRPr lang="en-US" sz="2800" b="1" i="1" dirty="0">
              <a:solidFill>
                <a:srgbClr val="FF0000"/>
              </a:solidFill>
            </a:endParaRPr>
          </a:p>
        </p:txBody>
      </p:sp>
      <p:sp>
        <p:nvSpPr>
          <p:cNvPr id="7" name="Quad Arrow 6"/>
          <p:cNvSpPr/>
          <p:nvPr/>
        </p:nvSpPr>
        <p:spPr>
          <a:xfrm>
            <a:off x="2819400" y="1447800"/>
            <a:ext cx="3505200" cy="914400"/>
          </a:xfrm>
          <a:prstGeom prst="quad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i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9" presetClass="entr" presetSubtype="0" accel="10000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ppt_h</p:attrName>
                                        </p:attrNameLst>
                                      </p:cBhvr>
                                      <p:tavLst>
                                        <p:tav tm="0">
                                          <p:val>
                                            <p:strVal val="#ppt_h/20"/>
                                          </p:val>
                                        </p:tav>
                                        <p:tav tm="50000">
                                          <p:val>
                                            <p:strVal val="#ppt_h/20"/>
                                          </p:val>
                                        </p:tav>
                                        <p:tav tm="100000">
                                          <p:val>
                                            <p:strVal val="#ppt_h"/>
                                          </p:val>
                                        </p:tav>
                                      </p:tavLst>
                                    </p:anim>
                                    <p:anim calcmode="lin" valueType="num">
                                      <p:cBhvr>
                                        <p:cTn id="19" dur="500" fill="hold"/>
                                        <p:tgtEl>
                                          <p:spTgt spid="16"/>
                                        </p:tgtEl>
                                        <p:attrNameLst>
                                          <p:attrName>ppt_w</p:attrName>
                                        </p:attrNameLst>
                                      </p:cBhvr>
                                      <p:tavLst>
                                        <p:tav tm="0">
                                          <p:val>
                                            <p:strVal val="#ppt_w+.3"/>
                                          </p:val>
                                        </p:tav>
                                        <p:tav tm="50000">
                                          <p:val>
                                            <p:strVal val="#ppt_w+.3"/>
                                          </p:val>
                                        </p:tav>
                                        <p:tav tm="100000">
                                          <p:val>
                                            <p:strVal val="#ppt_w"/>
                                          </p:val>
                                        </p:tav>
                                      </p:tavLst>
                                    </p:anim>
                                    <p:anim calcmode="lin" valueType="num">
                                      <p:cBhvr>
                                        <p:cTn id="20" dur="500" fill="hold"/>
                                        <p:tgtEl>
                                          <p:spTgt spid="16"/>
                                        </p:tgtEl>
                                        <p:attrNameLst>
                                          <p:attrName>ppt_x</p:attrName>
                                        </p:attrNameLst>
                                      </p:cBhvr>
                                      <p:tavLst>
                                        <p:tav tm="0">
                                          <p:val>
                                            <p:strVal val="#ppt_x-.3"/>
                                          </p:val>
                                        </p:tav>
                                        <p:tav tm="50000">
                                          <p:val>
                                            <p:strVal val="#ppt_x"/>
                                          </p:val>
                                        </p:tav>
                                        <p:tav tm="100000">
                                          <p:val>
                                            <p:strVal val="#ppt_x"/>
                                          </p:val>
                                        </p:tav>
                                      </p:tavLst>
                                    </p:anim>
                                    <p:anim calcmode="lin" valueType="num">
                                      <p:cBhvr>
                                        <p:cTn id="2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ou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34" dur="1000" fill="hold"/>
                                        <p:tgtEl>
                                          <p:spTgt spid="18"/>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Kết quả hình ảnh cho HOA SEN"/>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1" name="Vertical Scroll 10"/>
          <p:cNvSpPr/>
          <p:nvPr/>
        </p:nvSpPr>
        <p:spPr>
          <a:xfrm>
            <a:off x="304800" y="1371600"/>
            <a:ext cx="2667000" cy="3962400"/>
          </a:xfrm>
          <a:prstGeom prst="verticalScroll">
            <a:avLst/>
          </a:prstGeom>
          <a:solidFill>
            <a:schemeClr val="accent2">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b="1" i="1" dirty="0" smtClean="0">
                <a:solidFill>
                  <a:srgbClr val="0000FF"/>
                </a:solidFill>
              </a:rPr>
              <a:t>a) </a:t>
            </a:r>
            <a:r>
              <a:rPr lang="en-US" sz="2800" b="1" i="1" dirty="0" err="1" smtClean="0">
                <a:solidFill>
                  <a:srgbClr val="0000FF"/>
                </a:solidFill>
              </a:rPr>
              <a:t>Hai</a:t>
            </a:r>
            <a:r>
              <a:rPr lang="en-US" sz="2800" b="1" i="1" dirty="0" smtClean="0">
                <a:solidFill>
                  <a:srgbClr val="0000FF"/>
                </a:solidFill>
              </a:rPr>
              <a:t> </a:t>
            </a:r>
            <a:r>
              <a:rPr lang="en-US" sz="2800" b="1" i="1" dirty="0" err="1" smtClean="0">
                <a:solidFill>
                  <a:srgbClr val="0000FF"/>
                </a:solidFill>
              </a:rPr>
              <a:t>nguyên</a:t>
            </a:r>
            <a:r>
              <a:rPr lang="en-US" sz="2800" b="1" i="1" dirty="0" smtClean="0">
                <a:solidFill>
                  <a:srgbClr val="0000FF"/>
                </a:solidFill>
              </a:rPr>
              <a:t> </a:t>
            </a:r>
            <a:r>
              <a:rPr lang="en-US" sz="2800" b="1" i="1" dirty="0" err="1" smtClean="0">
                <a:solidFill>
                  <a:srgbClr val="0000FF"/>
                </a:solidFill>
              </a:rPr>
              <a:t>tắc</a:t>
            </a:r>
            <a:r>
              <a:rPr lang="en-US" sz="2800" b="1" i="1" dirty="0" smtClean="0">
                <a:solidFill>
                  <a:srgbClr val="0000FF"/>
                </a:solidFill>
              </a:rPr>
              <a:t> </a:t>
            </a:r>
            <a:r>
              <a:rPr lang="en-US" sz="2800" b="1" i="1" dirty="0" err="1" smtClean="0">
                <a:solidFill>
                  <a:srgbClr val="0000FF"/>
                </a:solidFill>
              </a:rPr>
              <a:t>có</a:t>
            </a:r>
            <a:r>
              <a:rPr lang="en-US" sz="2800" b="1" i="1" dirty="0" smtClean="0">
                <a:solidFill>
                  <a:srgbClr val="0000FF"/>
                </a:solidFill>
              </a:rPr>
              <a:t> </a:t>
            </a:r>
            <a:r>
              <a:rPr lang="en-US" sz="2800" b="1" i="1" dirty="0" err="1" smtClean="0">
                <a:solidFill>
                  <a:srgbClr val="0000FF"/>
                </a:solidFill>
              </a:rPr>
              <a:t>tính</a:t>
            </a:r>
            <a:r>
              <a:rPr lang="en-US" sz="2800" b="1" i="1" dirty="0" smtClean="0">
                <a:solidFill>
                  <a:srgbClr val="0000FF"/>
                </a:solidFill>
              </a:rPr>
              <a:t> </a:t>
            </a:r>
            <a:r>
              <a:rPr lang="en-US" sz="2800" b="1" i="1" dirty="0" err="1" smtClean="0">
                <a:solidFill>
                  <a:srgbClr val="0000FF"/>
                </a:solidFill>
              </a:rPr>
              <a:t>chất</a:t>
            </a:r>
            <a:r>
              <a:rPr lang="en-US" sz="2800" b="1" i="1" dirty="0" smtClean="0">
                <a:solidFill>
                  <a:srgbClr val="0000FF"/>
                </a:solidFill>
              </a:rPr>
              <a:t> </a:t>
            </a:r>
            <a:r>
              <a:rPr lang="en-US" sz="2800" b="1" i="1" dirty="0" err="1" smtClean="0">
                <a:solidFill>
                  <a:srgbClr val="0000FF"/>
                </a:solidFill>
              </a:rPr>
              <a:t>phương</a:t>
            </a:r>
            <a:r>
              <a:rPr lang="en-US" sz="2800" b="1" i="1" dirty="0" smtClean="0">
                <a:solidFill>
                  <a:srgbClr val="0000FF"/>
                </a:solidFill>
              </a:rPr>
              <a:t> </a:t>
            </a:r>
            <a:r>
              <a:rPr lang="en-US" sz="2800" b="1" i="1" dirty="0" err="1" smtClean="0">
                <a:solidFill>
                  <a:srgbClr val="0000FF"/>
                </a:solidFill>
              </a:rPr>
              <a:t>pháp</a:t>
            </a:r>
            <a:r>
              <a:rPr lang="en-US" sz="2800" b="1" i="1" dirty="0" smtClean="0">
                <a:solidFill>
                  <a:srgbClr val="0000FF"/>
                </a:solidFill>
              </a:rPr>
              <a:t> </a:t>
            </a:r>
            <a:r>
              <a:rPr lang="en-US" sz="2800" b="1" i="1" dirty="0" err="1" smtClean="0">
                <a:solidFill>
                  <a:srgbClr val="0000FF"/>
                </a:solidFill>
              </a:rPr>
              <a:t>luận</a:t>
            </a:r>
            <a:endParaRPr lang="en-US" sz="2800" b="1" i="1" dirty="0">
              <a:solidFill>
                <a:srgbClr val="0000FF"/>
              </a:solidFill>
            </a:endParaRPr>
          </a:p>
        </p:txBody>
      </p:sp>
      <p:sp>
        <p:nvSpPr>
          <p:cNvPr id="15" name="Oval 14"/>
          <p:cNvSpPr/>
          <p:nvPr/>
        </p:nvSpPr>
        <p:spPr>
          <a:xfrm>
            <a:off x="3352800" y="304800"/>
            <a:ext cx="5562600" cy="2743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lvl="0" algn="just"/>
            <a:r>
              <a:rPr lang="en-US" sz="2000" b="1" i="1" dirty="0" err="1" smtClean="0">
                <a:solidFill>
                  <a:srgbClr val="FF0000"/>
                </a:solidFill>
              </a:rPr>
              <a:t>Một</a:t>
            </a:r>
            <a:r>
              <a:rPr lang="en-US" sz="2000" b="1" i="1" dirty="0" smtClean="0">
                <a:solidFill>
                  <a:srgbClr val="FF0000"/>
                </a:solidFill>
              </a:rPr>
              <a:t> </a:t>
            </a:r>
            <a:r>
              <a:rPr lang="en-US" sz="2000" b="1" i="1" dirty="0" err="1" smtClean="0">
                <a:solidFill>
                  <a:srgbClr val="FF0000"/>
                </a:solidFill>
              </a:rPr>
              <a:t>là</a:t>
            </a:r>
            <a:r>
              <a:rPr lang="en-US" sz="2000" b="1" i="1" dirty="0" smtClean="0">
                <a:solidFill>
                  <a:srgbClr val="FF0000"/>
                </a:solidFill>
              </a:rPr>
              <a:t>, </a:t>
            </a:r>
            <a:r>
              <a:rPr lang="en-US" sz="2000" dirty="0" err="1" smtClean="0">
                <a:solidFill>
                  <a:srgbClr val="0000FF"/>
                </a:solidFill>
                <a:latin typeface="Times New Roman" pitchFamily="18" charset="0"/>
                <a:ea typeface="Times New Roman" pitchFamily="18" charset="0"/>
                <a:cs typeface="Times New Roman" pitchFamily="18" charset="0"/>
              </a:rPr>
              <a:t>xây</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dựng</a:t>
            </a:r>
            <a:r>
              <a:rPr lang="en-US" sz="2000" dirty="0" smtClean="0">
                <a:solidFill>
                  <a:srgbClr val="0000FF"/>
                </a:solidFill>
                <a:latin typeface="Times New Roman" pitchFamily="18" charset="0"/>
                <a:ea typeface="Times New Roman" pitchFamily="18" charset="0"/>
                <a:cs typeface="Times New Roman" pitchFamily="18" charset="0"/>
              </a:rPr>
              <a:t> CNXH </a:t>
            </a:r>
            <a:r>
              <a:rPr lang="en-US" sz="2000" dirty="0" err="1" smtClean="0">
                <a:solidFill>
                  <a:srgbClr val="0000FF"/>
                </a:solidFill>
                <a:latin typeface="Times New Roman" pitchFamily="18" charset="0"/>
                <a:ea typeface="Times New Roman" pitchFamily="18" charset="0"/>
                <a:cs typeface="Times New Roman" pitchFamily="18" charset="0"/>
              </a:rPr>
              <a:t>là</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một</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hiện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tượng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phổ</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biến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mang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tính</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quốc</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tế</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cần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quán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triệt</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các</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nguyên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lý</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cơ</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bản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của</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chủ</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nghĩa</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Mác</a:t>
            </a:r>
            <a:r>
              <a:rPr lang="en-US" sz="2000" dirty="0" smtClean="0">
                <a:solidFill>
                  <a:srgbClr val="0000FF"/>
                </a:solidFill>
                <a:latin typeface="Times New Roman" pitchFamily="18" charset="0"/>
                <a:ea typeface="Times New Roman" pitchFamily="18" charset="0"/>
                <a:cs typeface="Times New Roman" pitchFamily="18" charset="0"/>
              </a:rPr>
              <a:t> – </a:t>
            </a:r>
            <a:r>
              <a:rPr lang="en-US" sz="2000" dirty="0" err="1" smtClean="0">
                <a:solidFill>
                  <a:srgbClr val="0000FF"/>
                </a:solidFill>
                <a:latin typeface="Times New Roman" pitchFamily="18" charset="0"/>
                <a:ea typeface="Times New Roman" pitchFamily="18" charset="0"/>
                <a:cs typeface="Times New Roman" pitchFamily="18" charset="0"/>
              </a:rPr>
              <a:t>Lênin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về</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xây</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dựng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chế</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độ</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mới</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có</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thể</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tham</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khảo</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học</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tập</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kinh</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nghiệm</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của</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các</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nước</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anh</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em</a:t>
            </a:r>
            <a:r>
              <a:rPr lang="en-US" sz="2000" dirty="0" smtClean="0">
                <a:solidFill>
                  <a:srgbClr val="0000FF"/>
                </a:solidFill>
                <a:latin typeface="Times New Roman" pitchFamily="18" charset="0"/>
                <a:ea typeface="Times New Roman" pitchFamily="18" charset="0"/>
                <a:cs typeface="Times New Roman" pitchFamily="18" charset="0"/>
              </a:rPr>
              <a:t>.</a:t>
            </a:r>
            <a:endParaRPr lang="en-US" sz="2800" dirty="0" smtClean="0">
              <a:solidFill>
                <a:srgbClr val="0000FF"/>
              </a:solidFill>
              <a:latin typeface="Arial" pitchFamily="34" charset="0"/>
              <a:cs typeface="Arial" pitchFamily="34" charset="0"/>
            </a:endParaRPr>
          </a:p>
        </p:txBody>
      </p:sp>
      <p:sp>
        <p:nvSpPr>
          <p:cNvPr id="16" name="Oval 15"/>
          <p:cNvSpPr/>
          <p:nvPr/>
        </p:nvSpPr>
        <p:spPr>
          <a:xfrm>
            <a:off x="3276600" y="3810000"/>
            <a:ext cx="5562600" cy="274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en-US" sz="2200" b="1" i="1" dirty="0" err="1" smtClean="0">
                <a:solidFill>
                  <a:srgbClr val="FF0000"/>
                </a:solidFill>
                <a:latin typeface="Times New Roman" pitchFamily="18" charset="0"/>
                <a:cs typeface="Times New Roman" pitchFamily="18" charset="0"/>
              </a:rPr>
              <a:t>Hai</a:t>
            </a:r>
            <a:r>
              <a:rPr lang="en-US" sz="2200" b="1" i="1" dirty="0" smtClean="0">
                <a:solidFill>
                  <a:srgbClr val="FF0000"/>
                </a:solidFill>
                <a:latin typeface="Times New Roman" pitchFamily="18" charset="0"/>
                <a:cs typeface="Times New Roman" pitchFamily="18" charset="0"/>
              </a:rPr>
              <a:t> </a:t>
            </a:r>
            <a:r>
              <a:rPr lang="en-US" sz="2200" b="1" i="1" dirty="0" err="1" smtClean="0">
                <a:solidFill>
                  <a:srgbClr val="FF0000"/>
                </a:solidFill>
                <a:latin typeface="Times New Roman" pitchFamily="18" charset="0"/>
                <a:cs typeface="Times New Roman" pitchFamily="18" charset="0"/>
              </a:rPr>
              <a:t>là</a:t>
            </a:r>
            <a:r>
              <a:rPr lang="en-US" sz="2200" b="1" i="1" dirty="0" smtClean="0">
                <a:solidFill>
                  <a:srgbClr val="FF0000"/>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xác</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định</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bước</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đi</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và</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biện</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pháp</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xây</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dựng</a:t>
            </a:r>
            <a:r>
              <a:rPr lang="en-US" sz="2200" dirty="0" smtClean="0">
                <a:solidFill>
                  <a:srgbClr val="0000FF"/>
                </a:solidFill>
                <a:latin typeface="Times New Roman" pitchFamily="18" charset="0"/>
                <a:cs typeface="Times New Roman" pitchFamily="18" charset="0"/>
              </a:rPr>
              <a:t> CNXH </a:t>
            </a:r>
            <a:r>
              <a:rPr lang="en-US" sz="2200" dirty="0" err="1" smtClean="0">
                <a:solidFill>
                  <a:srgbClr val="0000FF"/>
                </a:solidFill>
                <a:latin typeface="Times New Roman" pitchFamily="18" charset="0"/>
                <a:cs typeface="Times New Roman" pitchFamily="18" charset="0"/>
              </a:rPr>
              <a:t>chủ</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yếu</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xuất</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phát</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từ</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điều</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kiện</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thực</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tế</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đặc</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điểm</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của</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dân</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tộc</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nhu</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cầu</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và</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khả</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năng</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thực</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tế</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của</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nhân</a:t>
            </a:r>
            <a:r>
              <a:rPr lang="en-US" sz="2200" dirty="0" smtClean="0">
                <a:solidFill>
                  <a:srgbClr val="0000FF"/>
                </a:solidFill>
                <a:latin typeface="Times New Roman" pitchFamily="18" charset="0"/>
                <a:cs typeface="Times New Roman" pitchFamily="18" charset="0"/>
              </a:rPr>
              <a:t> </a:t>
            </a:r>
            <a:r>
              <a:rPr lang="en-US" sz="2200" dirty="0" err="1" smtClean="0">
                <a:solidFill>
                  <a:srgbClr val="0000FF"/>
                </a:solidFill>
                <a:latin typeface="Times New Roman" pitchFamily="18" charset="0"/>
                <a:cs typeface="Times New Roman" pitchFamily="18" charset="0"/>
              </a:rPr>
              <a:t>dân</a:t>
            </a:r>
            <a:r>
              <a:rPr lang="en-US" sz="2400" dirty="0" smtClean="0">
                <a:solidFill>
                  <a:srgbClr val="0000FF"/>
                </a:solidFill>
              </a:rPr>
              <a:t>.</a:t>
            </a:r>
            <a:endParaRPr lang="en-US" sz="2400" dirty="0">
              <a:solidFill>
                <a:srgbClr val="0000FF"/>
              </a:solidFill>
            </a:endParaRPr>
          </a:p>
        </p:txBody>
      </p:sp>
      <p:sp>
        <p:nvSpPr>
          <p:cNvPr id="17" name="Left-Right-Up Arrow 16"/>
          <p:cNvSpPr/>
          <p:nvPr/>
        </p:nvSpPr>
        <p:spPr>
          <a:xfrm rot="16200000">
            <a:off x="2628902" y="2595230"/>
            <a:ext cx="1676400" cy="1600201"/>
          </a:xfrm>
          <a:prstGeom prst="leftRigh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8" name="Picture 18" descr="D6813819845B4220B39B42C244DE315A"/>
          <p:cNvPicPr>
            <a:picLocks noChangeAspect="1" noChangeArrowheads="1" noCrop="1"/>
          </p:cNvPicPr>
          <p:nvPr/>
        </p:nvPicPr>
        <p:blipFill>
          <a:blip r:embed="rId4" cstate="print"/>
          <a:srcRect/>
          <a:stretch>
            <a:fillRect/>
          </a:stretch>
        </p:blipFill>
        <p:spPr bwMode="auto">
          <a:xfrm rot="5400000">
            <a:off x="762000" y="4953000"/>
            <a:ext cx="1371600" cy="2438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4" presetClass="entr" presetSubtype="0" accel="10000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strVal val="#ppt_w*0.05"/>
                                          </p:val>
                                        </p:tav>
                                        <p:tav tm="100000">
                                          <p:val>
                                            <p:strVal val="#ppt_w"/>
                                          </p:val>
                                        </p:tav>
                                      </p:tavLst>
                                    </p:anim>
                                    <p:anim calcmode="lin" valueType="num">
                                      <p:cBhvr>
                                        <p:cTn id="16" dur="500" fill="hold"/>
                                        <p:tgtEl>
                                          <p:spTgt spid="17"/>
                                        </p:tgtEl>
                                        <p:attrNameLst>
                                          <p:attrName>ppt_h</p:attrName>
                                        </p:attrNameLst>
                                      </p:cBhvr>
                                      <p:tavLst>
                                        <p:tav tm="0">
                                          <p:val>
                                            <p:strVal val="#ppt_h"/>
                                          </p:val>
                                        </p:tav>
                                        <p:tav tm="100000">
                                          <p:val>
                                            <p:strVal val="#ppt_h"/>
                                          </p:val>
                                        </p:tav>
                                      </p:tavLst>
                                    </p:anim>
                                    <p:anim calcmode="lin" valueType="num">
                                      <p:cBhvr>
                                        <p:cTn id="17" dur="500" fill="hold"/>
                                        <p:tgtEl>
                                          <p:spTgt spid="17"/>
                                        </p:tgtEl>
                                        <p:attrNameLst>
                                          <p:attrName>ppt_x</p:attrName>
                                        </p:attrNameLst>
                                      </p:cBhvr>
                                      <p:tavLst>
                                        <p:tav tm="0">
                                          <p:val>
                                            <p:strVal val="#ppt_x-.2"/>
                                          </p:val>
                                        </p:tav>
                                        <p:tav tm="100000">
                                          <p:val>
                                            <p:strVal val="#ppt_x"/>
                                          </p:val>
                                        </p:tav>
                                      </p:tavLst>
                                    </p:anim>
                                    <p:anim calcmode="lin" valueType="num">
                                      <p:cBhvr>
                                        <p:cTn id="18" dur="500" fill="hold"/>
                                        <p:tgtEl>
                                          <p:spTgt spid="17"/>
                                        </p:tgtEl>
                                        <p:attrNameLst>
                                          <p:attrName>ppt_y</p:attrName>
                                        </p:attrNameLst>
                                      </p:cBhvr>
                                      <p:tavLst>
                                        <p:tav tm="0">
                                          <p:val>
                                            <p:strVal val="#ppt_y"/>
                                          </p:val>
                                        </p:tav>
                                        <p:tav tm="100000">
                                          <p:val>
                                            <p:strVal val="#ppt_y"/>
                                          </p:val>
                                        </p:tav>
                                      </p:tavLst>
                                    </p:anim>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32"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strVal val="4*#ppt_w"/>
                                          </p:val>
                                        </p:tav>
                                        <p:tav tm="100000">
                                          <p:val>
                                            <p:strVal val="#ppt_w"/>
                                          </p:val>
                                        </p:tav>
                                      </p:tavLst>
                                    </p:anim>
                                    <p:anim calcmode="lin" valueType="num">
                                      <p:cBhvr>
                                        <p:cTn id="25" dur="500" fill="hold"/>
                                        <p:tgtEl>
                                          <p:spTgt spid="15"/>
                                        </p:tgtEl>
                                        <p:attrNameLst>
                                          <p:attrName>ppt_h</p:attrName>
                                        </p:attrNameLst>
                                      </p:cBhvr>
                                      <p:tavLst>
                                        <p:tav tm="0">
                                          <p:val>
                                            <p:strVal val="4*#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ox(out)">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Vertical Scroll 8"/>
          <p:cNvSpPr/>
          <p:nvPr/>
        </p:nvSpPr>
        <p:spPr>
          <a:xfrm>
            <a:off x="304800" y="1524000"/>
            <a:ext cx="2667000" cy="3962400"/>
          </a:xfrm>
          <a:prstGeom prst="verticalScrol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i="1" dirty="0" smtClean="0">
                <a:solidFill>
                  <a:srgbClr val="0000FF"/>
                </a:solidFill>
              </a:rPr>
              <a:t>b) </a:t>
            </a:r>
            <a:r>
              <a:rPr lang="en-US" sz="2800" b="1" i="1" dirty="0" err="1" smtClean="0">
                <a:solidFill>
                  <a:srgbClr val="0000FF"/>
                </a:solidFill>
              </a:rPr>
              <a:t>Phương</a:t>
            </a:r>
            <a:r>
              <a:rPr lang="en-US" sz="2800" b="1" i="1" dirty="0" smtClean="0">
                <a:solidFill>
                  <a:srgbClr val="0000FF"/>
                </a:solidFill>
              </a:rPr>
              <a:t> </a:t>
            </a:r>
            <a:r>
              <a:rPr lang="en-US" sz="2800" b="1" i="1" dirty="0" err="1" smtClean="0">
                <a:solidFill>
                  <a:srgbClr val="0000FF"/>
                </a:solidFill>
              </a:rPr>
              <a:t>châm</a:t>
            </a:r>
            <a:r>
              <a:rPr lang="en-US" sz="2800" b="1" i="1" dirty="0" smtClean="0">
                <a:solidFill>
                  <a:srgbClr val="0000FF"/>
                </a:solidFill>
              </a:rPr>
              <a:t> </a:t>
            </a:r>
            <a:r>
              <a:rPr lang="en-US" sz="2800" b="1" i="1" dirty="0" err="1" smtClean="0">
                <a:solidFill>
                  <a:srgbClr val="0000FF"/>
                </a:solidFill>
              </a:rPr>
              <a:t>thực</a:t>
            </a:r>
            <a:r>
              <a:rPr lang="en-US" sz="2800" b="1" i="1" dirty="0" smtClean="0">
                <a:solidFill>
                  <a:srgbClr val="0000FF"/>
                </a:solidFill>
              </a:rPr>
              <a:t> </a:t>
            </a:r>
            <a:r>
              <a:rPr lang="en-US" sz="2800" b="1" i="1" dirty="0" err="1" smtClean="0">
                <a:solidFill>
                  <a:srgbClr val="0000FF"/>
                </a:solidFill>
              </a:rPr>
              <a:t>hiện</a:t>
            </a:r>
            <a:r>
              <a:rPr lang="en-US" sz="2800" b="1" i="1" dirty="0" smtClean="0">
                <a:solidFill>
                  <a:srgbClr val="0000FF"/>
                </a:solidFill>
              </a:rPr>
              <a:t> </a:t>
            </a:r>
            <a:r>
              <a:rPr lang="en-US" sz="2800" b="1" i="1" dirty="0" err="1" smtClean="0">
                <a:solidFill>
                  <a:srgbClr val="0000FF"/>
                </a:solidFill>
              </a:rPr>
              <a:t>bước</a:t>
            </a:r>
            <a:r>
              <a:rPr lang="en-US" sz="2800" b="1" i="1" dirty="0" smtClean="0">
                <a:solidFill>
                  <a:srgbClr val="0000FF"/>
                </a:solidFill>
              </a:rPr>
              <a:t> </a:t>
            </a:r>
            <a:r>
              <a:rPr lang="en-US" sz="2800" b="1" i="1" dirty="0" err="1" smtClean="0">
                <a:solidFill>
                  <a:srgbClr val="0000FF"/>
                </a:solidFill>
              </a:rPr>
              <a:t>đi</a:t>
            </a:r>
            <a:r>
              <a:rPr lang="en-US" sz="2800" b="1" i="1" dirty="0" smtClean="0">
                <a:solidFill>
                  <a:srgbClr val="0000FF"/>
                </a:solidFill>
              </a:rPr>
              <a:t> </a:t>
            </a:r>
            <a:r>
              <a:rPr lang="en-US" sz="2800" b="1" i="1" dirty="0" err="1" smtClean="0">
                <a:solidFill>
                  <a:srgbClr val="0000FF"/>
                </a:solidFill>
              </a:rPr>
              <a:t>trong</a:t>
            </a:r>
            <a:r>
              <a:rPr lang="en-US" sz="2800" b="1" i="1" dirty="0" smtClean="0">
                <a:solidFill>
                  <a:srgbClr val="0000FF"/>
                </a:solidFill>
              </a:rPr>
              <a:t> </a:t>
            </a:r>
            <a:r>
              <a:rPr lang="en-US" sz="2800" b="1" i="1" dirty="0" err="1" smtClean="0">
                <a:solidFill>
                  <a:srgbClr val="0000FF"/>
                </a:solidFill>
              </a:rPr>
              <a:t>xây</a:t>
            </a:r>
            <a:r>
              <a:rPr lang="en-US" sz="2800" b="1" i="1" dirty="0" smtClean="0">
                <a:solidFill>
                  <a:srgbClr val="0000FF"/>
                </a:solidFill>
              </a:rPr>
              <a:t> </a:t>
            </a:r>
            <a:r>
              <a:rPr lang="en-US" sz="2800" b="1" i="1" dirty="0" err="1" smtClean="0">
                <a:solidFill>
                  <a:srgbClr val="0000FF"/>
                </a:solidFill>
              </a:rPr>
              <a:t>dựng</a:t>
            </a:r>
            <a:r>
              <a:rPr lang="en-US" sz="2800" b="1" i="1" dirty="0" smtClean="0">
                <a:solidFill>
                  <a:srgbClr val="0000FF"/>
                </a:solidFill>
              </a:rPr>
              <a:t> CNXH</a:t>
            </a:r>
            <a:endParaRPr lang="en-US" sz="2800" b="1" i="1" dirty="0">
              <a:solidFill>
                <a:srgbClr val="0000FF"/>
              </a:solidFill>
            </a:endParaRPr>
          </a:p>
        </p:txBody>
      </p:sp>
      <p:sp>
        <p:nvSpPr>
          <p:cNvPr id="10" name="Flowchart: Preparation 9"/>
          <p:cNvSpPr/>
          <p:nvPr/>
        </p:nvSpPr>
        <p:spPr>
          <a:xfrm>
            <a:off x="3810000" y="4191000"/>
            <a:ext cx="4953000" cy="2286000"/>
          </a:xfrm>
          <a:prstGeom prst="flowChartPreparation">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57150">
            <a:solidFill>
              <a:srgbClr val="FF0000"/>
            </a:solidFill>
          </a:ln>
          <a:effectLst>
            <a:outerShdw dist="241300" dir="18240000" sx="102000" sy="102000" algn="ctr" rotWithShape="0">
              <a:srgbClr val="00B050"/>
            </a:outerShdw>
          </a:effectLst>
        </p:spPr>
        <p:style>
          <a:lnRef idx="1">
            <a:schemeClr val="accent5"/>
          </a:lnRef>
          <a:fillRef idx="2">
            <a:schemeClr val="accent5"/>
          </a:fillRef>
          <a:effectRef idx="1">
            <a:schemeClr val="accent5"/>
          </a:effectRef>
          <a:fontRef idx="minor">
            <a:schemeClr val="dk1"/>
          </a:fontRef>
        </p:style>
        <p:txBody>
          <a:bodyPr rtlCol="0" anchor="ctr"/>
          <a:lstStyle/>
          <a:p>
            <a:pPr algn="just"/>
            <a:r>
              <a:rPr lang="en-US" sz="2000" dirty="0" err="1" smtClean="0">
                <a:solidFill>
                  <a:srgbClr val="0000FF"/>
                </a:solidFill>
                <a:latin typeface="Times New Roman" pitchFamily="18" charset="0"/>
                <a:ea typeface="Times New Roman" pitchFamily="18" charset="0"/>
                <a:cs typeface="Times New Roman" pitchFamily="18" charset="0"/>
              </a:rPr>
              <a:t>Đồng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thời</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phải</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tiến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nhanh</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tiến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mạnh</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tiến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vững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chắc</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lên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chủ</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nghĩa</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xã</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hội</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nhưng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tiến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nhanh</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tiến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mạnh</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cũng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không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phải</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làm</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bừa</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làm</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ẩu</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mà</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phải</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phù</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hợp</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với</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điều</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kiện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thực</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tế</a:t>
            </a:r>
            <a:r>
              <a:rPr lang="en-US" sz="2000" dirty="0" smtClean="0">
                <a:solidFill>
                  <a:srgbClr val="0000FF"/>
                </a:solidFill>
                <a:latin typeface="Times New Roman" pitchFamily="18" charset="0"/>
                <a:ea typeface="Times New Roman" pitchFamily="18" charset="0"/>
                <a:cs typeface="Times New Roman" pitchFamily="18" charset="0"/>
              </a:rPr>
              <a:t>. </a:t>
            </a:r>
            <a:endParaRPr lang="en-US" sz="2000" dirty="0">
              <a:solidFill>
                <a:srgbClr val="0000FF"/>
              </a:solidFill>
            </a:endParaRPr>
          </a:p>
        </p:txBody>
      </p:sp>
      <p:sp>
        <p:nvSpPr>
          <p:cNvPr id="11" name="Flowchart: Preparation 10"/>
          <p:cNvSpPr/>
          <p:nvPr/>
        </p:nvSpPr>
        <p:spPr>
          <a:xfrm>
            <a:off x="3810000" y="533400"/>
            <a:ext cx="4953000" cy="2286000"/>
          </a:xfrm>
          <a:prstGeom prst="flowChartPreparation">
            <a:avLst/>
          </a:prstGeom>
          <a:gradFill>
            <a:gsLst>
              <a:gs pos="0">
                <a:srgbClr val="8488C4"/>
              </a:gs>
              <a:gs pos="53000">
                <a:srgbClr val="D4DEFF"/>
              </a:gs>
              <a:gs pos="83000">
                <a:srgbClr val="D4DEFF"/>
              </a:gs>
              <a:gs pos="100000">
                <a:srgbClr val="96AB94"/>
              </a:gs>
            </a:gsLst>
            <a:lin ang="5400000" scaled="0"/>
          </a:gradFill>
          <a:ln w="38100">
            <a:solidFill>
              <a:srgbClr val="FF0000"/>
            </a:solidFill>
          </a:ln>
          <a:effectLst>
            <a:outerShdw dist="241300" dir="18240000" sx="102000" sy="102000" algn="ctr" rotWithShape="0">
              <a:srgbClr val="00B050"/>
            </a:outerShdw>
          </a:effectLst>
        </p:spPr>
        <p:style>
          <a:lnRef idx="1">
            <a:schemeClr val="accent5"/>
          </a:lnRef>
          <a:fillRef idx="2">
            <a:schemeClr val="accent5"/>
          </a:fillRef>
          <a:effectRef idx="1">
            <a:schemeClr val="accent5"/>
          </a:effectRef>
          <a:fontRef idx="minor">
            <a:schemeClr val="dk1"/>
          </a:fontRef>
        </p:style>
        <p:txBody>
          <a:bodyPr rtlCol="0" anchor="ctr"/>
          <a:lstStyle/>
          <a:p>
            <a:pPr algn="just"/>
            <a:r>
              <a:rPr lang="en-US" sz="2000" dirty="0" err="1" smtClean="0">
                <a:solidFill>
                  <a:srgbClr val="0000FF"/>
                </a:solidFill>
              </a:rPr>
              <a:t>Dần</a:t>
            </a:r>
            <a:r>
              <a:rPr lang="en-US" sz="2000" dirty="0" smtClean="0">
                <a:solidFill>
                  <a:srgbClr val="0000FF"/>
                </a:solidFill>
              </a:rPr>
              <a:t> </a:t>
            </a:r>
            <a:r>
              <a:rPr lang="en-US" sz="2000" dirty="0" err="1" smtClean="0">
                <a:solidFill>
                  <a:srgbClr val="0000FF"/>
                </a:solidFill>
              </a:rPr>
              <a:t>dần</a:t>
            </a:r>
            <a:r>
              <a:rPr lang="en-US" sz="2000" dirty="0" smtClean="0">
                <a:solidFill>
                  <a:srgbClr val="0000FF"/>
                </a:solidFill>
              </a:rPr>
              <a:t>, </a:t>
            </a:r>
            <a:r>
              <a:rPr lang="en-US" sz="2000" dirty="0" err="1" smtClean="0">
                <a:solidFill>
                  <a:srgbClr val="0000FF"/>
                </a:solidFill>
                <a:latin typeface="Times New Roman" pitchFamily="18" charset="0"/>
                <a:ea typeface="Times New Roman" pitchFamily="18" charset="0"/>
                <a:cs typeface="Times New Roman" pitchFamily="18" charset="0"/>
              </a:rPr>
              <a:t>thận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trọng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từng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bước</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một</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từ</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thấp</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đến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cao</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không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chủ</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quan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nôn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nóng</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và</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sự</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tuần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tự</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của</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các</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bước</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đi</a:t>
            </a:r>
            <a:r>
              <a:rPr lang="en-US" sz="2000" dirty="0" smtClean="0">
                <a:solidFill>
                  <a:srgbClr val="0000FF"/>
                </a:solidFill>
                <a:latin typeface="Times New Roman" pitchFamily="18" charset="0"/>
                <a:ea typeface="Times New Roman" pitchFamily="18" charset="0"/>
                <a:cs typeface="Times New Roman" pitchFamily="18" charset="0"/>
              </a:rPr>
              <a:t> do </a:t>
            </a:r>
            <a:r>
              <a:rPr lang="en-US" sz="2000" dirty="0" err="1" smtClean="0">
                <a:solidFill>
                  <a:srgbClr val="0000FF"/>
                </a:solidFill>
                <a:latin typeface="Times New Roman" pitchFamily="18" charset="0"/>
                <a:ea typeface="Times New Roman" pitchFamily="18" charset="0"/>
                <a:cs typeface="Times New Roman" pitchFamily="18" charset="0"/>
              </a:rPr>
              <a:t>điều</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kiện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khách</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quan</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quy</a:t>
            </a:r>
            <a:r>
              <a:rPr lang="en-US" sz="2000" dirty="0" smtClean="0">
                <a:solidFill>
                  <a:srgbClr val="0000FF"/>
                </a:solidFill>
                <a:latin typeface="Times New Roman" pitchFamily="18" charset="0"/>
                <a:ea typeface="Times New Roman" pitchFamily="18" charset="0"/>
                <a:cs typeface="Times New Roman" pitchFamily="18" charset="0"/>
              </a:rPr>
              <a:t> </a:t>
            </a:r>
            <a:r>
              <a:rPr lang="en-US" sz="2000" dirty="0" err="1" smtClean="0">
                <a:solidFill>
                  <a:srgbClr val="0000FF"/>
                </a:solidFill>
                <a:latin typeface="Times New Roman" pitchFamily="18" charset="0"/>
                <a:ea typeface="Times New Roman" pitchFamily="18" charset="0"/>
                <a:cs typeface="Times New Roman" pitchFamily="18" charset="0"/>
              </a:rPr>
              <a:t>định</a:t>
            </a:r>
            <a:r>
              <a:rPr lang="en-US" sz="2000" dirty="0" smtClean="0">
                <a:solidFill>
                  <a:srgbClr val="0000FF"/>
                </a:solidFill>
                <a:latin typeface="Times New Roman" pitchFamily="18" charset="0"/>
                <a:ea typeface="Times New Roman" pitchFamily="18" charset="0"/>
                <a:cs typeface="Times New Roman" pitchFamily="18" charset="0"/>
              </a:rPr>
              <a:t>. </a:t>
            </a:r>
            <a:endParaRPr lang="en-US" sz="2000" dirty="0">
              <a:solidFill>
                <a:srgbClr val="0000FF"/>
              </a:solidFill>
            </a:endParaRPr>
          </a:p>
        </p:txBody>
      </p:sp>
      <p:sp>
        <p:nvSpPr>
          <p:cNvPr id="12" name="Right Arrow 11"/>
          <p:cNvSpPr/>
          <p:nvPr/>
        </p:nvSpPr>
        <p:spPr>
          <a:xfrm>
            <a:off x="2743200" y="2743200"/>
            <a:ext cx="2514600" cy="1447800"/>
          </a:xfrm>
          <a:prstGeom prst="rightArrow">
            <a:avLst/>
          </a:prstGeom>
          <a:ln w="28575">
            <a:solidFill>
              <a:srgbClr val="0000FF"/>
            </a:solidFill>
            <a:prstDash val="sysDash"/>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3" name="Picture 18" descr="D6813819845B4220B39B42C244DE315A"/>
          <p:cNvPicPr>
            <a:picLocks noChangeAspect="1" noChangeArrowheads="1" noCrop="1"/>
          </p:cNvPicPr>
          <p:nvPr/>
        </p:nvPicPr>
        <p:blipFill>
          <a:blip r:embed="rId3" cstate="print"/>
          <a:srcRect/>
          <a:stretch>
            <a:fillRect/>
          </a:stretch>
        </p:blipFill>
        <p:spPr bwMode="auto">
          <a:xfrm rot="5400000">
            <a:off x="866775" y="5057775"/>
            <a:ext cx="1162050" cy="2438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16" dur="1000" fill="hold"/>
                                        <p:tgtEl>
                                          <p:spTgt spid="12"/>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9" presetClass="entr" presetSubtype="0" accel="10000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26"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27"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9" presetClass="entr" presetSubtype="0" accel="10000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ppt_h</p:attrName>
                                        </p:attrNameLst>
                                      </p:cBhvr>
                                      <p:tavLst>
                                        <p:tav tm="0">
                                          <p:val>
                                            <p:strVal val="#ppt_h/20"/>
                                          </p:val>
                                        </p:tav>
                                        <p:tav tm="50000">
                                          <p:val>
                                            <p:strVal val="#ppt_h/20"/>
                                          </p:val>
                                        </p:tav>
                                        <p:tav tm="100000">
                                          <p:val>
                                            <p:strVal val="#ppt_h"/>
                                          </p:val>
                                        </p:tav>
                                      </p:tavLst>
                                    </p:anim>
                                    <p:anim calcmode="lin" valueType="num">
                                      <p:cBhvr>
                                        <p:cTn id="34" dur="500" fill="hold"/>
                                        <p:tgtEl>
                                          <p:spTgt spid="10"/>
                                        </p:tgtEl>
                                        <p:attrNameLst>
                                          <p:attrName>ppt_w</p:attrName>
                                        </p:attrNameLst>
                                      </p:cBhvr>
                                      <p:tavLst>
                                        <p:tav tm="0">
                                          <p:val>
                                            <p:strVal val="#ppt_w+.3"/>
                                          </p:val>
                                        </p:tav>
                                        <p:tav tm="50000">
                                          <p:val>
                                            <p:strVal val="#ppt_w+.3"/>
                                          </p:val>
                                        </p:tav>
                                        <p:tav tm="100000">
                                          <p:val>
                                            <p:strVal val="#ppt_w"/>
                                          </p:val>
                                        </p:tav>
                                      </p:tavLst>
                                    </p:anim>
                                    <p:anim calcmode="lin" valueType="num">
                                      <p:cBhvr>
                                        <p:cTn id="35" dur="500" fill="hold"/>
                                        <p:tgtEl>
                                          <p:spTgt spid="10"/>
                                        </p:tgtEl>
                                        <p:attrNameLst>
                                          <p:attrName>ppt_x</p:attrName>
                                        </p:attrNameLst>
                                      </p:cBhvr>
                                      <p:tavLst>
                                        <p:tav tm="0">
                                          <p:val>
                                            <p:strVal val="#ppt_x-.3"/>
                                          </p:val>
                                        </p:tav>
                                        <p:tav tm="5000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Vertical Scroll 7"/>
          <p:cNvSpPr/>
          <p:nvPr/>
        </p:nvSpPr>
        <p:spPr>
          <a:xfrm>
            <a:off x="152400" y="1676400"/>
            <a:ext cx="2667000" cy="3962400"/>
          </a:xfrm>
          <a:prstGeom prst="verticalScroll">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b="1" i="1" dirty="0" smtClean="0">
                <a:solidFill>
                  <a:srgbClr val="0000FF"/>
                </a:solidFill>
              </a:rPr>
              <a:t>c) </a:t>
            </a:r>
            <a:r>
              <a:rPr lang="en-US" sz="2800" b="1" i="1" dirty="0" err="1" smtClean="0">
                <a:solidFill>
                  <a:srgbClr val="0000FF"/>
                </a:solidFill>
              </a:rPr>
              <a:t>Phương</a:t>
            </a:r>
            <a:r>
              <a:rPr lang="en-US" sz="2800" b="1" i="1" dirty="0" smtClean="0">
                <a:solidFill>
                  <a:srgbClr val="0000FF"/>
                </a:solidFill>
              </a:rPr>
              <a:t> </a:t>
            </a:r>
            <a:r>
              <a:rPr lang="en-US" sz="2800" b="1" i="1" dirty="0" err="1" smtClean="0">
                <a:solidFill>
                  <a:srgbClr val="0000FF"/>
                </a:solidFill>
              </a:rPr>
              <a:t>thức</a:t>
            </a:r>
            <a:r>
              <a:rPr lang="en-US" sz="2800" b="1" i="1" dirty="0" smtClean="0">
                <a:solidFill>
                  <a:srgbClr val="0000FF"/>
                </a:solidFill>
              </a:rPr>
              <a:t>, </a:t>
            </a:r>
            <a:r>
              <a:rPr lang="en-US" sz="2800" b="1" i="1" dirty="0" err="1" smtClean="0">
                <a:solidFill>
                  <a:srgbClr val="0000FF"/>
                </a:solidFill>
              </a:rPr>
              <a:t>biện</a:t>
            </a:r>
            <a:r>
              <a:rPr lang="en-US" sz="2800" b="1" i="1" dirty="0" smtClean="0">
                <a:solidFill>
                  <a:srgbClr val="0000FF"/>
                </a:solidFill>
              </a:rPr>
              <a:t> </a:t>
            </a:r>
            <a:r>
              <a:rPr lang="en-US" sz="2800" b="1" i="1" dirty="0" err="1" smtClean="0">
                <a:solidFill>
                  <a:srgbClr val="0000FF"/>
                </a:solidFill>
              </a:rPr>
              <a:t>pháp</a:t>
            </a:r>
            <a:r>
              <a:rPr lang="en-US" sz="2800" b="1" i="1" dirty="0" smtClean="0">
                <a:solidFill>
                  <a:srgbClr val="0000FF"/>
                </a:solidFill>
              </a:rPr>
              <a:t> </a:t>
            </a:r>
            <a:r>
              <a:rPr lang="en-US" sz="2800" b="1" i="1" dirty="0" err="1" smtClean="0">
                <a:solidFill>
                  <a:srgbClr val="0000FF"/>
                </a:solidFill>
              </a:rPr>
              <a:t>xây</a:t>
            </a:r>
            <a:r>
              <a:rPr lang="en-US" sz="2800" b="1" i="1" dirty="0" smtClean="0">
                <a:solidFill>
                  <a:srgbClr val="0000FF"/>
                </a:solidFill>
              </a:rPr>
              <a:t> </a:t>
            </a:r>
            <a:r>
              <a:rPr lang="en-US" sz="2800" b="1" i="1" dirty="0" err="1" smtClean="0">
                <a:solidFill>
                  <a:srgbClr val="0000FF"/>
                </a:solidFill>
              </a:rPr>
              <a:t>dựng</a:t>
            </a:r>
            <a:r>
              <a:rPr lang="en-US" sz="2800" b="1" i="1" dirty="0" smtClean="0">
                <a:solidFill>
                  <a:srgbClr val="0000FF"/>
                </a:solidFill>
              </a:rPr>
              <a:t> CNXH</a:t>
            </a:r>
            <a:endParaRPr lang="en-US" sz="2800" b="1" i="1" dirty="0">
              <a:solidFill>
                <a:srgbClr val="0000FF"/>
              </a:solidFill>
            </a:endParaRPr>
          </a:p>
        </p:txBody>
      </p:sp>
      <p:sp>
        <p:nvSpPr>
          <p:cNvPr id="10" name="Rectangle 1"/>
          <p:cNvSpPr>
            <a:spLocks noChangeArrowheads="1"/>
          </p:cNvSpPr>
          <p:nvPr/>
        </p:nvSpPr>
        <p:spPr bwMode="auto">
          <a:xfrm>
            <a:off x="3429000" y="616089"/>
            <a:ext cx="5410200" cy="5632311"/>
          </a:xfrm>
          <a:prstGeom prst="rect">
            <a:avLst/>
          </a:prstGeom>
          <a:noFill/>
          <a:ln w="38100">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276225"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Thực</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hiện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cải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tạo</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xã</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hội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cũ</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xây</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dựng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xã</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hội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mới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kết</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hợp</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cải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tạo</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với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xây</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dựng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lấy</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xây</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dựng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làm</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chính</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a:t>
            </a:r>
            <a:endParaRPr kumimoji="0" lang="en-US" sz="1100" b="0" i="0" u="none" strike="noStrike" cap="none" normalizeH="0" baseline="0" dirty="0" smtClean="0">
              <a:ln>
                <a:noFill/>
              </a:ln>
              <a:solidFill>
                <a:srgbClr val="0000FF"/>
              </a:solidFill>
              <a:effectLst/>
              <a:latin typeface="Arial" pitchFamily="34" charset="0"/>
              <a:cs typeface="Arial" pitchFamily="34" charset="0"/>
            </a:endParaRPr>
          </a:p>
          <a:p>
            <a:pPr marR="0" lvl="0" indent="276225"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Kết</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hợp</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xây</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dựng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và</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bảo</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vệ</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đồng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thời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tiến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hành</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hai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nhiệm</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vụ</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chiến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lược</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ở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hai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miền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khác</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nhau</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trong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phạm</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vi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một</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quốc</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gia</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endParaRPr kumimoji="0" lang="en-US" sz="1100" b="0" i="0" u="none" strike="noStrike" cap="none" normalizeH="0" baseline="0" dirty="0" smtClean="0">
              <a:ln>
                <a:noFill/>
              </a:ln>
              <a:solidFill>
                <a:srgbClr val="0000FF"/>
              </a:solidFill>
              <a:effectLst/>
              <a:latin typeface="Arial" pitchFamily="34" charset="0"/>
              <a:cs typeface="Arial" pitchFamily="34" charset="0"/>
            </a:endParaRPr>
          </a:p>
          <a:p>
            <a:pPr marR="0" lvl="0" indent="276225"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Xây</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dựng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CNXH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phải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có</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kế</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hoạch</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biện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pháp</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quyết</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tâm</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để</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thực</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hiện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thắng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lợi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kế</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hoạch</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đã</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đề</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ra</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a:t>
            </a:r>
            <a:endParaRPr kumimoji="0" lang="en-US" sz="1100" b="0" i="0" u="none" strike="noStrike" cap="none" normalizeH="0" baseline="0" dirty="0" smtClean="0">
              <a:ln>
                <a:noFill/>
              </a:ln>
              <a:solidFill>
                <a:srgbClr val="0000FF"/>
              </a:solidFill>
              <a:effectLst/>
              <a:latin typeface="Arial" pitchFamily="34" charset="0"/>
              <a:cs typeface="Arial" pitchFamily="34" charset="0"/>
            </a:endParaRPr>
          </a:p>
          <a:p>
            <a:pPr marR="0" lvl="0" indent="276225"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Trong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điều</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kiện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nước</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ta</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biện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pháp</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cơ</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bản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quyết</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định</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lâu</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dài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trong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xây</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dựng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CNXH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là</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đem</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của</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dân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tài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dân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sức</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dân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làm</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lợi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cho</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dân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dưới</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sự</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lãnh</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đạo</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của</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Đảng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Cộng</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FF"/>
                </a:solidFill>
                <a:effectLst/>
                <a:latin typeface="Times New Roman" pitchFamily="18" charset="0"/>
                <a:ea typeface="Times New Roman" pitchFamily="18" charset="0"/>
                <a:cs typeface="Times New Roman" pitchFamily="18" charset="0"/>
              </a:rPr>
              <a:t>sản</a:t>
            </a:r>
            <a:r>
              <a:rPr kumimoji="0" lang="en-US" sz="24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solidFill>
                <a:srgbClr val="0000FF"/>
              </a:solidFill>
              <a:effectLst/>
              <a:latin typeface="Arial" pitchFamily="34" charset="0"/>
              <a:cs typeface="Arial" pitchFamily="34" charset="0"/>
            </a:endParaRPr>
          </a:p>
        </p:txBody>
      </p:sp>
      <p:sp>
        <p:nvSpPr>
          <p:cNvPr id="11" name="Right Arrow 10"/>
          <p:cNvSpPr/>
          <p:nvPr/>
        </p:nvSpPr>
        <p:spPr>
          <a:xfrm>
            <a:off x="2537451" y="3048000"/>
            <a:ext cx="838200" cy="990600"/>
          </a:xfrm>
          <a:prstGeom prst="rightArrow">
            <a:avLst/>
          </a:prstGeom>
          <a:ln w="28575">
            <a:solidFill>
              <a:srgbClr val="0000FF"/>
            </a:solidFill>
            <a:prstDash val="sysDash"/>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6" name="Picture 18" descr="D6813819845B4220B39B42C244DE315A"/>
          <p:cNvPicPr>
            <a:picLocks noChangeAspect="1" noChangeArrowheads="1" noCrop="1"/>
          </p:cNvPicPr>
          <p:nvPr/>
        </p:nvPicPr>
        <p:blipFill>
          <a:blip r:embed="rId3" cstate="print"/>
          <a:srcRect/>
          <a:stretch>
            <a:fillRect/>
          </a:stretch>
        </p:blipFill>
        <p:spPr bwMode="auto">
          <a:xfrm rot="5400000">
            <a:off x="942975" y="5043289"/>
            <a:ext cx="857250" cy="2438400"/>
          </a:xfrm>
          <a:prstGeom prst="rect">
            <a:avLst/>
          </a:prstGeom>
          <a:noFill/>
          <a:ln w="9525">
            <a:noFill/>
            <a:miter lim="800000"/>
            <a:headEnd/>
            <a:tailEnd/>
          </a:ln>
        </p:spPr>
      </p:pic>
      <p:sp>
        <p:nvSpPr>
          <p:cNvPr id="17" name="Rounded Rectangle 16"/>
          <p:cNvSpPr/>
          <p:nvPr/>
        </p:nvSpPr>
        <p:spPr>
          <a:xfrm>
            <a:off x="3352800" y="304800"/>
            <a:ext cx="5562600" cy="6172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amond(in)">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diamond(in)">
                                      <p:cBhvr>
                                        <p:cTn id="15" dur="20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p:cTn id="20"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wheel(4)">
                                      <p:cBhvr>
                                        <p:cTn id="27" dur="2000"/>
                                        <p:tgtEl>
                                          <p:spTgt spid="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diamond(in)">
                                      <p:cBhvr>
                                        <p:cTn id="32" dur="2000"/>
                                        <p:tgtEl>
                                          <p:spTgt spid="1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8" repeatCount="1000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heel(8)">
                                      <p:cBhvr>
                                        <p:cTn id="3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Rectangle 2"/>
          <p:cNvSpPr txBox="1">
            <a:spLocks noChangeArrowheads="1"/>
          </p:cNvSpPr>
          <p:nvPr/>
        </p:nvSpPr>
        <p:spPr>
          <a:xfrm>
            <a:off x="381000" y="609600"/>
            <a:ext cx="8458200" cy="1219200"/>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p>
            <a:pPr marL="169863" marR="0" lvl="0" indent="361950" algn="just" defTabSz="914400" rtl="0" eaLnBrk="1" fontAlgn="auto" latinLnBrk="0" hangingPunct="1">
              <a:lnSpc>
                <a:spcPct val="100000"/>
              </a:lnSpc>
              <a:spcBef>
                <a:spcPct val="0"/>
              </a:spcBef>
              <a:spcAft>
                <a:spcPts val="0"/>
              </a:spcAft>
              <a:buClrTx/>
              <a:buSzTx/>
              <a:buFontTx/>
              <a:buNone/>
              <a:tabLst>
                <a:tab pos="8166100" algn="l"/>
              </a:tabLst>
              <a:defRPr/>
            </a:pPr>
            <a:r>
              <a:rPr kumimoji="0" lang="en-US" sz="24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Times New Roman" pitchFamily="18" charset="0"/>
                <a:ea typeface="+mn-ea"/>
                <a:cs typeface="Times New Roman" pitchFamily="18" charset="0"/>
              </a:rPr>
              <a:t>III. VẬN DỤNG TƯ TƯỞNG HỒ CHÍ MINH VỀ CHỦ NGHĨA XÃ HỘI VÀ CON ĐƯỜNG QUÁ ĐỘ LÊN CHỦ NGHĨA XÃ HỘI VÀO CÔNG CUỘC ĐỔI MỚI</a:t>
            </a:r>
            <a:endParaRPr kumimoji="0" 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itchFamily="18" charset="0"/>
              <a:ea typeface="+mn-ea"/>
              <a:cs typeface="Times New Roman" pitchFamily="18" charset="0"/>
            </a:endParaRPr>
          </a:p>
        </p:txBody>
      </p:sp>
      <p:grpSp>
        <p:nvGrpSpPr>
          <p:cNvPr id="9" name="Group 17"/>
          <p:cNvGrpSpPr/>
          <p:nvPr/>
        </p:nvGrpSpPr>
        <p:grpSpPr>
          <a:xfrm>
            <a:off x="585790" y="2709158"/>
            <a:ext cx="1628756" cy="3576662"/>
            <a:chOff x="-450535" y="470744"/>
            <a:chExt cx="2004294" cy="937692"/>
          </a:xfrm>
          <a:solidFill>
            <a:srgbClr val="92D050"/>
          </a:solidFill>
          <a:effectLst>
            <a:glow rad="101600">
              <a:srgbClr val="2FFF48">
                <a:alpha val="60000"/>
              </a:srgbClr>
            </a:glow>
          </a:effectLst>
        </p:grpSpPr>
        <p:sp>
          <p:nvSpPr>
            <p:cNvPr id="10" name="Rounded Rectangle 9"/>
            <p:cNvSpPr/>
            <p:nvPr/>
          </p:nvSpPr>
          <p:spPr>
            <a:xfrm>
              <a:off x="-450535" y="470744"/>
              <a:ext cx="2004294" cy="937692"/>
            </a:xfrm>
            <a:prstGeom prst="roundRect">
              <a:avLst>
                <a:gd name="adj" fmla="val 10000"/>
              </a:avLst>
            </a:prstGeom>
            <a:grp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p:nvPr/>
          </p:nvSpPr>
          <p:spPr>
            <a:xfrm>
              <a:off x="-220990" y="500667"/>
              <a:ext cx="1598929" cy="882764"/>
            </a:xfrm>
            <a:prstGeom prst="rect">
              <a:avLst/>
            </a:prstGeom>
            <a:grp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0">
              <a:scrgbClr r="0" g="0" b="0"/>
            </a:lnRef>
            <a:fillRef idx="0">
              <a:scrgbClr r="0" g="0" b="0"/>
            </a:fillRef>
            <a:effectRef idx="0">
              <a:scrgbClr r="0" g="0" b="0"/>
            </a:effectRef>
            <a:fontRef idx="minor">
              <a:schemeClr val="lt1"/>
            </a:fontRef>
          </p:style>
          <p:txBody>
            <a:bodyPr lIns="36195" tIns="24130" rIns="36195" bIns="24130" spcCol="1270" anchor="ctr"/>
            <a:lstStyle/>
            <a:p>
              <a:pPr algn="ctr" defTabSz="844550">
                <a:spcAft>
                  <a:spcPts val="0"/>
                </a:spcAft>
                <a:defRPr/>
              </a:pPr>
              <a:r>
                <a:rPr lang="en-US" sz="2800" b="1" dirty="0" smtClean="0">
                  <a:solidFill>
                    <a:srgbClr val="FF0000"/>
                  </a:solidFill>
                  <a:latin typeface="Times New Roman" pitchFamily="18" charset="0"/>
                  <a:cs typeface="Times New Roman" pitchFamily="18" charset="0"/>
                </a:rPr>
                <a:t>1. </a:t>
              </a:r>
              <a:r>
                <a:rPr lang="en-US" sz="2800" b="1" dirty="0" err="1" smtClean="0">
                  <a:solidFill>
                    <a:srgbClr val="FF0000"/>
                  </a:solidFill>
                  <a:latin typeface="Times New Roman" pitchFamily="18" charset="0"/>
                  <a:cs typeface="Times New Roman" pitchFamily="18" charset="0"/>
                </a:rPr>
                <a:t>Giữ</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vững</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mục</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tiêu</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của</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chủ</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nghĩa</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xã</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hội</a:t>
              </a:r>
              <a:endParaRPr lang="en-US" sz="2800" b="1" dirty="0">
                <a:solidFill>
                  <a:srgbClr val="FF0000"/>
                </a:solidFill>
                <a:latin typeface="Times New Roman" pitchFamily="18" charset="0"/>
                <a:cs typeface="Times New Roman" pitchFamily="18" charset="0"/>
              </a:endParaRPr>
            </a:p>
          </p:txBody>
        </p:sp>
      </p:grpSp>
      <p:grpSp>
        <p:nvGrpSpPr>
          <p:cNvPr id="12" name="Group 17"/>
          <p:cNvGrpSpPr/>
          <p:nvPr/>
        </p:nvGrpSpPr>
        <p:grpSpPr>
          <a:xfrm>
            <a:off x="2833686" y="2709158"/>
            <a:ext cx="1524000" cy="3576662"/>
            <a:chOff x="-450535" y="470744"/>
            <a:chExt cx="1875385" cy="937692"/>
          </a:xfrm>
          <a:solidFill>
            <a:srgbClr val="92D050"/>
          </a:solidFill>
          <a:effectLst>
            <a:glow rad="101600">
              <a:srgbClr val="2FFF48">
                <a:alpha val="60000"/>
              </a:srgbClr>
            </a:glow>
          </a:effectLst>
        </p:grpSpPr>
        <p:sp>
          <p:nvSpPr>
            <p:cNvPr id="13" name="Rounded Rectangle 12"/>
            <p:cNvSpPr/>
            <p:nvPr/>
          </p:nvSpPr>
          <p:spPr>
            <a:xfrm>
              <a:off x="-450535" y="470744"/>
              <a:ext cx="1875385" cy="937692"/>
            </a:xfrm>
            <a:prstGeom prst="roundRect">
              <a:avLst>
                <a:gd name="adj" fmla="val 10000"/>
              </a:avLst>
            </a:prstGeom>
            <a:grp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p:nvPr/>
          </p:nvSpPr>
          <p:spPr>
            <a:xfrm>
              <a:off x="-297615" y="489473"/>
              <a:ext cx="1576496" cy="893958"/>
            </a:xfrm>
            <a:prstGeom prst="rect">
              <a:avLst/>
            </a:prstGeom>
            <a:grp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0">
              <a:scrgbClr r="0" g="0" b="0"/>
            </a:lnRef>
            <a:fillRef idx="0">
              <a:scrgbClr r="0" g="0" b="0"/>
            </a:fillRef>
            <a:effectRef idx="0">
              <a:scrgbClr r="0" g="0" b="0"/>
            </a:effectRef>
            <a:fontRef idx="minor">
              <a:schemeClr val="lt1"/>
            </a:fontRef>
          </p:style>
          <p:txBody>
            <a:bodyPr lIns="36195" tIns="24130" rIns="36195" bIns="24130" spcCol="1270" anchor="ctr"/>
            <a:lstStyle/>
            <a:p>
              <a:pPr algn="ctr" defTabSz="844550">
                <a:spcAft>
                  <a:spcPts val="0"/>
                </a:spcAft>
                <a:defRPr/>
              </a:pPr>
              <a:r>
                <a:rPr lang="en-US" sz="2800" b="1" dirty="0" smtClean="0">
                  <a:solidFill>
                    <a:srgbClr val="FF0000"/>
                  </a:solidFill>
                  <a:latin typeface="Times New Roman" pitchFamily="18" charset="0"/>
                  <a:cs typeface="Times New Roman" pitchFamily="18" charset="0"/>
                </a:rPr>
                <a:t>2. </a:t>
              </a:r>
              <a:r>
                <a:rPr lang="en-US" sz="2800" b="1" dirty="0" err="1" smtClean="0">
                  <a:solidFill>
                    <a:srgbClr val="FF0000"/>
                  </a:solidFill>
                  <a:latin typeface="Times New Roman" pitchFamily="18" charset="0"/>
                  <a:cs typeface="Times New Roman" pitchFamily="18" charset="0"/>
                </a:rPr>
                <a:t>Phát</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huy</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quyền</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làm</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chủ</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của</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nhân</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dân</a:t>
              </a:r>
              <a:r>
                <a:rPr lang="en-US" sz="2800" b="1" dirty="0" smtClean="0">
                  <a:solidFill>
                    <a:srgbClr val="FF0000"/>
                  </a:solidFill>
                  <a:latin typeface="Times New Roman" pitchFamily="18" charset="0"/>
                  <a:cs typeface="Times New Roman" pitchFamily="18" charset="0"/>
                </a:rPr>
                <a:t>…</a:t>
              </a:r>
              <a:endParaRPr lang="en-US" sz="2800" b="1" dirty="0">
                <a:solidFill>
                  <a:srgbClr val="FF0000"/>
                </a:solidFill>
                <a:latin typeface="Times New Roman" pitchFamily="18" charset="0"/>
                <a:cs typeface="Times New Roman" pitchFamily="18" charset="0"/>
              </a:endParaRPr>
            </a:p>
          </p:txBody>
        </p:sp>
      </p:grpSp>
      <p:grpSp>
        <p:nvGrpSpPr>
          <p:cNvPr id="15" name="Group 17"/>
          <p:cNvGrpSpPr/>
          <p:nvPr/>
        </p:nvGrpSpPr>
        <p:grpSpPr>
          <a:xfrm>
            <a:off x="4905388" y="2747238"/>
            <a:ext cx="1524000" cy="3576662"/>
            <a:chOff x="-450535" y="470744"/>
            <a:chExt cx="1875385" cy="937692"/>
          </a:xfrm>
          <a:solidFill>
            <a:srgbClr val="92D050"/>
          </a:solidFill>
          <a:effectLst>
            <a:glow rad="101600">
              <a:srgbClr val="2FFF48">
                <a:alpha val="60000"/>
              </a:srgbClr>
            </a:glow>
          </a:effectLst>
        </p:grpSpPr>
        <p:sp>
          <p:nvSpPr>
            <p:cNvPr id="16" name="Rounded Rectangle 15"/>
            <p:cNvSpPr/>
            <p:nvPr/>
          </p:nvSpPr>
          <p:spPr>
            <a:xfrm>
              <a:off x="-450535" y="470744"/>
              <a:ext cx="1875385" cy="937692"/>
            </a:xfrm>
            <a:prstGeom prst="roundRect">
              <a:avLst>
                <a:gd name="adj" fmla="val 10000"/>
              </a:avLst>
            </a:prstGeom>
            <a:grp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4"/>
            <p:cNvSpPr/>
            <p:nvPr/>
          </p:nvSpPr>
          <p:spPr>
            <a:xfrm>
              <a:off x="-333336" y="479489"/>
              <a:ext cx="1570646" cy="898986"/>
            </a:xfrm>
            <a:prstGeom prst="rect">
              <a:avLst/>
            </a:prstGeom>
            <a:grp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0">
              <a:scrgbClr r="0" g="0" b="0"/>
            </a:lnRef>
            <a:fillRef idx="0">
              <a:scrgbClr r="0" g="0" b="0"/>
            </a:fillRef>
            <a:effectRef idx="0">
              <a:scrgbClr r="0" g="0" b="0"/>
            </a:effectRef>
            <a:fontRef idx="minor">
              <a:schemeClr val="lt1"/>
            </a:fontRef>
          </p:style>
          <p:txBody>
            <a:bodyPr lIns="36195" tIns="24130" rIns="36195" bIns="24130" spcCol="1270" anchor="ctr"/>
            <a:lstStyle/>
            <a:p>
              <a:pPr algn="ctr" defTabSz="844550">
                <a:spcAft>
                  <a:spcPts val="0"/>
                </a:spcAft>
                <a:defRPr/>
              </a:pPr>
              <a:r>
                <a:rPr lang="en-US" sz="2800" b="1" dirty="0" smtClean="0">
                  <a:solidFill>
                    <a:srgbClr val="FF0000"/>
                  </a:solidFill>
                  <a:latin typeface="Times New Roman" pitchFamily="18" charset="0"/>
                  <a:cs typeface="Times New Roman" pitchFamily="18" charset="0"/>
                </a:rPr>
                <a:t>3. </a:t>
              </a:r>
              <a:r>
                <a:rPr lang="en-US" sz="2800" b="1" dirty="0" err="1" smtClean="0">
                  <a:solidFill>
                    <a:srgbClr val="FF0000"/>
                  </a:solidFill>
                  <a:latin typeface="Times New Roman" pitchFamily="18" charset="0"/>
                  <a:cs typeface="Times New Roman" pitchFamily="18" charset="0"/>
                </a:rPr>
                <a:t>Kết</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hợp</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sức</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mạnh</a:t>
              </a:r>
              <a:r>
                <a:rPr lang="en-US" sz="2800" b="1" dirty="0" smtClean="0">
                  <a:solidFill>
                    <a:srgbClr val="FF0000"/>
                  </a:solidFill>
                  <a:latin typeface="Times New Roman" pitchFamily="18" charset="0"/>
                  <a:cs typeface="Times New Roman" pitchFamily="18" charset="0"/>
                </a:rPr>
                <a:t> DT </a:t>
              </a:r>
              <a:r>
                <a:rPr lang="en-US" sz="2800" b="1" dirty="0" err="1" smtClean="0">
                  <a:solidFill>
                    <a:srgbClr val="FF0000"/>
                  </a:solidFill>
                  <a:latin typeface="Times New Roman" pitchFamily="18" charset="0"/>
                  <a:cs typeface="Times New Roman" pitchFamily="18" charset="0"/>
                </a:rPr>
                <a:t>với</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sức</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mạnh</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thời</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đại</a:t>
              </a:r>
              <a:endParaRPr lang="en-US" sz="3600" b="1" dirty="0">
                <a:solidFill>
                  <a:srgbClr val="FF0000"/>
                </a:solidFill>
                <a:latin typeface="Times New Roman" pitchFamily="18" charset="0"/>
                <a:cs typeface="Times New Roman" pitchFamily="18" charset="0"/>
              </a:endParaRPr>
            </a:p>
          </p:txBody>
        </p:sp>
      </p:grpSp>
      <p:grpSp>
        <p:nvGrpSpPr>
          <p:cNvPr id="18" name="Group 17"/>
          <p:cNvGrpSpPr/>
          <p:nvPr/>
        </p:nvGrpSpPr>
        <p:grpSpPr>
          <a:xfrm>
            <a:off x="7119966" y="2752700"/>
            <a:ext cx="1524000" cy="3571900"/>
            <a:chOff x="-450535" y="470744"/>
            <a:chExt cx="1875385" cy="937692"/>
          </a:xfrm>
          <a:solidFill>
            <a:srgbClr val="92D050"/>
          </a:solidFill>
          <a:effectLst>
            <a:glow rad="101600">
              <a:srgbClr val="2FFF48">
                <a:alpha val="60000"/>
              </a:srgbClr>
            </a:glow>
          </a:effectLst>
        </p:grpSpPr>
        <p:sp>
          <p:nvSpPr>
            <p:cNvPr id="19" name="Rounded Rectangle 18"/>
            <p:cNvSpPr/>
            <p:nvPr/>
          </p:nvSpPr>
          <p:spPr>
            <a:xfrm>
              <a:off x="-450535" y="470744"/>
              <a:ext cx="1875385" cy="937692"/>
            </a:xfrm>
            <a:prstGeom prst="roundRect">
              <a:avLst>
                <a:gd name="adj" fmla="val 10000"/>
              </a:avLst>
            </a:prstGeom>
            <a:grp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ounded Rectangle 4"/>
            <p:cNvSpPr/>
            <p:nvPr/>
          </p:nvSpPr>
          <p:spPr>
            <a:xfrm>
              <a:off x="-279754" y="491141"/>
              <a:ext cx="1557931" cy="882764"/>
            </a:xfrm>
            <a:prstGeom prst="rect">
              <a:avLst/>
            </a:prstGeom>
            <a:grp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0">
              <a:scrgbClr r="0" g="0" b="0"/>
            </a:lnRef>
            <a:fillRef idx="0">
              <a:scrgbClr r="0" g="0" b="0"/>
            </a:fillRef>
            <a:effectRef idx="0">
              <a:scrgbClr r="0" g="0" b="0"/>
            </a:effectRef>
            <a:fontRef idx="minor">
              <a:schemeClr val="lt1"/>
            </a:fontRef>
          </p:style>
          <p:txBody>
            <a:bodyPr lIns="36195" tIns="24130" rIns="36195" bIns="24130" spcCol="1270" anchor="ctr"/>
            <a:lstStyle/>
            <a:p>
              <a:pPr algn="ctr" defTabSz="844550">
                <a:spcAft>
                  <a:spcPts val="0"/>
                </a:spcAft>
                <a:defRPr/>
              </a:pPr>
              <a:r>
                <a:rPr lang="en-US" sz="2800" b="1" dirty="0" smtClean="0">
                  <a:solidFill>
                    <a:srgbClr val="FF0000"/>
                  </a:solidFill>
                  <a:latin typeface="Times New Roman" pitchFamily="18" charset="0"/>
                  <a:cs typeface="Times New Roman" pitchFamily="18" charset="0"/>
                </a:rPr>
                <a:t>4. </a:t>
              </a:r>
              <a:r>
                <a:rPr lang="en-US" sz="2800" b="1" dirty="0" err="1" smtClean="0">
                  <a:solidFill>
                    <a:srgbClr val="FF0000"/>
                  </a:solidFill>
                  <a:latin typeface="Times New Roman" pitchFamily="18" charset="0"/>
                  <a:cs typeface="Times New Roman" pitchFamily="18" charset="0"/>
                </a:rPr>
                <a:t>Chăm</a:t>
              </a:r>
              <a:r>
                <a:rPr lang="en-US" sz="2800" b="1" dirty="0" smtClean="0">
                  <a:solidFill>
                    <a:srgbClr val="FF0000"/>
                  </a:solidFill>
                  <a:latin typeface="Times New Roman" pitchFamily="18" charset="0"/>
                  <a:cs typeface="Times New Roman" pitchFamily="18" charset="0"/>
                </a:rPr>
                <a:t> lo </a:t>
              </a:r>
              <a:r>
                <a:rPr lang="en-US" sz="2800" b="1" dirty="0" err="1" smtClean="0">
                  <a:solidFill>
                    <a:srgbClr val="FF0000"/>
                  </a:solidFill>
                  <a:latin typeface="Times New Roman" pitchFamily="18" charset="0"/>
                  <a:cs typeface="Times New Roman" pitchFamily="18" charset="0"/>
                </a:rPr>
                <a:t>xây</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dựng</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Đảng</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vững</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mạnh</a:t>
              </a:r>
              <a:r>
                <a:rPr lang="en-US" sz="2800" b="1" dirty="0" smtClean="0">
                  <a:solidFill>
                    <a:srgbClr val="FF0000"/>
                  </a:solidFill>
                  <a:latin typeface="Times New Roman" pitchFamily="18" charset="0"/>
                  <a:cs typeface="Times New Roman" pitchFamily="18" charset="0"/>
                </a:rPr>
                <a:t>…</a:t>
              </a:r>
              <a:endParaRPr lang="en-US" sz="2800" b="1" dirty="0">
                <a:solidFill>
                  <a:srgbClr val="FF0000"/>
                </a:solidFill>
                <a:latin typeface="Times New Roman" pitchFamily="18" charset="0"/>
                <a:cs typeface="Times New Roman" pitchFamily="18" charset="0"/>
              </a:endParaRPr>
            </a:p>
          </p:txBody>
        </p:sp>
      </p:grpSp>
      <p:cxnSp>
        <p:nvCxnSpPr>
          <p:cNvPr id="21" name="Straight Arrow Connector 20"/>
          <p:cNvCxnSpPr/>
          <p:nvPr/>
        </p:nvCxnSpPr>
        <p:spPr>
          <a:xfrm rot="5400000">
            <a:off x="2610644" y="584294"/>
            <a:ext cx="800100" cy="33067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rot="5400000">
            <a:off x="3753644" y="1727294"/>
            <a:ext cx="800100" cy="10207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rot="16200000" flipH="1">
            <a:off x="4682331" y="1819369"/>
            <a:ext cx="871538" cy="9080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rot="16200000" flipH="1">
            <a:off x="5815807" y="685893"/>
            <a:ext cx="914400" cy="32178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4)">
                                      <p:cBhvr>
                                        <p:cTn id="12" dur="2000"/>
                                        <p:tgtEl>
                                          <p:spTgt spid="9"/>
                                        </p:tgtEl>
                                      </p:cBhvr>
                                    </p:animEffect>
                                  </p:childTnLst>
                                </p:cTn>
                              </p:par>
                              <p:par>
                                <p:cTn id="13" presetID="21"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heel(4)">
                                      <p:cBhvr>
                                        <p:cTn id="15" dur="20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trips(downLeft)">
                                      <p:cBhvr>
                                        <p:cTn id="20" dur="500"/>
                                        <p:tgtEl>
                                          <p:spTgt spid="12"/>
                                        </p:tgtEl>
                                      </p:cBhvr>
                                    </p:animEffect>
                                  </p:childTnLst>
                                </p:cTn>
                              </p:par>
                              <p:par>
                                <p:cTn id="21" presetID="18" presetClass="entr" presetSubtype="12"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strips(downLef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trips(downLeft)">
                                      <p:cBhvr>
                                        <p:cTn id="28" dur="500"/>
                                        <p:tgtEl>
                                          <p:spTgt spid="15"/>
                                        </p:tgtEl>
                                      </p:cBhvr>
                                    </p:animEffect>
                                  </p:childTnLst>
                                </p:cTn>
                              </p:par>
                              <p:par>
                                <p:cTn id="29" presetID="18" presetClass="entr" presetSubtype="12"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strips(down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diamond(in)">
                                      <p:cBhvr>
                                        <p:cTn id="36" dur="2000"/>
                                        <p:tgtEl>
                                          <p:spTgt spid="18"/>
                                        </p:tgtEl>
                                      </p:cBhvr>
                                    </p:animEffect>
                                  </p:childTnLst>
                                </p:cTn>
                              </p:par>
                              <p:par>
                                <p:cTn id="37" presetID="8" presetClass="entr" presetSubtype="16"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amond(in)">
                                      <p:cBhvr>
                                        <p:cTn id="3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1" name="Text Box 2"/>
          <p:cNvSpPr txBox="1">
            <a:spLocks noChangeArrowheads="1"/>
          </p:cNvSpPr>
          <p:nvPr/>
        </p:nvSpPr>
        <p:spPr bwMode="auto">
          <a:xfrm>
            <a:off x="1676400" y="352425"/>
            <a:ext cx="6096000" cy="1104900"/>
          </a:xfrm>
          <a:prstGeom prst="rect">
            <a:avLst/>
          </a:prstGeom>
          <a:noFill/>
          <a:ln w="38100">
            <a:solidFill>
              <a:schemeClr val="accent2"/>
            </a:solidFill>
            <a:miter lim="800000"/>
            <a:headEnd/>
            <a:tailEnd/>
          </a:ln>
          <a:effectLst/>
        </p:spPr>
        <p:txBody>
          <a:bodyPr>
            <a:spAutoFit/>
          </a:bodyPr>
          <a:lstStyle/>
          <a:p>
            <a:pPr>
              <a:spcBef>
                <a:spcPct val="50000"/>
              </a:spcBef>
            </a:pPr>
            <a:r>
              <a:rPr lang="en-US">
                <a:effectLst>
                  <a:outerShdw blurRad="38100" dist="38100" dir="2700000" algn="tl">
                    <a:srgbClr val="C0C0C0"/>
                  </a:outerShdw>
                </a:effectLst>
                <a:latin typeface="Times New Roman" pitchFamily="18" charset="0"/>
                <a:cs typeface="Times New Roman" pitchFamily="18" charset="0"/>
              </a:rPr>
              <a:t>Đối với chúng ta, đổi mới không bao giờ là thay đổi mục tiêu</a:t>
            </a:r>
          </a:p>
        </p:txBody>
      </p:sp>
      <p:sp>
        <p:nvSpPr>
          <p:cNvPr id="22" name="Text Box 3"/>
          <p:cNvSpPr txBox="1">
            <a:spLocks noChangeArrowheads="1"/>
          </p:cNvSpPr>
          <p:nvPr/>
        </p:nvSpPr>
        <p:spPr bwMode="auto">
          <a:xfrm>
            <a:off x="1143000" y="1905000"/>
            <a:ext cx="7162800" cy="1077218"/>
          </a:xfrm>
          <a:prstGeom prst="rect">
            <a:avLst/>
          </a:prstGeom>
          <a:noFill/>
          <a:ln w="76200" cmpd="tri">
            <a:solidFill>
              <a:schemeClr val="accent1"/>
            </a:solidFill>
            <a:miter lim="800000"/>
            <a:headEnd/>
            <a:tailEnd/>
          </a:ln>
          <a:effectLst/>
        </p:spPr>
        <p:txBody>
          <a:bodyPr>
            <a:spAutoFit/>
          </a:bodyPr>
          <a:lstStyle/>
          <a:p>
            <a:pPr>
              <a:spcBef>
                <a:spcPct val="50000"/>
              </a:spcBef>
            </a:pPr>
            <a:r>
              <a:rPr lang="en-US">
                <a:latin typeface="Times New Roman" pitchFamily="18" charset="0"/>
                <a:cs typeface="Times New Roman" pitchFamily="18" charset="0"/>
              </a:rPr>
              <a:t>Dân giàu, nước mạnh, xã hội công bằng, dân chủ, văn minh</a:t>
            </a:r>
          </a:p>
        </p:txBody>
      </p:sp>
      <p:sp>
        <p:nvSpPr>
          <p:cNvPr id="23" name="AutoShape 4"/>
          <p:cNvSpPr>
            <a:spLocks noChangeArrowheads="1"/>
          </p:cNvSpPr>
          <p:nvPr/>
        </p:nvSpPr>
        <p:spPr bwMode="auto">
          <a:xfrm>
            <a:off x="4572000" y="1447800"/>
            <a:ext cx="304800" cy="457200"/>
          </a:xfrm>
          <a:prstGeom prst="down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24" name="AutoShape 5"/>
          <p:cNvSpPr>
            <a:spLocks noChangeArrowheads="1"/>
          </p:cNvSpPr>
          <p:nvPr/>
        </p:nvSpPr>
        <p:spPr bwMode="auto">
          <a:xfrm>
            <a:off x="609600" y="3276600"/>
            <a:ext cx="2590800" cy="1676400"/>
          </a:xfrm>
          <a:prstGeom prst="wedgeRoundRectCallout">
            <a:avLst>
              <a:gd name="adj1" fmla="val 107537"/>
              <a:gd name="adj2" fmla="val -67486"/>
              <a:gd name="adj3" fmla="val 16667"/>
            </a:avLst>
          </a:prstGeom>
          <a:solidFill>
            <a:schemeClr val="accent1"/>
          </a:solidFill>
          <a:ln w="9525">
            <a:solidFill>
              <a:schemeClr val="tx1"/>
            </a:solidFill>
            <a:miter lim="800000"/>
            <a:headEnd/>
            <a:tailEnd/>
          </a:ln>
          <a:effectLst/>
        </p:spPr>
        <p:txBody>
          <a:bodyPr/>
          <a:lstStyle/>
          <a:p>
            <a:r>
              <a:rPr lang="en-US" sz="2800" dirty="0" err="1">
                <a:effectLst>
                  <a:outerShdw blurRad="38100" dist="38100" dir="2700000" algn="tl">
                    <a:srgbClr val="FFFFFF"/>
                  </a:outerShdw>
                </a:effectLst>
                <a:latin typeface="Times New Roman" pitchFamily="18" charset="0"/>
                <a:cs typeface="Times New Roman" pitchFamily="18" charset="0"/>
              </a:rPr>
              <a:t>Đây</a:t>
            </a:r>
            <a:r>
              <a:rPr lang="en-US" sz="2800" dirty="0">
                <a:effectLst>
                  <a:outerShdw blurRad="38100" dist="38100" dir="2700000" algn="tl">
                    <a:srgbClr val="FFFFFF"/>
                  </a:outerShdw>
                </a:effectLst>
                <a:latin typeface="Times New Roman" pitchFamily="18" charset="0"/>
                <a:cs typeface="Times New Roman" pitchFamily="18" charset="0"/>
              </a:rPr>
              <a:t> </a:t>
            </a:r>
            <a:r>
              <a:rPr lang="en-US" sz="2800" dirty="0" err="1">
                <a:effectLst>
                  <a:outerShdw blurRad="38100" dist="38100" dir="2700000" algn="tl">
                    <a:srgbClr val="FFFFFF"/>
                  </a:outerShdw>
                </a:effectLst>
                <a:latin typeface="Times New Roman" pitchFamily="18" charset="0"/>
                <a:cs typeface="Times New Roman" pitchFamily="18" charset="0"/>
              </a:rPr>
              <a:t>là</a:t>
            </a:r>
            <a:r>
              <a:rPr lang="en-US" sz="2800" dirty="0">
                <a:effectLst>
                  <a:outerShdw blurRad="38100" dist="38100" dir="2700000" algn="tl">
                    <a:srgbClr val="FFFFFF"/>
                  </a:outerShdw>
                </a:effectLst>
                <a:latin typeface="Times New Roman" pitchFamily="18" charset="0"/>
                <a:cs typeface="Times New Roman" pitchFamily="18" charset="0"/>
              </a:rPr>
              <a:t> </a:t>
            </a:r>
            <a:r>
              <a:rPr lang="en-US" sz="2800" dirty="0" err="1">
                <a:effectLst>
                  <a:outerShdw blurRad="38100" dist="38100" dir="2700000" algn="tl">
                    <a:srgbClr val="FFFFFF"/>
                  </a:outerShdw>
                </a:effectLst>
                <a:latin typeface="Times New Roman" pitchFamily="18" charset="0"/>
                <a:cs typeface="Times New Roman" pitchFamily="18" charset="0"/>
              </a:rPr>
              <a:t>sự</a:t>
            </a:r>
            <a:r>
              <a:rPr lang="en-US" sz="2800" dirty="0">
                <a:effectLst>
                  <a:outerShdw blurRad="38100" dist="38100" dir="2700000" algn="tl">
                    <a:srgbClr val="FFFFFF"/>
                  </a:outerShdw>
                </a:effectLst>
                <a:latin typeface="Times New Roman" pitchFamily="18" charset="0"/>
                <a:cs typeface="Times New Roman" pitchFamily="18" charset="0"/>
              </a:rPr>
              <a:t> </a:t>
            </a:r>
            <a:r>
              <a:rPr lang="en-US" sz="2800" dirty="0" err="1">
                <a:effectLst>
                  <a:outerShdw blurRad="38100" dist="38100" dir="2700000" algn="tl">
                    <a:srgbClr val="FFFFFF"/>
                  </a:outerShdw>
                </a:effectLst>
                <a:latin typeface="Times New Roman" pitchFamily="18" charset="0"/>
                <a:cs typeface="Times New Roman" pitchFamily="18" charset="0"/>
              </a:rPr>
              <a:t>nghiệp</a:t>
            </a:r>
            <a:r>
              <a:rPr lang="en-US" sz="2800" dirty="0">
                <a:effectLst>
                  <a:outerShdw blurRad="38100" dist="38100" dir="2700000" algn="tl">
                    <a:srgbClr val="FFFFFF"/>
                  </a:outerShdw>
                </a:effectLst>
                <a:latin typeface="Times New Roman" pitchFamily="18" charset="0"/>
                <a:cs typeface="Times New Roman" pitchFamily="18" charset="0"/>
              </a:rPr>
              <a:t> </a:t>
            </a:r>
            <a:r>
              <a:rPr lang="en-US" sz="2800" dirty="0" err="1">
                <a:effectLst>
                  <a:outerShdw blurRad="38100" dist="38100" dir="2700000" algn="tl">
                    <a:srgbClr val="FFFFFF"/>
                  </a:outerShdw>
                </a:effectLst>
                <a:latin typeface="Times New Roman" pitchFamily="18" charset="0"/>
                <a:cs typeface="Times New Roman" pitchFamily="18" charset="0"/>
              </a:rPr>
              <a:t>đầy</a:t>
            </a:r>
            <a:r>
              <a:rPr lang="en-US" sz="2800" dirty="0">
                <a:effectLst>
                  <a:outerShdw blurRad="38100" dist="38100" dir="2700000" algn="tl">
                    <a:srgbClr val="FFFFFF"/>
                  </a:outerShdw>
                </a:effectLst>
                <a:latin typeface="Times New Roman" pitchFamily="18" charset="0"/>
                <a:cs typeface="Times New Roman" pitchFamily="18" charset="0"/>
              </a:rPr>
              <a:t> </a:t>
            </a:r>
            <a:r>
              <a:rPr lang="en-US" sz="2800" dirty="0" err="1">
                <a:effectLst>
                  <a:outerShdw blurRad="38100" dist="38100" dir="2700000" algn="tl">
                    <a:srgbClr val="FFFFFF"/>
                  </a:outerShdw>
                </a:effectLst>
                <a:latin typeface="Times New Roman" pitchFamily="18" charset="0"/>
                <a:cs typeface="Times New Roman" pitchFamily="18" charset="0"/>
              </a:rPr>
              <a:t>khó</a:t>
            </a:r>
            <a:r>
              <a:rPr lang="en-US" sz="2800" dirty="0">
                <a:effectLst>
                  <a:outerShdw blurRad="38100" dist="38100" dir="2700000" algn="tl">
                    <a:srgbClr val="FFFFFF"/>
                  </a:outerShdw>
                </a:effectLst>
                <a:latin typeface="Times New Roman" pitchFamily="18" charset="0"/>
                <a:cs typeface="Times New Roman" pitchFamily="18" charset="0"/>
              </a:rPr>
              <a:t> </a:t>
            </a:r>
            <a:r>
              <a:rPr lang="en-US" sz="2800" dirty="0" err="1">
                <a:effectLst>
                  <a:outerShdw blurRad="38100" dist="38100" dir="2700000" algn="tl">
                    <a:srgbClr val="FFFFFF"/>
                  </a:outerShdw>
                </a:effectLst>
                <a:latin typeface="Times New Roman" pitchFamily="18" charset="0"/>
                <a:cs typeface="Times New Roman" pitchFamily="18" charset="0"/>
              </a:rPr>
              <a:t>khăn</a:t>
            </a:r>
            <a:r>
              <a:rPr lang="en-US" sz="2800" dirty="0">
                <a:effectLst>
                  <a:outerShdw blurRad="38100" dist="38100" dir="2700000" algn="tl">
                    <a:srgbClr val="FFFFFF"/>
                  </a:outerShdw>
                </a:effectLst>
                <a:latin typeface="Times New Roman" pitchFamily="18" charset="0"/>
                <a:cs typeface="Times New Roman" pitchFamily="18" charset="0"/>
              </a:rPr>
              <a:t>, </a:t>
            </a:r>
            <a:r>
              <a:rPr lang="en-US" sz="2800" dirty="0" err="1">
                <a:effectLst>
                  <a:outerShdw blurRad="38100" dist="38100" dir="2700000" algn="tl">
                    <a:srgbClr val="FFFFFF"/>
                  </a:outerShdw>
                </a:effectLst>
                <a:latin typeface="Times New Roman" pitchFamily="18" charset="0"/>
                <a:cs typeface="Times New Roman" pitchFamily="18" charset="0"/>
              </a:rPr>
              <a:t>phức</a:t>
            </a:r>
            <a:r>
              <a:rPr lang="en-US" sz="2800" dirty="0">
                <a:effectLst>
                  <a:outerShdw blurRad="38100" dist="38100" dir="2700000" algn="tl">
                    <a:srgbClr val="FFFFFF"/>
                  </a:outerShdw>
                </a:effectLst>
                <a:latin typeface="Times New Roman" pitchFamily="18" charset="0"/>
                <a:cs typeface="Times New Roman" pitchFamily="18" charset="0"/>
              </a:rPr>
              <a:t> </a:t>
            </a:r>
            <a:r>
              <a:rPr lang="en-US" sz="2800" dirty="0" err="1">
                <a:effectLst>
                  <a:outerShdw blurRad="38100" dist="38100" dir="2700000" algn="tl">
                    <a:srgbClr val="FFFFFF"/>
                  </a:outerShdw>
                </a:effectLst>
                <a:latin typeface="Times New Roman" pitchFamily="18" charset="0"/>
                <a:cs typeface="Times New Roman" pitchFamily="18" charset="0"/>
              </a:rPr>
              <a:t>tạp</a:t>
            </a:r>
            <a:endParaRPr lang="en-US" sz="2800" dirty="0">
              <a:effectLst>
                <a:outerShdw blurRad="38100" dist="38100" dir="2700000" algn="tl">
                  <a:srgbClr val="FFFFFF"/>
                </a:outerShdw>
              </a:effectLst>
              <a:latin typeface="Times New Roman" pitchFamily="18" charset="0"/>
              <a:cs typeface="Times New Roman" pitchFamily="18" charset="0"/>
            </a:endParaRPr>
          </a:p>
        </p:txBody>
      </p:sp>
      <p:sp>
        <p:nvSpPr>
          <p:cNvPr id="25" name="AutoShape 7"/>
          <p:cNvSpPr>
            <a:spLocks noChangeArrowheads="1"/>
          </p:cNvSpPr>
          <p:nvPr/>
        </p:nvSpPr>
        <p:spPr bwMode="auto">
          <a:xfrm>
            <a:off x="5791200" y="3276600"/>
            <a:ext cx="2819400" cy="1600200"/>
          </a:xfrm>
          <a:prstGeom prst="wedgeRoundRectCallout">
            <a:avLst>
              <a:gd name="adj1" fmla="val -90708"/>
              <a:gd name="adj2" fmla="val -69523"/>
              <a:gd name="adj3" fmla="val 16667"/>
            </a:avLst>
          </a:prstGeom>
          <a:solidFill>
            <a:schemeClr val="accent1"/>
          </a:solidFill>
          <a:ln w="9525">
            <a:solidFill>
              <a:schemeClr val="tx1"/>
            </a:solidFill>
            <a:miter lim="800000"/>
            <a:headEnd/>
            <a:tailEnd/>
          </a:ln>
          <a:effectLst/>
        </p:spPr>
        <p:txBody>
          <a:bodyPr/>
          <a:lstStyle/>
          <a:p>
            <a:r>
              <a:rPr lang="en-US" sz="2600" dirty="0" err="1">
                <a:effectLst>
                  <a:outerShdw blurRad="38100" dist="38100" dir="2700000" algn="tl">
                    <a:srgbClr val="FFFFFF"/>
                  </a:outerShdw>
                </a:effectLst>
                <a:latin typeface="Times New Roman" pitchFamily="18" charset="0"/>
                <a:cs typeface="Times New Roman" pitchFamily="18" charset="0"/>
              </a:rPr>
              <a:t>Vì</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vậy</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rất</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cần</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sự</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đóng</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góp</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tích</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cực</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của</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mỗi</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chúng</a:t>
            </a:r>
            <a:r>
              <a:rPr lang="en-US" sz="2600" dirty="0">
                <a:effectLst>
                  <a:outerShdw blurRad="38100" dist="38100" dir="2700000" algn="tl">
                    <a:srgbClr val="FFFFFF"/>
                  </a:outerShdw>
                </a:effectLst>
                <a:latin typeface="Times New Roman" pitchFamily="18" charset="0"/>
                <a:cs typeface="Times New Roman" pitchFamily="18" charset="0"/>
              </a:rPr>
              <a:t> </a:t>
            </a:r>
            <a:r>
              <a:rPr lang="en-US" sz="2600" dirty="0" err="1">
                <a:effectLst>
                  <a:outerShdw blurRad="38100" dist="38100" dir="2700000" algn="tl">
                    <a:srgbClr val="FFFFFF"/>
                  </a:outerShdw>
                </a:effectLst>
                <a:latin typeface="Times New Roman" pitchFamily="18" charset="0"/>
                <a:cs typeface="Times New Roman" pitchFamily="18" charset="0"/>
              </a:rPr>
              <a:t>ta</a:t>
            </a:r>
            <a:endParaRPr lang="en-US" sz="2600" dirty="0">
              <a:effectLst>
                <a:outerShdw blurRad="38100" dist="38100" dir="2700000" algn="tl">
                  <a:srgbClr val="FFFFFF"/>
                </a:outerShdw>
              </a:effectLst>
              <a:latin typeface="Times New Roman" pitchFamily="18" charset="0"/>
              <a:cs typeface="Times New Roman" pitchFamily="18" charset="0"/>
            </a:endParaRPr>
          </a:p>
        </p:txBody>
      </p:sp>
      <p:sp>
        <p:nvSpPr>
          <p:cNvPr id="26" name="Down Arrow 25"/>
          <p:cNvSpPr/>
          <p:nvPr/>
        </p:nvSpPr>
        <p:spPr>
          <a:xfrm>
            <a:off x="4038600" y="2971800"/>
            <a:ext cx="1219200" cy="2209800"/>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7" name="16-Point Star 26"/>
          <p:cNvSpPr/>
          <p:nvPr/>
        </p:nvSpPr>
        <p:spPr>
          <a:xfrm>
            <a:off x="1981200" y="5257800"/>
            <a:ext cx="4953000" cy="1219200"/>
          </a:xfrm>
          <a:prstGeom prst="star16">
            <a:avLst/>
          </a:prstGeom>
          <a:gradFill>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gradFill>
          <a:scene3d>
            <a:camera prst="perspectiveLeft" fov="3000000">
              <a:rot lat="0" lon="1200000" rev="0"/>
            </a:camera>
            <a:lightRig rig="threePt" dir="t">
              <a:rot lat="0" lon="0" rev="3600000"/>
            </a:lightRig>
          </a:scene3d>
          <a:sp3d extrusionH="101600" contourW="82550">
            <a:bevelT w="234950" h="438150"/>
            <a:bevelB w="0"/>
            <a:extrusionClr>
              <a:srgbClr val="7030A0"/>
            </a:extrusionClr>
            <a:contourClr>
              <a:schemeClr val="accent3">
                <a:lumMod val="60000"/>
                <a:lumOff val="40000"/>
              </a:schemeClr>
            </a:contourClr>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FF0000"/>
                </a:solidFill>
              </a:rPr>
              <a:t>KẾT LUẬN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strips(downLeft)">
                                      <p:cBhvr>
                                        <p:cTn id="13" dur="500"/>
                                        <p:tgtEl>
                                          <p:spTgt spid="23"/>
                                        </p:tgtEl>
                                      </p:cBhvr>
                                    </p:animEffect>
                                  </p:childTnLst>
                                </p:cTn>
                              </p:par>
                            </p:childTnLst>
                          </p:cTn>
                        </p:par>
                        <p:par>
                          <p:cTn id="14" fill="hold">
                            <p:stCondLst>
                              <p:cond delay="500"/>
                            </p:stCondLst>
                            <p:childTnLst>
                              <p:par>
                                <p:cTn id="15" presetID="4" presetClass="entr" presetSubtype="16"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strips(downRigh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ox(ou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51"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770" decel="100000"/>
                                        <p:tgtEl>
                                          <p:spTgt spid="26"/>
                                        </p:tgtEl>
                                      </p:cBhvr>
                                    </p:animEffect>
                                    <p:animScale>
                                      <p:cBhvr>
                                        <p:cTn id="33" dur="770" decel="100000"/>
                                        <p:tgtEl>
                                          <p:spTgt spid="26"/>
                                        </p:tgtEl>
                                      </p:cBhvr>
                                      <p:from x="10000" y="10000"/>
                                      <p:to x="200000" y="450000"/>
                                    </p:animScale>
                                    <p:animScale>
                                      <p:cBhvr>
                                        <p:cTn id="34" dur="1230" accel="100000" fill="hold">
                                          <p:stCondLst>
                                            <p:cond delay="770"/>
                                          </p:stCondLst>
                                        </p:cTn>
                                        <p:tgtEl>
                                          <p:spTgt spid="26"/>
                                        </p:tgtEl>
                                      </p:cBhvr>
                                      <p:from x="200000" y="450000"/>
                                      <p:to x="100000" y="100000"/>
                                    </p:animScale>
                                    <p:set>
                                      <p:cBhvr>
                                        <p:cTn id="35" dur="770" fill="hold"/>
                                        <p:tgtEl>
                                          <p:spTgt spid="26"/>
                                        </p:tgtEl>
                                        <p:attrNameLst>
                                          <p:attrName>ppt_x</p:attrName>
                                        </p:attrNameLst>
                                      </p:cBhvr>
                                      <p:to>
                                        <p:strVal val="(0.5)"/>
                                      </p:to>
                                    </p:set>
                                    <p:anim from="(0.5)" to="(#ppt_x)" calcmode="lin" valueType="num">
                                      <p:cBhvr>
                                        <p:cTn id="36" dur="1230" accel="100000" fill="hold">
                                          <p:stCondLst>
                                            <p:cond delay="770"/>
                                          </p:stCondLst>
                                        </p:cTn>
                                        <p:tgtEl>
                                          <p:spTgt spid="26"/>
                                        </p:tgtEl>
                                        <p:attrNameLst>
                                          <p:attrName>ppt_x</p:attrName>
                                        </p:attrNameLst>
                                      </p:cBhvr>
                                    </p:anim>
                                    <p:set>
                                      <p:cBhvr>
                                        <p:cTn id="37" dur="770" fill="hold"/>
                                        <p:tgtEl>
                                          <p:spTgt spid="26"/>
                                        </p:tgtEl>
                                        <p:attrNameLst>
                                          <p:attrName>ppt_y</p:attrName>
                                        </p:attrNameLst>
                                      </p:cBhvr>
                                      <p:to>
                                        <p:strVal val="(#ppt_y+0.4)"/>
                                      </p:to>
                                    </p:set>
                                    <p:anim from="(#ppt_y+0.4)" to="(#ppt_y)" calcmode="lin" valueType="num">
                                      <p:cBhvr>
                                        <p:cTn id="38" dur="1230" accel="100000" fill="hold">
                                          <p:stCondLst>
                                            <p:cond delay="770"/>
                                          </p:stCondLst>
                                        </p:cTn>
                                        <p:tgtEl>
                                          <p:spTgt spid="26"/>
                                        </p:tgtEl>
                                        <p:attrNameLst>
                                          <p:attrName>ppt_y</p:attrName>
                                        </p:attrNameLst>
                                      </p:cBhvr>
                                    </p:anim>
                                  </p:childTnLst>
                                </p:cTn>
                              </p:par>
                            </p:childTnLst>
                          </p:cTn>
                        </p:par>
                      </p:childTnLst>
                    </p:cTn>
                  </p:par>
                  <p:par>
                    <p:cTn id="39" fill="hold">
                      <p:stCondLst>
                        <p:cond delay="indefinite"/>
                      </p:stCondLst>
                      <p:childTnLst>
                        <p:par>
                          <p:cTn id="40" fill="hold">
                            <p:stCondLst>
                              <p:cond delay="0"/>
                            </p:stCondLst>
                            <p:childTnLst>
                              <p:par>
                                <p:cTn id="41" presetID="21" presetClass="entr" presetSubtype="4" repeatCount="indefinite" fill="hold" grpId="0" nodeType="clickEffect">
                                  <p:stCondLst>
                                    <p:cond delay="0"/>
                                  </p:stCondLst>
                                  <p:endCondLst>
                                    <p:cond evt="onNext" delay="0">
                                      <p:tgtEl>
                                        <p:sldTgt/>
                                      </p:tgtEl>
                                    </p:cond>
                                  </p:endCondLst>
                                  <p:childTnLst>
                                    <p:set>
                                      <p:cBhvr>
                                        <p:cTn id="42" dur="1" fill="hold">
                                          <p:stCondLst>
                                            <p:cond delay="0"/>
                                          </p:stCondLst>
                                        </p:cTn>
                                        <p:tgtEl>
                                          <p:spTgt spid="27"/>
                                        </p:tgtEl>
                                        <p:attrNameLst>
                                          <p:attrName>style.visibility</p:attrName>
                                        </p:attrNameLst>
                                      </p:cBhvr>
                                      <p:to>
                                        <p:strVal val="visible"/>
                                      </p:to>
                                    </p:set>
                                    <p:animEffect transition="in" filter="wheel(4)">
                                      <p:cBhvr>
                                        <p:cTn id="43"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autoUpdateAnimBg="0"/>
      <p:bldP spid="23" grpId="0" animBg="1"/>
      <p:bldP spid="24" grpId="0" animBg="1" autoUpdateAnimBg="0"/>
      <p:bldP spid="25" grpId="0" animBg="1" autoUpdateAnimBg="0"/>
      <p:bldP spid="26" grpId="0" animBg="1"/>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felicitsh71-1"/>
          <p:cNvPicPr>
            <a:picLocks noChangeAspect="1" noChangeArrowheads="1" noCrop="1"/>
          </p:cNvPicPr>
          <p:nvPr/>
        </p:nvPicPr>
        <p:blipFill>
          <a:blip r:embed="rId2" cstate="print"/>
          <a:srcRect/>
          <a:stretch>
            <a:fillRect/>
          </a:stretch>
        </p:blipFill>
        <p:spPr bwMode="auto">
          <a:xfrm>
            <a:off x="0" y="0"/>
            <a:ext cx="9144000" cy="6858000"/>
          </a:xfrm>
          <a:prstGeom prst="rect">
            <a:avLst/>
          </a:prstGeom>
          <a:noFill/>
        </p:spPr>
      </p:pic>
      <p:pic>
        <p:nvPicPr>
          <p:cNvPr id="3" name="Picture 11" descr="E:\image\Y.Best.hinhdong\Dove-02-june.gif"/>
          <p:cNvPicPr>
            <a:picLocks noChangeAspect="1" noChangeArrowheads="1" noCrop="1"/>
          </p:cNvPicPr>
          <p:nvPr/>
        </p:nvPicPr>
        <p:blipFill>
          <a:blip r:embed="rId3" cstate="print"/>
          <a:srcRect/>
          <a:stretch>
            <a:fillRect/>
          </a:stretch>
        </p:blipFill>
        <p:spPr bwMode="auto">
          <a:xfrm flipH="1">
            <a:off x="6172200" y="2209800"/>
            <a:ext cx="1066800" cy="577850"/>
          </a:xfrm>
          <a:prstGeom prst="rect">
            <a:avLst/>
          </a:prstGeom>
          <a:noFill/>
          <a:ln w="9525">
            <a:noFill/>
            <a:miter lim="800000"/>
            <a:headEnd/>
            <a:tailEnd/>
          </a:ln>
        </p:spPr>
      </p:pic>
      <p:pic>
        <p:nvPicPr>
          <p:cNvPr id="4" name="Picture 11" descr="E:\image\Y.Best.hinhdong\Dove-02-june.gif"/>
          <p:cNvPicPr>
            <a:picLocks noChangeAspect="1" noChangeArrowheads="1" noCrop="1"/>
          </p:cNvPicPr>
          <p:nvPr/>
        </p:nvPicPr>
        <p:blipFill>
          <a:blip r:embed="rId3" cstate="print"/>
          <a:srcRect/>
          <a:stretch>
            <a:fillRect/>
          </a:stretch>
        </p:blipFill>
        <p:spPr bwMode="auto">
          <a:xfrm flipH="1">
            <a:off x="5181600" y="1676400"/>
            <a:ext cx="1066800" cy="577850"/>
          </a:xfrm>
          <a:prstGeom prst="rect">
            <a:avLst/>
          </a:prstGeom>
          <a:noFill/>
          <a:ln w="9525">
            <a:noFill/>
            <a:miter lim="800000"/>
            <a:headEnd/>
            <a:tailEnd/>
          </a:ln>
        </p:spPr>
      </p:pic>
      <p:pic>
        <p:nvPicPr>
          <p:cNvPr id="5" name="Picture 11" descr="E:\image\Y.Best.hinhdong\Dove-02-june.gif"/>
          <p:cNvPicPr>
            <a:picLocks noChangeAspect="1" noChangeArrowheads="1" noCrop="1"/>
          </p:cNvPicPr>
          <p:nvPr/>
        </p:nvPicPr>
        <p:blipFill>
          <a:blip r:embed="rId3" cstate="print"/>
          <a:srcRect/>
          <a:stretch>
            <a:fillRect/>
          </a:stretch>
        </p:blipFill>
        <p:spPr bwMode="auto">
          <a:xfrm flipH="1">
            <a:off x="3276600" y="1828800"/>
            <a:ext cx="1066800" cy="577850"/>
          </a:xfrm>
          <a:prstGeom prst="rect">
            <a:avLst/>
          </a:prstGeom>
          <a:noFill/>
          <a:ln w="9525">
            <a:noFill/>
            <a:miter lim="800000"/>
            <a:headEnd/>
            <a:tailEnd/>
          </a:ln>
        </p:spPr>
      </p:pic>
      <p:pic>
        <p:nvPicPr>
          <p:cNvPr id="6" name="Picture 5" descr="E:\image\anhdong moi\hd36.gif"/>
          <p:cNvPicPr>
            <a:picLocks noChangeAspect="1" noChangeArrowheads="1" noCrop="1"/>
          </p:cNvPicPr>
          <p:nvPr/>
        </p:nvPicPr>
        <p:blipFill>
          <a:blip r:embed="rId4" cstate="print"/>
          <a:srcRect/>
          <a:stretch>
            <a:fillRect/>
          </a:stretch>
        </p:blipFill>
        <p:spPr bwMode="auto">
          <a:xfrm rot="12857427">
            <a:off x="0" y="5791200"/>
            <a:ext cx="1076325" cy="1066800"/>
          </a:xfrm>
          <a:prstGeom prst="rect">
            <a:avLst/>
          </a:prstGeom>
          <a:noFill/>
          <a:ln w="9525">
            <a:noFill/>
            <a:miter lim="800000"/>
            <a:headEnd/>
            <a:tailEnd/>
          </a:ln>
        </p:spPr>
      </p:pic>
      <p:pic>
        <p:nvPicPr>
          <p:cNvPr id="7" name="Picture 5" descr="E:\image\anhdong moi\hd36.gif"/>
          <p:cNvPicPr>
            <a:picLocks noChangeAspect="1" noChangeArrowheads="1" noCrop="1"/>
          </p:cNvPicPr>
          <p:nvPr/>
        </p:nvPicPr>
        <p:blipFill>
          <a:blip r:embed="rId4" cstate="print"/>
          <a:srcRect/>
          <a:stretch>
            <a:fillRect/>
          </a:stretch>
        </p:blipFill>
        <p:spPr bwMode="auto">
          <a:xfrm rot="12857427">
            <a:off x="0" y="0"/>
            <a:ext cx="1076325" cy="1066800"/>
          </a:xfrm>
          <a:prstGeom prst="rect">
            <a:avLst/>
          </a:prstGeom>
          <a:noFill/>
          <a:ln w="9525">
            <a:noFill/>
            <a:miter lim="800000"/>
            <a:headEnd/>
            <a:tailEnd/>
          </a:ln>
        </p:spPr>
      </p:pic>
      <p:pic>
        <p:nvPicPr>
          <p:cNvPr id="8" name="Picture 5" descr="E:\image\anhdong moi\hd36.gif"/>
          <p:cNvPicPr>
            <a:picLocks noChangeAspect="1" noChangeArrowheads="1" noCrop="1"/>
          </p:cNvPicPr>
          <p:nvPr/>
        </p:nvPicPr>
        <p:blipFill>
          <a:blip r:embed="rId4" cstate="print"/>
          <a:srcRect/>
          <a:stretch>
            <a:fillRect/>
          </a:stretch>
        </p:blipFill>
        <p:spPr bwMode="auto">
          <a:xfrm rot="12857427">
            <a:off x="8067675" y="0"/>
            <a:ext cx="1076325" cy="1066800"/>
          </a:xfrm>
          <a:prstGeom prst="rect">
            <a:avLst/>
          </a:prstGeom>
          <a:noFill/>
          <a:ln w="9525">
            <a:noFill/>
            <a:miter lim="800000"/>
            <a:headEnd/>
            <a:tailEnd/>
          </a:ln>
        </p:spPr>
      </p:pic>
      <p:pic>
        <p:nvPicPr>
          <p:cNvPr id="9" name="Picture 5" descr="E:\image\anhdong moi\hd36.gif"/>
          <p:cNvPicPr>
            <a:picLocks noChangeAspect="1" noChangeArrowheads="1" noCrop="1"/>
          </p:cNvPicPr>
          <p:nvPr/>
        </p:nvPicPr>
        <p:blipFill>
          <a:blip r:embed="rId4" cstate="print"/>
          <a:srcRect/>
          <a:stretch>
            <a:fillRect/>
          </a:stretch>
        </p:blipFill>
        <p:spPr bwMode="auto">
          <a:xfrm rot="12857427">
            <a:off x="8067675" y="5638800"/>
            <a:ext cx="1076325" cy="1066800"/>
          </a:xfrm>
          <a:prstGeom prst="rect">
            <a:avLst/>
          </a:prstGeom>
          <a:noFill/>
          <a:ln w="9525">
            <a:noFill/>
            <a:miter lim="800000"/>
            <a:headEnd/>
            <a:tailEnd/>
          </a:ln>
        </p:spPr>
      </p:pic>
      <p:sp>
        <p:nvSpPr>
          <p:cNvPr id="10" name="TextBox 9"/>
          <p:cNvSpPr txBox="1"/>
          <p:nvPr/>
        </p:nvSpPr>
        <p:spPr>
          <a:xfrm>
            <a:off x="0" y="1295400"/>
            <a:ext cx="1905000" cy="4247317"/>
          </a:xfrm>
          <a:prstGeom prst="rect">
            <a:avLst/>
          </a:prstGeom>
          <a:noFill/>
        </p:spPr>
        <p:txBody>
          <a:bodyPr wrap="square" rtlCol="0">
            <a:spAutoFit/>
          </a:bodyPr>
          <a:lstStyle/>
          <a:p>
            <a:r>
              <a:rPr lang="en-US" sz="5400" b="1" dirty="0" err="1" smtClean="0">
                <a:solidFill>
                  <a:srgbClr val="FFFF00"/>
                </a:solidFill>
                <a:latin typeface="VNI-Thufap1" pitchFamily="2" charset="0"/>
              </a:rPr>
              <a:t>Baøi</a:t>
            </a:r>
            <a:endParaRPr lang="en-US" sz="5400" b="1" dirty="0" smtClean="0">
              <a:solidFill>
                <a:srgbClr val="FFFF00"/>
              </a:solidFill>
              <a:latin typeface="VNI-Thufap1" pitchFamily="2" charset="0"/>
            </a:endParaRPr>
          </a:p>
          <a:p>
            <a:r>
              <a:rPr lang="en-US" sz="5400" b="1" dirty="0" err="1" smtClean="0">
                <a:solidFill>
                  <a:srgbClr val="FFFF00"/>
                </a:solidFill>
                <a:latin typeface="VNI-Thufap1" pitchFamily="2" charset="0"/>
              </a:rPr>
              <a:t>hoïc</a:t>
            </a:r>
            <a:endParaRPr lang="en-US" sz="5400" b="1" dirty="0" smtClean="0">
              <a:solidFill>
                <a:srgbClr val="FFFF00"/>
              </a:solidFill>
              <a:latin typeface="VNI-Thufap1" pitchFamily="2" charset="0"/>
            </a:endParaRPr>
          </a:p>
          <a:p>
            <a:r>
              <a:rPr lang="en-US" sz="5400" b="1" dirty="0" err="1" smtClean="0">
                <a:solidFill>
                  <a:srgbClr val="FFFF00"/>
                </a:solidFill>
                <a:latin typeface="VNI-Thufap1" pitchFamily="2" charset="0"/>
              </a:rPr>
              <a:t>keát</a:t>
            </a:r>
            <a:endParaRPr lang="en-US" sz="5400" b="1" dirty="0" smtClean="0">
              <a:solidFill>
                <a:srgbClr val="FFFF00"/>
              </a:solidFill>
              <a:latin typeface="VNI-Thufap1" pitchFamily="2" charset="0"/>
            </a:endParaRPr>
          </a:p>
          <a:p>
            <a:r>
              <a:rPr lang="en-US" sz="5400" b="1" dirty="0" err="1" smtClean="0">
                <a:solidFill>
                  <a:srgbClr val="FFFF00"/>
                </a:solidFill>
                <a:latin typeface="VNI-Thufap1" pitchFamily="2" charset="0"/>
              </a:rPr>
              <a:t>ôû</a:t>
            </a:r>
            <a:endParaRPr lang="en-US" sz="5400" b="1" dirty="0" smtClean="0">
              <a:solidFill>
                <a:srgbClr val="FFFF00"/>
              </a:solidFill>
              <a:latin typeface="VNI-Thufap1" pitchFamily="2" charset="0"/>
            </a:endParaRPr>
          </a:p>
          <a:p>
            <a:r>
              <a:rPr lang="en-US" sz="5400" b="1" dirty="0" err="1" smtClean="0">
                <a:solidFill>
                  <a:srgbClr val="FFFF00"/>
                </a:solidFill>
                <a:latin typeface="VNI-Thufap1" pitchFamily="2" charset="0"/>
              </a:rPr>
              <a:t>ñaây</a:t>
            </a:r>
            <a:endParaRPr lang="en-US" sz="5400" b="1" dirty="0">
              <a:solidFill>
                <a:srgbClr val="FFFF00"/>
              </a:solidFill>
              <a:latin typeface="VNI-Thufap1" pitchFamily="2" charset="0"/>
            </a:endParaRPr>
          </a:p>
        </p:txBody>
      </p:sp>
      <p:sp>
        <p:nvSpPr>
          <p:cNvPr id="11" name="TextBox 10"/>
          <p:cNvSpPr txBox="1"/>
          <p:nvPr/>
        </p:nvSpPr>
        <p:spPr>
          <a:xfrm>
            <a:off x="7162800" y="1066800"/>
            <a:ext cx="1981200" cy="4524315"/>
          </a:xfrm>
          <a:prstGeom prst="rect">
            <a:avLst/>
          </a:prstGeom>
          <a:noFill/>
        </p:spPr>
        <p:txBody>
          <a:bodyPr wrap="square" rtlCol="0">
            <a:spAutoFit/>
          </a:bodyPr>
          <a:lstStyle/>
          <a:p>
            <a:r>
              <a:rPr lang="en-US" sz="4800" b="1" dirty="0" err="1" smtClean="0">
                <a:solidFill>
                  <a:srgbClr val="FFFF00"/>
                </a:solidFill>
                <a:latin typeface="VNI-Thufap1" pitchFamily="2" charset="0"/>
              </a:rPr>
              <a:t>Xin</a:t>
            </a:r>
            <a:r>
              <a:rPr lang="en-US" sz="4800" b="1" dirty="0" smtClean="0">
                <a:solidFill>
                  <a:srgbClr val="FFFF00"/>
                </a:solidFill>
                <a:latin typeface="VNI-Thufap1" pitchFamily="2" charset="0"/>
              </a:rPr>
              <a:t> </a:t>
            </a:r>
          </a:p>
          <a:p>
            <a:r>
              <a:rPr lang="en-US" sz="4800" b="1" dirty="0" err="1" smtClean="0">
                <a:solidFill>
                  <a:srgbClr val="FFFF00"/>
                </a:solidFill>
                <a:latin typeface="VNI-Thufap1" pitchFamily="2" charset="0"/>
              </a:rPr>
              <a:t>caûm</a:t>
            </a:r>
            <a:r>
              <a:rPr lang="en-US" sz="4800" b="1" dirty="0" smtClean="0">
                <a:solidFill>
                  <a:srgbClr val="FFFF00"/>
                </a:solidFill>
                <a:latin typeface="VNI-Thufap1" pitchFamily="2" charset="0"/>
              </a:rPr>
              <a:t> </a:t>
            </a:r>
          </a:p>
          <a:p>
            <a:r>
              <a:rPr lang="en-US" sz="4800" b="1" dirty="0" err="1" smtClean="0">
                <a:solidFill>
                  <a:srgbClr val="FFFF00"/>
                </a:solidFill>
                <a:latin typeface="VNI-Thufap1" pitchFamily="2" charset="0"/>
              </a:rPr>
              <a:t>ôn</a:t>
            </a:r>
            <a:r>
              <a:rPr lang="en-US" sz="4800" b="1" dirty="0" smtClean="0">
                <a:solidFill>
                  <a:srgbClr val="FFFF00"/>
                </a:solidFill>
                <a:latin typeface="VNI-Thufap1" pitchFamily="2" charset="0"/>
              </a:rPr>
              <a:t> </a:t>
            </a:r>
          </a:p>
          <a:p>
            <a:r>
              <a:rPr lang="en-US" sz="4800" b="1" dirty="0" err="1" smtClean="0">
                <a:solidFill>
                  <a:srgbClr val="FFFF00"/>
                </a:solidFill>
                <a:latin typeface="VNI-Thufap1" pitchFamily="2" charset="0"/>
              </a:rPr>
              <a:t>caùc</a:t>
            </a:r>
            <a:r>
              <a:rPr lang="en-US" sz="4800" b="1" dirty="0" smtClean="0">
                <a:solidFill>
                  <a:srgbClr val="FFFF00"/>
                </a:solidFill>
                <a:latin typeface="VNI-Thufap1" pitchFamily="2" charset="0"/>
              </a:rPr>
              <a:t> </a:t>
            </a:r>
          </a:p>
          <a:p>
            <a:r>
              <a:rPr lang="en-US" sz="4800" b="1" dirty="0" err="1" smtClean="0">
                <a:solidFill>
                  <a:srgbClr val="FFFF00"/>
                </a:solidFill>
                <a:latin typeface="VNI-Thufap1" pitchFamily="2" charset="0"/>
              </a:rPr>
              <a:t>ñoàng</a:t>
            </a:r>
            <a:r>
              <a:rPr lang="en-US" sz="4800" b="1" dirty="0" smtClean="0">
                <a:solidFill>
                  <a:srgbClr val="FFFF00"/>
                </a:solidFill>
                <a:latin typeface="VNI-Thufap1" pitchFamily="2" charset="0"/>
              </a:rPr>
              <a:t> </a:t>
            </a:r>
          </a:p>
          <a:p>
            <a:r>
              <a:rPr lang="en-US" sz="4800" b="1" dirty="0" err="1" smtClean="0">
                <a:solidFill>
                  <a:srgbClr val="FFFF00"/>
                </a:solidFill>
                <a:latin typeface="VNI-Thufap1" pitchFamily="2" charset="0"/>
              </a:rPr>
              <a:t>chí</a:t>
            </a:r>
            <a:r>
              <a:rPr lang="en-US" sz="4800" b="1" dirty="0" smtClean="0">
                <a:solidFill>
                  <a:srgbClr val="FFFF00"/>
                </a:solidFill>
                <a:latin typeface="VNI-Thufap1" pitchFamily="2" charset="0"/>
              </a:rPr>
              <a:t> </a:t>
            </a:r>
            <a:endParaRPr lang="en-US" sz="4800" b="1" dirty="0">
              <a:solidFill>
                <a:srgbClr val="FFFF00"/>
              </a:solidFill>
              <a:latin typeface="VNI-Thufap1"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2"/>
          <p:cNvSpPr>
            <a:spLocks noChangeArrowheads="1"/>
          </p:cNvSpPr>
          <p:nvPr/>
        </p:nvSpPr>
        <p:spPr bwMode="auto">
          <a:xfrm>
            <a:off x="457200" y="485179"/>
            <a:ext cx="8229600" cy="2553891"/>
          </a:xfrm>
          <a:prstGeom prst="round2DiagRect">
            <a:avLst/>
          </a:prstGeom>
          <a:noFill/>
          <a:ln w="57150">
            <a:solidFill>
              <a:srgbClr val="0070C0"/>
            </a:solidFill>
            <a:miter lim="800000"/>
            <a:headEnd/>
            <a:tailEnd/>
          </a:ln>
        </p:spPr>
        <p:txBody>
          <a:bodyPr anchor="ctr">
            <a:spAutoFit/>
          </a:bodyPr>
          <a:lstStyle/>
          <a:p>
            <a:pPr algn="just" fontAlgn="auto">
              <a:spcBef>
                <a:spcPts val="0"/>
              </a:spcBef>
              <a:spcAft>
                <a:spcPts val="0"/>
              </a:spcAft>
              <a:defRPr/>
            </a:pPr>
            <a:r>
              <a:rPr lang="en-US" sz="2400" b="1" dirty="0" smtClean="0">
                <a:solidFill>
                  <a:srgbClr val="FF0000"/>
                </a:solidFill>
                <a:latin typeface="Times New Roman" pitchFamily="18" charset="0"/>
                <a:cs typeface="Times New Roman" pitchFamily="18" charset="0"/>
              </a:rPr>
              <a:t>TÀI LIỆU : </a:t>
            </a:r>
            <a:r>
              <a:rPr lang="en-US" sz="2400" dirty="0" err="1" smtClean="0">
                <a:latin typeface="Times New Roman" pitchFamily="18" charset="0"/>
                <a:cs typeface="Times New Roman" pitchFamily="18" charset="0"/>
              </a:rPr>
              <a:t>Giáo</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học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Tập</a:t>
            </a: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Tổng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Nxb</a:t>
            </a:r>
            <a:r>
              <a:rPr lang="en-US" sz="2400" dirty="0">
                <a:latin typeface="Times New Roman" pitchFamily="18" charset="0"/>
                <a:cs typeface="Times New Roman" pitchFamily="18" charset="0"/>
              </a:rPr>
              <a:t> QĐND, H. </a:t>
            </a:r>
            <a:r>
              <a:rPr lang="en-US" sz="2400" dirty="0" smtClean="0">
                <a:latin typeface="Times New Roman" pitchFamily="18" charset="0"/>
                <a:cs typeface="Times New Roman" pitchFamily="18" charset="0"/>
              </a:rPr>
              <a:t>2012; </a:t>
            </a:r>
            <a:r>
              <a:rPr lang="en-US" sz="2400" dirty="0" err="1" smtClean="0">
                <a:latin typeface="Times New Roman" pitchFamily="18" charset="0"/>
                <a:cs typeface="Times New Roman" pitchFamily="18" charset="0"/>
              </a:rPr>
              <a:t>Giáo</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tuyển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học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Bộ</a:t>
            </a:r>
            <a:r>
              <a:rPr lang="en-US" sz="2400" dirty="0">
                <a:latin typeface="Times New Roman" pitchFamily="18" charset="0"/>
                <a:cs typeface="Times New Roman" pitchFamily="18" charset="0"/>
              </a:rPr>
              <a:t> GD&amp;ĐT, </a:t>
            </a:r>
            <a:r>
              <a:rPr lang="en-US" sz="2400" dirty="0" err="1">
                <a:latin typeface="Times New Roman" pitchFamily="18" charset="0"/>
                <a:cs typeface="Times New Roman" pitchFamily="18" charset="0"/>
              </a:rPr>
              <a:t>Nxb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dục</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2011; </a:t>
            </a:r>
            <a:r>
              <a:rPr lang="en-US" sz="2400" dirty="0" err="1" smtClean="0">
                <a:latin typeface="Times New Roman" pitchFamily="18" charset="0"/>
                <a:cs typeface="Times New Roman" pitchFamily="18" charset="0"/>
              </a:rPr>
              <a:t>Giáo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tưởng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a:t>
            </a:r>
            <a:r>
              <a:rPr lang="en-US" sz="2400" dirty="0" smtClean="0">
                <a:latin typeface="Times New Roman" pitchFamily="18" charset="0"/>
                <a:cs typeface="Times New Roman" pitchFamily="18" charset="0"/>
              </a:rPr>
              <a:t> Minh, </a:t>
            </a:r>
            <a:r>
              <a:rPr lang="en-US" sz="2400" dirty="0" err="1" smtClean="0">
                <a:latin typeface="Times New Roman" pitchFamily="18" charset="0"/>
                <a:cs typeface="Times New Roman" pitchFamily="18" charset="0"/>
              </a:rPr>
              <a:t>Nxb</a:t>
            </a:r>
            <a:r>
              <a:rPr lang="en-US" sz="2400" dirty="0" smtClean="0">
                <a:latin typeface="Times New Roman" pitchFamily="18" charset="0"/>
                <a:cs typeface="Times New Roman" pitchFamily="18" charset="0"/>
              </a:rPr>
              <a:t> CTQG.</a:t>
            </a:r>
            <a:endParaRPr lang="en-US" sz="2400" b="1" dirty="0">
              <a:latin typeface="Times New Roman" pitchFamily="18" charset="0"/>
              <a:cs typeface="Times New Roman" pitchFamily="18" charset="0"/>
            </a:endParaRPr>
          </a:p>
        </p:txBody>
      </p:sp>
      <p:pic>
        <p:nvPicPr>
          <p:cNvPr id="5" name="Picture 6" descr="C:\Users\Admin\Desktop\GIAO TRINH CHINH TRI BO GD.jpg"/>
          <p:cNvPicPr>
            <a:picLocks noChangeAspect="1" noChangeArrowheads="1"/>
          </p:cNvPicPr>
          <p:nvPr/>
        </p:nvPicPr>
        <p:blipFill>
          <a:blip r:embed="rId3" cstate="print"/>
          <a:srcRect/>
          <a:stretch>
            <a:fillRect/>
          </a:stretch>
        </p:blipFill>
        <p:spPr bwMode="auto">
          <a:xfrm>
            <a:off x="3505208" y="3324224"/>
            <a:ext cx="2209800" cy="3314700"/>
          </a:xfrm>
          <a:prstGeom prst="rect">
            <a:avLst/>
          </a:prstGeom>
          <a:noFill/>
          <a:ln w="9525">
            <a:noFill/>
            <a:miter lim="800000"/>
            <a:headEnd/>
            <a:tailEnd/>
          </a:ln>
        </p:spPr>
      </p:pic>
      <p:pic>
        <p:nvPicPr>
          <p:cNvPr id="6" name="Picture 1" descr="D:\TAI LIEU\BAI GIANG\BAI GIANG TCBP2\ANH GIAO TRINH\TAP 2.jpg"/>
          <p:cNvPicPr>
            <a:picLocks noChangeAspect="1" noChangeArrowheads="1"/>
          </p:cNvPicPr>
          <p:nvPr/>
        </p:nvPicPr>
        <p:blipFill>
          <a:blip r:embed="rId4" cstate="print"/>
          <a:srcRect/>
          <a:stretch>
            <a:fillRect/>
          </a:stretch>
        </p:blipFill>
        <p:spPr bwMode="auto">
          <a:xfrm>
            <a:off x="509588" y="3286124"/>
            <a:ext cx="2347912" cy="3352800"/>
          </a:xfrm>
          <a:prstGeom prst="rect">
            <a:avLst/>
          </a:prstGeom>
          <a:noFill/>
          <a:ln w="9525">
            <a:noFill/>
            <a:miter lim="800000"/>
            <a:headEnd/>
            <a:tailEnd/>
          </a:ln>
        </p:spPr>
      </p:pic>
      <p:pic>
        <p:nvPicPr>
          <p:cNvPr id="7" name="Picture 2" descr="Image(215)"/>
          <p:cNvPicPr>
            <a:picLocks noChangeAspect="1" noChangeArrowheads="1"/>
          </p:cNvPicPr>
          <p:nvPr/>
        </p:nvPicPr>
        <p:blipFill>
          <a:blip r:embed="rId5" cstate="print">
            <a:lum contrast="48000"/>
          </a:blip>
          <a:srcRect l="22667" r="20000"/>
          <a:stretch>
            <a:fillRect/>
          </a:stretch>
        </p:blipFill>
        <p:spPr>
          <a:xfrm>
            <a:off x="6319838" y="3352799"/>
            <a:ext cx="2252662" cy="3286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par>
                                <p:cTn id="10" presetID="29"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par>
                                <p:cTn id="15" presetID="29"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ppt_x</p:attrName>
                                        </p:attrNameLst>
                                      </p:cBhvr>
                                      <p:tavLst>
                                        <p:tav tm="0">
                                          <p:val>
                                            <p:strVal val="#ppt_x-.2"/>
                                          </p:val>
                                        </p:tav>
                                        <p:tav tm="100000">
                                          <p:val>
                                            <p:strVal val="#ppt_x"/>
                                          </p:val>
                                        </p:tav>
                                      </p:tavLst>
                                    </p:anim>
                                    <p:anim calcmode="lin" valueType="num">
                                      <p:cBhvr>
                                        <p:cTn id="1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6"/>
                                        </p:tgtEl>
                                      </p:cBhvr>
                                    </p:animEffect>
                                  </p:childTnLst>
                                </p:cTn>
                              </p:par>
                              <p:par>
                                <p:cTn id="20" presetID="2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ppt_x</p:attrName>
                                        </p:attrNameLst>
                                      </p:cBhvr>
                                      <p:tavLst>
                                        <p:tav tm="0">
                                          <p:val>
                                            <p:strVal val="#ppt_x-.2"/>
                                          </p:val>
                                        </p:tav>
                                        <p:tav tm="100000">
                                          <p:val>
                                            <p:strVal val="#ppt_x"/>
                                          </p:val>
                                        </p:tav>
                                      </p:tavLst>
                                    </p:anim>
                                    <p:anim calcmode="lin" valueType="num">
                                      <p:cBhvr>
                                        <p:cTn id="2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solidFill>
              <a:srgbClr val="00FF00"/>
            </a:solidFill>
            <a:miter lim="800000"/>
            <a:headEnd/>
            <a:tailEnd/>
          </a:ln>
        </p:spPr>
      </p:pic>
      <p:sp>
        <p:nvSpPr>
          <p:cNvPr id="4" name="TextBox 3"/>
          <p:cNvSpPr txBox="1"/>
          <p:nvPr/>
        </p:nvSpPr>
        <p:spPr>
          <a:xfrm>
            <a:off x="228600" y="874216"/>
            <a:ext cx="2819400" cy="4154984"/>
          </a:xfrm>
          <a:prstGeom prst="rect">
            <a:avLst/>
          </a:prstGeom>
          <a:noFill/>
        </p:spPr>
        <p:txBody>
          <a:bodyPr wrap="square" rtlCol="0">
            <a:spAutoFit/>
          </a:bodyPr>
          <a:lstStyle/>
          <a:p>
            <a:r>
              <a:rPr lang="en-US" sz="6600" b="1" dirty="0" smtClean="0">
                <a:solidFill>
                  <a:srgbClr val="0000FF"/>
                </a:solidFill>
                <a:latin typeface=".VnArabia" pitchFamily="34" charset="0"/>
              </a:rPr>
              <a:t>CHỦ NGHĨA XÃ </a:t>
            </a:r>
          </a:p>
          <a:p>
            <a:r>
              <a:rPr lang="en-US" sz="6600" b="1" dirty="0" smtClean="0">
                <a:solidFill>
                  <a:srgbClr val="0000FF"/>
                </a:solidFill>
                <a:latin typeface=".VnArabia" pitchFamily="34" charset="0"/>
              </a:rPr>
              <a:t>HỘI</a:t>
            </a:r>
            <a:endParaRPr lang="en-US" sz="6600" b="1" dirty="0">
              <a:solidFill>
                <a:srgbClr val="0000FF"/>
              </a:solidFill>
              <a:latin typeface=".VnArabia" pitchFamily="34" charset="0"/>
            </a:endParaRPr>
          </a:p>
        </p:txBody>
      </p:sp>
      <p:sp>
        <p:nvSpPr>
          <p:cNvPr id="6" name="TextBox 5"/>
          <p:cNvSpPr txBox="1"/>
          <p:nvPr/>
        </p:nvSpPr>
        <p:spPr>
          <a:xfrm>
            <a:off x="6706026" y="-304800"/>
            <a:ext cx="2056974" cy="3770263"/>
          </a:xfrm>
          <a:prstGeom prst="rect">
            <a:avLst/>
          </a:prstGeom>
          <a:noFill/>
        </p:spPr>
        <p:txBody>
          <a:bodyPr wrap="none" rtlCol="0">
            <a:spAutoFit/>
          </a:bodyPr>
          <a:lstStyle/>
          <a:p>
            <a:r>
              <a:rPr lang="en-US" sz="23900" b="1" dirty="0" smtClean="0">
                <a:solidFill>
                  <a:srgbClr val="FF0000"/>
                </a:solidFill>
              </a:rPr>
              <a:t>?</a:t>
            </a:r>
            <a:endParaRPr lang="en-US" sz="23900" b="1" dirty="0">
              <a:solidFill>
                <a:srgbClr val="FF0000"/>
              </a:solidFill>
            </a:endParaRPr>
          </a:p>
        </p:txBody>
      </p:sp>
      <p:pic>
        <p:nvPicPr>
          <p:cNvPr id="11" name="Picture 15" descr="huong 1"/>
          <p:cNvPicPr>
            <a:picLocks noChangeAspect="1" noChangeArrowheads="1"/>
          </p:cNvPicPr>
          <p:nvPr/>
        </p:nvPicPr>
        <p:blipFill>
          <a:blip r:embed="rId3" cstate="print"/>
          <a:srcRect/>
          <a:stretch>
            <a:fillRect/>
          </a:stretch>
        </p:blipFill>
        <p:spPr bwMode="auto">
          <a:xfrm>
            <a:off x="3657600" y="838200"/>
            <a:ext cx="2971800" cy="32766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angle"/>
            <a:extrusionClr>
              <a:srgbClr val="000000"/>
            </a:extrusionClr>
          </a:sp3d>
        </p:spPr>
      </p:pic>
      <p:sp>
        <p:nvSpPr>
          <p:cNvPr id="12" name="Oval 11"/>
          <p:cNvSpPr/>
          <p:nvPr/>
        </p:nvSpPr>
        <p:spPr>
          <a:xfrm>
            <a:off x="3429000" y="653716"/>
            <a:ext cx="3352800" cy="3613484"/>
          </a:xfrm>
          <a:prstGeom prst="ellipse">
            <a:avLst/>
          </a:prstGeom>
          <a:noFill/>
          <a:ln w="76200">
            <a:solidFill>
              <a:srgbClr val="F11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repeatCount="indefinite" fill="hold" grpId="0" nodeType="clickEffect">
                                  <p:stCondLst>
                                    <p:cond delay="0"/>
                                  </p:stCondLst>
                                  <p:endCondLst>
                                    <p:cond evt="onNext" delay="0">
                                      <p:tgtEl>
                                        <p:sldTgt/>
                                      </p:tgtEl>
                                    </p:cond>
                                  </p:end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Rectangle 2"/>
          <p:cNvSpPr>
            <a:spLocks noGrp="1" noChangeArrowheads="1"/>
          </p:cNvSpPr>
          <p:nvPr>
            <p:ph type="title"/>
          </p:nvPr>
        </p:nvSpPr>
        <p:spPr>
          <a:xfrm>
            <a:off x="457200" y="76200"/>
            <a:ext cx="8305800" cy="914400"/>
          </a:xfrm>
        </p:spPr>
        <p:style>
          <a:lnRef idx="0">
            <a:schemeClr val="accent4"/>
          </a:lnRef>
          <a:fillRef idx="3">
            <a:schemeClr val="accent4"/>
          </a:fillRef>
          <a:effectRef idx="3">
            <a:schemeClr val="accent4"/>
          </a:effectRef>
          <a:fontRef idx="minor">
            <a:schemeClr val="lt1"/>
          </a:fontRef>
        </p:style>
        <p:txBody>
          <a:bodyPr>
            <a:normAutofit/>
          </a:bodyPr>
          <a:lstStyle/>
          <a:p>
            <a:pPr indent="722313" algn="just"/>
            <a:r>
              <a:rPr lang="en-US" sz="2400" b="1" dirty="0" smtClean="0">
                <a:solidFill>
                  <a:srgbClr val="0000FF"/>
                </a:solidFill>
                <a:effectLst>
                  <a:outerShdw blurRad="38100" dist="38100" dir="2700000" algn="tl">
                    <a:srgbClr val="C0C0C0"/>
                  </a:outerShdw>
                </a:effectLst>
                <a:latin typeface="Times New Roman" pitchFamily="18" charset="0"/>
                <a:cs typeface="Times New Roman" pitchFamily="18" charset="0"/>
              </a:rPr>
              <a:t>I. TƯ TƯỞNG HỒ CHÍ MINH VỀ BẢN CHẤT VÀ MỤC TIÊU CỦA CHỦ NGHĨA XÃ HỘI</a:t>
            </a:r>
            <a:endParaRPr lang="en-US" sz="2400" b="1" dirty="0">
              <a:solidFill>
                <a:srgbClr val="0000FF"/>
              </a:solidFill>
              <a:effectLst>
                <a:outerShdw blurRad="38100" dist="38100" dir="2700000" algn="tl">
                  <a:srgbClr val="C0C0C0"/>
                </a:outerShdw>
              </a:effectLst>
              <a:latin typeface="Times New Roman" pitchFamily="18" charset="0"/>
              <a:cs typeface="Times New Roman" pitchFamily="18" charset="0"/>
            </a:endParaRPr>
          </a:p>
        </p:txBody>
      </p:sp>
      <p:sp>
        <p:nvSpPr>
          <p:cNvPr id="9" name="Text Box 4"/>
          <p:cNvSpPr txBox="1">
            <a:spLocks noChangeArrowheads="1"/>
          </p:cNvSpPr>
          <p:nvPr/>
        </p:nvSpPr>
        <p:spPr bwMode="auto">
          <a:xfrm>
            <a:off x="1295400" y="1219200"/>
            <a:ext cx="6477000" cy="1104900"/>
          </a:xfrm>
          <a:prstGeom prst="rect">
            <a:avLst/>
          </a:prstGeom>
          <a:noFill/>
          <a:ln w="38100">
            <a:solidFill>
              <a:srgbClr val="333399"/>
            </a:solidFill>
            <a:miter lim="800000"/>
            <a:headEnd/>
            <a:tailEnd/>
          </a:ln>
          <a:effectLst/>
        </p:spPr>
        <p:txBody>
          <a:bodyPr>
            <a:spAutoFit/>
          </a:bodyPr>
          <a:lstStyle/>
          <a:p>
            <a:pPr>
              <a:spcBef>
                <a:spcPct val="50000"/>
              </a:spcBef>
            </a:pPr>
            <a:r>
              <a:rPr lang="en-US" b="1" dirty="0">
                <a:solidFill>
                  <a:srgbClr val="7030A0"/>
                </a:solidFill>
                <a:latin typeface="Times New Roman" pitchFamily="18" charset="0"/>
                <a:cs typeface="Times New Roman" pitchFamily="18" charset="0"/>
              </a:rPr>
              <a:t>1. Con </a:t>
            </a:r>
            <a:r>
              <a:rPr lang="en-US" b="1" dirty="0" err="1">
                <a:solidFill>
                  <a:srgbClr val="7030A0"/>
                </a:solidFill>
                <a:latin typeface="Times New Roman" pitchFamily="18" charset="0"/>
                <a:cs typeface="Times New Roman" pitchFamily="18" charset="0"/>
              </a:rPr>
              <a:t>đường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hình</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thành</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tư</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duy</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Hồ</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Chí</a:t>
            </a:r>
            <a:r>
              <a:rPr lang="en-US" b="1" dirty="0">
                <a:solidFill>
                  <a:srgbClr val="7030A0"/>
                </a:solidFill>
                <a:latin typeface="Times New Roman" pitchFamily="18" charset="0"/>
                <a:cs typeface="Times New Roman" pitchFamily="18" charset="0"/>
              </a:rPr>
              <a:t> Minh </a:t>
            </a:r>
            <a:r>
              <a:rPr lang="en-US" b="1" dirty="0" err="1">
                <a:solidFill>
                  <a:srgbClr val="7030A0"/>
                </a:solidFill>
                <a:latin typeface="Times New Roman" pitchFamily="18" charset="0"/>
                <a:cs typeface="Times New Roman" pitchFamily="18" charset="0"/>
              </a:rPr>
              <a:t>về</a:t>
            </a:r>
            <a:r>
              <a:rPr lang="en-US" b="1" dirty="0">
                <a:solidFill>
                  <a:srgbClr val="7030A0"/>
                </a:solidFill>
                <a:latin typeface="Times New Roman" pitchFamily="18" charset="0"/>
                <a:cs typeface="Times New Roman" pitchFamily="18" charset="0"/>
              </a:rPr>
              <a:t> CNXH ở </a:t>
            </a:r>
            <a:r>
              <a:rPr lang="en-US" b="1" dirty="0" err="1">
                <a:solidFill>
                  <a:srgbClr val="7030A0"/>
                </a:solidFill>
                <a:latin typeface="Times New Roman" pitchFamily="18" charset="0"/>
                <a:cs typeface="Times New Roman" pitchFamily="18" charset="0"/>
              </a:rPr>
              <a:t>Việt</a:t>
            </a:r>
            <a:r>
              <a:rPr lang="en-US" b="1" dirty="0">
                <a:solidFill>
                  <a:srgbClr val="7030A0"/>
                </a:solidFill>
                <a:latin typeface="Times New Roman" pitchFamily="18" charset="0"/>
                <a:cs typeface="Times New Roman" pitchFamily="18" charset="0"/>
              </a:rPr>
              <a:t> Nam</a:t>
            </a:r>
          </a:p>
        </p:txBody>
      </p:sp>
      <p:sp>
        <p:nvSpPr>
          <p:cNvPr id="10" name="Text Box 21"/>
          <p:cNvSpPr txBox="1">
            <a:spLocks noChangeArrowheads="1"/>
          </p:cNvSpPr>
          <p:nvPr/>
        </p:nvSpPr>
        <p:spPr bwMode="auto">
          <a:xfrm>
            <a:off x="0" y="2666999"/>
            <a:ext cx="1089443" cy="1524000"/>
          </a:xfrm>
          <a:prstGeom prst="rect">
            <a:avLst/>
          </a:prstGeom>
          <a:noFill/>
          <a:ln w="9525">
            <a:noFill/>
            <a:miter lim="800000"/>
            <a:headEnd/>
            <a:tailEnd/>
          </a:ln>
        </p:spPr>
        <p:txBody>
          <a:bodyPr/>
          <a:lstStyle/>
          <a:p>
            <a:pPr algn="r" eaLnBrk="0" hangingPunct="0"/>
            <a:r>
              <a:rPr lang="en-US" sz="1600" b="1" dirty="0">
                <a:solidFill>
                  <a:srgbClr val="0000FF"/>
                </a:solidFill>
                <a:latin typeface="Arial" charset="0"/>
              </a:rPr>
              <a:t> </a:t>
            </a:r>
            <a:r>
              <a:rPr lang="en-US" sz="1600" b="1" dirty="0" err="1">
                <a:solidFill>
                  <a:srgbClr val="0000FF"/>
                </a:solidFill>
                <a:latin typeface="Arial" charset="0"/>
              </a:rPr>
              <a:t>Trình</a:t>
            </a:r>
            <a:r>
              <a:rPr lang="en-US" sz="1600" b="1" dirty="0">
                <a:solidFill>
                  <a:srgbClr val="0000FF"/>
                </a:solidFill>
                <a:latin typeface="Arial" charset="0"/>
              </a:rPr>
              <a:t> </a:t>
            </a:r>
            <a:r>
              <a:rPr lang="en-US" sz="1600" b="1" dirty="0" err="1">
                <a:solidFill>
                  <a:srgbClr val="0000FF"/>
                </a:solidFill>
                <a:latin typeface="Arial" charset="0"/>
              </a:rPr>
              <a:t>độ</a:t>
            </a:r>
            <a:endParaRPr lang="en-US" sz="1600" b="1" dirty="0">
              <a:solidFill>
                <a:srgbClr val="0000FF"/>
              </a:solidFill>
              <a:latin typeface="Arial" charset="0"/>
            </a:endParaRPr>
          </a:p>
          <a:p>
            <a:pPr algn="r" eaLnBrk="0" hangingPunct="0"/>
            <a:r>
              <a:rPr lang="en-US" sz="1600" b="1" dirty="0" err="1">
                <a:solidFill>
                  <a:srgbClr val="0000FF"/>
                </a:solidFill>
                <a:latin typeface="Arial" charset="0"/>
              </a:rPr>
              <a:t>phát</a:t>
            </a:r>
            <a:r>
              <a:rPr lang="en-US" sz="1600" b="1" dirty="0">
                <a:solidFill>
                  <a:srgbClr val="0000FF"/>
                </a:solidFill>
                <a:latin typeface="Arial" charset="0"/>
              </a:rPr>
              <a:t> </a:t>
            </a:r>
            <a:r>
              <a:rPr lang="en-US" sz="1600" b="1" dirty="0" err="1">
                <a:solidFill>
                  <a:srgbClr val="0000FF"/>
                </a:solidFill>
                <a:latin typeface="Arial" charset="0"/>
              </a:rPr>
              <a:t>triển</a:t>
            </a:r>
            <a:r>
              <a:rPr lang="en-US" sz="1600" b="1" dirty="0">
                <a:solidFill>
                  <a:srgbClr val="0000FF"/>
                </a:solidFill>
                <a:latin typeface="Arial" charset="0"/>
              </a:rPr>
              <a:t> </a:t>
            </a:r>
            <a:r>
              <a:rPr lang="en-US" sz="1600" b="1" dirty="0" err="1">
                <a:solidFill>
                  <a:srgbClr val="0000FF"/>
                </a:solidFill>
                <a:latin typeface="Arial" charset="0"/>
              </a:rPr>
              <a:t>kinh</a:t>
            </a:r>
            <a:r>
              <a:rPr lang="en-US" sz="1600" b="1" dirty="0">
                <a:solidFill>
                  <a:srgbClr val="0000FF"/>
                </a:solidFill>
                <a:latin typeface="Arial" charset="0"/>
              </a:rPr>
              <a:t> </a:t>
            </a:r>
            <a:r>
              <a:rPr lang="en-US" sz="1600" b="1" dirty="0" err="1">
                <a:solidFill>
                  <a:srgbClr val="0000FF"/>
                </a:solidFill>
                <a:latin typeface="Arial" charset="0"/>
              </a:rPr>
              <a:t>tế</a:t>
            </a:r>
            <a:r>
              <a:rPr lang="en-US" sz="1600" b="1" dirty="0">
                <a:solidFill>
                  <a:srgbClr val="0000FF"/>
                </a:solidFill>
                <a:latin typeface="Arial" charset="0"/>
              </a:rPr>
              <a:t> - </a:t>
            </a:r>
          </a:p>
          <a:p>
            <a:pPr algn="r" eaLnBrk="0" hangingPunct="0"/>
            <a:r>
              <a:rPr lang="en-US" sz="1600" b="1" dirty="0" err="1">
                <a:solidFill>
                  <a:srgbClr val="0000FF"/>
                </a:solidFill>
                <a:latin typeface="Arial" charset="0"/>
              </a:rPr>
              <a:t>xã</a:t>
            </a:r>
            <a:r>
              <a:rPr lang="en-US" sz="1600" b="1" dirty="0">
                <a:solidFill>
                  <a:srgbClr val="0000FF"/>
                </a:solidFill>
                <a:latin typeface="Arial" charset="0"/>
              </a:rPr>
              <a:t> </a:t>
            </a:r>
            <a:r>
              <a:rPr lang="en-US" sz="1600" b="1" dirty="0" err="1">
                <a:solidFill>
                  <a:srgbClr val="0000FF"/>
                </a:solidFill>
                <a:latin typeface="Arial" charset="0"/>
              </a:rPr>
              <a:t>hội</a:t>
            </a:r>
            <a:endParaRPr lang="en-US" sz="1600" b="1" dirty="0">
              <a:solidFill>
                <a:srgbClr val="0000FF"/>
              </a:solidFill>
              <a:latin typeface="Arial" charset="0"/>
            </a:endParaRPr>
          </a:p>
          <a:p>
            <a:pPr algn="r" eaLnBrk="0" hangingPunct="0"/>
            <a:endParaRPr lang="en-US" b="1" dirty="0">
              <a:solidFill>
                <a:srgbClr val="0000FF"/>
              </a:solidFill>
              <a:latin typeface=".VnTime" pitchFamily="34" charset="0"/>
            </a:endParaRPr>
          </a:p>
        </p:txBody>
      </p:sp>
      <p:grpSp>
        <p:nvGrpSpPr>
          <p:cNvPr id="11" name="Group 43"/>
          <p:cNvGrpSpPr>
            <a:grpSpLocks/>
          </p:cNvGrpSpPr>
          <p:nvPr/>
        </p:nvGrpSpPr>
        <p:grpSpPr bwMode="auto">
          <a:xfrm>
            <a:off x="1101686" y="2667000"/>
            <a:ext cx="7813714" cy="3886200"/>
            <a:chOff x="1996575" y="1676400"/>
            <a:chExt cx="7669580" cy="5029200"/>
          </a:xfrm>
        </p:grpSpPr>
        <p:sp>
          <p:nvSpPr>
            <p:cNvPr id="12" name="Line 30"/>
            <p:cNvSpPr>
              <a:spLocks noChangeShapeType="1"/>
            </p:cNvSpPr>
            <p:nvPr/>
          </p:nvSpPr>
          <p:spPr bwMode="auto">
            <a:xfrm>
              <a:off x="7931150" y="6097588"/>
              <a:ext cx="0" cy="190500"/>
            </a:xfrm>
            <a:prstGeom prst="line">
              <a:avLst/>
            </a:prstGeom>
            <a:noFill/>
            <a:ln w="9525">
              <a:noFill/>
              <a:round/>
              <a:headEnd/>
              <a:tailEnd/>
            </a:ln>
          </p:spPr>
          <p:txBody>
            <a:bodyPr/>
            <a:lstStyle/>
            <a:p>
              <a:endParaRPr lang="en-US">
                <a:solidFill>
                  <a:srgbClr val="0000FF"/>
                </a:solidFill>
              </a:endParaRPr>
            </a:p>
          </p:txBody>
        </p:sp>
        <p:sp>
          <p:nvSpPr>
            <p:cNvPr id="13" name="Line 6"/>
            <p:cNvSpPr>
              <a:spLocks noChangeShapeType="1"/>
            </p:cNvSpPr>
            <p:nvPr/>
          </p:nvSpPr>
          <p:spPr bwMode="auto">
            <a:xfrm>
              <a:off x="2085976" y="1676400"/>
              <a:ext cx="0" cy="4308475"/>
            </a:xfrm>
            <a:prstGeom prst="line">
              <a:avLst/>
            </a:prstGeom>
            <a:ln>
              <a:headEnd type="triangle" w="med" len="med"/>
              <a:tailEnd/>
            </a:ln>
          </p:spPr>
          <p:style>
            <a:lnRef idx="3">
              <a:schemeClr val="dk1"/>
            </a:lnRef>
            <a:fillRef idx="0">
              <a:schemeClr val="dk1"/>
            </a:fillRef>
            <a:effectRef idx="2">
              <a:schemeClr val="dk1"/>
            </a:effectRef>
            <a:fontRef idx="minor">
              <a:schemeClr val="tx1"/>
            </a:fontRef>
          </p:style>
          <p:txBody>
            <a:bodyPr/>
            <a:lstStyle/>
            <a:p>
              <a:pPr eaLnBrk="0" hangingPunct="0">
                <a:defRPr/>
              </a:pPr>
              <a:endParaRPr lang="en-US">
                <a:solidFill>
                  <a:srgbClr val="0000FF"/>
                </a:solidFill>
              </a:endParaRPr>
            </a:p>
          </p:txBody>
        </p:sp>
        <p:grpSp>
          <p:nvGrpSpPr>
            <p:cNvPr id="14" name="Group 73"/>
            <p:cNvGrpSpPr>
              <a:grpSpLocks/>
            </p:cNvGrpSpPr>
            <p:nvPr/>
          </p:nvGrpSpPr>
          <p:grpSpPr bwMode="auto">
            <a:xfrm>
              <a:off x="4903788" y="2682875"/>
              <a:ext cx="3698874" cy="817563"/>
              <a:chOff x="3310700" y="2683205"/>
              <a:chExt cx="3698397" cy="817857"/>
            </a:xfrm>
          </p:grpSpPr>
          <p:grpSp>
            <p:nvGrpSpPr>
              <p:cNvPr id="46" name="Group 52"/>
              <p:cNvGrpSpPr>
                <a:grpSpLocks/>
              </p:cNvGrpSpPr>
              <p:nvPr/>
            </p:nvGrpSpPr>
            <p:grpSpPr bwMode="auto">
              <a:xfrm>
                <a:off x="3310700" y="2683205"/>
                <a:ext cx="3698397" cy="817857"/>
                <a:chOff x="4408490" y="2655888"/>
                <a:chExt cx="3738563" cy="982662"/>
              </a:xfrm>
            </p:grpSpPr>
            <p:sp>
              <p:nvSpPr>
                <p:cNvPr id="48" name="Freeform 4"/>
                <p:cNvSpPr>
                  <a:spLocks/>
                </p:cNvSpPr>
                <p:nvPr/>
              </p:nvSpPr>
              <p:spPr bwMode="gray">
                <a:xfrm>
                  <a:off x="7494008" y="2655888"/>
                  <a:ext cx="645022" cy="982662"/>
                </a:xfrm>
                <a:custGeom>
                  <a:avLst/>
                  <a:gdLst/>
                  <a:ahLst/>
                  <a:cxnLst>
                    <a:cxn ang="0">
                      <a:pos x="308" y="120"/>
                    </a:cxn>
                    <a:cxn ang="0">
                      <a:pos x="0" y="444"/>
                    </a:cxn>
                    <a:cxn ang="0">
                      <a:pos x="0" y="286"/>
                    </a:cxn>
                    <a:cxn ang="0">
                      <a:pos x="308" y="0"/>
                    </a:cxn>
                    <a:cxn ang="0">
                      <a:pos x="308" y="120"/>
                    </a:cxn>
                  </a:cxnLst>
                  <a:rect l="0" t="0" r="r" b="b"/>
                  <a:pathLst>
                    <a:path w="308" h="444">
                      <a:moveTo>
                        <a:pt x="308" y="120"/>
                      </a:moveTo>
                      <a:lnTo>
                        <a:pt x="0" y="444"/>
                      </a:lnTo>
                      <a:lnTo>
                        <a:pt x="0" y="286"/>
                      </a:lnTo>
                      <a:lnTo>
                        <a:pt x="308" y="0"/>
                      </a:lnTo>
                      <a:lnTo>
                        <a:pt x="308" y="120"/>
                      </a:lnTo>
                      <a:close/>
                    </a:path>
                  </a:pathLst>
                </a:custGeom>
                <a:gradFill rotWithShape="1">
                  <a:gsLst>
                    <a:gs pos="0">
                      <a:srgbClr val="00563F">
                        <a:gamma/>
                        <a:shade val="46275"/>
                        <a:invGamma/>
                      </a:srgbClr>
                    </a:gs>
                    <a:gs pos="50000">
                      <a:srgbClr val="00563F"/>
                    </a:gs>
                    <a:gs pos="100000">
                      <a:srgbClr val="00563F">
                        <a:gamma/>
                        <a:shade val="46275"/>
                        <a:invGamma/>
                      </a:srgbClr>
                    </a:gs>
                  </a:gsLst>
                  <a:lin ang="2700000" scaled="1"/>
                </a:gradFill>
                <a:ln w="0">
                  <a:noFill/>
                  <a:prstDash val="solid"/>
                  <a:round/>
                  <a:headEnd/>
                  <a:tailEnd/>
                </a:ln>
              </p:spPr>
              <p:txBody>
                <a:bodyPr/>
                <a:lstStyle/>
                <a:p>
                  <a:pPr eaLnBrk="0" hangingPunct="0">
                    <a:defRPr/>
                  </a:pPr>
                  <a:endParaRPr lang="en-US" b="1">
                    <a:solidFill>
                      <a:srgbClr val="0000FF"/>
                    </a:solidFill>
                    <a:latin typeface=".VnTime" pitchFamily="34" charset="0"/>
                    <a:cs typeface="Arial" charset="0"/>
                  </a:endParaRPr>
                </a:p>
              </p:txBody>
            </p:sp>
            <p:sp>
              <p:nvSpPr>
                <p:cNvPr id="49" name="Freeform 5"/>
                <p:cNvSpPr>
                  <a:spLocks/>
                </p:cNvSpPr>
                <p:nvPr/>
              </p:nvSpPr>
              <p:spPr bwMode="gray">
                <a:xfrm>
                  <a:off x="4408490" y="2655888"/>
                  <a:ext cx="3738563" cy="627759"/>
                </a:xfrm>
                <a:custGeom>
                  <a:avLst/>
                  <a:gdLst/>
                  <a:ahLst/>
                  <a:cxnLst>
                    <a:cxn ang="0">
                      <a:pos x="1478" y="284"/>
                    </a:cxn>
                    <a:cxn ang="0">
                      <a:pos x="0" y="284"/>
                    </a:cxn>
                    <a:cxn ang="0">
                      <a:pos x="446" y="0"/>
                    </a:cxn>
                    <a:cxn ang="0">
                      <a:pos x="1786" y="0"/>
                    </a:cxn>
                    <a:cxn ang="0">
                      <a:pos x="1478" y="284"/>
                    </a:cxn>
                  </a:cxnLst>
                  <a:rect l="0" t="0" r="r" b="b"/>
                  <a:pathLst>
                    <a:path w="1786" h="284">
                      <a:moveTo>
                        <a:pt x="1478" y="284"/>
                      </a:moveTo>
                      <a:lnTo>
                        <a:pt x="0" y="284"/>
                      </a:lnTo>
                      <a:lnTo>
                        <a:pt x="446" y="0"/>
                      </a:lnTo>
                      <a:lnTo>
                        <a:pt x="1786" y="0"/>
                      </a:lnTo>
                      <a:lnTo>
                        <a:pt x="1478" y="284"/>
                      </a:lnTo>
                      <a:close/>
                    </a:path>
                  </a:pathLst>
                </a:custGeom>
                <a:solidFill>
                  <a:srgbClr val="00CC99"/>
                </a:solidFill>
                <a:ln w="0">
                  <a:noFill/>
                  <a:prstDash val="solid"/>
                  <a:round/>
                  <a:headEnd/>
                  <a:tailEnd/>
                </a:ln>
              </p:spPr>
              <p:txBody>
                <a:bodyPr/>
                <a:lstStyle/>
                <a:p>
                  <a:pPr eaLnBrk="0" hangingPunct="0">
                    <a:defRPr/>
                  </a:pPr>
                  <a:endParaRPr lang="en-US" b="1">
                    <a:solidFill>
                      <a:srgbClr val="0000FF"/>
                    </a:solidFill>
                    <a:latin typeface=".VnTime" pitchFamily="34" charset="0"/>
                    <a:cs typeface="Arial" charset="0"/>
                  </a:endParaRPr>
                </a:p>
              </p:txBody>
            </p:sp>
            <p:sp>
              <p:nvSpPr>
                <p:cNvPr id="50" name="Rectangle 21"/>
                <p:cNvSpPr>
                  <a:spLocks noChangeArrowheads="1"/>
                </p:cNvSpPr>
                <p:nvPr/>
              </p:nvSpPr>
              <p:spPr bwMode="gray">
                <a:xfrm>
                  <a:off x="4414908" y="3283647"/>
                  <a:ext cx="3095146" cy="352994"/>
                </a:xfrm>
                <a:prstGeom prst="rect">
                  <a:avLst/>
                </a:prstGeom>
                <a:gradFill rotWithShape="1">
                  <a:gsLst>
                    <a:gs pos="0">
                      <a:srgbClr val="00906A">
                        <a:gamma/>
                        <a:shade val="72549"/>
                        <a:invGamma/>
                      </a:srgbClr>
                    </a:gs>
                    <a:gs pos="50000">
                      <a:srgbClr val="00906A"/>
                    </a:gs>
                    <a:gs pos="100000">
                      <a:srgbClr val="00906A">
                        <a:gamma/>
                        <a:shade val="72549"/>
                        <a:invGamma/>
                      </a:srgbClr>
                    </a:gs>
                  </a:gsLst>
                  <a:lin ang="2700000" scaled="1"/>
                </a:gradFill>
                <a:ln w="9525">
                  <a:noFill/>
                  <a:miter lim="800000"/>
                  <a:headEnd/>
                  <a:tailEnd/>
                </a:ln>
                <a:effectLst/>
              </p:spPr>
              <p:txBody>
                <a:bodyPr wrap="none" anchor="ctr"/>
                <a:lstStyle/>
                <a:p>
                  <a:pPr algn="ctr" eaLnBrk="0" hangingPunct="0">
                    <a:defRPr/>
                  </a:pPr>
                  <a:endParaRPr lang="en-US" b="1">
                    <a:solidFill>
                      <a:srgbClr val="0000FF"/>
                    </a:solidFill>
                    <a:latin typeface=".VnTime" pitchFamily="34" charset="0"/>
                    <a:cs typeface="Arial" charset="0"/>
                  </a:endParaRPr>
                </a:p>
              </p:txBody>
            </p:sp>
          </p:grpSp>
          <p:sp>
            <p:nvSpPr>
              <p:cNvPr id="47" name="Text Box 17"/>
              <p:cNvSpPr txBox="1">
                <a:spLocks noChangeArrowheads="1"/>
              </p:cNvSpPr>
              <p:nvPr/>
            </p:nvSpPr>
            <p:spPr bwMode="auto">
              <a:xfrm>
                <a:off x="3962400" y="2753887"/>
                <a:ext cx="2335696" cy="333303"/>
              </a:xfrm>
              <a:prstGeom prst="rect">
                <a:avLst/>
              </a:prstGeom>
              <a:noFill/>
              <a:ln w="9525">
                <a:noFill/>
                <a:miter lim="800000"/>
                <a:headEnd/>
                <a:tailEnd/>
              </a:ln>
            </p:spPr>
            <p:txBody>
              <a:bodyPr/>
              <a:lstStyle/>
              <a:p>
                <a:pPr algn="ctr" eaLnBrk="0" hangingPunct="0">
                  <a:defRPr/>
                </a:pPr>
                <a:r>
                  <a:rPr lang="en-US" sz="1400" b="1" cap="all">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rPr>
                  <a:t>Xã hội tư bản</a:t>
                </a:r>
              </a:p>
              <a:p>
                <a:pPr algn="ctr" eaLnBrk="0" hangingPunct="0">
                  <a:defRPr/>
                </a:pPr>
                <a:endParaRPr lang="en-US" sz="1400" b="1" cap="all">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endParaRPr>
              </a:p>
            </p:txBody>
          </p:sp>
        </p:grpSp>
        <p:grpSp>
          <p:nvGrpSpPr>
            <p:cNvPr id="15" name="Group 74"/>
            <p:cNvGrpSpPr>
              <a:grpSpLocks/>
            </p:cNvGrpSpPr>
            <p:nvPr/>
          </p:nvGrpSpPr>
          <p:grpSpPr bwMode="auto">
            <a:xfrm>
              <a:off x="3986212" y="3495675"/>
              <a:ext cx="3975096" cy="1337229"/>
              <a:chOff x="2391989" y="3495777"/>
              <a:chExt cx="3974797" cy="1337359"/>
            </a:xfrm>
          </p:grpSpPr>
          <p:sp>
            <p:nvSpPr>
              <p:cNvPr id="41" name="Freeform 6"/>
              <p:cNvSpPr>
                <a:spLocks/>
              </p:cNvSpPr>
              <p:nvPr/>
            </p:nvSpPr>
            <p:spPr bwMode="gray">
              <a:xfrm>
                <a:off x="5722310" y="3495777"/>
                <a:ext cx="638126" cy="814467"/>
              </a:xfrm>
              <a:custGeom>
                <a:avLst/>
                <a:gdLst/>
                <a:ahLst/>
                <a:cxnLst>
                  <a:cxn ang="0">
                    <a:pos x="308" y="120"/>
                  </a:cxn>
                  <a:cxn ang="0">
                    <a:pos x="0" y="442"/>
                  </a:cxn>
                  <a:cxn ang="0">
                    <a:pos x="0" y="286"/>
                  </a:cxn>
                  <a:cxn ang="0">
                    <a:pos x="308" y="0"/>
                  </a:cxn>
                  <a:cxn ang="0">
                    <a:pos x="308" y="120"/>
                  </a:cxn>
                </a:cxnLst>
                <a:rect l="0" t="0" r="r" b="b"/>
                <a:pathLst>
                  <a:path w="308" h="442">
                    <a:moveTo>
                      <a:pt x="308" y="120"/>
                    </a:moveTo>
                    <a:lnTo>
                      <a:pt x="0" y="442"/>
                    </a:lnTo>
                    <a:lnTo>
                      <a:pt x="0" y="286"/>
                    </a:lnTo>
                    <a:lnTo>
                      <a:pt x="308" y="0"/>
                    </a:lnTo>
                    <a:lnTo>
                      <a:pt x="308" y="120"/>
                    </a:lnTo>
                    <a:close/>
                  </a:path>
                </a:pathLst>
              </a:custGeom>
              <a:gradFill rotWithShape="1">
                <a:gsLst>
                  <a:gs pos="0">
                    <a:srgbClr val="4B1092">
                      <a:gamma/>
                      <a:shade val="46275"/>
                      <a:invGamma/>
                    </a:srgbClr>
                  </a:gs>
                  <a:gs pos="50000">
                    <a:srgbClr val="4B1092"/>
                  </a:gs>
                  <a:gs pos="100000">
                    <a:srgbClr val="4B1092">
                      <a:gamma/>
                      <a:shade val="46275"/>
                      <a:invGamma/>
                    </a:srgbClr>
                  </a:gs>
                </a:gsLst>
                <a:lin ang="2700000" scaled="1"/>
              </a:gradFill>
              <a:ln w="0">
                <a:noFill/>
                <a:prstDash val="solid"/>
                <a:round/>
                <a:headEnd/>
                <a:tailEnd/>
              </a:ln>
            </p:spPr>
            <p:txBody>
              <a:bodyPr/>
              <a:lstStyle/>
              <a:p>
                <a:pPr eaLnBrk="0" hangingPunct="0">
                  <a:defRPr/>
                </a:pPr>
                <a:endParaRPr lang="en-US" b="1">
                  <a:solidFill>
                    <a:srgbClr val="0000FF"/>
                  </a:solidFill>
                  <a:latin typeface=".VnTime" pitchFamily="34" charset="0"/>
                  <a:cs typeface="Arial" charset="0"/>
                </a:endParaRPr>
              </a:p>
            </p:txBody>
          </p:sp>
          <p:sp>
            <p:nvSpPr>
              <p:cNvPr id="42" name="Freeform 7"/>
              <p:cNvSpPr>
                <a:spLocks/>
              </p:cNvSpPr>
              <p:nvPr/>
            </p:nvSpPr>
            <p:spPr bwMode="gray">
              <a:xfrm>
                <a:off x="2391989" y="3495777"/>
                <a:ext cx="3974797" cy="522339"/>
              </a:xfrm>
              <a:custGeom>
                <a:avLst/>
                <a:gdLst/>
                <a:ahLst/>
                <a:cxnLst>
                  <a:cxn ang="0">
                    <a:pos x="1612" y="284"/>
                  </a:cxn>
                  <a:cxn ang="0">
                    <a:pos x="0" y="284"/>
                  </a:cxn>
                  <a:cxn ang="0">
                    <a:pos x="446" y="0"/>
                  </a:cxn>
                  <a:cxn ang="0">
                    <a:pos x="1920" y="0"/>
                  </a:cxn>
                  <a:cxn ang="0">
                    <a:pos x="1612" y="284"/>
                  </a:cxn>
                </a:cxnLst>
                <a:rect l="0" t="0" r="r" b="b"/>
                <a:pathLst>
                  <a:path w="1920" h="284">
                    <a:moveTo>
                      <a:pt x="1612" y="284"/>
                    </a:moveTo>
                    <a:lnTo>
                      <a:pt x="0" y="284"/>
                    </a:lnTo>
                    <a:lnTo>
                      <a:pt x="446" y="0"/>
                    </a:lnTo>
                    <a:lnTo>
                      <a:pt x="1920" y="0"/>
                    </a:lnTo>
                    <a:lnTo>
                      <a:pt x="1612" y="284"/>
                    </a:lnTo>
                    <a:close/>
                  </a:path>
                </a:pathLst>
              </a:custGeom>
              <a:solidFill>
                <a:srgbClr val="A77BFF"/>
              </a:solidFill>
              <a:ln w="0">
                <a:noFill/>
                <a:prstDash val="solid"/>
                <a:round/>
                <a:headEnd/>
                <a:tailEnd/>
              </a:ln>
            </p:spPr>
            <p:txBody>
              <a:bodyPr/>
              <a:lstStyle/>
              <a:p>
                <a:pPr eaLnBrk="0" hangingPunct="0">
                  <a:defRPr/>
                </a:pPr>
                <a:endParaRPr lang="en-US" b="1">
                  <a:solidFill>
                    <a:srgbClr val="0000FF"/>
                  </a:solidFill>
                  <a:latin typeface=".VnTime" pitchFamily="34" charset="0"/>
                  <a:cs typeface="Arial" charset="0"/>
                </a:endParaRPr>
              </a:p>
            </p:txBody>
          </p:sp>
          <p:sp>
            <p:nvSpPr>
              <p:cNvPr id="43" name="Rectangle 22"/>
              <p:cNvSpPr>
                <a:spLocks noChangeArrowheads="1"/>
              </p:cNvSpPr>
              <p:nvPr/>
            </p:nvSpPr>
            <p:spPr bwMode="gray">
              <a:xfrm>
                <a:off x="2393577" y="4018116"/>
                <a:ext cx="3335083" cy="287365"/>
              </a:xfrm>
              <a:prstGeom prst="rect">
                <a:avLst/>
              </a:prstGeom>
              <a:gradFill rotWithShape="1">
                <a:gsLst>
                  <a:gs pos="0">
                    <a:srgbClr val="8041FF">
                      <a:gamma/>
                      <a:shade val="72549"/>
                      <a:invGamma/>
                    </a:srgbClr>
                  </a:gs>
                  <a:gs pos="50000">
                    <a:srgbClr val="8041FF"/>
                  </a:gs>
                  <a:gs pos="100000">
                    <a:srgbClr val="8041FF">
                      <a:gamma/>
                      <a:shade val="72549"/>
                      <a:invGamma/>
                    </a:srgbClr>
                  </a:gs>
                </a:gsLst>
                <a:lin ang="2700000" scaled="1"/>
              </a:gradFill>
              <a:ln w="9525">
                <a:noFill/>
                <a:miter lim="800000"/>
                <a:headEnd/>
                <a:tailEnd/>
              </a:ln>
              <a:effectLst/>
            </p:spPr>
            <p:txBody>
              <a:bodyPr wrap="none" anchor="ctr"/>
              <a:lstStyle/>
              <a:p>
                <a:pPr algn="ctr" eaLnBrk="0" hangingPunct="0">
                  <a:defRPr/>
                </a:pPr>
                <a:endParaRPr lang="en-US" sz="1600" b="1">
                  <a:solidFill>
                    <a:srgbClr val="0000FF"/>
                  </a:solidFill>
                  <a:latin typeface=".VnTime" pitchFamily="34" charset="0"/>
                  <a:cs typeface="Arial" charset="0"/>
                </a:endParaRPr>
              </a:p>
            </p:txBody>
          </p:sp>
          <p:sp>
            <p:nvSpPr>
              <p:cNvPr id="44" name="Text Box 27"/>
              <p:cNvSpPr txBox="1">
                <a:spLocks noChangeArrowheads="1"/>
              </p:cNvSpPr>
              <p:nvPr/>
            </p:nvSpPr>
            <p:spPr bwMode="gray">
              <a:xfrm>
                <a:off x="3541885" y="4035579"/>
                <a:ext cx="195570" cy="797557"/>
              </a:xfrm>
              <a:prstGeom prst="rect">
                <a:avLst/>
              </a:prstGeom>
              <a:noFill/>
              <a:ln w="9525">
                <a:noFill/>
                <a:miter lim="800000"/>
                <a:headEnd/>
                <a:tailEnd/>
              </a:ln>
              <a:effectLst/>
            </p:spPr>
            <p:txBody>
              <a:bodyPr wrap="none">
                <a:spAutoFit/>
              </a:bodyPr>
              <a:lstStyle/>
              <a:p>
                <a:pPr eaLnBrk="0" hangingPunct="0">
                  <a:defRPr/>
                </a:pPr>
                <a:endParaRPr lang="en-US" b="1">
                  <a:solidFill>
                    <a:srgbClr val="0000FF"/>
                  </a:solidFill>
                  <a:latin typeface=".VnTime" pitchFamily="34" charset="0"/>
                  <a:cs typeface="Arial" charset="0"/>
                </a:endParaRPr>
              </a:p>
            </p:txBody>
          </p:sp>
          <p:sp>
            <p:nvSpPr>
              <p:cNvPr id="45" name="Text Box 18"/>
              <p:cNvSpPr txBox="1">
                <a:spLocks noChangeArrowheads="1"/>
              </p:cNvSpPr>
              <p:nvPr/>
            </p:nvSpPr>
            <p:spPr bwMode="auto">
              <a:xfrm>
                <a:off x="3048000" y="3620590"/>
                <a:ext cx="2667000" cy="333303"/>
              </a:xfrm>
              <a:prstGeom prst="rect">
                <a:avLst/>
              </a:prstGeom>
              <a:noFill/>
              <a:ln w="9525">
                <a:noFill/>
                <a:miter lim="800000"/>
                <a:headEnd/>
                <a:tailEnd/>
              </a:ln>
            </p:spPr>
            <p:txBody>
              <a:bodyPr/>
              <a:lstStyle/>
              <a:p>
                <a:pPr algn="ctr" eaLnBrk="0" hangingPunct="0">
                  <a:defRPr/>
                </a:pPr>
                <a:r>
                  <a:rPr lang="en-US" sz="1400" b="1" cap="all">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rPr>
                  <a:t>Xã hội phong kiến</a:t>
                </a:r>
              </a:p>
              <a:p>
                <a:pPr algn="ctr" eaLnBrk="0" hangingPunct="0">
                  <a:defRPr/>
                </a:pPr>
                <a:endParaRPr lang="en-US" sz="1400" b="1" cap="all">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endParaRPr>
              </a:p>
            </p:txBody>
          </p:sp>
        </p:grpSp>
        <p:grpSp>
          <p:nvGrpSpPr>
            <p:cNvPr id="16" name="Group 75"/>
            <p:cNvGrpSpPr>
              <a:grpSpLocks/>
            </p:cNvGrpSpPr>
            <p:nvPr/>
          </p:nvGrpSpPr>
          <p:grpSpPr bwMode="auto">
            <a:xfrm>
              <a:off x="3073401" y="4300536"/>
              <a:ext cx="4241799" cy="1302302"/>
              <a:chOff x="1479561" y="4300422"/>
              <a:chExt cx="4241772" cy="1301318"/>
            </a:xfrm>
          </p:grpSpPr>
          <p:sp>
            <p:nvSpPr>
              <p:cNvPr id="36" name="Freeform 8"/>
              <p:cNvSpPr>
                <a:spLocks/>
              </p:cNvSpPr>
              <p:nvPr/>
            </p:nvSpPr>
            <p:spPr bwMode="gray">
              <a:xfrm>
                <a:off x="5078399" y="4300422"/>
                <a:ext cx="634996" cy="816944"/>
              </a:xfrm>
              <a:custGeom>
                <a:avLst/>
                <a:gdLst/>
                <a:ahLst/>
                <a:cxnLst>
                  <a:cxn ang="0">
                    <a:pos x="306" y="122"/>
                  </a:cxn>
                  <a:cxn ang="0">
                    <a:pos x="0" y="444"/>
                  </a:cxn>
                  <a:cxn ang="0">
                    <a:pos x="0" y="286"/>
                  </a:cxn>
                  <a:cxn ang="0">
                    <a:pos x="306" y="0"/>
                  </a:cxn>
                  <a:cxn ang="0">
                    <a:pos x="306" y="122"/>
                  </a:cxn>
                </a:cxnLst>
                <a:rect l="0" t="0" r="r" b="b"/>
                <a:pathLst>
                  <a:path w="306" h="444">
                    <a:moveTo>
                      <a:pt x="306" y="122"/>
                    </a:moveTo>
                    <a:lnTo>
                      <a:pt x="0" y="444"/>
                    </a:lnTo>
                    <a:lnTo>
                      <a:pt x="0" y="286"/>
                    </a:lnTo>
                    <a:lnTo>
                      <a:pt x="306" y="0"/>
                    </a:lnTo>
                    <a:lnTo>
                      <a:pt x="306" y="122"/>
                    </a:lnTo>
                    <a:close/>
                  </a:path>
                </a:pathLst>
              </a:custGeom>
              <a:gradFill rotWithShape="1">
                <a:gsLst>
                  <a:gs pos="0">
                    <a:srgbClr val="90330A">
                      <a:gamma/>
                      <a:shade val="46275"/>
                      <a:invGamma/>
                    </a:srgbClr>
                  </a:gs>
                  <a:gs pos="50000">
                    <a:srgbClr val="90330A"/>
                  </a:gs>
                  <a:gs pos="100000">
                    <a:srgbClr val="90330A">
                      <a:gamma/>
                      <a:shade val="46275"/>
                      <a:invGamma/>
                    </a:srgbClr>
                  </a:gs>
                </a:gsLst>
                <a:lin ang="2700000" scaled="1"/>
              </a:gradFill>
              <a:ln w="0">
                <a:noFill/>
                <a:prstDash val="solid"/>
                <a:round/>
                <a:headEnd/>
                <a:tailEnd/>
              </a:ln>
            </p:spPr>
            <p:txBody>
              <a:bodyPr/>
              <a:lstStyle/>
              <a:p>
                <a:pPr eaLnBrk="0" hangingPunct="0">
                  <a:defRPr/>
                </a:pPr>
                <a:endParaRPr lang="en-US" b="1">
                  <a:solidFill>
                    <a:srgbClr val="0000FF"/>
                  </a:solidFill>
                  <a:latin typeface=".VnTime" pitchFamily="34" charset="0"/>
                  <a:cs typeface="Arial" charset="0"/>
                </a:endParaRPr>
              </a:p>
            </p:txBody>
          </p:sp>
          <p:sp>
            <p:nvSpPr>
              <p:cNvPr id="37" name="Freeform 23"/>
              <p:cNvSpPr>
                <a:spLocks/>
              </p:cNvSpPr>
              <p:nvPr/>
            </p:nvSpPr>
            <p:spPr bwMode="gray">
              <a:xfrm>
                <a:off x="1479561" y="4300422"/>
                <a:ext cx="4241772" cy="526651"/>
              </a:xfrm>
              <a:custGeom>
                <a:avLst/>
                <a:gdLst/>
                <a:ahLst/>
                <a:cxnLst>
                  <a:cxn ang="0">
                    <a:pos x="1742" y="286"/>
                  </a:cxn>
                  <a:cxn ang="0">
                    <a:pos x="0" y="286"/>
                  </a:cxn>
                  <a:cxn ang="0">
                    <a:pos x="446" y="0"/>
                  </a:cxn>
                  <a:cxn ang="0">
                    <a:pos x="2048" y="0"/>
                  </a:cxn>
                  <a:cxn ang="0">
                    <a:pos x="1742" y="286"/>
                  </a:cxn>
                </a:cxnLst>
                <a:rect l="0" t="0" r="r" b="b"/>
                <a:pathLst>
                  <a:path w="2048" h="286">
                    <a:moveTo>
                      <a:pt x="1742" y="286"/>
                    </a:moveTo>
                    <a:lnTo>
                      <a:pt x="0" y="286"/>
                    </a:lnTo>
                    <a:lnTo>
                      <a:pt x="446" y="0"/>
                    </a:lnTo>
                    <a:lnTo>
                      <a:pt x="2048" y="0"/>
                    </a:lnTo>
                    <a:lnTo>
                      <a:pt x="1742" y="286"/>
                    </a:lnTo>
                    <a:close/>
                  </a:path>
                </a:pathLst>
              </a:custGeom>
              <a:solidFill>
                <a:srgbClr val="FF9966"/>
              </a:solidFill>
              <a:ln w="0">
                <a:noFill/>
                <a:prstDash val="solid"/>
                <a:round/>
                <a:headEnd/>
                <a:tailEnd/>
              </a:ln>
            </p:spPr>
            <p:txBody>
              <a:bodyPr/>
              <a:lstStyle/>
              <a:p>
                <a:pPr eaLnBrk="0" hangingPunct="0">
                  <a:defRPr/>
                </a:pPr>
                <a:endParaRPr lang="en-US" b="1">
                  <a:solidFill>
                    <a:srgbClr val="0000FF"/>
                  </a:solidFill>
                  <a:latin typeface=".VnTime" pitchFamily="34" charset="0"/>
                  <a:cs typeface="Arial" charset="0"/>
                </a:endParaRPr>
              </a:p>
            </p:txBody>
          </p:sp>
          <p:sp>
            <p:nvSpPr>
              <p:cNvPr id="38" name="Rectangle 24"/>
              <p:cNvSpPr>
                <a:spLocks noChangeArrowheads="1"/>
              </p:cNvSpPr>
              <p:nvPr/>
            </p:nvSpPr>
            <p:spPr bwMode="gray">
              <a:xfrm>
                <a:off x="1482736" y="4827073"/>
                <a:ext cx="3609951" cy="285534"/>
              </a:xfrm>
              <a:prstGeom prst="rect">
                <a:avLst/>
              </a:prstGeom>
              <a:gradFill rotWithShape="1">
                <a:gsLst>
                  <a:gs pos="0">
                    <a:srgbClr val="DC7150">
                      <a:gamma/>
                      <a:shade val="72549"/>
                      <a:invGamma/>
                    </a:srgbClr>
                  </a:gs>
                  <a:gs pos="50000">
                    <a:srgbClr val="DC7150"/>
                  </a:gs>
                  <a:gs pos="100000">
                    <a:srgbClr val="DC7150">
                      <a:gamma/>
                      <a:shade val="72549"/>
                      <a:invGamma/>
                    </a:srgbClr>
                  </a:gs>
                </a:gsLst>
                <a:lin ang="2700000" scaled="1"/>
              </a:gradFill>
              <a:ln w="9525">
                <a:noFill/>
                <a:miter lim="800000"/>
                <a:headEnd/>
                <a:tailEnd/>
              </a:ln>
              <a:effectLst/>
            </p:spPr>
            <p:txBody>
              <a:bodyPr wrap="none" anchor="ctr"/>
              <a:lstStyle/>
              <a:p>
                <a:pPr algn="ctr" eaLnBrk="0" hangingPunct="0">
                  <a:defRPr/>
                </a:pPr>
                <a:endParaRPr lang="en-US" b="1">
                  <a:solidFill>
                    <a:srgbClr val="0000FF"/>
                  </a:solidFill>
                  <a:latin typeface=".VnTime" pitchFamily="34" charset="0"/>
                  <a:cs typeface="Arial" charset="0"/>
                </a:endParaRPr>
              </a:p>
            </p:txBody>
          </p:sp>
          <p:sp>
            <p:nvSpPr>
              <p:cNvPr id="39" name="Text Box 28"/>
              <p:cNvSpPr txBox="1">
                <a:spLocks noChangeArrowheads="1"/>
              </p:cNvSpPr>
              <p:nvPr/>
            </p:nvSpPr>
            <p:spPr bwMode="gray">
              <a:xfrm>
                <a:off x="2713673" y="4804864"/>
                <a:ext cx="195584" cy="796876"/>
              </a:xfrm>
              <a:prstGeom prst="rect">
                <a:avLst/>
              </a:prstGeom>
              <a:noFill/>
              <a:ln w="9525">
                <a:noFill/>
                <a:miter lim="800000"/>
                <a:headEnd/>
                <a:tailEnd/>
              </a:ln>
              <a:effectLst/>
            </p:spPr>
            <p:txBody>
              <a:bodyPr wrap="none">
                <a:spAutoFit/>
              </a:bodyPr>
              <a:lstStyle/>
              <a:p>
                <a:pPr eaLnBrk="0" hangingPunct="0">
                  <a:defRPr/>
                </a:pPr>
                <a:endParaRPr lang="en-US" b="1">
                  <a:solidFill>
                    <a:srgbClr val="0000FF"/>
                  </a:solidFill>
                  <a:latin typeface=".VnTime" pitchFamily="34" charset="0"/>
                  <a:cs typeface="Arial" charset="0"/>
                </a:endParaRPr>
              </a:p>
            </p:txBody>
          </p:sp>
          <p:sp>
            <p:nvSpPr>
              <p:cNvPr id="40" name="Text Box 19"/>
              <p:cNvSpPr txBox="1">
                <a:spLocks noChangeArrowheads="1"/>
              </p:cNvSpPr>
              <p:nvPr/>
            </p:nvSpPr>
            <p:spPr bwMode="auto">
              <a:xfrm>
                <a:off x="2209800" y="4382590"/>
                <a:ext cx="2935357" cy="294915"/>
              </a:xfrm>
              <a:prstGeom prst="rect">
                <a:avLst/>
              </a:prstGeom>
              <a:noFill/>
              <a:ln w="9525">
                <a:noFill/>
                <a:miter lim="800000"/>
                <a:headEnd/>
                <a:tailEnd/>
              </a:ln>
            </p:spPr>
            <p:txBody>
              <a:bodyPr/>
              <a:lstStyle/>
              <a:p>
                <a:pPr algn="ctr" eaLnBrk="0" hangingPunct="0">
                  <a:defRPr/>
                </a:pPr>
                <a:r>
                  <a:rPr lang="en-US" sz="1400" b="1" cap="all">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rPr>
                  <a:t>Xã hội chiếm hữu nô lệ</a:t>
                </a:r>
              </a:p>
              <a:p>
                <a:pPr algn="ctr" eaLnBrk="0" hangingPunct="0">
                  <a:defRPr/>
                </a:pPr>
                <a:endParaRPr lang="en-US" sz="1600" b="1" cap="all">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VnTime" pitchFamily="34" charset="0"/>
                </a:endParaRPr>
              </a:p>
            </p:txBody>
          </p:sp>
        </p:grpSp>
        <p:grpSp>
          <p:nvGrpSpPr>
            <p:cNvPr id="17" name="Group 76"/>
            <p:cNvGrpSpPr>
              <a:grpSpLocks/>
            </p:cNvGrpSpPr>
            <p:nvPr/>
          </p:nvGrpSpPr>
          <p:grpSpPr bwMode="auto">
            <a:xfrm>
              <a:off x="2051110" y="5105391"/>
              <a:ext cx="4621820" cy="1182686"/>
              <a:chOff x="457200" y="5105066"/>
              <a:chExt cx="4621820" cy="1182524"/>
            </a:xfrm>
          </p:grpSpPr>
          <p:sp>
            <p:nvSpPr>
              <p:cNvPr id="30" name="Line 29"/>
              <p:cNvSpPr>
                <a:spLocks noChangeShapeType="1"/>
              </p:cNvSpPr>
              <p:nvPr/>
            </p:nvSpPr>
            <p:spPr bwMode="auto">
              <a:xfrm>
                <a:off x="457200" y="6097329"/>
                <a:ext cx="0" cy="190261"/>
              </a:xfrm>
              <a:prstGeom prst="line">
                <a:avLst/>
              </a:prstGeom>
              <a:noFill/>
              <a:ln w="9525">
                <a:noFill/>
                <a:round/>
                <a:headEnd/>
                <a:tailEnd/>
              </a:ln>
            </p:spPr>
            <p:txBody>
              <a:bodyPr/>
              <a:lstStyle/>
              <a:p>
                <a:endParaRPr lang="en-US">
                  <a:solidFill>
                    <a:srgbClr val="0000FF"/>
                  </a:solidFill>
                </a:endParaRPr>
              </a:p>
            </p:txBody>
          </p:sp>
          <p:sp>
            <p:nvSpPr>
              <p:cNvPr id="31" name="Freeform 9"/>
              <p:cNvSpPr>
                <a:spLocks/>
              </p:cNvSpPr>
              <p:nvPr/>
            </p:nvSpPr>
            <p:spPr bwMode="gray">
              <a:xfrm>
                <a:off x="4440761" y="5105066"/>
                <a:ext cx="638259" cy="819036"/>
              </a:xfrm>
              <a:custGeom>
                <a:avLst/>
                <a:gdLst/>
                <a:ahLst/>
                <a:cxnLst>
                  <a:cxn ang="0">
                    <a:pos x="308" y="122"/>
                  </a:cxn>
                  <a:cxn ang="0">
                    <a:pos x="0" y="444"/>
                  </a:cxn>
                  <a:cxn ang="0">
                    <a:pos x="0" y="286"/>
                  </a:cxn>
                  <a:cxn ang="0">
                    <a:pos x="308" y="0"/>
                  </a:cxn>
                  <a:cxn ang="0">
                    <a:pos x="308" y="122"/>
                  </a:cxn>
                </a:cxnLst>
                <a:rect l="0" t="0" r="r" b="b"/>
                <a:pathLst>
                  <a:path w="308" h="444">
                    <a:moveTo>
                      <a:pt x="308" y="122"/>
                    </a:moveTo>
                    <a:lnTo>
                      <a:pt x="0" y="444"/>
                    </a:lnTo>
                    <a:lnTo>
                      <a:pt x="0" y="286"/>
                    </a:lnTo>
                    <a:lnTo>
                      <a:pt x="308" y="0"/>
                    </a:lnTo>
                    <a:lnTo>
                      <a:pt x="308" y="122"/>
                    </a:lnTo>
                    <a:close/>
                  </a:path>
                </a:pathLst>
              </a:custGeom>
              <a:gradFill rotWithShape="1">
                <a:gsLst>
                  <a:gs pos="0">
                    <a:srgbClr val="906B0E">
                      <a:gamma/>
                      <a:shade val="46275"/>
                      <a:invGamma/>
                    </a:srgbClr>
                  </a:gs>
                  <a:gs pos="50000">
                    <a:srgbClr val="906B0E"/>
                  </a:gs>
                  <a:gs pos="100000">
                    <a:srgbClr val="906B0E">
                      <a:gamma/>
                      <a:shade val="46275"/>
                      <a:invGamma/>
                    </a:srgbClr>
                  </a:gs>
                </a:gsLst>
                <a:lin ang="2700000" scaled="1"/>
              </a:gradFill>
              <a:ln w="0">
                <a:noFill/>
                <a:prstDash val="solid"/>
                <a:round/>
                <a:headEnd/>
                <a:tailEnd/>
              </a:ln>
            </p:spPr>
            <p:txBody>
              <a:bodyPr/>
              <a:lstStyle/>
              <a:p>
                <a:pPr eaLnBrk="0" hangingPunct="0">
                  <a:defRPr/>
                </a:pPr>
                <a:endParaRPr lang="en-US" b="1">
                  <a:solidFill>
                    <a:srgbClr val="0000FF"/>
                  </a:solidFill>
                  <a:latin typeface=".VnTime" pitchFamily="34" charset="0"/>
                  <a:cs typeface="Arial" charset="0"/>
                </a:endParaRPr>
              </a:p>
            </p:txBody>
          </p:sp>
          <p:sp>
            <p:nvSpPr>
              <p:cNvPr id="32" name="Freeform 10"/>
              <p:cNvSpPr>
                <a:spLocks/>
              </p:cNvSpPr>
              <p:nvPr/>
            </p:nvSpPr>
            <p:spPr bwMode="gray">
              <a:xfrm>
                <a:off x="565165" y="5109828"/>
                <a:ext cx="4513855" cy="522215"/>
              </a:xfrm>
              <a:custGeom>
                <a:avLst/>
                <a:gdLst/>
                <a:ahLst/>
                <a:cxnLst>
                  <a:cxn ang="0">
                    <a:pos x="1872" y="284"/>
                  </a:cxn>
                  <a:cxn ang="0">
                    <a:pos x="0" y="284"/>
                  </a:cxn>
                  <a:cxn ang="0">
                    <a:pos x="446" y="0"/>
                  </a:cxn>
                  <a:cxn ang="0">
                    <a:pos x="2180" y="0"/>
                  </a:cxn>
                  <a:cxn ang="0">
                    <a:pos x="1872" y="284"/>
                  </a:cxn>
                </a:cxnLst>
                <a:rect l="0" t="0" r="r" b="b"/>
                <a:pathLst>
                  <a:path w="2180" h="284">
                    <a:moveTo>
                      <a:pt x="1872" y="284"/>
                    </a:moveTo>
                    <a:lnTo>
                      <a:pt x="0" y="284"/>
                    </a:lnTo>
                    <a:lnTo>
                      <a:pt x="446" y="0"/>
                    </a:lnTo>
                    <a:lnTo>
                      <a:pt x="2180" y="0"/>
                    </a:lnTo>
                    <a:lnTo>
                      <a:pt x="1872" y="284"/>
                    </a:lnTo>
                    <a:close/>
                  </a:path>
                </a:pathLst>
              </a:custGeom>
              <a:solidFill>
                <a:srgbClr val="F2E160"/>
              </a:solidFill>
              <a:ln w="0">
                <a:noFill/>
                <a:prstDash val="solid"/>
                <a:round/>
                <a:headEnd/>
                <a:tailEnd/>
              </a:ln>
            </p:spPr>
            <p:txBody>
              <a:bodyPr/>
              <a:lstStyle/>
              <a:p>
                <a:pPr eaLnBrk="0" hangingPunct="0">
                  <a:defRPr/>
                </a:pPr>
                <a:endParaRPr lang="en-US" b="1">
                  <a:solidFill>
                    <a:srgbClr val="0000FF"/>
                  </a:solidFill>
                  <a:latin typeface=".VnTime" pitchFamily="34" charset="0"/>
                  <a:cs typeface="Arial" charset="0"/>
                </a:endParaRPr>
              </a:p>
            </p:txBody>
          </p:sp>
          <p:sp>
            <p:nvSpPr>
              <p:cNvPr id="33" name="Rectangle 32"/>
              <p:cNvSpPr>
                <a:spLocks noChangeArrowheads="1"/>
              </p:cNvSpPr>
              <p:nvPr/>
            </p:nvSpPr>
            <p:spPr bwMode="gray">
              <a:xfrm>
                <a:off x="563577" y="5633631"/>
                <a:ext cx="3885123" cy="287297"/>
              </a:xfrm>
              <a:prstGeom prst="rect">
                <a:avLst/>
              </a:prstGeom>
              <a:gradFill rotWithShape="1">
                <a:gsLst>
                  <a:gs pos="0">
                    <a:srgbClr val="D0A11C">
                      <a:gamma/>
                      <a:shade val="72549"/>
                      <a:invGamma/>
                    </a:srgbClr>
                  </a:gs>
                  <a:gs pos="50000">
                    <a:srgbClr val="D0A11C"/>
                  </a:gs>
                  <a:gs pos="100000">
                    <a:srgbClr val="D0A11C">
                      <a:gamma/>
                      <a:shade val="72549"/>
                      <a:invGamma/>
                    </a:srgbClr>
                  </a:gs>
                </a:gsLst>
                <a:lin ang="2700000" scaled="1"/>
              </a:gradFill>
              <a:ln w="9525">
                <a:noFill/>
                <a:miter lim="800000"/>
                <a:headEnd/>
                <a:tailEnd/>
              </a:ln>
              <a:effectLst/>
            </p:spPr>
            <p:txBody>
              <a:bodyPr wrap="none" anchor="ctr"/>
              <a:lstStyle/>
              <a:p>
                <a:pPr algn="ctr" eaLnBrk="0" hangingPunct="0">
                  <a:defRPr/>
                </a:pPr>
                <a:endParaRPr lang="en-US" b="1">
                  <a:solidFill>
                    <a:srgbClr val="0000FF"/>
                  </a:solidFill>
                  <a:latin typeface=".VnTime" pitchFamily="34" charset="0"/>
                  <a:cs typeface="Arial" charset="0"/>
                </a:endParaRPr>
              </a:p>
            </p:txBody>
          </p:sp>
          <p:sp>
            <p:nvSpPr>
              <p:cNvPr id="34" name="Text Box 29"/>
              <p:cNvSpPr txBox="1">
                <a:spLocks noChangeArrowheads="1"/>
              </p:cNvSpPr>
              <p:nvPr/>
            </p:nvSpPr>
            <p:spPr bwMode="gray">
              <a:xfrm>
                <a:off x="1959819" y="5644741"/>
                <a:ext cx="195585" cy="461635"/>
              </a:xfrm>
              <a:prstGeom prst="rect">
                <a:avLst/>
              </a:prstGeom>
              <a:noFill/>
              <a:ln w="9525">
                <a:noFill/>
                <a:miter lim="800000"/>
                <a:headEnd/>
                <a:tailEnd/>
              </a:ln>
              <a:effectLst/>
            </p:spPr>
            <p:txBody>
              <a:bodyPr wrap="none">
                <a:spAutoFit/>
              </a:bodyPr>
              <a:lstStyle/>
              <a:p>
                <a:pPr eaLnBrk="0" hangingPunct="0">
                  <a:defRPr/>
                </a:pPr>
                <a:endParaRPr lang="en-US" sz="1600" b="1">
                  <a:solidFill>
                    <a:srgbClr val="0000FF"/>
                  </a:solidFill>
                  <a:latin typeface=".VnTime" pitchFamily="34" charset="0"/>
                  <a:cs typeface="Arial" charset="0"/>
                </a:endParaRPr>
              </a:p>
            </p:txBody>
          </p:sp>
          <p:sp>
            <p:nvSpPr>
              <p:cNvPr id="35" name="Text Box 20"/>
              <p:cNvSpPr txBox="1">
                <a:spLocks noChangeArrowheads="1"/>
              </p:cNvSpPr>
              <p:nvPr/>
            </p:nvSpPr>
            <p:spPr bwMode="auto">
              <a:xfrm>
                <a:off x="1524000" y="5144590"/>
                <a:ext cx="2869096" cy="358318"/>
              </a:xfrm>
              <a:prstGeom prst="rect">
                <a:avLst/>
              </a:prstGeom>
              <a:noFill/>
              <a:ln w="9525">
                <a:noFill/>
                <a:miter lim="800000"/>
                <a:headEnd/>
                <a:tailEnd/>
              </a:ln>
            </p:spPr>
            <p:txBody>
              <a:bodyPr/>
              <a:lstStyle/>
              <a:p>
                <a:pPr algn="ctr" eaLnBrk="0" hangingPunct="0">
                  <a:defRPr/>
                </a:pPr>
                <a:r>
                  <a:rPr lang="en-US" sz="1400" b="1" cap="all">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rPr>
                  <a:t>Xã hội nguyên thuỷ</a:t>
                </a:r>
              </a:p>
              <a:p>
                <a:pPr algn="ctr" eaLnBrk="0" hangingPunct="0">
                  <a:defRPr/>
                </a:pPr>
                <a:endParaRPr lang="en-US" sz="1600" b="1" cap="all">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VnTime" pitchFamily="34" charset="0"/>
                </a:endParaRPr>
              </a:p>
            </p:txBody>
          </p:sp>
        </p:grpSp>
        <p:sp>
          <p:nvSpPr>
            <p:cNvPr id="18" name="Text Box 21"/>
            <p:cNvSpPr txBox="1">
              <a:spLocks noChangeArrowheads="1"/>
            </p:cNvSpPr>
            <p:nvPr/>
          </p:nvSpPr>
          <p:spPr bwMode="auto">
            <a:xfrm>
              <a:off x="7954831" y="6061075"/>
              <a:ext cx="1711324" cy="339725"/>
            </a:xfrm>
            <a:prstGeom prst="rect">
              <a:avLst/>
            </a:prstGeom>
            <a:noFill/>
            <a:ln w="9525">
              <a:noFill/>
              <a:miter lim="800000"/>
              <a:headEnd/>
              <a:tailEnd/>
            </a:ln>
          </p:spPr>
          <p:txBody>
            <a:bodyPr/>
            <a:lstStyle/>
            <a:p>
              <a:pPr algn="ctr" eaLnBrk="0" hangingPunct="0"/>
              <a:r>
                <a:rPr lang="en-US" sz="1600" b="1" dirty="0">
                  <a:solidFill>
                    <a:srgbClr val="0000FF"/>
                  </a:solidFill>
                  <a:latin typeface="Arial" charset="0"/>
                </a:rPr>
                <a:t> </a:t>
              </a:r>
              <a:r>
                <a:rPr lang="en-US" sz="1600" b="1" dirty="0" err="1">
                  <a:solidFill>
                    <a:srgbClr val="0000FF"/>
                  </a:solidFill>
                  <a:latin typeface="Arial" charset="0"/>
                </a:rPr>
                <a:t>Diễn</a:t>
              </a:r>
              <a:r>
                <a:rPr lang="en-US" sz="1600" b="1" dirty="0">
                  <a:solidFill>
                    <a:srgbClr val="0000FF"/>
                  </a:solidFill>
                  <a:latin typeface="Arial" charset="0"/>
                </a:rPr>
                <a:t> </a:t>
              </a:r>
              <a:r>
                <a:rPr lang="en-US" sz="1600" b="1" dirty="0" err="1">
                  <a:solidFill>
                    <a:srgbClr val="0000FF"/>
                  </a:solidFill>
                  <a:latin typeface="Arial" charset="0"/>
                </a:rPr>
                <a:t>biến</a:t>
              </a:r>
              <a:r>
                <a:rPr lang="en-US" sz="1600" b="1" dirty="0">
                  <a:solidFill>
                    <a:srgbClr val="0000FF"/>
                  </a:solidFill>
                  <a:latin typeface="Arial" charset="0"/>
                </a:rPr>
                <a:t> </a:t>
              </a:r>
              <a:r>
                <a:rPr lang="en-US" sz="1600" b="1" dirty="0" err="1">
                  <a:solidFill>
                    <a:srgbClr val="0000FF"/>
                  </a:solidFill>
                  <a:latin typeface="Arial" charset="0"/>
                </a:rPr>
                <a:t>theo</a:t>
              </a:r>
              <a:r>
                <a:rPr lang="en-US" sz="1600" b="1" dirty="0">
                  <a:solidFill>
                    <a:srgbClr val="0000FF"/>
                  </a:solidFill>
                  <a:latin typeface="Arial" charset="0"/>
                </a:rPr>
                <a:t> </a:t>
              </a:r>
              <a:r>
                <a:rPr lang="en-US" sz="1600" b="1" dirty="0" err="1">
                  <a:solidFill>
                    <a:srgbClr val="0000FF"/>
                  </a:solidFill>
                  <a:latin typeface="Arial" charset="0"/>
                </a:rPr>
                <a:t>thời</a:t>
              </a:r>
              <a:r>
                <a:rPr lang="en-US" sz="1600" b="1" dirty="0">
                  <a:solidFill>
                    <a:srgbClr val="0000FF"/>
                  </a:solidFill>
                  <a:latin typeface="Arial" charset="0"/>
                </a:rPr>
                <a:t> </a:t>
              </a:r>
              <a:r>
                <a:rPr lang="en-US" sz="1600" b="1" dirty="0" err="1">
                  <a:solidFill>
                    <a:srgbClr val="0000FF"/>
                  </a:solidFill>
                  <a:latin typeface="Arial" charset="0"/>
                </a:rPr>
                <a:t>gian</a:t>
              </a:r>
              <a:endParaRPr lang="en-US" sz="1600" b="1" dirty="0">
                <a:solidFill>
                  <a:srgbClr val="0000FF"/>
                </a:solidFill>
                <a:latin typeface="Arial" charset="0"/>
              </a:endParaRPr>
            </a:p>
            <a:p>
              <a:pPr algn="ctr" eaLnBrk="0" hangingPunct="0"/>
              <a:endParaRPr lang="en-US" b="1" dirty="0">
                <a:solidFill>
                  <a:srgbClr val="0000FF"/>
                </a:solidFill>
                <a:latin typeface=".VnTime" pitchFamily="34" charset="0"/>
              </a:endParaRPr>
            </a:p>
          </p:txBody>
        </p:sp>
        <p:grpSp>
          <p:nvGrpSpPr>
            <p:cNvPr id="19" name="Group 77"/>
            <p:cNvGrpSpPr>
              <a:grpSpLocks/>
            </p:cNvGrpSpPr>
            <p:nvPr/>
          </p:nvGrpSpPr>
          <p:grpSpPr bwMode="auto">
            <a:xfrm>
              <a:off x="1996575" y="1981200"/>
              <a:ext cx="4356600" cy="3544888"/>
              <a:chOff x="402707" y="1981201"/>
              <a:chExt cx="4356475" cy="3544389"/>
            </a:xfrm>
          </p:grpSpPr>
          <p:sp>
            <p:nvSpPr>
              <p:cNvPr id="28" name="Freeform 27"/>
              <p:cNvSpPr>
                <a:spLocks/>
              </p:cNvSpPr>
              <p:nvPr/>
            </p:nvSpPr>
            <p:spPr bwMode="gray">
              <a:xfrm>
                <a:off x="533379" y="1981201"/>
                <a:ext cx="4225803" cy="3544389"/>
              </a:xfrm>
              <a:custGeom>
                <a:avLst/>
                <a:gdLst/>
                <a:ahLst/>
                <a:cxnLst>
                  <a:cxn ang="0">
                    <a:pos x="12" y="2464"/>
                  </a:cxn>
                  <a:cxn ang="0">
                    <a:pos x="56" y="2120"/>
                  </a:cxn>
                  <a:cxn ang="0">
                    <a:pos x="124" y="1808"/>
                  </a:cxn>
                  <a:cxn ang="0">
                    <a:pos x="212" y="1524"/>
                  </a:cxn>
                  <a:cxn ang="0">
                    <a:pos x="316" y="1270"/>
                  </a:cxn>
                  <a:cxn ang="0">
                    <a:pos x="430" y="1044"/>
                  </a:cxn>
                  <a:cxn ang="0">
                    <a:pos x="550" y="846"/>
                  </a:cxn>
                  <a:cxn ang="0">
                    <a:pos x="672" y="674"/>
                  </a:cxn>
                  <a:cxn ang="0">
                    <a:pos x="792" y="528"/>
                  </a:cxn>
                  <a:cxn ang="0">
                    <a:pos x="906" y="408"/>
                  </a:cxn>
                  <a:cxn ang="0">
                    <a:pos x="1010" y="310"/>
                  </a:cxn>
                  <a:cxn ang="0">
                    <a:pos x="1096" y="236"/>
                  </a:cxn>
                  <a:cxn ang="0">
                    <a:pos x="1164" y="184"/>
                  </a:cxn>
                  <a:cxn ang="0">
                    <a:pos x="1208" y="154"/>
                  </a:cxn>
                  <a:cxn ang="0">
                    <a:pos x="1224" y="144"/>
                  </a:cxn>
                  <a:cxn ang="0">
                    <a:pos x="1728" y="56"/>
                  </a:cxn>
                  <a:cxn ang="0">
                    <a:pos x="1568" y="328"/>
                  </a:cxn>
                  <a:cxn ang="0">
                    <a:pos x="1554" y="332"/>
                  </a:cxn>
                  <a:cxn ang="0">
                    <a:pos x="1514" y="346"/>
                  </a:cxn>
                  <a:cxn ang="0">
                    <a:pos x="1452" y="370"/>
                  </a:cxn>
                  <a:cxn ang="0">
                    <a:pos x="1370" y="410"/>
                  </a:cxn>
                  <a:cxn ang="0">
                    <a:pos x="1270" y="466"/>
                  </a:cxn>
                  <a:cxn ang="0">
                    <a:pos x="1158" y="540"/>
                  </a:cxn>
                  <a:cxn ang="0">
                    <a:pos x="1034" y="636"/>
                  </a:cxn>
                  <a:cxn ang="0">
                    <a:pos x="904" y="756"/>
                  </a:cxn>
                  <a:cxn ang="0">
                    <a:pos x="770" y="900"/>
                  </a:cxn>
                  <a:cxn ang="0">
                    <a:pos x="632" y="1076"/>
                  </a:cxn>
                  <a:cxn ang="0">
                    <a:pos x="498" y="1280"/>
                  </a:cxn>
                  <a:cxn ang="0">
                    <a:pos x="370" y="1518"/>
                  </a:cxn>
                  <a:cxn ang="0">
                    <a:pos x="248" y="1792"/>
                  </a:cxn>
                  <a:cxn ang="0">
                    <a:pos x="138" y="2104"/>
                  </a:cxn>
                  <a:cxn ang="0">
                    <a:pos x="42" y="2456"/>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w="0">
                <a:noFill/>
                <a:prstDash val="solid"/>
                <a:round/>
                <a:headEnd/>
                <a:tailEnd/>
              </a:ln>
            </p:spPr>
            <p:txBody>
              <a:bodyPr/>
              <a:lstStyle/>
              <a:p>
                <a:pPr eaLnBrk="0" hangingPunct="0">
                  <a:defRPr/>
                </a:pPr>
                <a:endParaRPr lang="en-US" b="1">
                  <a:solidFill>
                    <a:srgbClr val="0000FF"/>
                  </a:solidFill>
                  <a:latin typeface=".VnTime" pitchFamily="34" charset="0"/>
                  <a:cs typeface="Arial" charset="0"/>
                </a:endParaRPr>
              </a:p>
            </p:txBody>
          </p:sp>
          <p:sp>
            <p:nvSpPr>
              <p:cNvPr id="29" name="Text Box 23"/>
              <p:cNvSpPr txBox="1">
                <a:spLocks noChangeArrowheads="1"/>
              </p:cNvSpPr>
              <p:nvPr/>
            </p:nvSpPr>
            <p:spPr bwMode="auto">
              <a:xfrm rot="19151780">
                <a:off x="402707" y="2419381"/>
                <a:ext cx="2625034" cy="756661"/>
              </a:xfrm>
              <a:prstGeom prst="rect">
                <a:avLst/>
              </a:prstGeom>
              <a:noFill/>
              <a:ln w="9525">
                <a:noFill/>
                <a:miter lim="800000"/>
                <a:headEnd/>
                <a:tailEnd/>
              </a:ln>
              <a:effectLst/>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defRPr/>
                </a:pPr>
                <a:r>
                  <a:rPr lang="en-US" sz="1600" b="1" dirty="0" err="1">
                    <a:ln w="11430"/>
                    <a:solidFill>
                      <a:srgbClr val="0000FF"/>
                    </a:solidFill>
                    <a:latin typeface="Arial" pitchFamily="34" charset="0"/>
                  </a:rPr>
                  <a:t>Xu</a:t>
                </a:r>
                <a:r>
                  <a:rPr lang="en-US" sz="1600" b="1" dirty="0">
                    <a:ln w="11430"/>
                    <a:solidFill>
                      <a:srgbClr val="0000FF"/>
                    </a:solidFill>
                    <a:latin typeface="Arial" pitchFamily="34" charset="0"/>
                  </a:rPr>
                  <a:t> </a:t>
                </a:r>
                <a:r>
                  <a:rPr lang="en-US" sz="1600" b="1" dirty="0" err="1">
                    <a:ln w="11430"/>
                    <a:solidFill>
                      <a:srgbClr val="0000FF"/>
                    </a:solidFill>
                    <a:latin typeface="Arial" pitchFamily="34" charset="0"/>
                  </a:rPr>
                  <a:t>hướng</a:t>
                </a:r>
                <a:r>
                  <a:rPr lang="en-US" sz="1600" b="1" dirty="0">
                    <a:ln w="11430"/>
                    <a:solidFill>
                      <a:srgbClr val="0000FF"/>
                    </a:solidFill>
                    <a:latin typeface="Arial" pitchFamily="34" charset="0"/>
                  </a:rPr>
                  <a:t> </a:t>
                </a:r>
                <a:r>
                  <a:rPr lang="en-US" sz="1600" b="1" dirty="0" err="1">
                    <a:ln w="11430"/>
                    <a:solidFill>
                      <a:srgbClr val="0000FF"/>
                    </a:solidFill>
                    <a:latin typeface="Arial" pitchFamily="34" charset="0"/>
                  </a:rPr>
                  <a:t>phát</a:t>
                </a:r>
                <a:r>
                  <a:rPr lang="en-US" sz="1600" b="1" dirty="0">
                    <a:ln w="11430"/>
                    <a:solidFill>
                      <a:srgbClr val="0000FF"/>
                    </a:solidFill>
                    <a:latin typeface="Arial" pitchFamily="34" charset="0"/>
                  </a:rPr>
                  <a:t> </a:t>
                </a:r>
                <a:r>
                  <a:rPr lang="en-US" sz="1600" b="1" dirty="0" err="1">
                    <a:ln w="11430"/>
                    <a:solidFill>
                      <a:srgbClr val="0000FF"/>
                    </a:solidFill>
                    <a:latin typeface="Arial" pitchFamily="34" charset="0"/>
                  </a:rPr>
                  <a:t>triển</a:t>
                </a:r>
                <a:r>
                  <a:rPr lang="en-US" sz="1600" b="1" dirty="0">
                    <a:ln w="11430"/>
                    <a:solidFill>
                      <a:srgbClr val="0000FF"/>
                    </a:solidFill>
                    <a:latin typeface="Arial" pitchFamily="34" charset="0"/>
                  </a:rPr>
                  <a:t> </a:t>
                </a:r>
                <a:r>
                  <a:rPr lang="en-US" sz="1600" b="1" dirty="0" err="1">
                    <a:ln w="11430"/>
                    <a:solidFill>
                      <a:srgbClr val="0000FF"/>
                    </a:solidFill>
                    <a:latin typeface="Arial" pitchFamily="34" charset="0"/>
                  </a:rPr>
                  <a:t>của</a:t>
                </a:r>
                <a:r>
                  <a:rPr lang="en-US" sz="1600" b="1" dirty="0">
                    <a:ln w="11430"/>
                    <a:solidFill>
                      <a:srgbClr val="0000FF"/>
                    </a:solidFill>
                    <a:latin typeface="Arial" pitchFamily="34" charset="0"/>
                  </a:rPr>
                  <a:t> </a:t>
                </a:r>
                <a:r>
                  <a:rPr lang="en-US" sz="1600" b="1" dirty="0" err="1">
                    <a:ln w="11430"/>
                    <a:solidFill>
                      <a:srgbClr val="0000FF"/>
                    </a:solidFill>
                    <a:latin typeface="Arial" pitchFamily="34" charset="0"/>
                  </a:rPr>
                  <a:t>các</a:t>
                </a:r>
                <a:r>
                  <a:rPr lang="en-US" sz="1600" b="1" dirty="0">
                    <a:ln w="11430"/>
                    <a:solidFill>
                      <a:srgbClr val="0000FF"/>
                    </a:solidFill>
                    <a:latin typeface="Arial" pitchFamily="34" charset="0"/>
                  </a:rPr>
                  <a:t> </a:t>
                </a:r>
                <a:r>
                  <a:rPr lang="en-US" sz="1600" b="1" dirty="0" err="1">
                    <a:ln w="11430"/>
                    <a:solidFill>
                      <a:srgbClr val="0000FF"/>
                    </a:solidFill>
                    <a:latin typeface="Arial" pitchFamily="34" charset="0"/>
                  </a:rPr>
                  <a:t>hình</a:t>
                </a:r>
                <a:r>
                  <a:rPr lang="en-US" sz="1600" b="1" dirty="0">
                    <a:ln w="11430"/>
                    <a:solidFill>
                      <a:srgbClr val="0000FF"/>
                    </a:solidFill>
                    <a:latin typeface="Arial" pitchFamily="34" charset="0"/>
                  </a:rPr>
                  <a:t> </a:t>
                </a:r>
                <a:r>
                  <a:rPr lang="en-US" sz="1600" b="1" dirty="0" err="1">
                    <a:ln w="11430"/>
                    <a:solidFill>
                      <a:srgbClr val="0000FF"/>
                    </a:solidFill>
                    <a:latin typeface="Arial" pitchFamily="34" charset="0"/>
                  </a:rPr>
                  <a:t>thái</a:t>
                </a:r>
                <a:r>
                  <a:rPr lang="en-US" sz="1600" b="1" dirty="0">
                    <a:ln w="11430"/>
                    <a:solidFill>
                      <a:srgbClr val="0000FF"/>
                    </a:solidFill>
                    <a:latin typeface="Arial" pitchFamily="34" charset="0"/>
                  </a:rPr>
                  <a:t> KT - XH</a:t>
                </a:r>
              </a:p>
            </p:txBody>
          </p:sp>
        </p:grpSp>
        <p:grpSp>
          <p:nvGrpSpPr>
            <p:cNvPr id="20" name="Group 72"/>
            <p:cNvGrpSpPr>
              <a:grpSpLocks/>
            </p:cNvGrpSpPr>
            <p:nvPr/>
          </p:nvGrpSpPr>
          <p:grpSpPr bwMode="auto">
            <a:xfrm>
              <a:off x="5819776" y="1868488"/>
              <a:ext cx="3248026" cy="817562"/>
              <a:chOff x="4226270" y="1867990"/>
              <a:chExt cx="3247682" cy="817858"/>
            </a:xfrm>
          </p:grpSpPr>
          <p:grpSp>
            <p:nvGrpSpPr>
              <p:cNvPr id="23" name="Group 51"/>
              <p:cNvGrpSpPr>
                <a:grpSpLocks/>
              </p:cNvGrpSpPr>
              <p:nvPr/>
            </p:nvGrpSpPr>
            <p:grpSpPr bwMode="auto">
              <a:xfrm>
                <a:off x="4226270" y="1867990"/>
                <a:ext cx="3247682" cy="817858"/>
                <a:chOff x="5334003" y="1676400"/>
                <a:chExt cx="3282952" cy="982663"/>
              </a:xfrm>
            </p:grpSpPr>
            <p:sp>
              <p:nvSpPr>
                <p:cNvPr id="25" name="Freeform 9"/>
                <p:cNvSpPr>
                  <a:spLocks/>
                </p:cNvSpPr>
                <p:nvPr/>
              </p:nvSpPr>
              <p:spPr bwMode="gray">
                <a:xfrm>
                  <a:off x="8153234" y="1676400"/>
                  <a:ext cx="463721" cy="982663"/>
                </a:xfrm>
                <a:custGeom>
                  <a:avLst/>
                  <a:gdLst/>
                  <a:ahLst/>
                  <a:cxnLst>
                    <a:cxn ang="0">
                      <a:pos x="308" y="122"/>
                    </a:cxn>
                    <a:cxn ang="0">
                      <a:pos x="0" y="444"/>
                    </a:cxn>
                    <a:cxn ang="0">
                      <a:pos x="0" y="286"/>
                    </a:cxn>
                    <a:cxn ang="0">
                      <a:pos x="308" y="0"/>
                    </a:cxn>
                    <a:cxn ang="0">
                      <a:pos x="308" y="122"/>
                    </a:cxn>
                  </a:cxnLst>
                  <a:rect l="0" t="0" r="r" b="b"/>
                  <a:pathLst>
                    <a:path w="308" h="444">
                      <a:moveTo>
                        <a:pt x="308" y="122"/>
                      </a:moveTo>
                      <a:lnTo>
                        <a:pt x="0" y="444"/>
                      </a:lnTo>
                      <a:lnTo>
                        <a:pt x="0" y="286"/>
                      </a:lnTo>
                      <a:lnTo>
                        <a:pt x="308" y="0"/>
                      </a:lnTo>
                      <a:lnTo>
                        <a:pt x="308" y="122"/>
                      </a:lnTo>
                      <a:close/>
                    </a:path>
                  </a:pathLst>
                </a:custGeom>
                <a:gradFill rotWithShape="1">
                  <a:gsLst>
                    <a:gs pos="0">
                      <a:srgbClr val="906B0E">
                        <a:gamma/>
                        <a:shade val="46275"/>
                        <a:invGamma/>
                      </a:srgbClr>
                    </a:gs>
                    <a:gs pos="50000">
                      <a:srgbClr val="906B0E"/>
                    </a:gs>
                    <a:gs pos="100000">
                      <a:srgbClr val="906B0E">
                        <a:gamma/>
                        <a:shade val="46275"/>
                        <a:invGamma/>
                      </a:srgbClr>
                    </a:gs>
                  </a:gsLst>
                  <a:lin ang="2700000" scaled="1"/>
                </a:gradFill>
                <a:ln w="0">
                  <a:noFill/>
                  <a:prstDash val="solid"/>
                  <a:round/>
                  <a:headEnd/>
                  <a:tailEnd/>
                </a:ln>
              </p:spPr>
              <p:txBody>
                <a:bodyPr/>
                <a:lstStyle/>
                <a:p>
                  <a:pPr eaLnBrk="0" hangingPunct="0">
                    <a:defRPr/>
                  </a:pPr>
                  <a:endParaRPr lang="en-US" b="1">
                    <a:solidFill>
                      <a:srgbClr val="0000FF"/>
                    </a:solidFill>
                    <a:latin typeface=".VnTime" pitchFamily="34" charset="0"/>
                    <a:cs typeface="Arial" charset="0"/>
                  </a:endParaRPr>
                </a:p>
              </p:txBody>
            </p:sp>
            <p:sp>
              <p:nvSpPr>
                <p:cNvPr id="26" name="Freeform 10"/>
                <p:cNvSpPr>
                  <a:spLocks/>
                </p:cNvSpPr>
                <p:nvPr/>
              </p:nvSpPr>
              <p:spPr bwMode="gray">
                <a:xfrm>
                  <a:off x="5334003" y="1689756"/>
                  <a:ext cx="3273325" cy="627760"/>
                </a:xfrm>
                <a:custGeom>
                  <a:avLst/>
                  <a:gdLst/>
                  <a:ahLst/>
                  <a:cxnLst>
                    <a:cxn ang="0">
                      <a:pos x="1872" y="284"/>
                    </a:cxn>
                    <a:cxn ang="0">
                      <a:pos x="0" y="284"/>
                    </a:cxn>
                    <a:cxn ang="0">
                      <a:pos x="446" y="0"/>
                    </a:cxn>
                    <a:cxn ang="0">
                      <a:pos x="2180" y="0"/>
                    </a:cxn>
                    <a:cxn ang="0">
                      <a:pos x="1872" y="284"/>
                    </a:cxn>
                  </a:cxnLst>
                  <a:rect l="0" t="0" r="r" b="b"/>
                  <a:pathLst>
                    <a:path w="2180" h="284">
                      <a:moveTo>
                        <a:pt x="1872" y="284"/>
                      </a:moveTo>
                      <a:lnTo>
                        <a:pt x="0" y="284"/>
                      </a:lnTo>
                      <a:lnTo>
                        <a:pt x="446" y="0"/>
                      </a:lnTo>
                      <a:lnTo>
                        <a:pt x="2180" y="0"/>
                      </a:lnTo>
                      <a:lnTo>
                        <a:pt x="1872" y="284"/>
                      </a:lnTo>
                      <a:close/>
                    </a:path>
                  </a:pathLst>
                </a:custGeom>
                <a:solidFill>
                  <a:srgbClr val="F2E160"/>
                </a:solidFill>
                <a:ln w="0">
                  <a:noFill/>
                  <a:prstDash val="solid"/>
                  <a:round/>
                  <a:headEnd/>
                  <a:tailEnd/>
                </a:ln>
              </p:spPr>
              <p:txBody>
                <a:bodyPr/>
                <a:lstStyle/>
                <a:p>
                  <a:pPr eaLnBrk="0" hangingPunct="0">
                    <a:defRPr/>
                  </a:pPr>
                  <a:endParaRPr lang="en-US" b="1">
                    <a:solidFill>
                      <a:srgbClr val="0000FF"/>
                    </a:solidFill>
                    <a:latin typeface=".VnTime" pitchFamily="34" charset="0"/>
                    <a:cs typeface="Arial" charset="0"/>
                  </a:endParaRPr>
                </a:p>
              </p:txBody>
            </p:sp>
            <p:sp>
              <p:nvSpPr>
                <p:cNvPr id="27" name="Rectangle 25"/>
                <p:cNvSpPr>
                  <a:spLocks noChangeArrowheads="1"/>
                </p:cNvSpPr>
                <p:nvPr/>
              </p:nvSpPr>
              <p:spPr bwMode="gray">
                <a:xfrm>
                  <a:off x="5337212" y="2311792"/>
                  <a:ext cx="2816021" cy="345364"/>
                </a:xfrm>
                <a:prstGeom prst="rect">
                  <a:avLst/>
                </a:prstGeom>
                <a:gradFill rotWithShape="1">
                  <a:gsLst>
                    <a:gs pos="0">
                      <a:srgbClr val="D0A11C">
                        <a:gamma/>
                        <a:shade val="72549"/>
                        <a:invGamma/>
                      </a:srgbClr>
                    </a:gs>
                    <a:gs pos="50000">
                      <a:srgbClr val="D0A11C"/>
                    </a:gs>
                    <a:gs pos="100000">
                      <a:srgbClr val="D0A11C">
                        <a:gamma/>
                        <a:shade val="72549"/>
                        <a:invGamma/>
                      </a:srgbClr>
                    </a:gs>
                  </a:gsLst>
                  <a:lin ang="2700000" scaled="1"/>
                </a:gradFill>
                <a:ln w="9525">
                  <a:noFill/>
                  <a:miter lim="800000"/>
                  <a:headEnd/>
                  <a:tailEnd/>
                </a:ln>
                <a:effectLst/>
              </p:spPr>
              <p:txBody>
                <a:bodyPr wrap="none" anchor="ctr"/>
                <a:lstStyle/>
                <a:p>
                  <a:pPr algn="ctr" eaLnBrk="0" hangingPunct="0">
                    <a:defRPr/>
                  </a:pPr>
                  <a:endParaRPr lang="en-US" b="1">
                    <a:solidFill>
                      <a:srgbClr val="0000FF"/>
                    </a:solidFill>
                    <a:latin typeface=".VnTime" pitchFamily="34" charset="0"/>
                    <a:cs typeface="Arial" charset="0"/>
                  </a:endParaRPr>
                </a:p>
                <a:p>
                  <a:pPr algn="ctr" eaLnBrk="0" hangingPunct="0">
                    <a:defRPr/>
                  </a:pPr>
                  <a:endParaRPr lang="en-US" b="1">
                    <a:solidFill>
                      <a:srgbClr val="0000FF"/>
                    </a:solidFill>
                    <a:latin typeface=".VnTime" pitchFamily="34" charset="0"/>
                    <a:cs typeface="Arial" charset="0"/>
                  </a:endParaRPr>
                </a:p>
              </p:txBody>
            </p:sp>
          </p:grpSp>
          <p:sp>
            <p:nvSpPr>
              <p:cNvPr id="24" name="Text Box 17"/>
              <p:cNvSpPr txBox="1">
                <a:spLocks noChangeArrowheads="1"/>
              </p:cNvSpPr>
              <p:nvPr/>
            </p:nvSpPr>
            <p:spPr bwMode="auto">
              <a:xfrm>
                <a:off x="4482491" y="2020389"/>
                <a:ext cx="2568470" cy="376428"/>
              </a:xfrm>
              <a:prstGeom prst="rect">
                <a:avLst/>
              </a:prstGeom>
              <a:noFill/>
              <a:ln w="9525">
                <a:noFill/>
                <a:miter lim="800000"/>
                <a:headEnd/>
                <a:tailEnd/>
              </a:ln>
            </p:spPr>
            <p:txBody>
              <a:bodyPr/>
              <a:lstStyle/>
              <a:p>
                <a:pPr algn="ctr" eaLnBrk="0" hangingPunct="0">
                  <a:defRPr/>
                </a:pPr>
                <a:r>
                  <a:rPr lang="en-US" sz="1200" b="1" cap="all" err="1">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rPr>
                  <a:t>xã</a:t>
                </a:r>
                <a:r>
                  <a:rPr lang="en-US" sz="1200" b="1" cap="all">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rPr>
                  <a:t> </a:t>
                </a:r>
                <a:r>
                  <a:rPr lang="en-US" sz="1200" b="1" cap="all" smtClean="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rPr>
                  <a:t>hội cộng sản </a:t>
                </a:r>
                <a:r>
                  <a:rPr lang="en-US" sz="1200" b="1" cap="all" err="1">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rPr>
                  <a:t>chủ</a:t>
                </a:r>
                <a:r>
                  <a:rPr lang="en-US" sz="1200" b="1" cap="all">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rPr>
                  <a:t> </a:t>
                </a:r>
                <a:r>
                  <a:rPr lang="en-US" sz="1200" b="1" cap="all" smtClean="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rPr>
                  <a:t>nghĩa </a:t>
                </a:r>
                <a:endParaRPr lang="en-US" sz="1200" b="1" cap="all" dirty="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endParaRPr>
              </a:p>
              <a:p>
                <a:pPr algn="ctr" eaLnBrk="0" hangingPunct="0">
                  <a:defRPr/>
                </a:pPr>
                <a:endParaRPr lang="en-US" sz="1200" b="1" cap="all" dirty="0">
                  <a:ln w="9000" cmpd="sng">
                    <a:solidFill>
                      <a:schemeClr val="accent4">
                        <a:shade val="50000"/>
                        <a:satMod val="120000"/>
                      </a:schemeClr>
                    </a:solidFill>
                    <a:prstDash val="solid"/>
                  </a:ln>
                  <a:solidFill>
                    <a:srgbClr val="0000FF"/>
                  </a:solidFill>
                  <a:effectLst>
                    <a:reflection blurRad="12700" stA="28000" endPos="45000" dist="1000" dir="5400000" sy="-100000" algn="bl" rotWithShape="0"/>
                  </a:effectLst>
                  <a:latin typeface="Arial" pitchFamily="34" charset="0"/>
                </a:endParaRPr>
              </a:p>
            </p:txBody>
          </p:sp>
        </p:grpSp>
        <p:cxnSp>
          <p:nvCxnSpPr>
            <p:cNvPr id="21" name="Straight Arrow Connector 20"/>
            <p:cNvCxnSpPr>
              <a:stCxn id="13" idx="1"/>
            </p:cNvCxnSpPr>
            <p:nvPr/>
          </p:nvCxnSpPr>
          <p:spPr>
            <a:xfrm rot="16200000" flipH="1">
              <a:off x="5251451" y="2819400"/>
              <a:ext cx="34925" cy="63658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 Box 55"/>
            <p:cNvSpPr txBox="1">
              <a:spLocks noChangeArrowheads="1"/>
            </p:cNvSpPr>
            <p:nvPr/>
          </p:nvSpPr>
          <p:spPr bwMode="auto">
            <a:xfrm>
              <a:off x="3810000" y="6248400"/>
              <a:ext cx="1828800" cy="457200"/>
            </a:xfrm>
            <a:prstGeom prst="rect">
              <a:avLst/>
            </a:prstGeom>
            <a:noFill/>
            <a:ln w="9525">
              <a:noFill/>
              <a:miter lim="800000"/>
              <a:headEnd/>
              <a:tailEnd/>
            </a:ln>
          </p:spPr>
          <p:txBody>
            <a:bodyPr/>
            <a:lstStyle/>
            <a:p>
              <a:pPr algn="ctr" eaLnBrk="0" hangingPunct="0"/>
              <a:endParaRPr lang="en-US" sz="2400">
                <a:solidFill>
                  <a:srgbClr val="0000FF"/>
                </a:solidFill>
                <a:latin typeface=".VnTime"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8"/>
                                        </p:tgtEl>
                                        <p:attrNameLst>
                                          <p:attrName>style.visibility</p:attrName>
                                        </p:attrNameLst>
                                      </p:cBhvr>
                                      <p:to>
                                        <p:strVal val="visible"/>
                                      </p:to>
                                    </p:set>
                                    <p:anim to="" calcmode="lin" valueType="num">
                                      <p:cBhvr>
                                        <p:cTn id="7" dur="1" fill="hold"/>
                                        <p:tgtEl>
                                          <p:spTgt spid="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9"/>
                                        </p:tgtEl>
                                        <p:attrNameLst>
                                          <p:attrName>style.visibility</p:attrName>
                                        </p:attrNameLst>
                                      </p:cBhvr>
                                      <p:to>
                                        <p:strVal val="visible"/>
                                      </p:to>
                                    </p:set>
                                    <p:anim to="" calcmode="lin" valueType="num">
                                      <p:cBhvr>
                                        <p:cTn id="12" dur="1" fill="hold"/>
                                        <p:tgtEl>
                                          <p:spTgt spid="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Box 3"/>
          <p:cNvSpPr txBox="1">
            <a:spLocks noChangeArrowheads="1"/>
          </p:cNvSpPr>
          <p:nvPr/>
        </p:nvSpPr>
        <p:spPr bwMode="auto">
          <a:xfrm>
            <a:off x="609600" y="5528608"/>
            <a:ext cx="7924800" cy="1938992"/>
          </a:xfrm>
          <a:prstGeom prst="rect">
            <a:avLst/>
          </a:prstGeom>
          <a:noFill/>
          <a:ln w="9525">
            <a:noFill/>
            <a:miter lim="800000"/>
            <a:headEnd/>
            <a:tailEnd/>
          </a:ln>
          <a:effectLst/>
        </p:spPr>
        <p:txBody>
          <a:bodyPr wrap="square">
            <a:spAutoFit/>
          </a:bodyPr>
          <a:lstStyle/>
          <a:p>
            <a:pPr eaLnBrk="1" hangingPunct="1">
              <a:spcBef>
                <a:spcPct val="50000"/>
              </a:spcBef>
            </a:pPr>
            <a:endParaRPr lang="en-US" sz="3000" b="1">
              <a:solidFill>
                <a:schemeClr val="bg2"/>
              </a:solidFill>
              <a:latin typeface="Times New Roman" pitchFamily="18" charset="0"/>
            </a:endParaRPr>
          </a:p>
          <a:p>
            <a:pPr eaLnBrk="1" hangingPunct="1">
              <a:spcBef>
                <a:spcPct val="50000"/>
              </a:spcBef>
            </a:pPr>
            <a:endParaRPr lang="en-US" sz="3000" b="1">
              <a:solidFill>
                <a:schemeClr val="bg2"/>
              </a:solidFill>
              <a:latin typeface="Times New Roman" pitchFamily="18" charset="0"/>
            </a:endParaRPr>
          </a:p>
          <a:p>
            <a:pPr eaLnBrk="1" hangingPunct="1">
              <a:spcBef>
                <a:spcPct val="50000"/>
              </a:spcBef>
            </a:pPr>
            <a:endParaRPr lang="en-US" sz="3000" b="1">
              <a:solidFill>
                <a:schemeClr val="bg2"/>
              </a:solidFill>
              <a:latin typeface="Times New Roman" pitchFamily="18" charset="0"/>
            </a:endParaRPr>
          </a:p>
        </p:txBody>
      </p:sp>
      <p:pic>
        <p:nvPicPr>
          <p:cNvPr id="47" name="Picture 46"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grpSp>
        <p:nvGrpSpPr>
          <p:cNvPr id="48" name="Group 4"/>
          <p:cNvGrpSpPr>
            <a:grpSpLocks/>
          </p:cNvGrpSpPr>
          <p:nvPr/>
        </p:nvGrpSpPr>
        <p:grpSpPr bwMode="auto">
          <a:xfrm>
            <a:off x="762000" y="1595962"/>
            <a:ext cx="7696200" cy="82731"/>
            <a:chOff x="720" y="2112"/>
            <a:chExt cx="4848" cy="96"/>
          </a:xfrm>
        </p:grpSpPr>
        <p:sp>
          <p:nvSpPr>
            <p:cNvPr id="49" name="Line 5"/>
            <p:cNvSpPr>
              <a:spLocks noChangeShapeType="1"/>
            </p:cNvSpPr>
            <p:nvPr/>
          </p:nvSpPr>
          <p:spPr bwMode="auto">
            <a:xfrm>
              <a:off x="720" y="2160"/>
              <a:ext cx="4848" cy="0"/>
            </a:xfrm>
            <a:prstGeom prst="line">
              <a:avLst/>
            </a:prstGeom>
            <a:noFill/>
            <a:ln w="9525">
              <a:solidFill>
                <a:schemeClr val="tx1"/>
              </a:solidFill>
              <a:round/>
              <a:headEnd/>
              <a:tailEnd type="triangle" w="med" len="med"/>
            </a:ln>
            <a:effectLst/>
          </p:spPr>
          <p:txBody>
            <a:bodyPr anchor="ctr"/>
            <a:lstStyle/>
            <a:p>
              <a:endParaRPr lang="en-US"/>
            </a:p>
          </p:txBody>
        </p:sp>
        <p:sp>
          <p:nvSpPr>
            <p:cNvPr id="50" name="Line 6"/>
            <p:cNvSpPr>
              <a:spLocks noChangeShapeType="1"/>
            </p:cNvSpPr>
            <p:nvPr/>
          </p:nvSpPr>
          <p:spPr bwMode="auto">
            <a:xfrm>
              <a:off x="1776" y="2112"/>
              <a:ext cx="0" cy="96"/>
            </a:xfrm>
            <a:prstGeom prst="line">
              <a:avLst/>
            </a:prstGeom>
            <a:noFill/>
            <a:ln w="9525">
              <a:solidFill>
                <a:schemeClr val="tx1"/>
              </a:solidFill>
              <a:round/>
              <a:headEnd/>
              <a:tailEnd/>
            </a:ln>
            <a:effectLst/>
          </p:spPr>
          <p:txBody>
            <a:bodyPr anchor="ctr"/>
            <a:lstStyle/>
            <a:p>
              <a:endParaRPr lang="en-US"/>
            </a:p>
          </p:txBody>
        </p:sp>
        <p:sp>
          <p:nvSpPr>
            <p:cNvPr id="51" name="Line 7"/>
            <p:cNvSpPr>
              <a:spLocks noChangeShapeType="1"/>
            </p:cNvSpPr>
            <p:nvPr/>
          </p:nvSpPr>
          <p:spPr bwMode="auto">
            <a:xfrm>
              <a:off x="2544" y="2112"/>
              <a:ext cx="0" cy="96"/>
            </a:xfrm>
            <a:prstGeom prst="line">
              <a:avLst/>
            </a:prstGeom>
            <a:noFill/>
            <a:ln w="9525">
              <a:solidFill>
                <a:schemeClr val="tx1"/>
              </a:solidFill>
              <a:round/>
              <a:headEnd/>
              <a:tailEnd/>
            </a:ln>
            <a:effectLst/>
          </p:spPr>
          <p:txBody>
            <a:bodyPr anchor="ctr"/>
            <a:lstStyle/>
            <a:p>
              <a:endParaRPr lang="en-US"/>
            </a:p>
          </p:txBody>
        </p:sp>
        <p:sp>
          <p:nvSpPr>
            <p:cNvPr id="52" name="Line 8"/>
            <p:cNvSpPr>
              <a:spLocks noChangeShapeType="1"/>
            </p:cNvSpPr>
            <p:nvPr/>
          </p:nvSpPr>
          <p:spPr bwMode="auto">
            <a:xfrm>
              <a:off x="3408" y="2112"/>
              <a:ext cx="0" cy="96"/>
            </a:xfrm>
            <a:prstGeom prst="line">
              <a:avLst/>
            </a:prstGeom>
            <a:noFill/>
            <a:ln w="9525">
              <a:solidFill>
                <a:schemeClr val="tx1"/>
              </a:solidFill>
              <a:round/>
              <a:headEnd/>
              <a:tailEnd/>
            </a:ln>
            <a:effectLst/>
          </p:spPr>
          <p:txBody>
            <a:bodyPr anchor="ctr"/>
            <a:lstStyle/>
            <a:p>
              <a:endParaRPr lang="en-US"/>
            </a:p>
          </p:txBody>
        </p:sp>
        <p:sp>
          <p:nvSpPr>
            <p:cNvPr id="53" name="Line 9"/>
            <p:cNvSpPr>
              <a:spLocks noChangeShapeType="1"/>
            </p:cNvSpPr>
            <p:nvPr/>
          </p:nvSpPr>
          <p:spPr bwMode="auto">
            <a:xfrm>
              <a:off x="4368" y="2112"/>
              <a:ext cx="0" cy="96"/>
            </a:xfrm>
            <a:prstGeom prst="line">
              <a:avLst/>
            </a:prstGeom>
            <a:noFill/>
            <a:ln w="9525">
              <a:solidFill>
                <a:schemeClr val="tx1"/>
              </a:solidFill>
              <a:round/>
              <a:headEnd/>
              <a:tailEnd/>
            </a:ln>
            <a:effectLst/>
          </p:spPr>
          <p:txBody>
            <a:bodyPr anchor="ctr"/>
            <a:lstStyle/>
            <a:p>
              <a:endParaRPr lang="en-US"/>
            </a:p>
          </p:txBody>
        </p:sp>
      </p:grpSp>
      <p:sp>
        <p:nvSpPr>
          <p:cNvPr id="54" name="Text Box 10"/>
          <p:cNvSpPr txBox="1">
            <a:spLocks noChangeArrowheads="1"/>
          </p:cNvSpPr>
          <p:nvPr/>
        </p:nvSpPr>
        <p:spPr bwMode="auto">
          <a:xfrm>
            <a:off x="838200" y="1600200"/>
            <a:ext cx="1524000" cy="553998"/>
          </a:xfrm>
          <a:prstGeom prst="rect">
            <a:avLst/>
          </a:prstGeom>
          <a:noFill/>
          <a:ln w="9525">
            <a:noFill/>
            <a:miter lim="800000"/>
            <a:headEnd/>
            <a:tailEnd/>
          </a:ln>
          <a:effectLst/>
        </p:spPr>
        <p:txBody>
          <a:bodyPr wrap="square">
            <a:spAutoFit/>
          </a:bodyPr>
          <a:lstStyle/>
          <a:p>
            <a:pPr eaLnBrk="1" hangingPunct="1">
              <a:spcBef>
                <a:spcPct val="50000"/>
              </a:spcBef>
            </a:pPr>
            <a:r>
              <a:rPr lang="en-US" sz="3000" b="1">
                <a:latin typeface="Times New Roman" pitchFamily="18" charset="0"/>
              </a:rPr>
              <a:t>CSNT</a:t>
            </a:r>
          </a:p>
        </p:txBody>
      </p:sp>
      <p:sp>
        <p:nvSpPr>
          <p:cNvPr id="55" name="Text Box 11"/>
          <p:cNvSpPr txBox="1">
            <a:spLocks noChangeArrowheads="1"/>
          </p:cNvSpPr>
          <p:nvPr/>
        </p:nvSpPr>
        <p:spPr bwMode="auto">
          <a:xfrm>
            <a:off x="2438400" y="1648823"/>
            <a:ext cx="1143000" cy="492443"/>
          </a:xfrm>
          <a:prstGeom prst="rect">
            <a:avLst/>
          </a:prstGeom>
          <a:noFill/>
          <a:ln w="9525">
            <a:noFill/>
            <a:miter lim="800000"/>
            <a:headEnd/>
            <a:tailEnd/>
          </a:ln>
          <a:effectLst/>
        </p:spPr>
        <p:txBody>
          <a:bodyPr wrap="square">
            <a:spAutoFit/>
          </a:bodyPr>
          <a:lstStyle/>
          <a:p>
            <a:pPr eaLnBrk="1" hangingPunct="1">
              <a:spcBef>
                <a:spcPct val="50000"/>
              </a:spcBef>
            </a:pPr>
            <a:r>
              <a:rPr lang="en-US" sz="2600" b="1">
                <a:latin typeface="Times New Roman" pitchFamily="18" charset="0"/>
              </a:rPr>
              <a:t>CHNL</a:t>
            </a:r>
          </a:p>
        </p:txBody>
      </p:sp>
      <p:sp>
        <p:nvSpPr>
          <p:cNvPr id="56" name="Text Box 12"/>
          <p:cNvSpPr txBox="1">
            <a:spLocks noChangeArrowheads="1"/>
          </p:cNvSpPr>
          <p:nvPr/>
        </p:nvSpPr>
        <p:spPr bwMode="auto">
          <a:xfrm>
            <a:off x="3810000" y="1648823"/>
            <a:ext cx="1143000" cy="492443"/>
          </a:xfrm>
          <a:prstGeom prst="rect">
            <a:avLst/>
          </a:prstGeom>
          <a:noFill/>
          <a:ln w="9525">
            <a:noFill/>
            <a:miter lim="800000"/>
            <a:headEnd/>
            <a:tailEnd/>
          </a:ln>
          <a:effectLst/>
        </p:spPr>
        <p:txBody>
          <a:bodyPr wrap="square">
            <a:spAutoFit/>
          </a:bodyPr>
          <a:lstStyle/>
          <a:p>
            <a:pPr algn="ctr" eaLnBrk="1" hangingPunct="1">
              <a:spcBef>
                <a:spcPct val="50000"/>
              </a:spcBef>
            </a:pPr>
            <a:r>
              <a:rPr lang="en-US" sz="2600" b="1">
                <a:latin typeface="Times New Roman" pitchFamily="18" charset="0"/>
              </a:rPr>
              <a:t>PK</a:t>
            </a:r>
          </a:p>
        </p:txBody>
      </p:sp>
      <p:sp>
        <p:nvSpPr>
          <p:cNvPr id="57" name="Text Box 13"/>
          <p:cNvSpPr txBox="1">
            <a:spLocks noChangeArrowheads="1"/>
          </p:cNvSpPr>
          <p:nvPr/>
        </p:nvSpPr>
        <p:spPr bwMode="auto">
          <a:xfrm>
            <a:off x="5181600" y="1617073"/>
            <a:ext cx="1143000" cy="492443"/>
          </a:xfrm>
          <a:prstGeom prst="rect">
            <a:avLst/>
          </a:prstGeom>
          <a:noFill/>
          <a:ln w="9525">
            <a:noFill/>
            <a:miter lim="800000"/>
            <a:headEnd/>
            <a:tailEnd/>
          </a:ln>
          <a:effectLst/>
        </p:spPr>
        <p:txBody>
          <a:bodyPr wrap="square">
            <a:spAutoFit/>
          </a:bodyPr>
          <a:lstStyle/>
          <a:p>
            <a:pPr eaLnBrk="1" hangingPunct="1">
              <a:spcBef>
                <a:spcPct val="50000"/>
              </a:spcBef>
            </a:pPr>
            <a:r>
              <a:rPr lang="en-US" sz="2600" b="1">
                <a:latin typeface="Times New Roman" pitchFamily="18" charset="0"/>
              </a:rPr>
              <a:t>TBCN</a:t>
            </a:r>
          </a:p>
        </p:txBody>
      </p:sp>
      <p:sp>
        <p:nvSpPr>
          <p:cNvPr id="100" name="Text Box 14"/>
          <p:cNvSpPr txBox="1">
            <a:spLocks noChangeArrowheads="1"/>
          </p:cNvSpPr>
          <p:nvPr/>
        </p:nvSpPr>
        <p:spPr bwMode="auto">
          <a:xfrm>
            <a:off x="6858000" y="1617073"/>
            <a:ext cx="1143000" cy="492443"/>
          </a:xfrm>
          <a:prstGeom prst="rect">
            <a:avLst/>
          </a:prstGeom>
          <a:noFill/>
          <a:ln w="9525">
            <a:noFill/>
            <a:miter lim="800000"/>
            <a:headEnd/>
            <a:tailEnd/>
          </a:ln>
          <a:effectLst/>
        </p:spPr>
        <p:txBody>
          <a:bodyPr wrap="square">
            <a:spAutoFit/>
          </a:bodyPr>
          <a:lstStyle/>
          <a:p>
            <a:pPr eaLnBrk="1" hangingPunct="1">
              <a:spcBef>
                <a:spcPct val="50000"/>
              </a:spcBef>
            </a:pPr>
            <a:r>
              <a:rPr lang="en-US" sz="2600" b="1">
                <a:latin typeface="Times New Roman" pitchFamily="18" charset="0"/>
              </a:rPr>
              <a:t>CNCS</a:t>
            </a:r>
          </a:p>
        </p:txBody>
      </p:sp>
      <p:sp>
        <p:nvSpPr>
          <p:cNvPr id="101" name="AutoShape 21"/>
          <p:cNvSpPr>
            <a:spLocks noChangeArrowheads="1"/>
          </p:cNvSpPr>
          <p:nvPr/>
        </p:nvSpPr>
        <p:spPr bwMode="auto">
          <a:xfrm>
            <a:off x="3962400" y="228600"/>
            <a:ext cx="3352800" cy="1143000"/>
          </a:xfrm>
          <a:prstGeom prst="cloudCallout">
            <a:avLst>
              <a:gd name="adj1" fmla="val 43458"/>
              <a:gd name="adj2" fmla="val 70477"/>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n-US" sz="1200" b="1" dirty="0" err="1" smtClean="0">
                <a:solidFill>
                  <a:srgbClr val="FF0000"/>
                </a:solidFill>
                <a:latin typeface=".VnTimeH" pitchFamily="34" charset="0"/>
              </a:rPr>
              <a:t>VËy</a:t>
            </a:r>
            <a:r>
              <a:rPr lang="en-US" sz="1200" b="1" dirty="0" smtClean="0">
                <a:solidFill>
                  <a:srgbClr val="FF0000"/>
                </a:solidFill>
                <a:latin typeface=".VnTimeH" pitchFamily="34" charset="0"/>
              </a:rPr>
              <a:t> H×NH </a:t>
            </a:r>
            <a:r>
              <a:rPr lang="en-US" sz="1200" b="1" dirty="0">
                <a:solidFill>
                  <a:srgbClr val="FF0000"/>
                </a:solidFill>
                <a:latin typeface=".VnTimeH" pitchFamily="34" charset="0"/>
              </a:rPr>
              <a:t>TH¸I </a:t>
            </a:r>
          </a:p>
          <a:p>
            <a:pPr algn="ctr"/>
            <a:r>
              <a:rPr lang="en-US" sz="1200" b="1" dirty="0">
                <a:solidFill>
                  <a:srgbClr val="FF0000"/>
                </a:solidFill>
                <a:latin typeface=".VnTimeH" pitchFamily="34" charset="0"/>
              </a:rPr>
              <a:t>KINH TÕ – X· </a:t>
            </a:r>
            <a:r>
              <a:rPr lang="en-US" sz="1200" b="1" dirty="0" err="1">
                <a:solidFill>
                  <a:srgbClr val="FF0000"/>
                </a:solidFill>
                <a:latin typeface=".VnTimeH" pitchFamily="34" charset="0"/>
              </a:rPr>
              <a:t>HéI</a:t>
            </a:r>
            <a:r>
              <a:rPr lang="en-US" sz="1200" b="1" dirty="0">
                <a:solidFill>
                  <a:srgbClr val="FF0000"/>
                </a:solidFill>
                <a:latin typeface=".VnTimeH" pitchFamily="34" charset="0"/>
              </a:rPr>
              <a:t> CSCN  </a:t>
            </a:r>
          </a:p>
          <a:p>
            <a:pPr algn="ctr"/>
            <a:r>
              <a:rPr lang="en-US" sz="1200" b="1" smtClean="0">
                <a:solidFill>
                  <a:srgbClr val="FF0000"/>
                </a:solidFill>
                <a:latin typeface=".VnTimeH" pitchFamily="34" charset="0"/>
              </a:rPr>
              <a:t>§Ư­îc </a:t>
            </a:r>
            <a:r>
              <a:rPr lang="en-US" sz="1200" b="1" dirty="0" err="1" smtClean="0">
                <a:solidFill>
                  <a:srgbClr val="FF0000"/>
                </a:solidFill>
                <a:latin typeface=".VnTimeH" pitchFamily="34" charset="0"/>
              </a:rPr>
              <a:t>Hå</a:t>
            </a:r>
            <a:r>
              <a:rPr lang="en-US" sz="1200" b="1" dirty="0" smtClean="0">
                <a:solidFill>
                  <a:srgbClr val="FF0000"/>
                </a:solidFill>
                <a:latin typeface=".VnTimeH" pitchFamily="34" charset="0"/>
              </a:rPr>
              <a:t> </a:t>
            </a:r>
            <a:r>
              <a:rPr lang="en-US" sz="1200" b="1" dirty="0" err="1" smtClean="0">
                <a:solidFill>
                  <a:srgbClr val="FF0000"/>
                </a:solidFill>
                <a:latin typeface=".VnTimeH" pitchFamily="34" charset="0"/>
              </a:rPr>
              <a:t>ChÝ</a:t>
            </a:r>
            <a:r>
              <a:rPr lang="en-US" sz="1200" b="1" dirty="0" smtClean="0">
                <a:solidFill>
                  <a:srgbClr val="FF0000"/>
                </a:solidFill>
                <a:latin typeface=".VnTimeH" pitchFamily="34" charset="0"/>
              </a:rPr>
              <a:t> Minh </a:t>
            </a:r>
            <a:r>
              <a:rPr lang="en-US" sz="1200" b="1" dirty="0" err="1" smtClean="0">
                <a:solidFill>
                  <a:srgbClr val="FF0000"/>
                </a:solidFill>
                <a:latin typeface=".VnTimeH" pitchFamily="34" charset="0"/>
              </a:rPr>
              <a:t>tiÕp</a:t>
            </a:r>
            <a:r>
              <a:rPr lang="en-US" sz="1200" b="1" dirty="0" smtClean="0">
                <a:solidFill>
                  <a:srgbClr val="FF0000"/>
                </a:solidFill>
                <a:latin typeface=".VnTimeH" pitchFamily="34" charset="0"/>
              </a:rPr>
              <a:t> </a:t>
            </a:r>
            <a:r>
              <a:rPr lang="en-US" sz="1200" b="1" err="1" smtClean="0">
                <a:solidFill>
                  <a:srgbClr val="FF0000"/>
                </a:solidFill>
                <a:latin typeface=".VnTimeH" pitchFamily="34" charset="0"/>
              </a:rPr>
              <a:t>cËn</a:t>
            </a:r>
            <a:r>
              <a:rPr lang="en-US" sz="1200" b="1" smtClean="0">
                <a:solidFill>
                  <a:srgbClr val="FF0000"/>
                </a:solidFill>
                <a:latin typeface=".VnTimeH" pitchFamily="34" charset="0"/>
              </a:rPr>
              <a:t> nhƯ­ </a:t>
            </a:r>
            <a:r>
              <a:rPr lang="en-US" sz="1200" b="1" dirty="0" err="1" smtClean="0">
                <a:solidFill>
                  <a:srgbClr val="FF0000"/>
                </a:solidFill>
                <a:latin typeface=".VnTimeH" pitchFamily="34" charset="0"/>
              </a:rPr>
              <a:t>thÕ</a:t>
            </a:r>
            <a:r>
              <a:rPr lang="en-US" sz="1200" b="1" dirty="0" smtClean="0">
                <a:solidFill>
                  <a:srgbClr val="FF0000"/>
                </a:solidFill>
                <a:latin typeface=".VnTimeH" pitchFamily="34" charset="0"/>
              </a:rPr>
              <a:t> </a:t>
            </a:r>
            <a:r>
              <a:rPr lang="en-US" sz="1200" b="1" dirty="0" err="1" smtClean="0">
                <a:solidFill>
                  <a:srgbClr val="FF0000"/>
                </a:solidFill>
                <a:latin typeface=".VnTimeH" pitchFamily="34" charset="0"/>
              </a:rPr>
              <a:t>nµo</a:t>
            </a:r>
            <a:r>
              <a:rPr lang="en-US" sz="1200" b="1" dirty="0" smtClean="0">
                <a:solidFill>
                  <a:srgbClr val="FF0000"/>
                </a:solidFill>
                <a:latin typeface=".VnTimeH" pitchFamily="34" charset="0"/>
              </a:rPr>
              <a:t>?</a:t>
            </a:r>
            <a:endParaRPr lang="en-US" sz="1200" b="1" dirty="0">
              <a:solidFill>
                <a:srgbClr val="FF0000"/>
              </a:solidFill>
              <a:latin typeface=".VnTimeH" pitchFamily="34" charset="0"/>
            </a:endParaRPr>
          </a:p>
        </p:txBody>
      </p:sp>
      <p:sp>
        <p:nvSpPr>
          <p:cNvPr id="102" name="Text Box 5"/>
          <p:cNvSpPr txBox="1">
            <a:spLocks noChangeArrowheads="1"/>
          </p:cNvSpPr>
          <p:nvPr/>
        </p:nvSpPr>
        <p:spPr bwMode="auto">
          <a:xfrm>
            <a:off x="6019800" y="2133600"/>
            <a:ext cx="2819400" cy="3539430"/>
          </a:xfrm>
          <a:prstGeom prst="rect">
            <a:avLst/>
          </a:prstGeom>
          <a:noFill/>
          <a:ln w="57150" cmpd="thinThick">
            <a:solidFill>
              <a:schemeClr val="accent1"/>
            </a:solidFill>
            <a:miter lim="800000"/>
            <a:headEnd/>
            <a:tailEnd/>
          </a:ln>
          <a:effectLst/>
        </p:spPr>
        <p:txBody>
          <a:bodyPr wrap="square">
            <a:spAutoFit/>
          </a:bodyPr>
          <a:lstStyle/>
          <a:p>
            <a:pPr algn="just">
              <a:spcBef>
                <a:spcPct val="50000"/>
              </a:spcBef>
            </a:pPr>
            <a:r>
              <a:rPr lang="en-US" sz="2800" smtClean="0">
                <a:solidFill>
                  <a:srgbClr val="FF0000"/>
                </a:solidFill>
                <a:latin typeface="Times New Roman" pitchFamily="18" charset="0"/>
                <a:cs typeface="Times New Roman" pitchFamily="18" charset="0"/>
              </a:rPr>
              <a:t>Trước hết: Hồ </a:t>
            </a:r>
            <a:r>
              <a:rPr lang="en-US" sz="2800" dirty="0" err="1" smtClean="0">
                <a:solidFill>
                  <a:srgbClr val="FF0000"/>
                </a:solidFill>
                <a:latin typeface="Times New Roman" pitchFamily="18" charset="0"/>
                <a:cs typeface="Times New Roman" pitchFamily="18" charset="0"/>
              </a:rPr>
              <a:t>Chí</a:t>
            </a:r>
            <a:r>
              <a:rPr lang="en-US" sz="2800" dirty="0" smtClean="0">
                <a:solidFill>
                  <a:srgbClr val="FF0000"/>
                </a:solidFill>
                <a:latin typeface="Times New Roman" pitchFamily="18" charset="0"/>
                <a:cs typeface="Times New Roman" pitchFamily="18" charset="0"/>
              </a:rPr>
              <a:t> Minh </a:t>
            </a:r>
            <a:r>
              <a:rPr lang="en-US" sz="2800" dirty="0" err="1" smtClean="0">
                <a:solidFill>
                  <a:srgbClr val="FF0000"/>
                </a:solidFill>
                <a:latin typeface="Times New Roman" pitchFamily="18" charset="0"/>
                <a:cs typeface="Times New Roman" pitchFamily="18" charset="0"/>
              </a:rPr>
              <a:t>luận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giải</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sự</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ra</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đời</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và</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bản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chất</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của</a:t>
            </a:r>
            <a:r>
              <a:rPr lang="en-US" sz="2800" dirty="0" smtClean="0">
                <a:solidFill>
                  <a:srgbClr val="FF0000"/>
                </a:solidFill>
                <a:latin typeface="Times New Roman" pitchFamily="18" charset="0"/>
                <a:cs typeface="Times New Roman" pitchFamily="18" charset="0"/>
              </a:rPr>
              <a:t> CNXH </a:t>
            </a:r>
            <a:r>
              <a:rPr lang="en-US" sz="2800" dirty="0" err="1" smtClean="0">
                <a:solidFill>
                  <a:srgbClr val="FF0000"/>
                </a:solidFill>
                <a:latin typeface="Times New Roman" pitchFamily="18" charset="0"/>
                <a:cs typeface="Times New Roman" pitchFamily="18" charset="0"/>
              </a:rPr>
              <a:t>từ</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phương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diện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kinh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tế</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trình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độ</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phát</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triển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của</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lực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lượng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sản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xuất</a:t>
            </a:r>
            <a:endParaRPr lang="en-US" sz="2800" dirty="0">
              <a:solidFill>
                <a:srgbClr val="FF0000"/>
              </a:solidFill>
              <a:latin typeface="Times New Roman" pitchFamily="18" charset="0"/>
              <a:cs typeface="Times New Roman" pitchFamily="18" charset="0"/>
            </a:endParaRPr>
          </a:p>
        </p:txBody>
      </p:sp>
      <p:sp>
        <p:nvSpPr>
          <p:cNvPr id="18" name="Oval 17"/>
          <p:cNvSpPr/>
          <p:nvPr/>
        </p:nvSpPr>
        <p:spPr>
          <a:xfrm>
            <a:off x="304800" y="2286000"/>
            <a:ext cx="5105400" cy="411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400" dirty="0" smtClean="0">
                <a:latin typeface="Times New Roman" pitchFamily="18" charset="0"/>
                <a:cs typeface="Times New Roman" pitchFamily="18" charset="0"/>
              </a:rPr>
              <a:t>HCM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nghĩa</a:t>
            </a:r>
            <a:r>
              <a:rPr lang="en-US" sz="2400" dirty="0" smtClean="0">
                <a:latin typeface="Times New Roman" pitchFamily="18" charset="0"/>
                <a:cs typeface="Times New Roman" pitchFamily="18" charset="0"/>
              </a:rPr>
              <a:t> MLN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CNXH,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phù</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hợp</a:t>
            </a:r>
            <a:r>
              <a:rPr lang="en-US" sz="2400" smtClean="0">
                <a:latin typeface="Times New Roman" pitchFamily="18" charset="0"/>
                <a:cs typeface="Times New Roman" pitchFamily="18" charset="0"/>
              </a:rPr>
              <a:t> với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Việt</a:t>
            </a:r>
            <a:r>
              <a:rPr lang="en-US" sz="2400" dirty="0" smtClean="0">
                <a:latin typeface="Times New Roman" pitchFamily="18" charset="0"/>
                <a:cs typeface="Times New Roman" pitchFamily="18" charset="0"/>
              </a:rPr>
              <a:t> Nam;</a:t>
            </a:r>
            <a:r>
              <a:rPr lang="en-US" sz="20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Hồ</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Chí</a:t>
            </a:r>
            <a:r>
              <a:rPr lang="en-US" sz="2200" dirty="0" smtClean="0">
                <a:latin typeface="Times New Roman" pitchFamily="18" charset="0"/>
                <a:cs typeface="Times New Roman" pitchFamily="18" charset="0"/>
              </a:rPr>
              <a:t> Minh </a:t>
            </a:r>
            <a:r>
              <a:rPr lang="en-US" sz="2200" dirty="0" err="1" smtClean="0">
                <a:latin typeface="Times New Roman" pitchFamily="18" charset="0"/>
                <a:cs typeface="Times New Roman" pitchFamily="18" charset="0"/>
              </a:rPr>
              <a:t>tiếp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cận</a:t>
            </a:r>
            <a:r>
              <a:rPr lang="en-US" sz="2200" dirty="0" smtClean="0">
                <a:latin typeface="Times New Roman" pitchFamily="18" charset="0"/>
                <a:cs typeface="Times New Roman" pitchFamily="18" charset="0"/>
              </a:rPr>
              <a:t> CNXH </a:t>
            </a:r>
            <a:r>
              <a:rPr lang="en-US" sz="2200" dirty="0" err="1" smtClean="0">
                <a:latin typeface="Times New Roman" pitchFamily="18" charset="0"/>
                <a:cs typeface="Times New Roman" pitchFamily="18" charset="0"/>
              </a:rPr>
              <a:t>từ</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nhiều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phương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diện</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
        <p:nvSpPr>
          <p:cNvPr id="20" name="Curved Up Arrow 19"/>
          <p:cNvSpPr/>
          <p:nvPr/>
        </p:nvSpPr>
        <p:spPr>
          <a:xfrm rot="20789468">
            <a:off x="3416392" y="5962145"/>
            <a:ext cx="3477936" cy="482262"/>
          </a:xfrm>
          <a:prstGeom prst="curvedUpArrow">
            <a:avLst>
              <a:gd name="adj1" fmla="val 189998"/>
              <a:gd name="adj2" fmla="val 189998"/>
              <a:gd name="adj3" fmla="val 56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nodePh="1">
                                  <p:stCondLst>
                                    <p:cond delay="0"/>
                                  </p:stCondLst>
                                  <p:endCondLst>
                                    <p:cond evt="begin" delay="0">
                                      <p:tn val="5"/>
                                    </p:cond>
                                  </p:end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0"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ppt_w</p:attrName>
                                        </p:attrNameLst>
                                      </p:cBhvr>
                                      <p:tavLst>
                                        <p:tav tm="0">
                                          <p:val>
                                            <p:fltVal val="0"/>
                                          </p:val>
                                        </p:tav>
                                        <p:tav tm="100000">
                                          <p:val>
                                            <p:strVal val="#ppt_w"/>
                                          </p:val>
                                        </p:tav>
                                      </p:tavLst>
                                    </p:anim>
                                    <p:anim calcmode="lin" valueType="num">
                                      <p:cBhvr>
                                        <p:cTn id="23" dur="500" fill="hold"/>
                                        <p:tgtEl>
                                          <p:spTgt spid="55"/>
                                        </p:tgtEl>
                                        <p:attrNameLst>
                                          <p:attrName>ppt_h</p:attrName>
                                        </p:attrNameLst>
                                      </p:cBhvr>
                                      <p:tavLst>
                                        <p:tav tm="0">
                                          <p:val>
                                            <p:fltVal val="0"/>
                                          </p:val>
                                        </p:tav>
                                        <p:tav tm="100000">
                                          <p:val>
                                            <p:strVal val="#ppt_h"/>
                                          </p:val>
                                        </p:tav>
                                      </p:tavLst>
                                    </p:anim>
                                    <p:animEffect transition="in" filter="fade">
                                      <p:cBhvr>
                                        <p:cTn id="24" dur="500"/>
                                        <p:tgtEl>
                                          <p:spTgt spid="55"/>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p:cTn id="27" dur="500" fill="hold"/>
                                        <p:tgtEl>
                                          <p:spTgt spid="56"/>
                                        </p:tgtEl>
                                        <p:attrNameLst>
                                          <p:attrName>ppt_w</p:attrName>
                                        </p:attrNameLst>
                                      </p:cBhvr>
                                      <p:tavLst>
                                        <p:tav tm="0">
                                          <p:val>
                                            <p:fltVal val="0"/>
                                          </p:val>
                                        </p:tav>
                                        <p:tav tm="100000">
                                          <p:val>
                                            <p:strVal val="#ppt_w"/>
                                          </p:val>
                                        </p:tav>
                                      </p:tavLst>
                                    </p:anim>
                                    <p:anim calcmode="lin" valueType="num">
                                      <p:cBhvr>
                                        <p:cTn id="28" dur="500" fill="hold"/>
                                        <p:tgtEl>
                                          <p:spTgt spid="56"/>
                                        </p:tgtEl>
                                        <p:attrNameLst>
                                          <p:attrName>ppt_h</p:attrName>
                                        </p:attrNameLst>
                                      </p:cBhvr>
                                      <p:tavLst>
                                        <p:tav tm="0">
                                          <p:val>
                                            <p:fltVal val="0"/>
                                          </p:val>
                                        </p:tav>
                                        <p:tav tm="100000">
                                          <p:val>
                                            <p:strVal val="#ppt_h"/>
                                          </p:val>
                                        </p:tav>
                                      </p:tavLst>
                                    </p:anim>
                                    <p:animEffect transition="in" filter="fade">
                                      <p:cBhvr>
                                        <p:cTn id="29" dur="500"/>
                                        <p:tgtEl>
                                          <p:spTgt spid="56"/>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p:cTn id="32" dur="500" fill="hold"/>
                                        <p:tgtEl>
                                          <p:spTgt spid="57"/>
                                        </p:tgtEl>
                                        <p:attrNameLst>
                                          <p:attrName>ppt_w</p:attrName>
                                        </p:attrNameLst>
                                      </p:cBhvr>
                                      <p:tavLst>
                                        <p:tav tm="0">
                                          <p:val>
                                            <p:fltVal val="0"/>
                                          </p:val>
                                        </p:tav>
                                        <p:tav tm="100000">
                                          <p:val>
                                            <p:strVal val="#ppt_w"/>
                                          </p:val>
                                        </p:tav>
                                      </p:tavLst>
                                    </p:anim>
                                    <p:anim calcmode="lin" valueType="num">
                                      <p:cBhvr>
                                        <p:cTn id="33" dur="500" fill="hold"/>
                                        <p:tgtEl>
                                          <p:spTgt spid="57"/>
                                        </p:tgtEl>
                                        <p:attrNameLst>
                                          <p:attrName>ppt_h</p:attrName>
                                        </p:attrNameLst>
                                      </p:cBhvr>
                                      <p:tavLst>
                                        <p:tav tm="0">
                                          <p:val>
                                            <p:fltVal val="0"/>
                                          </p:val>
                                        </p:tav>
                                        <p:tav tm="100000">
                                          <p:val>
                                            <p:strVal val="#ppt_h"/>
                                          </p:val>
                                        </p:tav>
                                      </p:tavLst>
                                    </p:anim>
                                    <p:animEffect transition="in" filter="fade">
                                      <p:cBhvr>
                                        <p:cTn id="34" dur="500"/>
                                        <p:tgtEl>
                                          <p:spTgt spid="57"/>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 calcmode="lin" valueType="num">
                                      <p:cBhvr>
                                        <p:cTn id="37" dur="500" fill="hold"/>
                                        <p:tgtEl>
                                          <p:spTgt spid="100"/>
                                        </p:tgtEl>
                                        <p:attrNameLst>
                                          <p:attrName>ppt_w</p:attrName>
                                        </p:attrNameLst>
                                      </p:cBhvr>
                                      <p:tavLst>
                                        <p:tav tm="0">
                                          <p:val>
                                            <p:fltVal val="0"/>
                                          </p:val>
                                        </p:tav>
                                        <p:tav tm="100000">
                                          <p:val>
                                            <p:strVal val="#ppt_w"/>
                                          </p:val>
                                        </p:tav>
                                      </p:tavLst>
                                    </p:anim>
                                    <p:anim calcmode="lin" valueType="num">
                                      <p:cBhvr>
                                        <p:cTn id="38" dur="500" fill="hold"/>
                                        <p:tgtEl>
                                          <p:spTgt spid="100"/>
                                        </p:tgtEl>
                                        <p:attrNameLst>
                                          <p:attrName>ppt_h</p:attrName>
                                        </p:attrNameLst>
                                      </p:cBhvr>
                                      <p:tavLst>
                                        <p:tav tm="0">
                                          <p:val>
                                            <p:fltVal val="0"/>
                                          </p:val>
                                        </p:tav>
                                        <p:tav tm="100000">
                                          <p:val>
                                            <p:strVal val="#ppt_h"/>
                                          </p:val>
                                        </p:tav>
                                      </p:tavLst>
                                    </p:anim>
                                    <p:animEffect transition="in" filter="fade">
                                      <p:cBhvr>
                                        <p:cTn id="39" dur="500"/>
                                        <p:tgtEl>
                                          <p:spTgt spid="100"/>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01"/>
                                        </p:tgtEl>
                                        <p:attrNameLst>
                                          <p:attrName>style.visibility</p:attrName>
                                        </p:attrNameLst>
                                      </p:cBhvr>
                                      <p:to>
                                        <p:strVal val="visible"/>
                                      </p:to>
                                    </p:set>
                                    <p:anim calcmode="lin" valueType="num">
                                      <p:cBhvr>
                                        <p:cTn id="42" dur="500" fill="hold"/>
                                        <p:tgtEl>
                                          <p:spTgt spid="101"/>
                                        </p:tgtEl>
                                        <p:attrNameLst>
                                          <p:attrName>ppt_w</p:attrName>
                                        </p:attrNameLst>
                                      </p:cBhvr>
                                      <p:tavLst>
                                        <p:tav tm="0">
                                          <p:val>
                                            <p:fltVal val="0"/>
                                          </p:val>
                                        </p:tav>
                                        <p:tav tm="100000">
                                          <p:val>
                                            <p:strVal val="#ppt_w"/>
                                          </p:val>
                                        </p:tav>
                                      </p:tavLst>
                                    </p:anim>
                                    <p:anim calcmode="lin" valueType="num">
                                      <p:cBhvr>
                                        <p:cTn id="43" dur="500" fill="hold"/>
                                        <p:tgtEl>
                                          <p:spTgt spid="101"/>
                                        </p:tgtEl>
                                        <p:attrNameLst>
                                          <p:attrName>ppt_h</p:attrName>
                                        </p:attrNameLst>
                                      </p:cBhvr>
                                      <p:tavLst>
                                        <p:tav tm="0">
                                          <p:val>
                                            <p:fltVal val="0"/>
                                          </p:val>
                                        </p:tav>
                                        <p:tav tm="100000">
                                          <p:val>
                                            <p:strVal val="#ppt_h"/>
                                          </p:val>
                                        </p:tav>
                                      </p:tavLst>
                                    </p:anim>
                                    <p:animEffect transition="in" filter="fade">
                                      <p:cBhvr>
                                        <p:cTn id="44" dur="500"/>
                                        <p:tgtEl>
                                          <p:spTgt spid="101"/>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out)">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39" presetClass="entr" presetSubtype="0" accel="100000" fill="hold" grpId="0" nodeType="clickEffect">
                                  <p:stCondLst>
                                    <p:cond delay="0"/>
                                  </p:stCondLst>
                                  <p:childTnLst>
                                    <p:set>
                                      <p:cBhvr>
                                        <p:cTn id="59" dur="1" fill="hold">
                                          <p:stCondLst>
                                            <p:cond delay="0"/>
                                          </p:stCondLst>
                                        </p:cTn>
                                        <p:tgtEl>
                                          <p:spTgt spid="102"/>
                                        </p:tgtEl>
                                        <p:attrNameLst>
                                          <p:attrName>style.visibility</p:attrName>
                                        </p:attrNameLst>
                                      </p:cBhvr>
                                      <p:to>
                                        <p:strVal val="visible"/>
                                      </p:to>
                                    </p:set>
                                    <p:anim calcmode="lin" valueType="num">
                                      <p:cBhvr>
                                        <p:cTn id="60" dur="500" fill="hold"/>
                                        <p:tgtEl>
                                          <p:spTgt spid="102"/>
                                        </p:tgtEl>
                                        <p:attrNameLst>
                                          <p:attrName>ppt_h</p:attrName>
                                        </p:attrNameLst>
                                      </p:cBhvr>
                                      <p:tavLst>
                                        <p:tav tm="0">
                                          <p:val>
                                            <p:strVal val="#ppt_h/20"/>
                                          </p:val>
                                        </p:tav>
                                        <p:tav tm="50000">
                                          <p:val>
                                            <p:strVal val="#ppt_h/20"/>
                                          </p:val>
                                        </p:tav>
                                        <p:tav tm="100000">
                                          <p:val>
                                            <p:strVal val="#ppt_h"/>
                                          </p:val>
                                        </p:tav>
                                      </p:tavLst>
                                    </p:anim>
                                    <p:anim calcmode="lin" valueType="num">
                                      <p:cBhvr>
                                        <p:cTn id="61" dur="500" fill="hold"/>
                                        <p:tgtEl>
                                          <p:spTgt spid="102"/>
                                        </p:tgtEl>
                                        <p:attrNameLst>
                                          <p:attrName>ppt_w</p:attrName>
                                        </p:attrNameLst>
                                      </p:cBhvr>
                                      <p:tavLst>
                                        <p:tav tm="0">
                                          <p:val>
                                            <p:strVal val="#ppt_w+.3"/>
                                          </p:val>
                                        </p:tav>
                                        <p:tav tm="50000">
                                          <p:val>
                                            <p:strVal val="#ppt_w+.3"/>
                                          </p:val>
                                        </p:tav>
                                        <p:tav tm="100000">
                                          <p:val>
                                            <p:strVal val="#ppt_w"/>
                                          </p:val>
                                        </p:tav>
                                      </p:tavLst>
                                    </p:anim>
                                    <p:anim calcmode="lin" valueType="num">
                                      <p:cBhvr>
                                        <p:cTn id="62" dur="500" fill="hold"/>
                                        <p:tgtEl>
                                          <p:spTgt spid="102"/>
                                        </p:tgtEl>
                                        <p:attrNameLst>
                                          <p:attrName>ppt_x</p:attrName>
                                        </p:attrNameLst>
                                      </p:cBhvr>
                                      <p:tavLst>
                                        <p:tav tm="0">
                                          <p:val>
                                            <p:strVal val="#ppt_x-.3"/>
                                          </p:val>
                                        </p:tav>
                                        <p:tav tm="50000">
                                          <p:val>
                                            <p:strVal val="#ppt_x"/>
                                          </p:val>
                                        </p:tav>
                                        <p:tav tm="100000">
                                          <p:val>
                                            <p:strVal val="#ppt_x"/>
                                          </p:val>
                                        </p:tav>
                                      </p:tavLst>
                                    </p:anim>
                                    <p:anim calcmode="lin" valueType="num">
                                      <p:cBhvr>
                                        <p:cTn id="63" dur="500" fill="hold"/>
                                        <p:tgtEl>
                                          <p:spTgt spid="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p:bldP spid="55" grpId="0"/>
      <p:bldP spid="56" grpId="0"/>
      <p:bldP spid="57" grpId="0"/>
      <p:bldP spid="100" grpId="0"/>
      <p:bldP spid="101" grpId="0" animBg="1"/>
      <p:bldP spid="102" grpId="0" animBg="1"/>
      <p:bldP spid="18"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6" name="AutoShape 2"/>
          <p:cNvSpPr>
            <a:spLocks noChangeArrowheads="1"/>
          </p:cNvSpPr>
          <p:nvPr/>
        </p:nvSpPr>
        <p:spPr bwMode="auto">
          <a:xfrm>
            <a:off x="228600" y="369887"/>
            <a:ext cx="3048000" cy="990600"/>
          </a:xfrm>
          <a:prstGeom prst="ellipseRibbon2">
            <a:avLst>
              <a:gd name="adj1" fmla="val 29329"/>
              <a:gd name="adj2" fmla="val 56102"/>
              <a:gd name="adj3" fmla="val 19713"/>
            </a:avLst>
          </a:prstGeom>
          <a:solidFill>
            <a:schemeClr val="accent1"/>
          </a:solidFill>
          <a:ln w="9525">
            <a:solidFill>
              <a:schemeClr val="tx1"/>
            </a:solidFill>
            <a:round/>
            <a:headEnd/>
            <a:tailEnd/>
          </a:ln>
          <a:effectLst/>
        </p:spPr>
        <p:txBody>
          <a:bodyPr wrap="none" anchor="ctr"/>
          <a:lstStyle/>
          <a:p>
            <a:r>
              <a:rPr lang="en-US" b="1" i="1">
                <a:solidFill>
                  <a:srgbClr val="FFFF00"/>
                </a:solidFill>
                <a:effectLst>
                  <a:outerShdw blurRad="38100" dist="38100" dir="2700000" algn="tl">
                    <a:srgbClr val="FFFFFF"/>
                  </a:outerShdw>
                </a:effectLst>
                <a:latin typeface="Times New Roman" pitchFamily="18" charset="0"/>
                <a:cs typeface="Times New Roman" pitchFamily="18" charset="0"/>
              </a:rPr>
              <a:t>Nghĩa là</a:t>
            </a:r>
            <a:r>
              <a:rPr lang="en-US" b="1">
                <a:solidFill>
                  <a:srgbClr val="FFFF00"/>
                </a:solidFill>
                <a:latin typeface="Times New Roman" pitchFamily="18" charset="0"/>
                <a:cs typeface="Times New Roman" pitchFamily="18" charset="0"/>
              </a:rPr>
              <a:t>:</a:t>
            </a:r>
          </a:p>
        </p:txBody>
      </p:sp>
      <p:sp>
        <p:nvSpPr>
          <p:cNvPr id="17" name="Text Box 3"/>
          <p:cNvSpPr txBox="1">
            <a:spLocks noChangeArrowheads="1"/>
          </p:cNvSpPr>
          <p:nvPr/>
        </p:nvSpPr>
        <p:spPr bwMode="auto">
          <a:xfrm>
            <a:off x="457200" y="1665287"/>
            <a:ext cx="2743200" cy="2062103"/>
          </a:xfrm>
          <a:prstGeom prst="rect">
            <a:avLst/>
          </a:prstGeom>
          <a:noFill/>
          <a:ln w="38100">
            <a:solidFill>
              <a:schemeClr val="accent2"/>
            </a:solidFill>
            <a:miter lim="800000"/>
            <a:headEnd/>
            <a:tailEnd/>
          </a:ln>
          <a:effectLst/>
        </p:spPr>
        <p:txBody>
          <a:bodyPr>
            <a:spAutoFit/>
          </a:bodyPr>
          <a:lstStyle/>
          <a:p>
            <a:pPr>
              <a:spcBef>
                <a:spcPct val="50000"/>
              </a:spcBef>
            </a:pPr>
            <a:r>
              <a:rPr lang="en-US">
                <a:solidFill>
                  <a:srgbClr val="FF0000"/>
                </a:solidFill>
                <a:latin typeface="Times New Roman" pitchFamily="18" charset="0"/>
                <a:cs typeface="Times New Roman" pitchFamily="18" charset="0"/>
              </a:rPr>
              <a:t>Từ học thuyết HTKT – XH và từ sứ mệnh lịch sử của GCCN</a:t>
            </a:r>
          </a:p>
        </p:txBody>
      </p:sp>
      <p:sp>
        <p:nvSpPr>
          <p:cNvPr id="18" name="AutoShape 4"/>
          <p:cNvSpPr>
            <a:spLocks noChangeArrowheads="1"/>
          </p:cNvSpPr>
          <p:nvPr/>
        </p:nvSpPr>
        <p:spPr bwMode="auto">
          <a:xfrm>
            <a:off x="28575" y="812800"/>
            <a:ext cx="381000" cy="1643062"/>
          </a:xfrm>
          <a:prstGeom prst="curvedRightArrow">
            <a:avLst>
              <a:gd name="adj1" fmla="val 86250"/>
              <a:gd name="adj2" fmla="val 172500"/>
              <a:gd name="adj3" fmla="val 33333"/>
            </a:avLst>
          </a:prstGeom>
          <a:solidFill>
            <a:schemeClr val="accent1"/>
          </a:solidFill>
          <a:ln w="952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19" name="Text Box 5"/>
          <p:cNvSpPr txBox="1">
            <a:spLocks noChangeArrowheads="1"/>
          </p:cNvSpPr>
          <p:nvPr/>
        </p:nvSpPr>
        <p:spPr bwMode="auto">
          <a:xfrm>
            <a:off x="3733800" y="217487"/>
            <a:ext cx="5029200" cy="1754326"/>
          </a:xfrm>
          <a:prstGeom prst="rect">
            <a:avLst/>
          </a:prstGeom>
          <a:noFill/>
          <a:ln w="38100" cmpd="dbl">
            <a:solidFill>
              <a:schemeClr val="accent2"/>
            </a:solidFill>
            <a:miter lim="800000"/>
            <a:headEnd/>
            <a:tailEnd/>
          </a:ln>
          <a:effectLst/>
        </p:spPr>
        <p:txBody>
          <a:bodyPr>
            <a:spAutoFit/>
          </a:bodyPr>
          <a:lstStyle/>
          <a:p>
            <a:pPr algn="just">
              <a:spcBef>
                <a:spcPct val="50000"/>
              </a:spcBef>
            </a:pPr>
            <a:r>
              <a:rPr lang="en-US" sz="3500">
                <a:latin typeface="Times New Roman" pitchFamily="18" charset="0"/>
                <a:cs typeface="Times New Roman" pitchFamily="18" charset="0"/>
              </a:rPr>
              <a:t>Người đã tiếp thu những quan điểm về bản chất và mục tiêu của CNXHKH</a:t>
            </a:r>
          </a:p>
        </p:txBody>
      </p:sp>
      <p:sp>
        <p:nvSpPr>
          <p:cNvPr id="20" name="AutoShape 6"/>
          <p:cNvSpPr>
            <a:spLocks noChangeArrowheads="1"/>
          </p:cNvSpPr>
          <p:nvPr/>
        </p:nvSpPr>
        <p:spPr bwMode="auto">
          <a:xfrm>
            <a:off x="3200400" y="1970087"/>
            <a:ext cx="1981200" cy="457200"/>
          </a:xfrm>
          <a:prstGeom prst="curvedUpArrow">
            <a:avLst>
              <a:gd name="adj1" fmla="val 74286"/>
              <a:gd name="adj2" fmla="val 148571"/>
              <a:gd name="adj3" fmla="val 33333"/>
            </a:avLst>
          </a:prstGeom>
          <a:solidFill>
            <a:schemeClr val="accent1"/>
          </a:solidFill>
          <a:ln w="952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21" name="Text Box 7"/>
          <p:cNvSpPr txBox="1">
            <a:spLocks noChangeArrowheads="1"/>
          </p:cNvSpPr>
          <p:nvPr/>
        </p:nvSpPr>
        <p:spPr bwMode="auto">
          <a:xfrm>
            <a:off x="3505200" y="2579687"/>
            <a:ext cx="5410200" cy="2246769"/>
          </a:xfrm>
          <a:prstGeom prst="rect">
            <a:avLst/>
          </a:prstGeom>
          <a:noFill/>
          <a:ln w="38100">
            <a:solidFill>
              <a:schemeClr val="tx1"/>
            </a:solidFill>
            <a:miter lim="800000"/>
            <a:headEnd/>
            <a:tailEnd/>
          </a:ln>
          <a:effectLst/>
        </p:spPr>
        <p:txBody>
          <a:bodyPr wrap="square">
            <a:spAutoFit/>
          </a:bodyPr>
          <a:lstStyle/>
          <a:p>
            <a:pPr algn="just">
              <a:spcBef>
                <a:spcPct val="50000"/>
              </a:spcBef>
            </a:pPr>
            <a:r>
              <a:rPr lang="en-US" sz="2800" b="1" dirty="0">
                <a:latin typeface="Times New Roman" pitchFamily="18" charset="0"/>
                <a:cs typeface="Times New Roman" pitchFamily="18" charset="0"/>
              </a:rPr>
              <a:t>- </a:t>
            </a:r>
            <a:r>
              <a:rPr lang="en-US" sz="2800" i="1" dirty="0" err="1">
                <a:latin typeface="Times New Roman" pitchFamily="18" charset="0"/>
                <a:cs typeface="Times New Roman" pitchFamily="18" charset="0"/>
              </a:rPr>
              <a:t>Hồ</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Chí</a:t>
            </a:r>
            <a:r>
              <a:rPr lang="en-US" sz="2800" i="1" dirty="0">
                <a:latin typeface="Times New Roman" pitchFamily="18" charset="0"/>
                <a:cs typeface="Times New Roman" pitchFamily="18" charset="0"/>
              </a:rPr>
              <a:t> Minh </a:t>
            </a:r>
            <a:r>
              <a:rPr lang="en-US" sz="2800" i="1" dirty="0" err="1">
                <a:latin typeface="Times New Roman" pitchFamily="18" charset="0"/>
                <a:cs typeface="Times New Roman" pitchFamily="18" charset="0"/>
              </a:rPr>
              <a:t>tiếp</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cận</a:t>
            </a:r>
            <a:r>
              <a:rPr lang="en-US" sz="2800" i="1" dirty="0">
                <a:latin typeface="Times New Roman" pitchFamily="18" charset="0"/>
                <a:cs typeface="Times New Roman" pitchFamily="18" charset="0"/>
              </a:rPr>
              <a:t> CNXH </a:t>
            </a:r>
            <a:r>
              <a:rPr lang="en-US" sz="2800" i="1" dirty="0" err="1">
                <a:latin typeface="Times New Roman" pitchFamily="18" charset="0"/>
                <a:cs typeface="Times New Roman" pitchFamily="18" charset="0"/>
              </a:rPr>
              <a:t>từ</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lập</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trường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yêu</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nước</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khát</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vọng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giải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phóng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dân</a:t>
            </a:r>
            <a:r>
              <a:rPr lang="en-US" sz="2800" i="1"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tộc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nhu</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cầu</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giải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phóng</a:t>
            </a:r>
            <a:r>
              <a:rPr lang="en-US" sz="2800" i="1" dirty="0" smtClean="0">
                <a:latin typeface="Times New Roman" pitchFamily="18" charset="0"/>
                <a:cs typeface="Times New Roman" pitchFamily="18" charset="0"/>
              </a:rPr>
              <a:t> con </a:t>
            </a:r>
            <a:r>
              <a:rPr lang="en-US" sz="2800" i="1" dirty="0" err="1" smtClean="0">
                <a:latin typeface="Times New Roman" pitchFamily="18" charset="0"/>
                <a:cs typeface="Times New Roman" pitchFamily="18" charset="0"/>
              </a:rPr>
              <a:t>người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Đây</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nét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sáng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tạo</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của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Hồ</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Chí</a:t>
            </a:r>
            <a:r>
              <a:rPr lang="en-US" sz="2800" i="1" dirty="0" smtClean="0">
                <a:latin typeface="Times New Roman" pitchFamily="18" charset="0"/>
                <a:cs typeface="Times New Roman" pitchFamily="18" charset="0"/>
              </a:rPr>
              <a:t> Minh.</a:t>
            </a:r>
            <a:endParaRPr lang="en-US" sz="2800" i="1" dirty="0">
              <a:latin typeface="Times New Roman" pitchFamily="18" charset="0"/>
              <a:cs typeface="Times New Roman" pitchFamily="18" charset="0"/>
            </a:endParaRPr>
          </a:p>
        </p:txBody>
      </p:sp>
      <p:sp>
        <p:nvSpPr>
          <p:cNvPr id="22" name="AutoShape 8"/>
          <p:cNvSpPr>
            <a:spLocks noChangeArrowheads="1"/>
          </p:cNvSpPr>
          <p:nvPr/>
        </p:nvSpPr>
        <p:spPr bwMode="auto">
          <a:xfrm>
            <a:off x="6172200" y="1970087"/>
            <a:ext cx="457200" cy="481013"/>
          </a:xfrm>
          <a:prstGeom prst="downArrow">
            <a:avLst>
              <a:gd name="adj1" fmla="val 50000"/>
              <a:gd name="adj2" fmla="val 35417"/>
            </a:avLst>
          </a:prstGeom>
          <a:solidFill>
            <a:schemeClr val="accent1"/>
          </a:solidFill>
          <a:ln w="952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23" name="Text Box 9"/>
          <p:cNvSpPr txBox="1">
            <a:spLocks noChangeArrowheads="1"/>
          </p:cNvSpPr>
          <p:nvPr/>
        </p:nvSpPr>
        <p:spPr bwMode="auto">
          <a:xfrm>
            <a:off x="1838325" y="5018087"/>
            <a:ext cx="6934200" cy="1611313"/>
          </a:xfrm>
          <a:prstGeom prst="rect">
            <a:avLst/>
          </a:prstGeom>
          <a:noFill/>
          <a:ln w="57150" cmpd="thinThick">
            <a:solidFill>
              <a:schemeClr val="tx1"/>
            </a:solidFill>
            <a:miter lim="800000"/>
            <a:headEnd/>
            <a:tailEnd/>
          </a:ln>
          <a:effectLst/>
        </p:spPr>
        <p:txBody>
          <a:bodyPr>
            <a:spAutoFit/>
          </a:bodyPr>
          <a:lstStyle/>
          <a:p>
            <a:pPr algn="just">
              <a:spcBef>
                <a:spcPct val="50000"/>
              </a:spcBef>
            </a:pPr>
            <a:r>
              <a:rPr lang="en-US">
                <a:latin typeface="Times New Roman" pitchFamily="18" charset="0"/>
                <a:cs typeface="Times New Roman" pitchFamily="18" charset="0"/>
              </a:rPr>
              <a:t>“Chỉ có CNXH và CNCS mới giải phóng được các dân tộc bị áp bức và GCCN toàn thế giới”</a:t>
            </a:r>
          </a:p>
        </p:txBody>
      </p:sp>
      <p:sp>
        <p:nvSpPr>
          <p:cNvPr id="24" name="AutoShape 10"/>
          <p:cNvSpPr>
            <a:spLocks noChangeArrowheads="1"/>
          </p:cNvSpPr>
          <p:nvPr/>
        </p:nvSpPr>
        <p:spPr bwMode="auto">
          <a:xfrm>
            <a:off x="200025" y="4560887"/>
            <a:ext cx="1143000" cy="1143000"/>
          </a:xfrm>
          <a:prstGeom prst="wedgeRoundRectCallout">
            <a:avLst>
              <a:gd name="adj1" fmla="val 97500"/>
              <a:gd name="adj2" fmla="val 44583"/>
              <a:gd name="adj3" fmla="val 16667"/>
            </a:avLst>
          </a:prstGeom>
          <a:solidFill>
            <a:schemeClr val="accent1"/>
          </a:solidFill>
          <a:ln w="9525">
            <a:solidFill>
              <a:schemeClr val="tx1"/>
            </a:solidFill>
            <a:miter lim="800000"/>
            <a:headEnd/>
            <a:tailEnd/>
          </a:ln>
          <a:effectLst/>
        </p:spPr>
        <p:txBody>
          <a:bodyPr/>
          <a:lstStyle/>
          <a:p>
            <a:r>
              <a:rPr lang="en-US" b="1">
                <a:solidFill>
                  <a:srgbClr val="FFFF00"/>
                </a:solidFill>
                <a:latin typeface="Times New Roman" pitchFamily="18" charset="0"/>
                <a:cs typeface="Times New Roman" pitchFamily="18" charset="0"/>
              </a:rPr>
              <a:t>Bác viết: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strips(downLeft)">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heel(4)">
                                      <p:cBhvr>
                                        <p:cTn id="15" dur="20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amond(in)">
                                      <p:cBhvr>
                                        <p:cTn id="20" dur="2000"/>
                                        <p:tgtEl>
                                          <p:spTgt spid="20"/>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amond(in)">
                                      <p:cBhvr>
                                        <p:cTn id="23" dur="20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1000" fill="hold"/>
                                        <p:tgtEl>
                                          <p:spTgt spid="24"/>
                                        </p:tgtEl>
                                        <p:attrNameLst>
                                          <p:attrName>ppt_x</p:attrName>
                                        </p:attrNameLst>
                                      </p:cBhvr>
                                      <p:tavLst>
                                        <p:tav tm="0">
                                          <p:val>
                                            <p:strVal val="#ppt_x-.2"/>
                                          </p:val>
                                        </p:tav>
                                        <p:tav tm="100000">
                                          <p:val>
                                            <p:strVal val="#ppt_x"/>
                                          </p:val>
                                        </p:tav>
                                      </p:tavLst>
                                    </p:anim>
                                    <p:anim calcmode="lin" valueType="num">
                                      <p:cBhvr>
                                        <p:cTn id="39"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40" dur="1000"/>
                                        <p:tgtEl>
                                          <p:spTgt spid="24"/>
                                        </p:tgtEl>
                                      </p:cBhvr>
                                    </p:animEffect>
                                  </p:childTnLst>
                                </p:cTn>
                              </p:par>
                              <p:par>
                                <p:cTn id="41" presetID="29"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1000" fill="hold"/>
                                        <p:tgtEl>
                                          <p:spTgt spid="23"/>
                                        </p:tgtEl>
                                        <p:attrNameLst>
                                          <p:attrName>ppt_x</p:attrName>
                                        </p:attrNameLst>
                                      </p:cBhvr>
                                      <p:tavLst>
                                        <p:tav tm="0">
                                          <p:val>
                                            <p:strVal val="#ppt_x-.2"/>
                                          </p:val>
                                        </p:tav>
                                        <p:tav tm="100000">
                                          <p:val>
                                            <p:strVal val="#ppt_x"/>
                                          </p:val>
                                        </p:tav>
                                      </p:tavLst>
                                    </p:anim>
                                    <p:anim calcmode="lin" valueType="num">
                                      <p:cBhvr>
                                        <p:cTn id="44"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Kết quả hình ảnh cho HOA SE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2" name="Rectangle 1"/>
          <p:cNvSpPr>
            <a:spLocks noChangeArrowheads="1"/>
          </p:cNvSpPr>
          <p:nvPr/>
        </p:nvSpPr>
        <p:spPr bwMode="auto">
          <a:xfrm>
            <a:off x="381000" y="539859"/>
            <a:ext cx="8458200" cy="1815882"/>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Hồ</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Chí</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Minh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tiếp</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cận</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CNXH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từ</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văn</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hóa</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đã</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đưa</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văn</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hóa</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thâm</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nhập</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vào</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bên</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trong</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của</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chính</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trị</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và</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kinh</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tế</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tạo</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nên</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sự</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thống</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nhất</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biện</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chứng</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giữa</a:t>
            </a: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err="1" smtClean="0">
                <a:ln>
                  <a:noFill/>
                </a:ln>
                <a:solidFill>
                  <a:srgbClr val="FF0000"/>
                </a:solidFill>
                <a:effectLst/>
                <a:latin typeface="Times New Roman" pitchFamily="18" charset="0"/>
                <a:ea typeface="Times New Roman" pitchFamily="18" charset="0"/>
                <a:cs typeface="Times New Roman" pitchFamily="18" charset="0"/>
              </a:rPr>
              <a:t>văn</a:t>
            </a:r>
            <a:r>
              <a:rPr kumimoji="0" lang="en-US" sz="2800" b="0" i="0" u="none" strike="noStrike" cap="none" normalizeH="0" baseline="0" smtClean="0">
                <a:ln>
                  <a:noFill/>
                </a:ln>
                <a:solidFill>
                  <a:srgbClr val="FF0000"/>
                </a:solidFill>
                <a:effectLst/>
                <a:latin typeface="Times New Roman" pitchFamily="18" charset="0"/>
                <a:ea typeface="Times New Roman" pitchFamily="18" charset="0"/>
                <a:cs typeface="Times New Roman" pitchFamily="18" charset="0"/>
              </a:rPr>
              <a:t> hóa,</a:t>
            </a:r>
            <a:r>
              <a:rPr kumimoji="0" lang="en-US" sz="2800" b="0" i="0" u="none" strike="noStrike" cap="none" normalizeH="0" smtClean="0">
                <a:ln>
                  <a:noFill/>
                </a:ln>
                <a:solidFill>
                  <a:srgbClr val="FF0000"/>
                </a:solidFill>
                <a:effectLst/>
                <a:latin typeface="Times New Roman" pitchFamily="18" charset="0"/>
                <a:ea typeface="Times New Roman" pitchFamily="18" charset="0"/>
                <a:cs typeface="Times New Roman" pitchFamily="18" charset="0"/>
              </a:rPr>
              <a:t> kinh tế và chính trị</a:t>
            </a:r>
            <a:r>
              <a:rPr kumimoji="0" lang="en-US" sz="2800" b="0" i="0" u="none" strike="noStrike" cap="none" normalizeH="0" baseline="0" smtClean="0">
                <a:ln>
                  <a:noFill/>
                </a:ln>
                <a:solidFill>
                  <a:srgbClr val="FF0000"/>
                </a:solidFill>
                <a:effectLst/>
                <a:latin typeface="Times New Roman" pitchFamily="18" charset="0"/>
                <a:ea typeface="Times New Roman" pitchFamily="18" charset="0"/>
                <a:cs typeface="Times New Roman" pitchFamily="18" charset="0"/>
              </a:rPr>
              <a:t>. </a:t>
            </a:r>
            <a:endParaRPr kumimoji="0" lang="en-US" sz="3600" b="0" i="0" u="none" strike="noStrike" cap="none" normalizeH="0" baseline="0" dirty="0" smtClean="0">
              <a:ln>
                <a:noFill/>
              </a:ln>
              <a:solidFill>
                <a:srgbClr val="FF0000"/>
              </a:solidFill>
              <a:effectLst/>
              <a:latin typeface="Arial" pitchFamily="34" charset="0"/>
              <a:cs typeface="Arial" pitchFamily="34" charset="0"/>
            </a:endParaRPr>
          </a:p>
        </p:txBody>
      </p:sp>
      <p:sp>
        <p:nvSpPr>
          <p:cNvPr id="13" name="Rounded Rectangle 4"/>
          <p:cNvSpPr/>
          <p:nvPr/>
        </p:nvSpPr>
        <p:spPr>
          <a:xfrm>
            <a:off x="533401" y="3086094"/>
            <a:ext cx="1752599" cy="2933706"/>
          </a:xfrm>
          <a:prstGeom prst="rect">
            <a:avLst/>
          </a:prstGeom>
          <a:solidFill>
            <a:srgbClr val="92D050"/>
          </a:solidFill>
          <a:ln>
            <a:noFill/>
          </a:ln>
          <a:effectLst>
            <a:outerShdw blurRad="225425" dist="50800" dir="5220000" algn="ctr">
              <a:srgbClr val="000000">
                <a:alpha val="33000"/>
              </a:srgbClr>
            </a:outerShdw>
          </a:effectLst>
          <a:scene3d>
            <a:camera prst="orthographicFront"/>
            <a:lightRig rig="threePt" dir="t"/>
          </a:scene3d>
          <a:sp3d>
            <a:bevelT w="101600" prst="riblet"/>
          </a:sp3d>
        </p:spPr>
        <p:style>
          <a:lnRef idx="0">
            <a:scrgbClr r="0" g="0" b="0"/>
          </a:lnRef>
          <a:fillRef idx="0">
            <a:scrgbClr r="0" g="0" b="0"/>
          </a:fillRef>
          <a:effectRef idx="0">
            <a:scrgbClr r="0" g="0" b="0"/>
          </a:effectRef>
          <a:fontRef idx="minor">
            <a:schemeClr val="lt1"/>
          </a:fontRef>
        </p:style>
        <p:txBody>
          <a:bodyPr lIns="36195" tIns="24130" rIns="36195" bIns="24130" spcCol="1270" anchor="ctr"/>
          <a:lstStyle/>
          <a:p>
            <a:pPr algn="ctr" defTabSz="844550">
              <a:spcAft>
                <a:spcPts val="0"/>
              </a:spcAft>
              <a:defRPr/>
            </a:pPr>
            <a:endParaRPr lang="en-US" sz="2800" dirty="0">
              <a:solidFill>
                <a:schemeClr val="tx1"/>
              </a:solidFill>
              <a:latin typeface="Times New Roman" pitchFamily="18" charset="0"/>
              <a:cs typeface="Times New Roman" pitchFamily="18" charset="0"/>
            </a:endParaRPr>
          </a:p>
          <a:p>
            <a:pPr algn="ctr" defTabSz="844550">
              <a:spcAft>
                <a:spcPts val="0"/>
              </a:spcAft>
              <a:defRPr/>
            </a:pPr>
            <a:r>
              <a:rPr lang="en-US" sz="2800" dirty="0" err="1" smtClean="0">
                <a:solidFill>
                  <a:schemeClr val="tx1"/>
                </a:solidFill>
                <a:latin typeface="Times New Roman" pitchFamily="18" charset="0"/>
                <a:cs typeface="Times New Roman" pitchFamily="18" charset="0"/>
              </a:rPr>
              <a:t>Văn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hóa</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trong</a:t>
            </a:r>
            <a:r>
              <a:rPr lang="en-US" sz="2800" dirty="0" smtClean="0">
                <a:solidFill>
                  <a:schemeClr val="tx1"/>
                </a:solidFill>
                <a:latin typeface="Times New Roman" pitchFamily="18" charset="0"/>
                <a:cs typeface="Times New Roman" pitchFamily="18" charset="0"/>
              </a:rPr>
              <a:t> CNXH ở </a:t>
            </a:r>
            <a:r>
              <a:rPr lang="en-US" sz="2800" dirty="0" err="1" smtClean="0">
                <a:solidFill>
                  <a:schemeClr val="tx1"/>
                </a:solidFill>
                <a:latin typeface="Times New Roman" pitchFamily="18" charset="0"/>
                <a:cs typeface="Times New Roman" pitchFamily="18" charset="0"/>
              </a:rPr>
              <a:t>Việt</a:t>
            </a:r>
            <a:r>
              <a:rPr lang="en-US" sz="2800" dirty="0" smtClean="0">
                <a:solidFill>
                  <a:schemeClr val="tx1"/>
                </a:solidFill>
                <a:latin typeface="Times New Roman" pitchFamily="18" charset="0"/>
                <a:cs typeface="Times New Roman" pitchFamily="18" charset="0"/>
              </a:rPr>
              <a:t> Nam </a:t>
            </a:r>
            <a:r>
              <a:rPr lang="en-US" sz="2800" dirty="0" err="1" smtClean="0">
                <a:solidFill>
                  <a:schemeClr val="tx1"/>
                </a:solidFill>
                <a:latin typeface="Times New Roman" pitchFamily="18" charset="0"/>
                <a:cs typeface="Times New Roman" pitchFamily="18" charset="0"/>
              </a:rPr>
              <a:t>có</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quan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hệ</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biện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chứng</a:t>
            </a:r>
            <a:endParaRPr lang="en-US" sz="2400" dirty="0">
              <a:solidFill>
                <a:schemeClr val="tx1"/>
              </a:solidFill>
              <a:latin typeface="Times New Roman" pitchFamily="18" charset="0"/>
              <a:cs typeface="Times New Roman" pitchFamily="18" charset="0"/>
            </a:endParaRPr>
          </a:p>
          <a:p>
            <a:pPr algn="ctr" defTabSz="844550">
              <a:spcAft>
                <a:spcPts val="0"/>
              </a:spcAft>
              <a:defRPr/>
            </a:pPr>
            <a:endParaRPr lang="en-US" sz="3600" dirty="0">
              <a:solidFill>
                <a:schemeClr val="tx1"/>
              </a:solidFill>
              <a:latin typeface="Times New Roman" pitchFamily="18" charset="0"/>
              <a:cs typeface="Times New Roman" pitchFamily="18" charset="0"/>
            </a:endParaRPr>
          </a:p>
        </p:txBody>
      </p:sp>
      <p:sp>
        <p:nvSpPr>
          <p:cNvPr id="14" name="Rounded Rectangle 4"/>
          <p:cNvSpPr/>
          <p:nvPr/>
        </p:nvSpPr>
        <p:spPr>
          <a:xfrm>
            <a:off x="6172200" y="2667000"/>
            <a:ext cx="2648870" cy="3950703"/>
          </a:xfrm>
          <a:prstGeom prst="rect">
            <a:avLst/>
          </a:prstGeom>
          <a:ln/>
        </p:spPr>
        <p:style>
          <a:lnRef idx="1">
            <a:schemeClr val="accent3"/>
          </a:lnRef>
          <a:fillRef idx="2">
            <a:schemeClr val="accent3"/>
          </a:fillRef>
          <a:effectRef idx="1">
            <a:schemeClr val="accent3"/>
          </a:effectRef>
          <a:fontRef idx="minor">
            <a:schemeClr val="dk1"/>
          </a:fontRef>
        </p:style>
        <p:txBody>
          <a:bodyPr lIns="36195" tIns="24130" rIns="36195" bIns="24130" spcCol="1270" anchor="ctr"/>
          <a:lstStyle/>
          <a:p>
            <a:pPr algn="just" defTabSz="844550">
              <a:spcAft>
                <a:spcPts val="0"/>
              </a:spcAft>
              <a:defRPr/>
            </a:pPr>
            <a:r>
              <a:rPr lang="en-US" sz="2800" dirty="0" err="1" smtClean="0">
                <a:solidFill>
                  <a:schemeClr val="tx1"/>
                </a:solidFill>
                <a:latin typeface="Times New Roman" pitchFamily="18" charset="0"/>
                <a:cs typeface="Times New Roman" pitchFamily="18" charset="0"/>
              </a:rPr>
              <a:t>Kết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tinh</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kế</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thừa</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truyền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văn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hóa</a:t>
            </a:r>
            <a:r>
              <a:rPr lang="en-US" sz="2800" dirty="0" smtClean="0">
                <a:solidFill>
                  <a:schemeClr val="tx1"/>
                </a:solidFill>
                <a:latin typeface="Times New Roman" pitchFamily="18" charset="0"/>
                <a:cs typeface="Times New Roman" pitchFamily="18" charset="0"/>
              </a:rPr>
              <a:t> VN, </a:t>
            </a:r>
            <a:r>
              <a:rPr lang="en-US" sz="2800" dirty="0" err="1" smtClean="0">
                <a:solidFill>
                  <a:schemeClr val="tx1"/>
                </a:solidFill>
                <a:latin typeface="Times New Roman" pitchFamily="18" charset="0"/>
                <a:cs typeface="Times New Roman" pitchFamily="18" charset="0"/>
              </a:rPr>
              <a:t>tiếp</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thu</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văn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hóa</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thế</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giới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kết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hợp</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truyền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với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hiện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đại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dân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tộc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và</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quốc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tế</a:t>
            </a:r>
            <a:endParaRPr lang="en-US" sz="2800" dirty="0">
              <a:solidFill>
                <a:schemeClr val="tx1"/>
              </a:solidFill>
              <a:latin typeface="Times New Roman" pitchFamily="18" charset="0"/>
              <a:cs typeface="Times New Roman" pitchFamily="18" charset="0"/>
            </a:endParaRPr>
          </a:p>
        </p:txBody>
      </p:sp>
      <p:sp>
        <p:nvSpPr>
          <p:cNvPr id="15" name="Oval 14"/>
          <p:cNvSpPr/>
          <p:nvPr/>
        </p:nvSpPr>
        <p:spPr>
          <a:xfrm>
            <a:off x="2438400" y="2971800"/>
            <a:ext cx="2971800" cy="762000"/>
          </a:xfrm>
          <a:prstGeom prst="ellipse">
            <a:avLst/>
          </a:prstGeom>
          <a:scene3d>
            <a:camera prst="orthographicFront"/>
            <a:lightRig rig="threePt" dir="t"/>
          </a:scene3d>
          <a:sp3d>
            <a:bevelT w="152400" h="50800" prst="softRound"/>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tx1"/>
                </a:solidFill>
              </a:rPr>
              <a:t>Chính</a:t>
            </a:r>
            <a:r>
              <a:rPr lang="en-US" b="1" dirty="0" smtClean="0">
                <a:solidFill>
                  <a:schemeClr val="tx1"/>
                </a:solidFill>
              </a:rPr>
              <a:t> </a:t>
            </a:r>
            <a:r>
              <a:rPr lang="en-US" b="1" dirty="0" err="1" smtClean="0">
                <a:solidFill>
                  <a:schemeClr val="tx1"/>
                </a:solidFill>
              </a:rPr>
              <a:t>trị</a:t>
            </a:r>
            <a:endParaRPr lang="en-US" b="1" dirty="0">
              <a:solidFill>
                <a:schemeClr val="tx1"/>
              </a:solidFill>
            </a:endParaRPr>
          </a:p>
        </p:txBody>
      </p:sp>
      <p:sp>
        <p:nvSpPr>
          <p:cNvPr id="16" name="Oval 15"/>
          <p:cNvSpPr/>
          <p:nvPr/>
        </p:nvSpPr>
        <p:spPr>
          <a:xfrm>
            <a:off x="2438400" y="5410200"/>
            <a:ext cx="2971800" cy="762000"/>
          </a:xfrm>
          <a:prstGeom prst="ellipse">
            <a:avLst/>
          </a:prstGeom>
          <a:scene3d>
            <a:camera prst="orthographicFront"/>
            <a:lightRig rig="threePt" dir="t"/>
          </a:scene3d>
          <a:sp3d>
            <a:bevelT w="152400" h="50800" prst="softRound"/>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tx1"/>
                </a:solidFill>
              </a:rPr>
              <a:t>Kinh</a:t>
            </a:r>
            <a:r>
              <a:rPr lang="en-US" b="1" dirty="0" smtClean="0">
                <a:solidFill>
                  <a:schemeClr val="tx1"/>
                </a:solidFill>
              </a:rPr>
              <a:t> </a:t>
            </a:r>
            <a:r>
              <a:rPr lang="en-US" b="1" dirty="0" err="1" smtClean="0">
                <a:solidFill>
                  <a:schemeClr val="tx1"/>
                </a:solidFill>
              </a:rPr>
              <a:t>tế</a:t>
            </a:r>
            <a:endParaRPr lang="en-US" b="1" dirty="0">
              <a:solidFill>
                <a:schemeClr val="tx1"/>
              </a:solidFill>
            </a:endParaRPr>
          </a:p>
        </p:txBody>
      </p:sp>
      <p:sp>
        <p:nvSpPr>
          <p:cNvPr id="17" name="Right Arrow 16"/>
          <p:cNvSpPr/>
          <p:nvPr/>
        </p:nvSpPr>
        <p:spPr>
          <a:xfrm>
            <a:off x="2514600" y="3657600"/>
            <a:ext cx="3657600" cy="1752600"/>
          </a:xfrm>
          <a:prstGeom prst="rightArrow">
            <a:avLst>
              <a:gd name="adj1" fmla="val 74267"/>
              <a:gd name="adj2" fmla="val 4393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err="1" smtClean="0">
                <a:solidFill>
                  <a:schemeClr val="tx1"/>
                </a:solidFill>
              </a:rPr>
              <a:t>Quá</a:t>
            </a:r>
            <a:r>
              <a:rPr lang="en-US" sz="2400" dirty="0" smtClean="0">
                <a:solidFill>
                  <a:schemeClr val="tx1"/>
                </a:solidFill>
              </a:rPr>
              <a:t> </a:t>
            </a:r>
            <a:r>
              <a:rPr lang="en-US" sz="2400" dirty="0" err="1" smtClean="0">
                <a:solidFill>
                  <a:schemeClr val="tx1"/>
                </a:solidFill>
              </a:rPr>
              <a:t>trình</a:t>
            </a:r>
            <a:r>
              <a:rPr lang="en-US" sz="2400" dirty="0" smtClean="0">
                <a:solidFill>
                  <a:schemeClr val="tx1"/>
                </a:solidFill>
              </a:rPr>
              <a:t> </a:t>
            </a:r>
            <a:r>
              <a:rPr lang="en-US" sz="2400" dirty="0" err="1" smtClean="0">
                <a:solidFill>
                  <a:schemeClr val="tx1"/>
                </a:solidFill>
              </a:rPr>
              <a:t>xây</a:t>
            </a:r>
            <a:r>
              <a:rPr lang="en-US" sz="2400" dirty="0" smtClean="0">
                <a:solidFill>
                  <a:schemeClr val="tx1"/>
                </a:solidFill>
              </a:rPr>
              <a:t> </a:t>
            </a:r>
            <a:r>
              <a:rPr lang="en-US" sz="2400" dirty="0" err="1" smtClean="0">
                <a:solidFill>
                  <a:schemeClr val="tx1"/>
                </a:solidFill>
              </a:rPr>
              <a:t>dựng</a:t>
            </a:r>
            <a:r>
              <a:rPr lang="en-US" sz="2400" dirty="0" smtClean="0">
                <a:solidFill>
                  <a:schemeClr val="tx1"/>
                </a:solidFill>
              </a:rPr>
              <a:t> XHXHCN ở </a:t>
            </a:r>
            <a:r>
              <a:rPr lang="en-US" sz="2400" smtClean="0">
                <a:solidFill>
                  <a:schemeClr val="tx1"/>
                </a:solidFill>
              </a:rPr>
              <a:t>VN gắn với xây </a:t>
            </a:r>
            <a:r>
              <a:rPr lang="en-US" sz="2400" dirty="0" err="1" smtClean="0">
                <a:solidFill>
                  <a:schemeClr val="tx1"/>
                </a:solidFill>
              </a:rPr>
              <a:t>dựng</a:t>
            </a:r>
            <a:r>
              <a:rPr lang="en-US" sz="2400" dirty="0" smtClean="0">
                <a:solidFill>
                  <a:schemeClr val="tx1"/>
                </a:solidFill>
              </a:rPr>
              <a:t> </a:t>
            </a:r>
            <a:r>
              <a:rPr lang="en-US" sz="2400" err="1" smtClean="0">
                <a:solidFill>
                  <a:schemeClr val="tx1"/>
                </a:solidFill>
              </a:rPr>
              <a:t>nền</a:t>
            </a:r>
            <a:r>
              <a:rPr lang="en-US" sz="2400" smtClean="0">
                <a:solidFill>
                  <a:schemeClr val="tx1"/>
                </a:solidFill>
              </a:rPr>
              <a:t> VH</a:t>
            </a:r>
            <a:endParaRPr lang="en-US" sz="2400" dirty="0">
              <a:solidFill>
                <a:schemeClr val="tx1"/>
              </a:solidFill>
            </a:endParaRPr>
          </a:p>
        </p:txBody>
      </p:sp>
      <p:sp>
        <p:nvSpPr>
          <p:cNvPr id="18" name="Down Arrow 17"/>
          <p:cNvSpPr/>
          <p:nvPr/>
        </p:nvSpPr>
        <p:spPr>
          <a:xfrm>
            <a:off x="1219200" y="2438400"/>
            <a:ext cx="533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ppt_x</p:attrName>
                                        </p:attrNameLst>
                                      </p:cBhvr>
                                      <p:tavLst>
                                        <p:tav tm="0">
                                          <p:val>
                                            <p:strVal val="#ppt_x-.2"/>
                                          </p:val>
                                        </p:tav>
                                        <p:tav tm="100000">
                                          <p:val>
                                            <p:strVal val="#ppt_x"/>
                                          </p:val>
                                        </p:tav>
                                      </p:tavLst>
                                    </p:anim>
                                    <p:anim calcmode="lin" valueType="num">
                                      <p:cBhvr>
                                        <p:cTn id="13"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ou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trips(downRight)">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strVal val="#ppt_w*0.05"/>
                                          </p:val>
                                        </p:tav>
                                        <p:tav tm="100000">
                                          <p:val>
                                            <p:strVal val="#ppt_w"/>
                                          </p:val>
                                        </p:tav>
                                      </p:tavLst>
                                    </p:anim>
                                    <p:anim calcmode="lin" valueType="num">
                                      <p:cBhvr>
                                        <p:cTn id="30" dur="500" fill="hold"/>
                                        <p:tgtEl>
                                          <p:spTgt spid="16"/>
                                        </p:tgtEl>
                                        <p:attrNameLst>
                                          <p:attrName>ppt_h</p:attrName>
                                        </p:attrNameLst>
                                      </p:cBhvr>
                                      <p:tavLst>
                                        <p:tav tm="0">
                                          <p:val>
                                            <p:strVal val="#ppt_h"/>
                                          </p:val>
                                        </p:tav>
                                        <p:tav tm="100000">
                                          <p:val>
                                            <p:strVal val="#ppt_h"/>
                                          </p:val>
                                        </p:tav>
                                      </p:tavLst>
                                    </p:anim>
                                    <p:anim calcmode="lin" valueType="num">
                                      <p:cBhvr>
                                        <p:cTn id="31" dur="500" fill="hold"/>
                                        <p:tgtEl>
                                          <p:spTgt spid="16"/>
                                        </p:tgtEl>
                                        <p:attrNameLst>
                                          <p:attrName>ppt_x</p:attrName>
                                        </p:attrNameLst>
                                      </p:cBhvr>
                                      <p:tavLst>
                                        <p:tav tm="0">
                                          <p:val>
                                            <p:strVal val="#ppt_x-.2"/>
                                          </p:val>
                                        </p:tav>
                                        <p:tav tm="100000">
                                          <p:val>
                                            <p:strVal val="#ppt_x"/>
                                          </p:val>
                                        </p:tav>
                                      </p:tavLst>
                                    </p:anim>
                                    <p:anim calcmode="lin" valueType="num">
                                      <p:cBhvr>
                                        <p:cTn id="32" dur="500" fill="hold"/>
                                        <p:tgtEl>
                                          <p:spTgt spid="16"/>
                                        </p:tgtEl>
                                        <p:attrNameLst>
                                          <p:attrName>ppt_y</p:attrName>
                                        </p:attrNameLst>
                                      </p:cBhvr>
                                      <p:tavLst>
                                        <p:tav tm="0">
                                          <p:val>
                                            <p:strVal val="#ppt_y"/>
                                          </p:val>
                                        </p:tav>
                                        <p:tav tm="100000">
                                          <p:val>
                                            <p:strVal val="#ppt_y"/>
                                          </p:val>
                                        </p:tav>
                                      </p:tavLst>
                                    </p:anim>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39" presetClass="entr" presetSubtype="0" accel="10000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ppt_h</p:attrName>
                                        </p:attrNameLst>
                                      </p:cBhvr>
                                      <p:tavLst>
                                        <p:tav tm="0">
                                          <p:val>
                                            <p:strVal val="#ppt_h/20"/>
                                          </p:val>
                                        </p:tav>
                                        <p:tav tm="50000">
                                          <p:val>
                                            <p:strVal val="#ppt_h/20"/>
                                          </p:val>
                                        </p:tav>
                                        <p:tav tm="100000">
                                          <p:val>
                                            <p:strVal val="#ppt_h"/>
                                          </p:val>
                                        </p:tav>
                                      </p:tavLst>
                                    </p:anim>
                                    <p:anim calcmode="lin" valueType="num">
                                      <p:cBhvr>
                                        <p:cTn id="39" dur="500" fill="hold"/>
                                        <p:tgtEl>
                                          <p:spTgt spid="17"/>
                                        </p:tgtEl>
                                        <p:attrNameLst>
                                          <p:attrName>ppt_w</p:attrName>
                                        </p:attrNameLst>
                                      </p:cBhvr>
                                      <p:tavLst>
                                        <p:tav tm="0">
                                          <p:val>
                                            <p:strVal val="#ppt_w+.3"/>
                                          </p:val>
                                        </p:tav>
                                        <p:tav tm="50000">
                                          <p:val>
                                            <p:strVal val="#ppt_w+.3"/>
                                          </p:val>
                                        </p:tav>
                                        <p:tav tm="100000">
                                          <p:val>
                                            <p:strVal val="#ppt_w"/>
                                          </p:val>
                                        </p:tav>
                                      </p:tavLst>
                                    </p:anim>
                                    <p:anim calcmode="lin" valueType="num">
                                      <p:cBhvr>
                                        <p:cTn id="40" dur="500" fill="hold"/>
                                        <p:tgtEl>
                                          <p:spTgt spid="17"/>
                                        </p:tgtEl>
                                        <p:attrNameLst>
                                          <p:attrName>ppt_x</p:attrName>
                                        </p:attrNameLst>
                                      </p:cBhvr>
                                      <p:tavLst>
                                        <p:tav tm="0">
                                          <p:val>
                                            <p:strVal val="#ppt_x-.3"/>
                                          </p:val>
                                        </p:tav>
                                        <p:tav tm="50000">
                                          <p:val>
                                            <p:strVal val="#ppt_x"/>
                                          </p:val>
                                        </p:tav>
                                        <p:tav tm="100000">
                                          <p:val>
                                            <p:strVal val="#ppt_x"/>
                                          </p:val>
                                        </p:tav>
                                      </p:tavLst>
                                    </p:anim>
                                    <p:anim calcmode="lin" valueType="num">
                                      <p:cBhvr>
                                        <p:cTn id="41"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1"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heel(4)">
                                      <p:cBhvr>
                                        <p:cTn id="4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3234</TotalTime>
  <Words>3331</Words>
  <Application>Microsoft Office PowerPoint</Application>
  <PresentationFormat>On-screen Show (4:3)</PresentationFormat>
  <Paragraphs>228</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PowerPoint Presentation</vt:lpstr>
      <vt:lpstr>PowerPoint Presentation</vt:lpstr>
      <vt:lpstr>PowerPoint Presentation</vt:lpstr>
      <vt:lpstr>PowerPoint Presentation</vt:lpstr>
      <vt:lpstr>PowerPoint Presentation</vt:lpstr>
      <vt:lpstr>I. TƯ TƯỞNG HỒ CHÍ MINH VỀ BẢN CHẤT VÀ MỤC TIÊU CỦA CHỦ NGHĨA XÃ HỘI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VanLangUni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dc:title>
  <dc:creator>QN</dc:creator>
  <cp:lastModifiedBy>Admin</cp:lastModifiedBy>
  <cp:revision>260</cp:revision>
  <dcterms:created xsi:type="dcterms:W3CDTF">2005-01-18T01:27:08Z</dcterms:created>
  <dcterms:modified xsi:type="dcterms:W3CDTF">2016-11-23T13:37:39Z</dcterms:modified>
</cp:coreProperties>
</file>