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4" r:id="rId6"/>
    <p:sldId id="257" r:id="rId7"/>
    <p:sldId id="285" r:id="rId8"/>
    <p:sldId id="262" r:id="rId9"/>
    <p:sldId id="263" r:id="rId10"/>
    <p:sldId id="264" r:id="rId11"/>
    <p:sldId id="265" r:id="rId12"/>
    <p:sldId id="286" r:id="rId13"/>
    <p:sldId id="266" r:id="rId14"/>
    <p:sldId id="267" r:id="rId15"/>
    <p:sldId id="268" r:id="rId16"/>
    <p:sldId id="28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8" r:id="rId32"/>
    <p:sldId id="28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CA4"/>
    <a:srgbClr val="FFFF99"/>
    <a:srgbClr val="FFFF6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01EE0-C4B4-4365-A5CA-64C9CBF9FDAE}" v="11" dt="2021-09-29T09:10:03.534"/>
    <p1510:client id="{87E9388E-2ECC-488D-84A1-2E8759B77A4E}" v="1" dt="2021-09-29T08:31:37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am Khanh 20200320" userId="S::khanh.nn200320@sis.hust.edu.vn::9ac90745-cb4e-4d9e-8b08-0f516bdedbe5" providerId="AD" clId="Web-{6C501EE0-C4B4-4365-A5CA-64C9CBF9FDAE}"/>
    <pc:docChg chg="modSld">
      <pc:chgData name="Nguyen Nam Khanh 20200320" userId="S::khanh.nn200320@sis.hust.edu.vn::9ac90745-cb4e-4d9e-8b08-0f516bdedbe5" providerId="AD" clId="Web-{6C501EE0-C4B4-4365-A5CA-64C9CBF9FDAE}" dt="2021-09-29T09:10:03.534" v="10" actId="20577"/>
      <pc:docMkLst>
        <pc:docMk/>
      </pc:docMkLst>
      <pc:sldChg chg="modSp">
        <pc:chgData name="Nguyen Nam Khanh 20200320" userId="S::khanh.nn200320@sis.hust.edu.vn::9ac90745-cb4e-4d9e-8b08-0f516bdedbe5" providerId="AD" clId="Web-{6C501EE0-C4B4-4365-A5CA-64C9CBF9FDAE}" dt="2021-09-29T09:10:03.534" v="10" actId="20577"/>
        <pc:sldMkLst>
          <pc:docMk/>
          <pc:sldMk cId="469626214" sldId="272"/>
        </pc:sldMkLst>
        <pc:spChg chg="mod">
          <ac:chgData name="Nguyen Nam Khanh 20200320" userId="S::khanh.nn200320@sis.hust.edu.vn::9ac90745-cb4e-4d9e-8b08-0f516bdedbe5" providerId="AD" clId="Web-{6C501EE0-C4B4-4365-A5CA-64C9CBF9FDAE}" dt="2021-09-29T09:10:03.534" v="10" actId="20577"/>
          <ac:spMkLst>
            <pc:docMk/>
            <pc:sldMk cId="469626214" sldId="272"/>
            <ac:spMk id="3" creationId="{00000000-0000-0000-0000-000000000000}"/>
          </ac:spMkLst>
        </pc:spChg>
      </pc:sldChg>
    </pc:docChg>
  </pc:docChgLst>
  <pc:docChgLst>
    <pc:chgData name="LE XUAN DUC 20191759" userId="S::duc.lx191759@sis.hust.edu.vn::a7054518-b754-418d-a64e-f5e9af87e98c" providerId="AD" clId="Web-{87E9388E-2ECC-488D-84A1-2E8759B77A4E}"/>
    <pc:docChg chg="modSld">
      <pc:chgData name="LE XUAN DUC 20191759" userId="S::duc.lx191759@sis.hust.edu.vn::a7054518-b754-418d-a64e-f5e9af87e98c" providerId="AD" clId="Web-{87E9388E-2ECC-488D-84A1-2E8759B77A4E}" dt="2021-09-29T08:31:37.728" v="0" actId="1076"/>
      <pc:docMkLst>
        <pc:docMk/>
      </pc:docMkLst>
      <pc:sldChg chg="modSp">
        <pc:chgData name="LE XUAN DUC 20191759" userId="S::duc.lx191759@sis.hust.edu.vn::a7054518-b754-418d-a64e-f5e9af87e98c" providerId="AD" clId="Web-{87E9388E-2ECC-488D-84A1-2E8759B77A4E}" dt="2021-09-29T08:31:37.728" v="0" actId="1076"/>
        <pc:sldMkLst>
          <pc:docMk/>
          <pc:sldMk cId="3251338502" sldId="256"/>
        </pc:sldMkLst>
        <pc:spChg chg="mod">
          <ac:chgData name="LE XUAN DUC 20191759" userId="S::duc.lx191759@sis.hust.edu.vn::a7054518-b754-418d-a64e-f5e9af87e98c" providerId="AD" clId="Web-{87E9388E-2ECC-488D-84A1-2E8759B77A4E}" dt="2021-09-29T08:31:37.728" v="0" actId="1076"/>
          <ac:spMkLst>
            <pc:docMk/>
            <pc:sldMk cId="3251338502" sldId="256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2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72ED-9FCE-4792-B48D-C97D45B8C7F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DD60-8E57-4E00-BA3F-7D67A2A6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130CA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40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7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wmf"/><Relationship Id="rId9" Type="http://schemas.openxmlformats.org/officeDocument/2006/relationships/image" Target="../media/image8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png"/><Relationship Id="rId5" Type="http://schemas.openxmlformats.org/officeDocument/2006/relationships/image" Target="../media/image88.jpeg"/><Relationship Id="rId4" Type="http://schemas.openxmlformats.org/officeDocument/2006/relationships/image" Target="../media/image8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jpeg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jpeg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90.wmf"/><Relationship Id="rId10" Type="http://schemas.openxmlformats.org/officeDocument/2006/relationships/image" Target="../media/image97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9972" y="1775355"/>
            <a:ext cx="9492343" cy="1251712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TÍN HIỆU VÀ HỆ THỐNG</a:t>
            </a:r>
          </a:p>
          <a:p>
            <a:pPr algn="r"/>
            <a:r>
              <a:rPr lang="en-US" sz="3200">
                <a:solidFill>
                  <a:schemeClr val="tx1"/>
                </a:solidFill>
              </a:rPr>
              <a:t>CH</a:t>
            </a:r>
            <a:r>
              <a:rPr lang="vi-VN" sz="3200">
                <a:solidFill>
                  <a:schemeClr val="tx1"/>
                </a:solidFill>
              </a:rPr>
              <a:t>Ư</a:t>
            </a:r>
            <a:r>
              <a:rPr lang="en-US" sz="3200">
                <a:solidFill>
                  <a:schemeClr val="tx1"/>
                </a:solidFill>
              </a:rPr>
              <a:t>ƠNG 1: </a:t>
            </a:r>
            <a:r>
              <a:rPr lang="en-US" sz="3200" err="1">
                <a:solidFill>
                  <a:schemeClr val="tx1"/>
                </a:solidFill>
              </a:rPr>
              <a:t>Tín</a:t>
            </a:r>
            <a:r>
              <a:rPr lang="en-US" sz="3200">
                <a:solidFill>
                  <a:schemeClr val="tx1"/>
                </a:solidFill>
              </a:rPr>
              <a:t> hiệu </a:t>
            </a:r>
            <a:r>
              <a:rPr lang="en-US" sz="3200" err="1">
                <a:solidFill>
                  <a:schemeClr val="tx1"/>
                </a:solidFill>
              </a:rPr>
              <a:t>liên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en-US" sz="3200" err="1">
                <a:solidFill>
                  <a:schemeClr val="tx1"/>
                </a:solidFill>
              </a:rPr>
              <a:t>tục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31648"/>
            <a:ext cx="12070080" cy="84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" y="5462016"/>
            <a:ext cx="2145792" cy="71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3905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 VÀ PHÂN LOẠI TÍN 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Tín hiệu là gì?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- </a:t>
            </a:r>
            <a:r>
              <a:rPr lang="en-US" sz="2400" b="0" err="1">
                <a:solidFill>
                  <a:schemeClr val="tx1"/>
                </a:solidFill>
              </a:rPr>
              <a:t>Là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>
                <a:solidFill>
                  <a:srgbClr val="FF0000"/>
                </a:solidFill>
              </a:rPr>
              <a:t>đại lượng vật lý </a:t>
            </a:r>
            <a:r>
              <a:rPr lang="en-US" sz="2400" b="0">
                <a:solidFill>
                  <a:schemeClr val="tx1"/>
                </a:solidFill>
              </a:rPr>
              <a:t>mang </a:t>
            </a:r>
            <a:r>
              <a:rPr lang="en-US" sz="2400" b="0">
                <a:solidFill>
                  <a:srgbClr val="FF0000"/>
                </a:solidFill>
              </a:rPr>
              <a:t>thông tin </a:t>
            </a:r>
            <a:r>
              <a:rPr lang="en-US" sz="2400" b="0">
                <a:solidFill>
                  <a:schemeClr val="tx1"/>
                </a:solidFill>
              </a:rPr>
              <a:t>và </a:t>
            </a:r>
            <a:r>
              <a:rPr lang="en-US" sz="2400" b="0">
                <a:solidFill>
                  <a:srgbClr val="FF0000"/>
                </a:solidFill>
              </a:rPr>
              <a:t>thay đổi theo thời gian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 </a:t>
            </a:r>
            <a:r>
              <a:rPr lang="en-US" sz="2400" b="0" err="1">
                <a:solidFill>
                  <a:schemeClr val="tx1"/>
                </a:solidFill>
              </a:rPr>
              <a:t>Ví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dụ</a:t>
            </a:r>
            <a:r>
              <a:rPr lang="en-US" sz="2400" b="0">
                <a:solidFill>
                  <a:schemeClr val="tx1"/>
                </a:solidFill>
              </a:rPr>
              <a:t>: </a:t>
            </a:r>
            <a:r>
              <a:rPr lang="en-US" sz="2400" b="0" err="1">
                <a:solidFill>
                  <a:schemeClr val="tx1"/>
                </a:solidFill>
              </a:rPr>
              <a:t>tiếng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nói</a:t>
            </a:r>
            <a:r>
              <a:rPr lang="en-US" sz="2400" b="0">
                <a:solidFill>
                  <a:schemeClr val="tx1"/>
                </a:solidFill>
              </a:rPr>
              <a:t>, </a:t>
            </a:r>
            <a:r>
              <a:rPr lang="en-US" sz="2400" b="0" err="1">
                <a:solidFill>
                  <a:schemeClr val="tx1"/>
                </a:solidFill>
              </a:rPr>
              <a:t>hình</a:t>
            </a:r>
            <a:r>
              <a:rPr lang="en-US" sz="2400" b="0">
                <a:solidFill>
                  <a:schemeClr val="tx1"/>
                </a:solidFill>
              </a:rPr>
              <a:t> ảnh </a:t>
            </a:r>
            <a:r>
              <a:rPr lang="en-US" sz="2400" b="0" err="1">
                <a:solidFill>
                  <a:schemeClr val="tx1"/>
                </a:solidFill>
              </a:rPr>
              <a:t>vô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tuyến</a:t>
            </a:r>
            <a:r>
              <a:rPr lang="en-US" sz="2400" b="0">
                <a:solidFill>
                  <a:schemeClr val="tx1"/>
                </a:solidFill>
              </a:rPr>
              <a:t>, </a:t>
            </a:r>
            <a:r>
              <a:rPr lang="en-US" sz="2400" b="0" err="1">
                <a:solidFill>
                  <a:schemeClr val="tx1"/>
                </a:solidFill>
              </a:rPr>
              <a:t>điện</a:t>
            </a:r>
            <a:r>
              <a:rPr lang="en-US" sz="2400" b="0">
                <a:solidFill>
                  <a:schemeClr val="tx1"/>
                </a:solidFill>
              </a:rPr>
              <a:t> báo</a:t>
            </a:r>
          </a:p>
          <a:p>
            <a:pPr marL="0" indent="0">
              <a:buNone/>
            </a:pPr>
            <a:endParaRPr lang="en-US" sz="2400" b="0">
              <a:solidFill>
                <a:schemeClr val="tx1"/>
              </a:solidFill>
            </a:endParaRPr>
          </a:p>
          <a:p>
            <a:endParaRPr lang="en-US" b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85109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r>
              <a:rPr lang="en-US" sz="2400"/>
              <a:t>Tín hiệu điện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000"/>
              <a:t>- </a:t>
            </a:r>
            <a:r>
              <a:rPr lang="en-US" sz="2000" b="0" err="1">
                <a:solidFill>
                  <a:schemeClr val="tx1"/>
                </a:solidFill>
              </a:rPr>
              <a:t>Mang</a:t>
            </a:r>
            <a:r>
              <a:rPr lang="en-US" sz="2000" b="0">
                <a:solidFill>
                  <a:schemeClr val="tx1"/>
                </a:solidFill>
              </a:rPr>
              <a:t> thông tin </a:t>
            </a:r>
            <a:r>
              <a:rPr lang="en-US" sz="2000" b="0" err="1">
                <a:solidFill>
                  <a:schemeClr val="tx1"/>
                </a:solidFill>
              </a:rPr>
              <a:t>với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các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đại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lượng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điện</a:t>
            </a:r>
            <a:r>
              <a:rPr lang="en-US" sz="2000" b="0">
                <a:solidFill>
                  <a:schemeClr val="tx1"/>
                </a:solidFill>
              </a:rPr>
              <a:t> (</a:t>
            </a:r>
            <a:r>
              <a:rPr lang="en-US" sz="2000" b="0" err="1">
                <a:solidFill>
                  <a:schemeClr val="tx1"/>
                </a:solidFill>
              </a:rPr>
              <a:t>điện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áp</a:t>
            </a:r>
            <a:r>
              <a:rPr lang="en-US" sz="2000" b="0">
                <a:solidFill>
                  <a:schemeClr val="tx1"/>
                </a:solidFill>
              </a:rPr>
              <a:t>, </a:t>
            </a:r>
            <a:r>
              <a:rPr lang="en-US" sz="2000" b="0" err="1">
                <a:solidFill>
                  <a:schemeClr val="tx1"/>
                </a:solidFill>
              </a:rPr>
              <a:t>dòng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điện</a:t>
            </a:r>
            <a:r>
              <a:rPr lang="en-US" sz="2000" b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</a:t>
            </a:r>
            <a:r>
              <a:rPr lang="en-US" sz="2000" b="0" err="1">
                <a:solidFill>
                  <a:schemeClr val="tx1"/>
                </a:solidFill>
              </a:rPr>
              <a:t>Tất</a:t>
            </a:r>
            <a:r>
              <a:rPr lang="en-US" sz="2000" b="0">
                <a:solidFill>
                  <a:schemeClr val="tx1"/>
                </a:solidFill>
              </a:rPr>
              <a:t> cả các loại tín hiệu đều có thể chuyển đổi thành tín hiệu điện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</a:t>
            </a:r>
            <a:r>
              <a:rPr lang="en-US" sz="2000" b="0" err="1">
                <a:solidFill>
                  <a:schemeClr val="tx1"/>
                </a:solidFill>
              </a:rPr>
              <a:t>Giọng</a:t>
            </a:r>
            <a:r>
              <a:rPr lang="en-US" sz="2000" b="0">
                <a:solidFill>
                  <a:schemeClr val="tx1"/>
                </a:solidFill>
              </a:rPr>
              <a:t> nói -&gt; micro -&gt; tín hiệu điện -&gt; loa -&gt; giọng nói</a:t>
            </a:r>
          </a:p>
          <a:p>
            <a:pPr marL="0" indent="0">
              <a:buNone/>
            </a:pPr>
            <a:r>
              <a:rPr lang="en-US" b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 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6892"/>
            <a:ext cx="5115944" cy="2105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86" y="3292362"/>
            <a:ext cx="3533461" cy="26344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5586" y="6038463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A32074-8700-4795-89CB-05B2FD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67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 VÀ PHÂN LOẠI TÍN HIỆU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8043EF-99F7-413D-B2A0-CF7348038DDA}"/>
              </a:ext>
            </a:extLst>
          </p:cNvPr>
          <p:cNvCxnSpPr/>
          <p:nvPr/>
        </p:nvCxnSpPr>
        <p:spPr>
          <a:xfrm>
            <a:off x="838200" y="1168271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5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432"/>
                <a:ext cx="10515600" cy="53975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Biểu diễn toán học của tín hiệu</a:t>
                </a:r>
              </a:p>
              <a:p>
                <a:pPr marL="0" indent="0">
                  <a:buNone/>
                </a:pPr>
                <a:r>
                  <a:rPr lang="en-US"/>
                  <a:t>    </a:t>
                </a:r>
                <a:r>
                  <a:rPr lang="en-US" sz="2200"/>
                  <a:t>-</a:t>
                </a:r>
                <a:r>
                  <a:rPr lang="en-US" sz="2200" b="0">
                    <a:solidFill>
                      <a:schemeClr val="tx1"/>
                    </a:solidFill>
                  </a:rPr>
                  <a:t>Tín hiệu có thể biểu diễn dưới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dạng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b="0">
                    <a:solidFill>
                      <a:schemeClr val="tx1"/>
                    </a:solidFill>
                  </a:rPr>
                  <a:t> số theo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thời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gian</a:t>
                </a:r>
                <a:r>
                  <a:rPr lang="en-US" sz="2200" b="0">
                    <a:solidFill>
                      <a:schemeClr val="tx1"/>
                    </a:solidFill>
                  </a:rPr>
                  <a:t> t</a:t>
                </a:r>
              </a:p>
              <a:p>
                <a:pPr marL="0" indent="0">
                  <a:buNone/>
                </a:pPr>
                <a:endParaRPr lang="en-US" sz="2200" b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-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Miền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xác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định</a:t>
                </a:r>
                <a:r>
                  <a:rPr lang="en-US" sz="2200" b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-VD:       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-VD:</a:t>
                </a:r>
                <a:r>
                  <a:rPr lang="en-US" sz="2200"/>
                  <a:t>	     </a:t>
                </a:r>
              </a:p>
              <a:p>
                <a:pPr marL="0" indent="0">
                  <a:buNone/>
                </a:pPr>
                <a:r>
                  <a:rPr lang="en-US" sz="2200"/>
                  <a:t>		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	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và</a:t>
                </a:r>
                <a:r>
                  <a:rPr lang="en-US" sz="2200" b="0">
                    <a:solidFill>
                      <a:schemeClr val="tx1"/>
                    </a:solidFill>
                  </a:rPr>
                  <a:t>            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b="0">
                    <a:solidFill>
                      <a:schemeClr val="tx1"/>
                    </a:solidFill>
                  </a:rPr>
                  <a:t> 2 tín hiệu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khác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nhau</a:t>
                </a:r>
                <a:r>
                  <a:rPr lang="en-US" sz="2200" b="0">
                    <a:solidFill>
                      <a:schemeClr val="tx1"/>
                    </a:solidFill>
                  </a:rPr>
                  <a:t> !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 -Biểu diễn toán học của tín hiệu gồm 2 </a:t>
                </a:r>
                <a:r>
                  <a:rPr lang="en-US" sz="2200" b="0">
                    <a:solidFill>
                      <a:srgbClr val="FF0000"/>
                    </a:solidFill>
                  </a:rPr>
                  <a:t>thành phần</a:t>
                </a:r>
                <a:r>
                  <a:rPr lang="en-US" sz="2200" b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  *Phương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trình</a:t>
                </a:r>
                <a:r>
                  <a:rPr lang="en-US" sz="2200" b="0">
                    <a:solidFill>
                      <a:schemeClr val="tx1"/>
                    </a:solidFill>
                  </a:rPr>
                  <a:t>: s(t)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     *Khoảng thời gian:</a:t>
                </a: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	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Khoảng</a:t>
                </a:r>
                <a:r>
                  <a:rPr lang="en-US" sz="2200" b="0">
                    <a:solidFill>
                      <a:schemeClr val="tx1"/>
                    </a:solidFill>
                  </a:rPr>
                  <a:t> thời gian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b="0">
                    <a:solidFill>
                      <a:schemeClr val="tx1"/>
                    </a:solidFill>
                  </a:rPr>
                  <a:t>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bỏ</a:t>
                </a:r>
                <a:r>
                  <a:rPr lang="en-US" sz="2200" b="0">
                    <a:solidFill>
                      <a:schemeClr val="tx1"/>
                    </a:solidFill>
                  </a:rPr>
                  <a:t> qua </a:t>
                </a:r>
                <a:r>
                  <a:rPr lang="en-US" sz="2200" b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200" b="0">
                    <a:solidFill>
                      <a:schemeClr val="tx1"/>
                    </a:solidFill>
                  </a:rPr>
                  <a:t> : -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endParaRPr lang="en-US" sz="2200" b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>
                    <a:solidFill>
                      <a:schemeClr val="tx1"/>
                    </a:solidFill>
                  </a:rPr>
                  <a:t>	VD: s</a:t>
                </a:r>
                <a:r>
                  <a:rPr lang="en-US" sz="2200" b="0" baseline="-25000">
                    <a:solidFill>
                      <a:schemeClr val="tx1"/>
                    </a:solidFill>
                  </a:rPr>
                  <a:t>1</a:t>
                </a:r>
                <a:r>
                  <a:rPr lang="en-US" sz="2200" b="0">
                    <a:solidFill>
                      <a:schemeClr val="tx1"/>
                    </a:solidFill>
                  </a:rPr>
                  <a:t>(t)=sin(2t)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432"/>
                <a:ext cx="10515600" cy="5397513"/>
              </a:xfrm>
              <a:blipFill>
                <a:blip r:embed="rId2"/>
                <a:stretch>
                  <a:fillRect l="-928" t="-2486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81" y="3252763"/>
            <a:ext cx="3209421" cy="764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4318524"/>
            <a:ext cx="472424" cy="320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98" y="4349833"/>
            <a:ext cx="504895" cy="3524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8AF2A11-5FDF-4C9E-ADD7-9BC94D39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 VÀ CÁC LOẠI TÍN HIỆU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6FDB4-4FA1-456B-91BA-B784E94609C8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7678BB-FF13-4C85-8E2F-318FE0CFC77D}"/>
              </a:ext>
            </a:extLst>
          </p:cNvPr>
          <p:cNvSpPr/>
          <p:nvPr/>
        </p:nvSpPr>
        <p:spPr>
          <a:xfrm>
            <a:off x="2286598" y="2199861"/>
            <a:ext cx="761402" cy="366419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ECD481-A156-414A-AA83-AE988C0C751E}"/>
                  </a:ext>
                </a:extLst>
              </p:cNvPr>
              <p:cNvSpPr/>
              <p:nvPr/>
            </p:nvSpPr>
            <p:spPr>
              <a:xfrm>
                <a:off x="4496398" y="2184644"/>
                <a:ext cx="2319131" cy="36641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ECD481-A156-414A-AA83-AE988C0C7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98" y="2184644"/>
                <a:ext cx="2319131" cy="366419"/>
              </a:xfrm>
              <a:prstGeom prst="rect">
                <a:avLst/>
              </a:prstGeom>
              <a:blipFill>
                <a:blip r:embed="rId6"/>
                <a:stretch>
                  <a:fillRect t="-11290" b="-32258"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39912F-24DA-442D-83F3-7107DA0A99A7}"/>
                  </a:ext>
                </a:extLst>
              </p:cNvPr>
              <p:cNvSpPr/>
              <p:nvPr/>
            </p:nvSpPr>
            <p:spPr>
              <a:xfrm>
                <a:off x="2791492" y="2811375"/>
                <a:ext cx="17049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39912F-24DA-442D-83F3-7107DA0A9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492" y="2811375"/>
                <a:ext cx="170490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38BB2F-529A-47BB-85A9-90F8DE66EA84}"/>
                  </a:ext>
                </a:extLst>
              </p:cNvPr>
              <p:cNvSpPr/>
              <p:nvPr/>
            </p:nvSpPr>
            <p:spPr>
              <a:xfrm>
                <a:off x="3339735" y="5426410"/>
                <a:ext cx="1156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38BB2F-529A-47BB-85A9-90F8DE66E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35" y="5426410"/>
                <a:ext cx="1156663" cy="369332"/>
              </a:xfrm>
              <a:prstGeom prst="rect">
                <a:avLst/>
              </a:prstGeom>
              <a:blipFill>
                <a:blip r:embed="rId8"/>
                <a:stretch>
                  <a:fillRect l="-42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35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Tín hiệu và hệ thống là gì ?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Tín hiệu</a:t>
            </a:r>
          </a:p>
          <a:p>
            <a:r>
              <a:rPr lang="en-US"/>
              <a:t>Phân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endParaRPr lang="en-US"/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Các phép biến đổi tín hiệu cơ bản</a:t>
            </a:r>
          </a:p>
          <a:p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tín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hiệu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tiêu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</a:rPr>
              <a:t>biểu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645920"/>
            <a:ext cx="10515600" cy="39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1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85"/>
            <a:ext cx="10515600" cy="4865378"/>
          </a:xfrm>
        </p:spPr>
        <p:txBody>
          <a:bodyPr/>
          <a:lstStyle/>
          <a:p>
            <a:r>
              <a:rPr lang="en-US" sz="2400"/>
              <a:t>Phân loại tín hiệu</a:t>
            </a:r>
          </a:p>
          <a:p>
            <a:pPr marL="0" indent="0">
              <a:buNone/>
            </a:pPr>
            <a:r>
              <a:rPr lang="en-US" sz="2000"/>
              <a:t>   -</a:t>
            </a:r>
            <a:r>
              <a:rPr lang="en-US" sz="2000" b="0">
                <a:solidFill>
                  <a:schemeClr val="tx1"/>
                </a:solidFill>
              </a:rPr>
              <a:t>Tín hiệu liên tục </a:t>
            </a:r>
            <a:r>
              <a:rPr lang="en-US" sz="2000" b="0" err="1">
                <a:solidFill>
                  <a:schemeClr val="tx1"/>
                </a:solidFill>
              </a:rPr>
              <a:t>và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rời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rạc</a:t>
            </a:r>
            <a:r>
              <a:rPr lang="en-US" sz="2000" b="0">
                <a:solidFill>
                  <a:schemeClr val="tx1"/>
                </a:solidFill>
              </a:rPr>
              <a:t> theo thời gian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-Tín hiệu tương tự và tín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số</a:t>
            </a: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-Tín hiệu vô hạn và hữu hạn thời gian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-Tín hiệu chẵn và tín hiệu lẻ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-Tín hiệu tuần hoàn và tín hiệu không tuần hoàn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-Tín hiệu công suất và tín hiệu  năng lượng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4A64AD-67B4-476A-9A35-FC773115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 VÀ PHÂN LOẠI TÍN HIỆU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4C26ED-F007-4959-AACD-BDF8A534AD8D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240"/>
            <a:ext cx="10515600" cy="4765723"/>
          </a:xfrm>
        </p:spPr>
        <p:txBody>
          <a:bodyPr/>
          <a:lstStyle/>
          <a:p>
            <a:r>
              <a:rPr lang="en-US" err="1"/>
              <a:t>Tín</a:t>
            </a:r>
            <a:r>
              <a:rPr lang="en-US"/>
              <a:t> hiệu liên </a:t>
            </a:r>
            <a:r>
              <a:rPr lang="en-US" err="1"/>
              <a:t>tục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  <a:p>
            <a:r>
              <a:rPr lang="en-US"/>
              <a:t>-</a:t>
            </a:r>
            <a:r>
              <a:rPr lang="en-US" sz="2000" b="0">
                <a:solidFill>
                  <a:schemeClr val="tx1"/>
                </a:solidFill>
              </a:rPr>
              <a:t>Nếu một tín hiệu </a:t>
            </a:r>
            <a:r>
              <a:rPr lang="en-US" sz="2000" b="0" err="1">
                <a:solidFill>
                  <a:schemeClr val="tx1"/>
                </a:solidFill>
              </a:rPr>
              <a:t>được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định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nghĩa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tại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tất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cả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các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thời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điểm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trong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khoảng thời gian thì tín hiệu đó là </a:t>
            </a:r>
            <a:r>
              <a:rPr lang="en-US" sz="2000" b="0">
                <a:solidFill>
                  <a:srgbClr val="FF0000"/>
                </a:solidFill>
              </a:rPr>
              <a:t>tín hiệu </a:t>
            </a:r>
            <a:r>
              <a:rPr lang="en-US" sz="2000" b="0" err="1">
                <a:solidFill>
                  <a:srgbClr val="FF0000"/>
                </a:solidFill>
              </a:rPr>
              <a:t>liên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tục</a:t>
            </a:r>
            <a:r>
              <a:rPr lang="en-US" sz="2000" b="0">
                <a:solidFill>
                  <a:srgbClr val="FF0000"/>
                </a:solidFill>
              </a:rPr>
              <a:t> (</a:t>
            </a:r>
            <a:r>
              <a:rPr lang="en-US" sz="2000" b="0" err="1">
                <a:solidFill>
                  <a:srgbClr val="FF0000"/>
                </a:solidFill>
              </a:rPr>
              <a:t>theo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thời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gian</a:t>
            </a:r>
            <a:r>
              <a:rPr lang="en-US" sz="2000" b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hiệu sin  s(t)=sin(4t)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hiệu giọng nói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nhật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32" y="2606054"/>
            <a:ext cx="3534255" cy="1425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74" y="4319751"/>
            <a:ext cx="3573517" cy="14764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8FC49F-37F0-416A-9865-FC697B6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CC293-3E53-4528-85FD-021D5251D9F5}"/>
              </a:ext>
            </a:extLst>
          </p:cNvPr>
          <p:cNvSpPr txBox="1">
            <a:spLocks/>
          </p:cNvSpPr>
          <p:nvPr/>
        </p:nvSpPr>
        <p:spPr>
          <a:xfrm>
            <a:off x="838200" y="241054"/>
            <a:ext cx="10515600" cy="94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TÍN HIỆU:LIÊN TỤC VÀ RỜI RẠC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F4A9F0-EDC6-460F-8DA3-9D9508DBE3F2}"/>
              </a:ext>
            </a:extLst>
          </p:cNvPr>
          <p:cNvCxnSpPr/>
          <p:nvPr/>
        </p:nvCxnSpPr>
        <p:spPr>
          <a:xfrm>
            <a:off x="838200" y="1168732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FA9507-D991-4A14-9631-A2963B192DE7}"/>
                  </a:ext>
                </a:extLst>
              </p:cNvPr>
              <p:cNvSpPr/>
              <p:nvPr/>
            </p:nvSpPr>
            <p:spPr>
              <a:xfrm>
                <a:off x="1093077" y="4184869"/>
                <a:ext cx="2879833" cy="77776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𝑘h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FA9507-D991-4A14-9631-A2963B192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7" y="4184869"/>
                <a:ext cx="2879833" cy="777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2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691"/>
            <a:ext cx="10515600" cy="4945271"/>
          </a:xfrm>
        </p:spPr>
        <p:txBody>
          <a:bodyPr/>
          <a:lstStyle/>
          <a:p>
            <a:r>
              <a:rPr lang="en-US" sz="2400"/>
              <a:t>Tín </a:t>
            </a:r>
            <a:r>
              <a:rPr lang="en-US" sz="2400" err="1"/>
              <a:t>hiệu</a:t>
            </a:r>
            <a:r>
              <a:rPr lang="en-US" sz="2400"/>
              <a:t> </a:t>
            </a:r>
            <a:r>
              <a:rPr lang="en-US" sz="2400" err="1"/>
              <a:t>rời</a:t>
            </a:r>
            <a:r>
              <a:rPr lang="en-US" sz="2400"/>
              <a:t> </a:t>
            </a:r>
            <a:r>
              <a:rPr lang="en-US" sz="2400" err="1"/>
              <a:t>rạc</a:t>
            </a:r>
            <a:endParaRPr lang="en-US" sz="2400"/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000"/>
              <a:t>-</a:t>
            </a:r>
            <a:r>
              <a:rPr lang="en-US" sz="2000" b="0">
                <a:solidFill>
                  <a:schemeClr val="tx1"/>
                </a:solidFill>
              </a:rPr>
              <a:t>Nếu thời gian t </a:t>
            </a:r>
            <a:r>
              <a:rPr lang="en-US" sz="2000" b="0" err="1">
                <a:solidFill>
                  <a:schemeClr val="tx1"/>
                </a:solidFill>
              </a:rPr>
              <a:t>chỉ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lấy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các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giá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trị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rời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rạc</a:t>
            </a:r>
            <a:r>
              <a:rPr lang="en-US" sz="2000" b="0">
                <a:solidFill>
                  <a:schemeClr val="tx1"/>
                </a:solidFill>
              </a:rPr>
              <a:t> như: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thì tín hiệu </a:t>
            </a:r>
            <a:r>
              <a:rPr lang="en-US" sz="2000" b="0" i="1">
                <a:solidFill>
                  <a:schemeClr val="tx1"/>
                </a:solidFill>
              </a:rPr>
              <a:t>s</a:t>
            </a:r>
            <a:r>
              <a:rPr lang="en-US" sz="2000" b="0">
                <a:solidFill>
                  <a:schemeClr val="tx1"/>
                </a:solidFill>
              </a:rPr>
              <a:t>(</a:t>
            </a:r>
            <a:r>
              <a:rPr lang="en-US" sz="2000" b="0" i="1">
                <a:solidFill>
                  <a:schemeClr val="tx1"/>
                </a:solidFill>
              </a:rPr>
              <a:t>t</a:t>
            </a:r>
            <a:r>
              <a:rPr lang="en-US" sz="2000" b="0">
                <a:solidFill>
                  <a:schemeClr val="tx1"/>
                </a:solidFill>
              </a:rPr>
              <a:t>) = </a:t>
            </a:r>
            <a:r>
              <a:rPr lang="en-US" sz="2000" b="0" i="1">
                <a:solidFill>
                  <a:schemeClr val="tx1"/>
                </a:solidFill>
              </a:rPr>
              <a:t>s</a:t>
            </a:r>
            <a:r>
              <a:rPr lang="en-US" sz="2000" b="0">
                <a:solidFill>
                  <a:schemeClr val="tx1"/>
                </a:solidFill>
              </a:rPr>
              <a:t>(</a:t>
            </a:r>
            <a:r>
              <a:rPr lang="en-US" sz="2000" b="0" i="1" err="1">
                <a:solidFill>
                  <a:schemeClr val="tx1"/>
                </a:solidFill>
              </a:rPr>
              <a:t>kT</a:t>
            </a:r>
            <a:r>
              <a:rPr lang="en-US" sz="2000" b="0" i="1" baseline="-25000" err="1">
                <a:solidFill>
                  <a:schemeClr val="tx1"/>
                </a:solidFill>
              </a:rPr>
              <a:t>s</a:t>
            </a:r>
            <a:r>
              <a:rPr lang="en-US" sz="2000" b="0">
                <a:solidFill>
                  <a:schemeClr val="tx1"/>
                </a:solidFill>
              </a:rPr>
              <a:t>) là </a:t>
            </a:r>
            <a:r>
              <a:rPr lang="en-US" sz="2000" b="0">
                <a:solidFill>
                  <a:srgbClr val="FF0000"/>
                </a:solidFill>
              </a:rPr>
              <a:t>tín </a:t>
            </a:r>
            <a:r>
              <a:rPr lang="en-US" sz="2000" b="0" err="1">
                <a:solidFill>
                  <a:srgbClr val="FF0000"/>
                </a:solidFill>
              </a:rPr>
              <a:t>hiệu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rời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rạc</a:t>
            </a:r>
            <a:r>
              <a:rPr lang="en-US" sz="2000" b="0">
                <a:solidFill>
                  <a:srgbClr val="FF0000"/>
                </a:solidFill>
              </a:rPr>
              <a:t> (</a:t>
            </a:r>
            <a:r>
              <a:rPr lang="en-US" sz="2000" b="0" err="1">
                <a:solidFill>
                  <a:srgbClr val="FF0000"/>
                </a:solidFill>
              </a:rPr>
              <a:t>theo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thời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gian</a:t>
            </a:r>
            <a:r>
              <a:rPr lang="en-US" sz="2000" b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-</a:t>
            </a:r>
            <a:r>
              <a:rPr lang="en-US" sz="2000" b="0" err="1">
                <a:solidFill>
                  <a:schemeClr val="tx1"/>
                </a:solidFill>
              </a:rPr>
              <a:t>E.g</a:t>
            </a:r>
            <a:r>
              <a:rPr lang="en-US" sz="2000" b="0">
                <a:solidFill>
                  <a:schemeClr val="tx1"/>
                </a:solidFill>
              </a:rPr>
              <a:t>: </a:t>
            </a:r>
            <a:r>
              <a:rPr lang="en-US" sz="2000" b="0" err="1">
                <a:solidFill>
                  <a:schemeClr val="tx1"/>
                </a:solidFill>
              </a:rPr>
              <a:t>lượng</a:t>
            </a:r>
            <a:r>
              <a:rPr lang="en-US" sz="2000" b="0">
                <a:solidFill>
                  <a:schemeClr val="tx1"/>
                </a:solidFill>
              </a:rPr>
              <a:t> mưa trung bình hàng tháng ở Fayetteville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không liên tục theo thời gian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xác </a:t>
            </a:r>
            <a:r>
              <a:rPr lang="en-US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được biểu diễn dưới dạng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87205"/>
              </p:ext>
            </p:extLst>
          </p:nvPr>
        </p:nvGraphicFramePr>
        <p:xfrm>
          <a:off x="2482725" y="2251487"/>
          <a:ext cx="1032635" cy="43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2725" y="2251487"/>
                        <a:ext cx="1032635" cy="43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43255"/>
              </p:ext>
            </p:extLst>
          </p:nvPr>
        </p:nvGraphicFramePr>
        <p:xfrm>
          <a:off x="5588000" y="2311400"/>
          <a:ext cx="1649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927000" imgH="190440" progId="Equation.DSMT4">
                  <p:embed/>
                </p:oleObj>
              </mc:Choice>
              <mc:Fallback>
                <p:oleObj name="Equation" r:id="rId5" imgW="9270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000" y="2311400"/>
                        <a:ext cx="16494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60" y="4283649"/>
            <a:ext cx="5100145" cy="189331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70276"/>
              </p:ext>
            </p:extLst>
          </p:nvPr>
        </p:nvGraphicFramePr>
        <p:xfrm>
          <a:off x="7536048" y="3718560"/>
          <a:ext cx="921517" cy="44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8" imgW="444240" imgH="228600" progId="Equation.DSMT4">
                  <p:embed/>
                </p:oleObj>
              </mc:Choice>
              <mc:Fallback>
                <p:oleObj name="Equation" r:id="rId8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36048" y="3718560"/>
                        <a:ext cx="921517" cy="447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0795483-68C0-434E-8579-5DBBE93B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 VÀ CÁC LOẠI TÍN HIỆU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855D8-7182-4249-971B-32339EBB3B79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6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Times New Roman"/>
                <a:cs typeface="Times New Roman"/>
              </a:rPr>
              <a:t>Tín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hiệu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tương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tự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và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tín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hiệu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số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    -</a:t>
            </a:r>
            <a:r>
              <a:rPr lang="en-US" sz="2400" err="1">
                <a:latin typeface="Times New Roman"/>
                <a:cs typeface="Times New Roman"/>
              </a:rPr>
              <a:t>Tín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hiệu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liên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tục</a:t>
            </a:r>
            <a:endParaRPr lang="en-US" sz="2400" err="1"/>
          </a:p>
          <a:p>
            <a:pPr lvl="1"/>
            <a:r>
              <a:rPr lang="en-US" sz="2000" err="1">
                <a:latin typeface="Times New Roman"/>
                <a:cs typeface="Times New Roman"/>
              </a:rPr>
              <a:t>Thời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gian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tục,biên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độ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tục</a:t>
            </a:r>
            <a:endParaRPr lang="en-US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000">
                <a:latin typeface="Times New Roman"/>
                <a:cs typeface="Times New Roman"/>
              </a:rPr>
              <a:t>    -VD: </a:t>
            </a:r>
            <a:r>
              <a:rPr lang="en-US" sz="2000" err="1">
                <a:latin typeface="Times New Roman"/>
                <a:cs typeface="Times New Roman"/>
              </a:rPr>
              <a:t>tín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giọng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nói</a:t>
            </a:r>
          </a:p>
          <a:p>
            <a:pPr lvl="1"/>
            <a:r>
              <a:rPr lang="en-US" sz="2000" err="1">
                <a:latin typeface="Times New Roman"/>
                <a:cs typeface="Times New Roman"/>
              </a:rPr>
              <a:t>Thời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gian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tục,biên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độ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rời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rạc</a:t>
            </a:r>
            <a:endParaRPr lang="en-US" sz="200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000">
                <a:latin typeface="Times New Roman"/>
                <a:cs typeface="Times New Roman"/>
              </a:rPr>
              <a:t>    -VD: </a:t>
            </a:r>
            <a:r>
              <a:rPr lang="en-US" sz="2000" err="1">
                <a:latin typeface="Times New Roman"/>
                <a:cs typeface="Times New Roman"/>
              </a:rPr>
              <a:t>tín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đèn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giao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thông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 </a:t>
            </a:r>
            <a:r>
              <a:rPr lang="en-US" sz="2400">
                <a:latin typeface="Times New Roman"/>
                <a:cs typeface="Times New Roman"/>
              </a:rPr>
              <a:t>-</a:t>
            </a:r>
            <a:r>
              <a:rPr lang="en-US" sz="2400" err="1">
                <a:latin typeface="Times New Roman"/>
                <a:cs typeface="Times New Roman"/>
              </a:rPr>
              <a:t>Tín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hiệu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rời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rạc</a:t>
            </a:r>
            <a:r>
              <a:rPr lang="en-US" sz="2400">
                <a:latin typeface="Times New Roman"/>
                <a:cs typeface="Times New Roman"/>
              </a:rPr>
              <a:t>  </a:t>
            </a:r>
            <a:endParaRPr lang="en-US"/>
          </a:p>
          <a:p>
            <a:pPr lvl="1"/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Thời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gian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rời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rạc,biên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độ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rời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rạc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=&gt;</a:t>
            </a:r>
            <a:r>
              <a:rPr lang="en-US" sz="2000" err="1">
                <a:solidFill>
                  <a:srgbClr val="FF0000"/>
                </a:solidFill>
                <a:latin typeface="Times New Roman"/>
                <a:cs typeface="Times New Roman"/>
              </a:rPr>
              <a:t>tín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/>
                <a:cs typeface="Times New Roman"/>
              </a:rPr>
              <a:t>hiệu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  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VD: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điện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báo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văn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bản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đổ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xúc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sắc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Thời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gian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rời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rạc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biên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độ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liên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tục</a:t>
            </a:r>
          </a:p>
          <a:p>
            <a:pPr marL="457200" lvl="1" indent="0"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VD: Các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mẫu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của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tín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hiệu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tương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tự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nhiệt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độ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trung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bình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hàng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80" y="1305854"/>
            <a:ext cx="3131890" cy="1307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80" y="2766565"/>
            <a:ext cx="2988620" cy="109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80" y="4012576"/>
            <a:ext cx="2988620" cy="1001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53" y="5179298"/>
            <a:ext cx="3069547" cy="13354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DE8F0B-EE65-4C3C-B0AE-E52D46F5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HIỆU:T</a:t>
            </a:r>
            <a:r>
              <a:rPr lang="vi-VN" sz="2800"/>
              <a:t>Ư</a:t>
            </a:r>
            <a:r>
              <a:rPr lang="en-US" sz="2800"/>
              <a:t>ƠNG TỰ VÀ SỐ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1F5578-52C6-4A63-92D6-79D19A90EE4C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2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4971015"/>
          </a:xfrm>
        </p:spPr>
        <p:txBody>
          <a:bodyPr>
            <a:normAutofit/>
          </a:bodyPr>
          <a:lstStyle/>
          <a:p>
            <a:pPr algn="just"/>
            <a:r>
              <a:rPr lang="en-US" sz="2400" err="1"/>
              <a:t>Chẵn</a:t>
            </a:r>
            <a:r>
              <a:rPr lang="en-US" sz="2400"/>
              <a:t> và lẻ</a:t>
            </a:r>
          </a:p>
          <a:p>
            <a:pPr marL="0" indent="0" algn="just">
              <a:buNone/>
            </a:pPr>
            <a:r>
              <a:rPr lang="en-US" sz="3200"/>
              <a:t>  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2000" b="0">
                <a:solidFill>
                  <a:schemeClr val="tx1"/>
                </a:solidFill>
              </a:rPr>
              <a:t>x(t) là </a:t>
            </a:r>
            <a:r>
              <a:rPr lang="en-US" sz="2000" b="0">
                <a:solidFill>
                  <a:srgbClr val="FF0000"/>
                </a:solidFill>
              </a:rPr>
              <a:t>tín hiệu </a:t>
            </a:r>
            <a:r>
              <a:rPr lang="en-US" sz="2000" b="0" err="1">
                <a:solidFill>
                  <a:srgbClr val="FF0000"/>
                </a:solidFill>
              </a:rPr>
              <a:t>chẵn</a:t>
            </a:r>
            <a:r>
              <a:rPr lang="en-US" sz="2000" b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x(t)=cos(2t)</a:t>
            </a:r>
          </a:p>
          <a:p>
            <a:pPr marL="0" indent="0" algn="just">
              <a:buNone/>
            </a:pPr>
            <a:r>
              <a:rPr lang="en-US" sz="2000" b="0">
                <a:solidFill>
                  <a:schemeClr val="tx1"/>
                </a:solidFill>
              </a:rPr>
              <a:t>    -x(t) là </a:t>
            </a:r>
            <a:r>
              <a:rPr lang="en-US" sz="2000" b="0">
                <a:solidFill>
                  <a:srgbClr val="FF0000"/>
                </a:solidFill>
              </a:rPr>
              <a:t>tín hiệu </a:t>
            </a:r>
            <a:r>
              <a:rPr lang="en-US" sz="2000" b="0" err="1">
                <a:solidFill>
                  <a:srgbClr val="FF0000"/>
                </a:solidFill>
              </a:rPr>
              <a:t>lẻ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nếu</a:t>
            </a:r>
            <a:endParaRPr lang="en-US" sz="2000" b="0">
              <a:solidFill>
                <a:schemeClr val="tx1"/>
              </a:solidFill>
            </a:endParaRPr>
          </a:p>
          <a:p>
            <a:pPr lvl="1" algn="just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x(t)=sin(2t)</a:t>
            </a:r>
          </a:p>
          <a:p>
            <a:pPr marL="0" indent="0" algn="just">
              <a:buNone/>
            </a:pPr>
            <a:r>
              <a:rPr lang="en-US" sz="2000" b="0">
                <a:solidFill>
                  <a:schemeClr val="tx1"/>
                </a:solidFill>
              </a:rPr>
              <a:t>    -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số tín hiệu không chẵn,không lẻ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E.g: x(t)=                    x(t)=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(2t),   (t&gt;0)</a:t>
            </a:r>
          </a:p>
          <a:p>
            <a:pPr marL="0" indent="0" algn="just">
              <a:buNone/>
            </a:pPr>
            <a:r>
              <a:rPr lang="en-US" sz="2000" b="0">
                <a:solidFill>
                  <a:schemeClr val="tx1"/>
                </a:solidFill>
              </a:rPr>
              <a:t>    -Mọi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đều có thể tách thành tổng </a:t>
            </a:r>
            <a:r>
              <a:rPr lang="en-US" sz="2000" b="0" err="1">
                <a:solidFill>
                  <a:schemeClr val="tx1"/>
                </a:solidFill>
              </a:rPr>
              <a:t>của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chẵn </a:t>
            </a:r>
            <a:r>
              <a:rPr lang="en-US" sz="2000" b="0" err="1">
                <a:solidFill>
                  <a:schemeClr val="tx1"/>
                </a:solidFill>
              </a:rPr>
              <a:t>và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hiệu lẻ     </a:t>
            </a:r>
          </a:p>
          <a:p>
            <a:pPr marL="0" indent="0" algn="just">
              <a:buNone/>
            </a:pPr>
            <a:endParaRPr lang="en-US" sz="32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82259"/>
              </p:ext>
            </p:extLst>
          </p:nvPr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93592"/>
              </p:ext>
            </p:extLst>
          </p:nvPr>
        </p:nvGraphicFramePr>
        <p:xfrm>
          <a:off x="2654938" y="3565331"/>
          <a:ext cx="412532" cy="43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938" y="3565331"/>
                        <a:ext cx="412532" cy="430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A5829E5-88DC-44C8-9DD1-1454209B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HIỆU: CHẴN VÀ LẺ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3A6BD2-F474-4212-81E3-80D0E289BF51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B49833-1F2A-4BF5-BEF8-8510B66163A9}"/>
              </a:ext>
            </a:extLst>
          </p:cNvPr>
          <p:cNvSpPr/>
          <p:nvPr/>
        </p:nvSpPr>
        <p:spPr>
          <a:xfrm>
            <a:off x="3690976" y="1881809"/>
            <a:ext cx="1439824" cy="34542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x(t)=x(-t)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AE4BB-573C-4C06-85F5-82B521548CAF}"/>
              </a:ext>
            </a:extLst>
          </p:cNvPr>
          <p:cNvSpPr/>
          <p:nvPr/>
        </p:nvSpPr>
        <p:spPr>
          <a:xfrm>
            <a:off x="3690976" y="2448360"/>
            <a:ext cx="1439824" cy="34542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x(-t)= -x(t)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F2DE4-FA15-4E78-A989-1DD40B10C986}"/>
              </a:ext>
            </a:extLst>
          </p:cNvPr>
          <p:cNvSpPr/>
          <p:nvPr/>
        </p:nvSpPr>
        <p:spPr>
          <a:xfrm>
            <a:off x="3652324" y="4522844"/>
            <a:ext cx="2570921" cy="59249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y(t)=y</a:t>
            </a:r>
            <a:r>
              <a:rPr lang="en-US" sz="2000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+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33B28-DAC2-4FAC-B659-A98E5437A327}"/>
              </a:ext>
            </a:extLst>
          </p:cNvPr>
          <p:cNvSpPr txBox="1"/>
          <p:nvPr/>
        </p:nvSpPr>
        <p:spPr>
          <a:xfrm>
            <a:off x="3288188" y="5260279"/>
            <a:ext cx="91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Chẵn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75316-F851-4B18-808D-9C068FEAB1BF}"/>
              </a:ext>
            </a:extLst>
          </p:cNvPr>
          <p:cNvSpPr txBox="1"/>
          <p:nvPr/>
        </p:nvSpPr>
        <p:spPr>
          <a:xfrm>
            <a:off x="6096000" y="5273380"/>
            <a:ext cx="842862" cy="38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Lẻ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ACAC8-84A7-4E19-8AEC-A47671C0255D}"/>
              </a:ext>
            </a:extLst>
          </p:cNvPr>
          <p:cNvSpPr txBox="1"/>
          <p:nvPr/>
        </p:nvSpPr>
        <p:spPr>
          <a:xfrm>
            <a:off x="3690976" y="5683906"/>
            <a:ext cx="2988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(t)= 0.5 [y(t) +y(-t)]</a:t>
            </a:r>
          </a:p>
          <a:p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(t)= 0.5 [y(t) -y(-t)]</a:t>
            </a:r>
          </a:p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7C86BB-7366-4202-B255-7B7661D1BF1E}"/>
              </a:ext>
            </a:extLst>
          </p:cNvPr>
          <p:cNvCxnSpPr>
            <a:cxnSpLocks/>
          </p:cNvCxnSpPr>
          <p:nvPr/>
        </p:nvCxnSpPr>
        <p:spPr>
          <a:xfrm flipV="1">
            <a:off x="3974202" y="5047264"/>
            <a:ext cx="788606" cy="22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E75BF0-D225-40CE-ADBB-3400EC2C630B}"/>
              </a:ext>
            </a:extLst>
          </p:cNvPr>
          <p:cNvCxnSpPr>
            <a:cxnSpLocks/>
          </p:cNvCxnSpPr>
          <p:nvPr/>
        </p:nvCxnSpPr>
        <p:spPr>
          <a:xfrm flipH="1" flipV="1">
            <a:off x="5583460" y="5015123"/>
            <a:ext cx="512540" cy="22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669"/>
            <a:ext cx="10515600" cy="5143293"/>
          </a:xfrm>
        </p:spPr>
        <p:txBody>
          <a:bodyPr>
            <a:normAutofit/>
          </a:bodyPr>
          <a:lstStyle/>
          <a:p>
            <a:r>
              <a:rPr lang="en-US" sz="2400"/>
              <a:t>E.g: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</a:t>
            </a:r>
            <a:r>
              <a:rPr lang="en-US" sz="2000" b="0" err="1">
                <a:solidFill>
                  <a:schemeClr val="tx1"/>
                </a:solidFill>
              </a:rPr>
              <a:t>Tìm</a:t>
            </a:r>
            <a:r>
              <a:rPr lang="en-US" sz="2000" b="0">
                <a:solidFill>
                  <a:schemeClr val="tx1"/>
                </a:solidFill>
              </a:rPr>
              <a:t> thành phần chẵn và lẻ của tín hiệu sau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		x(t)=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400"/>
              <a:t>E.g: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</a:t>
            </a:r>
            <a:r>
              <a:rPr lang="en-US" sz="2000" b="0" err="1">
                <a:solidFill>
                  <a:schemeClr val="tx1"/>
                </a:solidFill>
              </a:rPr>
              <a:t>Tìm</a:t>
            </a:r>
            <a:r>
              <a:rPr lang="en-US" sz="2000" b="0">
                <a:solidFill>
                  <a:schemeClr val="tx1"/>
                </a:solidFill>
              </a:rPr>
              <a:t> thành phần chẵn và lẻ của tín hiệu sau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		             2sin(4t),         t&gt;0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			             0,      t     khác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52041"/>
              </p:ext>
            </p:extLst>
          </p:nvPr>
        </p:nvGraphicFramePr>
        <p:xfrm>
          <a:off x="4260073" y="1859606"/>
          <a:ext cx="428327" cy="40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0073" y="1859606"/>
                        <a:ext cx="428327" cy="407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73566"/>
              </p:ext>
            </p:extLst>
          </p:nvPr>
        </p:nvGraphicFramePr>
        <p:xfrm>
          <a:off x="4033325" y="3903034"/>
          <a:ext cx="330400" cy="84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101520" imgH="203040" progId="Equation.DSMT4">
                  <p:embed/>
                </p:oleObj>
              </mc:Choice>
              <mc:Fallback>
                <p:oleObj name="Equation" r:id="rId5" imgW="101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3325" y="3903034"/>
                        <a:ext cx="330400" cy="84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11299"/>
              </p:ext>
            </p:extLst>
          </p:nvPr>
        </p:nvGraphicFramePr>
        <p:xfrm>
          <a:off x="3051966" y="4064075"/>
          <a:ext cx="789010" cy="37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1966" y="4064075"/>
                        <a:ext cx="789010" cy="372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D6C97B0-DDB5-4472-9BB1-4CD06528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54"/>
            <a:ext cx="10515600" cy="826783"/>
          </a:xfrm>
        </p:spPr>
        <p:txBody>
          <a:bodyPr>
            <a:normAutofit/>
          </a:bodyPr>
          <a:lstStyle/>
          <a:p>
            <a:r>
              <a:rPr lang="en-US" sz="2800"/>
              <a:t>TÍN HIỆU: TÍN HIỆU CHẴN VÀ TÍN HIỆU LẺ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53FDC-C6CB-4A42-B3C1-FC73609841F2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sz="2800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:  </a:t>
            </a:r>
            <a:r>
              <a:rPr lang="en-US" err="1"/>
              <a:t>Tín</a:t>
            </a:r>
            <a:r>
              <a:rPr lang="en-US"/>
              <a:t> hiệu và hệ thống là gì ?</a:t>
            </a:r>
          </a:p>
          <a:p>
            <a:pPr>
              <a:lnSpc>
                <a:spcPct val="150000"/>
              </a:lnSpc>
            </a:pPr>
            <a:r>
              <a:rPr lang="en-US"/>
              <a:t>Tín hiệu</a:t>
            </a:r>
          </a:p>
          <a:p>
            <a:pPr>
              <a:lnSpc>
                <a:spcPct val="150000"/>
              </a:lnSpc>
            </a:pPr>
            <a:r>
              <a:rPr lang="en-US"/>
              <a:t>Phân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Các phép biến đổi tín hiệu cơ bản</a:t>
            </a:r>
          </a:p>
          <a:p>
            <a:pPr>
              <a:lnSpc>
                <a:spcPct val="15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biểu</a:t>
            </a:r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2046"/>
            <a:ext cx="10515600" cy="39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5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r>
              <a:rPr lang="en-US" sz="2400" err="1"/>
              <a:t>Tín</a:t>
            </a:r>
            <a:r>
              <a:rPr lang="en-US" sz="2400"/>
              <a:t> hiệu </a:t>
            </a:r>
            <a:r>
              <a:rPr lang="en-US" sz="2400" err="1"/>
              <a:t>tuần</a:t>
            </a:r>
            <a:r>
              <a:rPr lang="en-US" sz="2400"/>
              <a:t> </a:t>
            </a:r>
            <a:r>
              <a:rPr lang="en-US" sz="2400" err="1"/>
              <a:t>hoàn</a:t>
            </a:r>
            <a:r>
              <a:rPr lang="en-US" sz="2400"/>
              <a:t>/</a:t>
            </a:r>
            <a:r>
              <a:rPr lang="en-US" sz="2400" err="1"/>
              <a:t>không</a:t>
            </a:r>
            <a:r>
              <a:rPr lang="en-US" sz="2400"/>
              <a:t> tuần hoàn</a:t>
            </a:r>
          </a:p>
          <a:p>
            <a:pPr marL="0" indent="0">
              <a:buNone/>
            </a:pPr>
            <a:r>
              <a:rPr lang="en-US"/>
              <a:t>    -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tín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liên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tục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tuần</a:t>
            </a:r>
            <a:r>
              <a:rPr lang="en-US" sz="2000" b="0">
                <a:solidFill>
                  <a:schemeClr val="tx1"/>
                </a:solidFill>
              </a:rPr>
              <a:t> hoàn nếu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Tồn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 dương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Đúng với mọi giá trị của t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Chu kì cơ </a:t>
            </a:r>
            <a:r>
              <a:rPr lang="en-US" sz="2000" b="0" err="1">
                <a:solidFill>
                  <a:schemeClr val="tx1"/>
                </a:solidFill>
              </a:rPr>
              <a:t>sở</a:t>
            </a:r>
            <a:r>
              <a:rPr lang="en-US" sz="2000" b="0">
                <a:solidFill>
                  <a:schemeClr val="tx1"/>
                </a:solidFill>
              </a:rPr>
              <a:t> T</a:t>
            </a:r>
            <a:r>
              <a:rPr lang="en-US" sz="2000" b="0" baseline="-25000">
                <a:solidFill>
                  <a:schemeClr val="tx1"/>
                </a:solidFill>
              </a:rPr>
              <a:t>0</a:t>
            </a:r>
            <a:r>
              <a:rPr lang="en-US" sz="2000" b="0">
                <a:solidFill>
                  <a:schemeClr val="tx1"/>
                </a:solidFill>
              </a:rPr>
              <a:t> : </a:t>
            </a:r>
            <a:r>
              <a:rPr lang="en-US" sz="2000" b="0" err="1">
                <a:solidFill>
                  <a:schemeClr val="tx1"/>
                </a:solidFill>
              </a:rPr>
              <a:t>giá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trị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dương</a:t>
            </a:r>
            <a:r>
              <a:rPr lang="en-US" sz="2000" b="0">
                <a:solidFill>
                  <a:schemeClr val="tx1"/>
                </a:solidFill>
              </a:rPr>
              <a:t> T</a:t>
            </a:r>
            <a:r>
              <a:rPr lang="en-US" sz="2000" b="0" baseline="-25000">
                <a:solidFill>
                  <a:schemeClr val="tx1"/>
                </a:solidFill>
              </a:rPr>
              <a:t>0</a:t>
            </a:r>
            <a:r>
              <a:rPr lang="en-US" sz="2000" b="0">
                <a:solidFill>
                  <a:schemeClr val="tx1"/>
                </a:solidFill>
              </a:rPr>
              <a:t> nhỏ nhất thỏa mãn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			s(t)=s( t+nT</a:t>
            </a:r>
            <a:r>
              <a:rPr lang="en-US" sz="2000" b="0" baseline="-25000">
                <a:solidFill>
                  <a:schemeClr val="tx1"/>
                </a:solidFill>
              </a:rPr>
              <a:t>0</a:t>
            </a:r>
            <a:r>
              <a:rPr lang="en-US" sz="2000" b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VD: 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=2T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	  s(t+nT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)=s(t+2nT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)=s(t)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   =&gt;   T</a:t>
            </a:r>
            <a:r>
              <a:rPr lang="en-US" sz="2000" b="0" baseline="-25000">
                <a:solidFill>
                  <a:schemeClr val="tx1"/>
                </a:solidFill>
              </a:rPr>
              <a:t>1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chu</a:t>
            </a:r>
            <a:r>
              <a:rPr lang="en-US" sz="2000" b="0">
                <a:solidFill>
                  <a:schemeClr val="tx1"/>
                </a:solidFill>
              </a:rPr>
              <a:t> kỳ của s(t) nhưng không là chu kỳ cơ sở của s(t)</a:t>
            </a:r>
          </a:p>
          <a:p>
            <a:pPr marL="0" indent="0">
              <a:buNone/>
            </a:pP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FA6771-75FD-4A6F-A61B-9D1E4E8A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HIỆU:TUẦN HOÀN VÀ KHÔNG TUẦN HOÀN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E49520-05AA-4BFD-953C-F786914256C2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BEC7C44-4A10-4507-9E3D-6BCB39E14A36}"/>
              </a:ext>
            </a:extLst>
          </p:cNvPr>
          <p:cNvSpPr/>
          <p:nvPr/>
        </p:nvSpPr>
        <p:spPr>
          <a:xfrm>
            <a:off x="5299880" y="2122190"/>
            <a:ext cx="1592240" cy="40839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s(t)=s(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t+nT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94A2E-5195-4FD3-816F-FA1F92F7B459}"/>
              </a:ext>
            </a:extLst>
          </p:cNvPr>
          <p:cNvSpPr/>
          <p:nvPr/>
        </p:nvSpPr>
        <p:spPr>
          <a:xfrm>
            <a:off x="4373216" y="2590193"/>
            <a:ext cx="1391479" cy="28759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B3227C-7FFF-4630-929E-FBA77883E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13192"/>
              </p:ext>
            </p:extLst>
          </p:nvPr>
        </p:nvGraphicFramePr>
        <p:xfrm>
          <a:off x="4450536" y="2642728"/>
          <a:ext cx="1183831" cy="23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698400" imgH="164880" progId="Equation.DSMT4">
                  <p:embed/>
                </p:oleObj>
              </mc:Choice>
              <mc:Fallback>
                <p:oleObj name="Equation" r:id="rId3" imgW="698400" imgH="1648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0536" y="2642728"/>
                        <a:ext cx="1183831" cy="235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31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487"/>
            <a:ext cx="10515600" cy="4780476"/>
          </a:xfrm>
        </p:spPr>
        <p:txBody>
          <a:bodyPr>
            <a:normAutofit/>
          </a:bodyPr>
          <a:lstStyle/>
          <a:p>
            <a:r>
              <a:rPr lang="en-US"/>
              <a:t>Ví dụ</a:t>
            </a:r>
          </a:p>
          <a:p>
            <a:pPr marL="0" indent="0">
              <a:buNone/>
            </a:pPr>
            <a:r>
              <a:rPr lang="en-US" sz="2400"/>
              <a:t>    - </a:t>
            </a:r>
            <a:r>
              <a:rPr lang="en-US" sz="2400" b="0">
                <a:solidFill>
                  <a:schemeClr val="tx1"/>
                </a:solidFill>
              </a:rPr>
              <a:t>Tìm chu kỳ của s(t)=Acos(     t+     )	</a:t>
            </a:r>
          </a:p>
          <a:p>
            <a:pPr marL="0" indent="0">
              <a:buNone/>
            </a:pPr>
            <a:endParaRPr lang="en-US" sz="24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-biên </a:t>
            </a:r>
            <a:r>
              <a:rPr lang="en-US" sz="2400" b="0" err="1">
                <a:solidFill>
                  <a:schemeClr val="tx1"/>
                </a:solidFill>
              </a:rPr>
              <a:t>độ</a:t>
            </a:r>
            <a:r>
              <a:rPr lang="en-US" sz="2400" b="0">
                <a:solidFill>
                  <a:schemeClr val="tx1"/>
                </a:solidFill>
              </a:rPr>
              <a:t>: A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-tần số góc: 		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-pha ban đầu: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-chu kỳ:       =      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-</a:t>
            </a:r>
            <a:r>
              <a:rPr lang="en-US" sz="2400" b="0" err="1">
                <a:solidFill>
                  <a:schemeClr val="tx1"/>
                </a:solidFill>
              </a:rPr>
              <a:t>tần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số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thường</a:t>
            </a:r>
            <a:r>
              <a:rPr lang="en-US" sz="2400" b="0">
                <a:solidFill>
                  <a:schemeClr val="tx1"/>
                </a:solidFill>
              </a:rPr>
              <a:t>:        =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64918"/>
              </p:ext>
            </p:extLst>
          </p:nvPr>
        </p:nvGraphicFramePr>
        <p:xfrm>
          <a:off x="4720371" y="1912117"/>
          <a:ext cx="345933" cy="44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0371" y="1912117"/>
                        <a:ext cx="345933" cy="44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439"/>
              </p:ext>
            </p:extLst>
          </p:nvPr>
        </p:nvGraphicFramePr>
        <p:xfrm>
          <a:off x="5419402" y="1930347"/>
          <a:ext cx="389321" cy="43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9402" y="1930347"/>
                        <a:ext cx="389321" cy="43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595494"/>
              </p:ext>
            </p:extLst>
          </p:nvPr>
        </p:nvGraphicFramePr>
        <p:xfrm>
          <a:off x="6428876" y="2008845"/>
          <a:ext cx="17811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7" imgW="1781175" imgH="352544" progId="Equation.DSMT4">
                  <p:embed/>
                </p:oleObj>
              </mc:Choice>
              <mc:Fallback>
                <p:oleObj name="Equation" r:id="rId7" imgW="1781175" imgH="352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8876" y="2008845"/>
                        <a:ext cx="17811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27523"/>
              </p:ext>
            </p:extLst>
          </p:nvPr>
        </p:nvGraphicFramePr>
        <p:xfrm>
          <a:off x="2761388" y="4180636"/>
          <a:ext cx="390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9" imgW="390525" imgH="514350" progId="Equation.DSMT4">
                  <p:embed/>
                </p:oleObj>
              </mc:Choice>
              <mc:Fallback>
                <p:oleObj name="Equation" r:id="rId9" imgW="390525" imgH="5143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1388" y="4180636"/>
                        <a:ext cx="390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59752"/>
              </p:ext>
            </p:extLst>
          </p:nvPr>
        </p:nvGraphicFramePr>
        <p:xfrm>
          <a:off x="2971167" y="4620241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1" imgW="381000" imgH="418981" progId="Equation.DSMT4">
                  <p:embed/>
                </p:oleObj>
              </mc:Choice>
              <mc:Fallback>
                <p:oleObj name="Equation" r:id="rId11" imgW="381000" imgH="4189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1167" y="4620241"/>
                        <a:ext cx="38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26749"/>
              </p:ext>
            </p:extLst>
          </p:nvPr>
        </p:nvGraphicFramePr>
        <p:xfrm>
          <a:off x="2326631" y="5039341"/>
          <a:ext cx="381000" cy="5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3" imgW="323850" imgH="495419" progId="Equation.DSMT4">
                  <p:embed/>
                </p:oleObj>
              </mc:Choice>
              <mc:Fallback>
                <p:oleObj name="Equation" r:id="rId13" imgW="323850" imgH="4954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6631" y="5039341"/>
                        <a:ext cx="381000" cy="58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66469"/>
              </p:ext>
            </p:extLst>
          </p:nvPr>
        </p:nvGraphicFramePr>
        <p:xfrm>
          <a:off x="3151913" y="5478946"/>
          <a:ext cx="400508" cy="50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1913" y="5478946"/>
                        <a:ext cx="400508" cy="50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8869A9B3-C578-470B-B81B-5FF87BEF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HIỆU:TUẦN HOÀN VÀ KHÔNG TUẦN HOÀN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C826A-0EFA-4EE7-9B57-1969948466E8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Tín hiệu mũ phức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- </a:t>
            </a:r>
            <a:r>
              <a:rPr lang="en-US" sz="2000" b="0" err="1">
                <a:solidFill>
                  <a:schemeClr val="tx1"/>
                </a:solidFill>
              </a:rPr>
              <a:t>Công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thức</a:t>
            </a:r>
            <a:r>
              <a:rPr lang="en-US" sz="2000" b="0">
                <a:solidFill>
                  <a:schemeClr val="tx1"/>
                </a:solidFill>
              </a:rPr>
              <a:t> Euler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-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mũ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phức</a:t>
            </a:r>
            <a:r>
              <a:rPr lang="en-US" sz="2000" b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-Tín hiệu mũ </a:t>
            </a:r>
            <a:r>
              <a:rPr lang="en-US" sz="2000" b="0" err="1">
                <a:solidFill>
                  <a:schemeClr val="tx1"/>
                </a:solidFill>
              </a:rPr>
              <a:t>phức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tuần</a:t>
            </a:r>
            <a:r>
              <a:rPr lang="en-US" sz="2000" b="0">
                <a:solidFill>
                  <a:schemeClr val="tx1"/>
                </a:solidFill>
              </a:rPr>
              <a:t> hoàn với chu kỳ: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err="1">
                <a:solidFill>
                  <a:schemeClr val="tx1"/>
                </a:solidFill>
              </a:rPr>
              <a:t>Chứng</a:t>
            </a:r>
            <a:r>
              <a:rPr lang="en-US" sz="2000" b="0">
                <a:solidFill>
                  <a:schemeClr val="tx1"/>
                </a:solidFill>
              </a:rPr>
              <a:t> minh: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*Tín hiệu mũ phức có cùng chu kỳ với tín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sin!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0" y="2873031"/>
            <a:ext cx="3665634" cy="55596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F0B3B0-F41B-47BA-B19D-EFF2DE2F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HIỆU:TUẦN HOÀN VÀ KHÔNG TUẦN HOÀN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58306A-6CE6-43A2-BC37-3C5444023B90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F5FC23-900A-4A40-A0F8-EE1ECD04587B}"/>
              </a:ext>
            </a:extLst>
          </p:cNvPr>
          <p:cNvSpPr/>
          <p:nvPr/>
        </p:nvSpPr>
        <p:spPr>
          <a:xfrm>
            <a:off x="3405809" y="1765702"/>
            <a:ext cx="3021496" cy="412204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baseline="30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=cos(x)+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jsin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729F69-C361-464B-9B51-D52BBF28D2A5}"/>
                  </a:ext>
                </a:extLst>
              </p:cNvPr>
              <p:cNvSpPr/>
              <p:nvPr/>
            </p:nvSpPr>
            <p:spPr>
              <a:xfrm>
                <a:off x="5363747" y="3702000"/>
                <a:ext cx="1063558" cy="76398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729F69-C361-464B-9B51-D52BBF28D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47" y="3702000"/>
                <a:ext cx="1063558" cy="76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0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91"/>
            <a:ext cx="10515600" cy="5029571"/>
          </a:xfrm>
        </p:spPr>
        <p:txBody>
          <a:bodyPr>
            <a:normAutofit/>
          </a:bodyPr>
          <a:lstStyle/>
          <a:p>
            <a:r>
              <a:rPr lang="en-US" sz="2400" err="1"/>
              <a:t>Tổng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hai</a:t>
            </a:r>
            <a:r>
              <a:rPr lang="en-US" sz="2400"/>
              <a:t> tín hiệu tuần hoàn</a:t>
            </a:r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000"/>
              <a:t>- </a:t>
            </a:r>
            <a:r>
              <a:rPr lang="en-US" sz="2000" b="0">
                <a:solidFill>
                  <a:schemeClr val="tx1"/>
                </a:solidFill>
              </a:rPr>
              <a:t>x(t) có chu </a:t>
            </a:r>
            <a:r>
              <a:rPr lang="en-US" sz="2000" b="0" err="1">
                <a:solidFill>
                  <a:schemeClr val="tx1"/>
                </a:solidFill>
              </a:rPr>
              <a:t>kỳ</a:t>
            </a:r>
            <a:r>
              <a:rPr lang="en-US" sz="2000" b="0">
                <a:solidFill>
                  <a:schemeClr val="tx1"/>
                </a:solidFill>
              </a:rPr>
              <a:t>: T</a:t>
            </a:r>
            <a:r>
              <a:rPr lang="en-US" sz="2000" b="0" baseline="-25000">
                <a:solidFill>
                  <a:schemeClr val="tx1"/>
                </a:solidFill>
              </a:rPr>
              <a:t>1</a:t>
            </a: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y(t) có chu </a:t>
            </a:r>
            <a:r>
              <a:rPr lang="en-US" sz="2000" b="0" err="1">
                <a:solidFill>
                  <a:schemeClr val="tx1"/>
                </a:solidFill>
              </a:rPr>
              <a:t>kỳ</a:t>
            </a:r>
            <a:r>
              <a:rPr lang="en-US" sz="2000" b="0">
                <a:solidFill>
                  <a:schemeClr val="tx1"/>
                </a:solidFill>
              </a:rPr>
              <a:t>: T</a:t>
            </a:r>
            <a:r>
              <a:rPr lang="en-US" sz="2000" b="0" baseline="-25000">
                <a:solidFill>
                  <a:schemeClr val="tx1"/>
                </a:solidFill>
              </a:rPr>
              <a:t>2</a:t>
            </a: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</a:t>
            </a:r>
            <a:r>
              <a:rPr lang="en-US" sz="2000" b="0" err="1">
                <a:solidFill>
                  <a:schemeClr val="tx1"/>
                </a:solidFill>
              </a:rPr>
              <a:t>Định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nghĩa</a:t>
            </a:r>
            <a:r>
              <a:rPr lang="en-US" sz="2000" b="0">
                <a:solidFill>
                  <a:schemeClr val="tx1"/>
                </a:solidFill>
              </a:rPr>
              <a:t>: z(t)=ax(t)+by(t)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 z(t) có tuần hoàn hay không ?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				z(t+T)=ax(t+T)+by(t+T)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Để x(t)=x(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T phải thỏa mãn T=kT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Để y(t)=y(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T phải thỏa mãn T=lT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T= kT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lT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0">
                <a:solidFill>
                  <a:schemeClr val="tx1"/>
                </a:solidFill>
              </a:rPr>
              <a:t>		z(t+T)=ax(t+</a:t>
            </a:r>
            <a:r>
              <a:rPr lang="en-US" sz="2400"/>
              <a:t> </a:t>
            </a:r>
            <a:r>
              <a:rPr lang="en-US" sz="2000" b="0">
                <a:solidFill>
                  <a:schemeClr val="tx1"/>
                </a:solidFill>
              </a:rPr>
              <a:t>kT</a:t>
            </a:r>
            <a:r>
              <a:rPr lang="en-US" sz="2000" b="0" baseline="-25000">
                <a:solidFill>
                  <a:schemeClr val="tx1"/>
                </a:solidFill>
              </a:rPr>
              <a:t>1</a:t>
            </a:r>
            <a:r>
              <a:rPr lang="en-US" sz="2200" b="0">
                <a:solidFill>
                  <a:schemeClr val="tx1"/>
                </a:solidFill>
              </a:rPr>
              <a:t>)+by(t+</a:t>
            </a:r>
            <a:r>
              <a:rPr lang="en-US" sz="2400"/>
              <a:t> </a:t>
            </a:r>
            <a:r>
              <a:rPr lang="en-US" sz="2000" b="0">
                <a:solidFill>
                  <a:schemeClr val="tx1"/>
                </a:solidFill>
              </a:rPr>
              <a:t>lT</a:t>
            </a:r>
            <a:r>
              <a:rPr lang="en-US" sz="2000" b="0" baseline="-25000">
                <a:solidFill>
                  <a:schemeClr val="tx1"/>
                </a:solidFill>
              </a:rPr>
              <a:t>2</a:t>
            </a:r>
            <a:r>
              <a:rPr lang="en-US" sz="2200" b="0">
                <a:solidFill>
                  <a:schemeClr val="tx1"/>
                </a:solidFill>
              </a:rPr>
              <a:t>)=ax(t)+by(t)=z(t)</a:t>
            </a:r>
          </a:p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8ABD835-6954-4228-965D-8C599A58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HIỆU:TUẦN HOÀN VÀ KHÔNG TUẦN HOÀN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C27F1-197B-41B8-AC5B-05DC5DDF5800}"/>
              </a:ext>
            </a:extLst>
          </p:cNvPr>
          <p:cNvSpPr/>
          <p:nvPr/>
        </p:nvSpPr>
        <p:spPr>
          <a:xfrm>
            <a:off x="1126435" y="5221357"/>
            <a:ext cx="10227365" cy="145774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Tổng của hai tín hiệu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khi và chỉ khi tỷ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vi-VN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của hai </a:t>
            </a:r>
            <a:r>
              <a:rPr lang="en-US" altLang="en-US" sz="2000" err="1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vi-VN" altLang="en-US" sz="2000">
                <a:solidFill>
                  <a:srgbClr val="130CA4"/>
                </a:solidFill>
                <a:latin typeface="Times New Roman" pitchFamily="18" charset="0"/>
                <a:cs typeface="Times New Roman" pitchFamily="18" charset="0"/>
              </a:rPr>
              <a:t> kỳ có thể được biểu thị dưới dạng số hữu tỷ. </a:t>
            </a:r>
            <a:endParaRPr lang="en-US" altLang="en-US" sz="2000">
              <a:solidFill>
                <a:srgbClr val="130CA4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b="1">
              <a:solidFill>
                <a:srgbClr val="130CA4"/>
              </a:solidFill>
              <a:latin typeface="+mj-lt"/>
            </a:endParaRPr>
          </a:p>
          <a:p>
            <a:pPr algn="ctr"/>
            <a:endParaRPr lang="en-US" altLang="en-US" b="1">
              <a:solidFill>
                <a:srgbClr val="130CA4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130CA4"/>
                </a:solidFill>
                <a:latin typeface="+mj-lt"/>
              </a:rPr>
              <a:t>    </a:t>
            </a:r>
            <a:r>
              <a:rPr lang="vi-VN" altLang="en-US" b="1">
                <a:solidFill>
                  <a:srgbClr val="130CA4"/>
                </a:solidFill>
                <a:latin typeface="+mj-lt"/>
              </a:rPr>
              <a:t>Chu kỳ của tín hiệu tổng là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T=kT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=lT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66">
            <a:extLst>
              <a:ext uri="{FF2B5EF4-FFF2-40B4-BE49-F238E27FC236}">
                <a16:creationId xmlns:a16="http://schemas.microsoft.com/office/drawing/2014/main" id="{92F38AB5-BC61-4CE2-89CF-A99E5BC6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69">
            <a:extLst>
              <a:ext uri="{FF2B5EF4-FFF2-40B4-BE49-F238E27FC236}">
                <a16:creationId xmlns:a16="http://schemas.microsoft.com/office/drawing/2014/main" id="{7C065E53-3627-49A2-BD36-002666C8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E3BE75-1713-4C7C-8219-7496E3D2D878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43046"/>
              </p:ext>
            </p:extLst>
          </p:nvPr>
        </p:nvGraphicFramePr>
        <p:xfrm>
          <a:off x="5902959" y="5714462"/>
          <a:ext cx="877747" cy="6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457200" imgH="431640" progId="Equation.DSMT4">
                  <p:embed/>
                </p:oleObj>
              </mc:Choice>
              <mc:Fallback>
                <p:oleObj name="Equation" r:id="rId3" imgW="457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2959" y="5714462"/>
                        <a:ext cx="877747" cy="6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05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65" y="1292773"/>
            <a:ext cx="10515600" cy="486317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Ví dụ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-</a:t>
            </a:r>
            <a:r>
              <a:rPr lang="en-US" sz="2000" b="0">
                <a:solidFill>
                  <a:schemeClr val="tx1"/>
                </a:solidFill>
              </a:rPr>
              <a:t>Tìm chu kỳ của x(t), y(t), z(t)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-2x(t)-3y(t) có tuần hoàn không? Nếu có,tìm chu kỳ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-x(t)+z(t) có tuần hoàn không? Nếu có,tìm chu kỳ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-y(t)z(t) có tuần hoàn không? Nếu có,tìm chu kỳ</a:t>
            </a:r>
          </a:p>
          <a:p>
            <a:pPr marL="0" indent="0">
              <a:buNone/>
            </a:pPr>
            <a:endParaRPr lang="en-US" b="0">
              <a:solidFill>
                <a:schemeClr val="tx1"/>
              </a:solidFill>
            </a:endParaRPr>
          </a:p>
          <a:p>
            <a:r>
              <a:rPr lang="en-US" sz="2400" b="0"/>
              <a:t> </a:t>
            </a:r>
            <a:r>
              <a:rPr lang="en-US" sz="2400" b="0" err="1"/>
              <a:t>Tín</a:t>
            </a:r>
            <a:r>
              <a:rPr lang="en-US" sz="2400" b="0"/>
              <a:t> </a:t>
            </a:r>
            <a:r>
              <a:rPr lang="en-US" sz="2400" b="0" err="1"/>
              <a:t>hiệu</a:t>
            </a:r>
            <a:r>
              <a:rPr lang="en-US" sz="2400" b="0"/>
              <a:t> </a:t>
            </a:r>
            <a:r>
              <a:rPr lang="en-US" sz="2400" b="0" err="1"/>
              <a:t>không</a:t>
            </a:r>
            <a:r>
              <a:rPr lang="en-US" sz="2400" b="0"/>
              <a:t> </a:t>
            </a:r>
            <a:r>
              <a:rPr lang="en-US" sz="2400" b="0" err="1"/>
              <a:t>tuần</a:t>
            </a:r>
            <a:r>
              <a:rPr lang="en-US" sz="2400" b="0"/>
              <a:t> </a:t>
            </a:r>
            <a:r>
              <a:rPr lang="en-US" sz="2400" b="0" err="1"/>
              <a:t>hoàn</a:t>
            </a:r>
            <a:r>
              <a:rPr lang="en-US" sz="2400" b="0"/>
              <a:t>: </a:t>
            </a:r>
            <a:r>
              <a:rPr lang="en-US" sz="2400" b="0" err="1"/>
              <a:t>không</a:t>
            </a:r>
            <a:r>
              <a:rPr lang="en-US" sz="2400" b="0"/>
              <a:t> </a:t>
            </a:r>
            <a:r>
              <a:rPr lang="en-US" sz="2400" b="0" err="1"/>
              <a:t>phải</a:t>
            </a:r>
            <a:r>
              <a:rPr lang="en-US" sz="2400" b="0"/>
              <a:t> </a:t>
            </a:r>
            <a:r>
              <a:rPr lang="en-US" sz="2400" b="0" err="1"/>
              <a:t>là</a:t>
            </a:r>
            <a:r>
              <a:rPr lang="en-US" sz="2400" b="0"/>
              <a:t> </a:t>
            </a:r>
            <a:r>
              <a:rPr lang="en-US" sz="2400" b="0" err="1"/>
              <a:t>tín</a:t>
            </a:r>
            <a:r>
              <a:rPr lang="en-US" sz="2400" b="0"/>
              <a:t> </a:t>
            </a:r>
            <a:r>
              <a:rPr lang="en-US" sz="2400" b="0" err="1"/>
              <a:t>hiệu</a:t>
            </a:r>
            <a:r>
              <a:rPr lang="en-US" sz="2400" b="0"/>
              <a:t> </a:t>
            </a:r>
            <a:r>
              <a:rPr lang="en-US" sz="2400" b="0" err="1"/>
              <a:t>tuần</a:t>
            </a:r>
            <a:r>
              <a:rPr lang="en-US" sz="2400" b="0"/>
              <a:t> </a:t>
            </a:r>
            <a:r>
              <a:rPr lang="en-US" sz="2400" b="0" err="1"/>
              <a:t>hoàn</a:t>
            </a:r>
            <a:endParaRPr lang="en-US" sz="2400" b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607308"/>
              </p:ext>
            </p:extLst>
          </p:nvPr>
        </p:nvGraphicFramePr>
        <p:xfrm>
          <a:off x="2271329" y="1889760"/>
          <a:ext cx="1602075" cy="68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329" y="1889760"/>
                        <a:ext cx="1602075" cy="681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92480"/>
              </p:ext>
            </p:extLst>
          </p:nvPr>
        </p:nvGraphicFramePr>
        <p:xfrm>
          <a:off x="4784615" y="1869398"/>
          <a:ext cx="2103865" cy="70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4615" y="1869398"/>
                        <a:ext cx="2103865" cy="70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31713"/>
              </p:ext>
            </p:extLst>
          </p:nvPr>
        </p:nvGraphicFramePr>
        <p:xfrm>
          <a:off x="7766707" y="1899920"/>
          <a:ext cx="1686961" cy="67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6707" y="1899920"/>
                        <a:ext cx="1686961" cy="67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CFC73D-2B7E-4EA2-9F97-72582565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HIỆU:TUẦN HOÀN VÀ KHÔNG TUẦN HOÀN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0EF6C0-C15A-4BF1-B3A4-13629E0A4A99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3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668" y="1136936"/>
            <a:ext cx="10515600" cy="5139031"/>
          </a:xfrm>
        </p:spPr>
        <p:txBody>
          <a:bodyPr>
            <a:normAutofit/>
          </a:bodyPr>
          <a:lstStyle/>
          <a:p>
            <a:r>
              <a:rPr lang="en-US" sz="2400" err="1"/>
              <a:t>Tín</a:t>
            </a:r>
            <a:r>
              <a:rPr lang="en-US" sz="2400"/>
              <a:t> hiệu năng lượng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   -</a:t>
            </a:r>
            <a:r>
              <a:rPr lang="en-US" sz="2000" b="0">
                <a:solidFill>
                  <a:schemeClr val="tx1"/>
                </a:solidFill>
              </a:rPr>
              <a:t>Giả sử x(t) biểu diễn điện áp qua </a:t>
            </a:r>
            <a:r>
              <a:rPr lang="en-US" sz="2000" b="0" err="1">
                <a:solidFill>
                  <a:schemeClr val="tx1"/>
                </a:solidFill>
              </a:rPr>
              <a:t>một</a:t>
            </a:r>
            <a:r>
              <a:rPr lang="en-US" sz="2000" b="0">
                <a:solidFill>
                  <a:schemeClr val="tx1"/>
                </a:solidFill>
              </a:rPr>
              <a:t> điện trở R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-Dòng điện(định luật ohm):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-Công suất tức </a:t>
            </a:r>
            <a:r>
              <a:rPr lang="en-US" sz="2000" b="0" err="1">
                <a:solidFill>
                  <a:schemeClr val="tx1"/>
                </a:solidFill>
              </a:rPr>
              <a:t>thời</a:t>
            </a:r>
            <a:r>
              <a:rPr lang="en-US" sz="2000" b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</a:t>
            </a:r>
            <a:r>
              <a:rPr lang="en-US" sz="2000" b="0" err="1">
                <a:solidFill>
                  <a:schemeClr val="tx1"/>
                </a:solidFill>
              </a:rPr>
              <a:t>Công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suất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của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hiệu:công</a:t>
            </a:r>
            <a:r>
              <a:rPr lang="en-US" sz="2000" b="0">
                <a:solidFill>
                  <a:schemeClr val="tx1"/>
                </a:solidFill>
              </a:rPr>
              <a:t> suất khi R=1ohm: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</a:t>
            </a:r>
            <a:r>
              <a:rPr lang="en-US" sz="2000" b="0" err="1">
                <a:solidFill>
                  <a:schemeClr val="tx1"/>
                </a:solidFill>
              </a:rPr>
              <a:t>Năng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lượng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của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tại</a:t>
            </a:r>
            <a:r>
              <a:rPr lang="en-US" sz="2000" b="0">
                <a:solidFill>
                  <a:schemeClr val="tx1"/>
                </a:solidFill>
              </a:rPr>
              <a:t>: [              ]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-Tổng năng lượng: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79307"/>
              </p:ext>
            </p:extLst>
          </p:nvPr>
        </p:nvGraphicFramePr>
        <p:xfrm>
          <a:off x="3290888" y="2354580"/>
          <a:ext cx="1382711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0888" y="2354580"/>
                        <a:ext cx="1382711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085985"/>
              </p:ext>
            </p:extLst>
          </p:nvPr>
        </p:nvGraphicFramePr>
        <p:xfrm>
          <a:off x="4216400" y="3188616"/>
          <a:ext cx="943796" cy="40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6400" y="3188616"/>
                        <a:ext cx="943796" cy="408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717"/>
              </p:ext>
            </p:extLst>
          </p:nvPr>
        </p:nvGraphicFramePr>
        <p:xfrm>
          <a:off x="2596870" y="3633584"/>
          <a:ext cx="1460261" cy="3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6870" y="3633584"/>
                        <a:ext cx="1460261" cy="386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91535"/>
              </p:ext>
            </p:extLst>
          </p:nvPr>
        </p:nvGraphicFramePr>
        <p:xfrm>
          <a:off x="3168976" y="4348724"/>
          <a:ext cx="1975944" cy="75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1193760" imgH="431640" progId="Equation.DSMT4">
                  <p:embed/>
                </p:oleObj>
              </mc:Choice>
              <mc:Fallback>
                <p:oleObj name="Equation" r:id="rId9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8976" y="4348724"/>
                        <a:ext cx="1975944" cy="755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62" y="3311182"/>
            <a:ext cx="4021660" cy="252476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ADD2B42-A8B4-48C5-A281-76C5EA65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HIỆU:NĂNG LƯỢNG VÀ CÔNG SUẤT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E6C07-34E4-4424-95A8-D47E0C734774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E06FF-3BF7-4D51-A3D7-89E5D78E14AE}"/>
              </a:ext>
            </a:extLst>
          </p:cNvPr>
          <p:cNvSpPr/>
          <p:nvPr/>
        </p:nvSpPr>
        <p:spPr>
          <a:xfrm>
            <a:off x="1413544" y="6097370"/>
            <a:ext cx="7967266" cy="440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3DEB6-6D54-4BA1-8223-F8527F352BA0}"/>
                  </a:ext>
                </a:extLst>
              </p:cNvPr>
              <p:cNvSpPr/>
              <p:nvPr/>
            </p:nvSpPr>
            <p:spPr>
              <a:xfrm>
                <a:off x="6009352" y="2762532"/>
                <a:ext cx="1637297" cy="38652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3DEB6-6D54-4BA1-8223-F8527F352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352" y="2762532"/>
                <a:ext cx="1637297" cy="386529"/>
              </a:xfrm>
              <a:prstGeom prst="rect">
                <a:avLst/>
              </a:prstGeom>
              <a:blipFill>
                <a:blip r:embed="rId12"/>
                <a:stretch>
                  <a:fillRect t="-7576" b="-27273"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486366C-A0A0-4AD3-BF73-FA0F134CCB8E}"/>
              </a:ext>
            </a:extLst>
          </p:cNvPr>
          <p:cNvSpPr/>
          <p:nvPr/>
        </p:nvSpPr>
        <p:spPr>
          <a:xfrm>
            <a:off x="3168976" y="5269230"/>
            <a:ext cx="1776310" cy="566716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877081-CB1B-4256-9116-8504E484F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42925"/>
              </p:ext>
            </p:extLst>
          </p:nvPr>
        </p:nvGraphicFramePr>
        <p:xfrm>
          <a:off x="3271838" y="5281613"/>
          <a:ext cx="16256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3" imgW="1002960" imgH="330120" progId="Equation.DSMT4">
                  <p:embed/>
                </p:oleObj>
              </mc:Choice>
              <mc:Fallback>
                <p:oleObj name="Equation" r:id="rId13" imgW="1002960" imgH="3301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1838" y="5281613"/>
                        <a:ext cx="16256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73285"/>
              </p:ext>
            </p:extLst>
          </p:nvPr>
        </p:nvGraphicFramePr>
        <p:xfrm>
          <a:off x="4103688" y="1989138"/>
          <a:ext cx="1219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5" imgW="850680" imgH="203040" progId="Equation.DSMT4">
                  <p:embed/>
                </p:oleObj>
              </mc:Choice>
              <mc:Fallback>
                <p:oleObj name="Equation" r:id="rId15" imgW="850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989138"/>
                        <a:ext cx="1219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>
            <a:normAutofit/>
          </a:bodyPr>
          <a:lstStyle/>
          <a:p>
            <a:r>
              <a:rPr lang="en-US" sz="2400"/>
              <a:t>Năng lượng của tín hiệu x(t)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khoảng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sz="2000"/>
              <a:t>-</a:t>
            </a:r>
            <a:r>
              <a:rPr lang="en-US" sz="2000" b="0">
                <a:solidFill>
                  <a:schemeClr val="tx1"/>
                </a:solidFill>
              </a:rPr>
              <a:t>Nếu 0&lt;E&lt;∞  thì x(t) được gọi là </a:t>
            </a:r>
            <a:r>
              <a:rPr lang="en-US" sz="2000" b="0">
                <a:solidFill>
                  <a:srgbClr val="FF0000"/>
                </a:solidFill>
              </a:rPr>
              <a:t>tín hiệu </a:t>
            </a:r>
            <a:r>
              <a:rPr lang="en-US" sz="2000" b="0" err="1">
                <a:solidFill>
                  <a:srgbClr val="FF0000"/>
                </a:solidFill>
              </a:rPr>
              <a:t>năng</a:t>
            </a:r>
            <a:r>
              <a:rPr lang="en-US" sz="2000" b="0">
                <a:solidFill>
                  <a:srgbClr val="FF0000"/>
                </a:solidFill>
              </a:rPr>
              <a:t> </a:t>
            </a:r>
            <a:r>
              <a:rPr lang="en-US" sz="2000" b="0" err="1">
                <a:solidFill>
                  <a:srgbClr val="FF0000"/>
                </a:solidFill>
              </a:rPr>
              <a:t>lượng</a:t>
            </a:r>
            <a:endParaRPr lang="en-US" sz="2200"/>
          </a:p>
          <a:p>
            <a:r>
              <a:rPr lang="en-US" sz="2200"/>
              <a:t>Công suất trung bình của tín hiệu</a:t>
            </a:r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    </a:t>
            </a:r>
            <a:r>
              <a:rPr lang="en-US" sz="2000"/>
              <a:t>-</a:t>
            </a:r>
            <a:r>
              <a:rPr lang="en-US" sz="2000" b="0">
                <a:solidFill>
                  <a:schemeClr val="tx1"/>
                </a:solidFill>
              </a:rPr>
              <a:t>Nếu 0&lt;P&lt; ∞ thì x(t) được gọi là </a:t>
            </a:r>
            <a:r>
              <a:rPr lang="en-US" sz="2000" b="0">
                <a:solidFill>
                  <a:srgbClr val="FF0000"/>
                </a:solidFill>
              </a:rPr>
              <a:t>tín hiệu công suất </a:t>
            </a:r>
          </a:p>
          <a:p>
            <a:pPr marL="0" indent="0">
              <a:buNone/>
            </a:pPr>
            <a:endParaRPr lang="en-US" sz="2200" b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37112"/>
              </p:ext>
            </p:extLst>
          </p:nvPr>
        </p:nvGraphicFramePr>
        <p:xfrm>
          <a:off x="6744217" y="1298713"/>
          <a:ext cx="1914023" cy="4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4217" y="1298713"/>
                        <a:ext cx="1914023" cy="441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F614A73-5611-4335-BC5A-3CCF20B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HIỆU:NĂNG LƯỢNG VÀ CÔNG SUẤT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27887C-14A3-427B-99E2-5EF3500BF5C5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8F921-6F95-4AFA-BB7F-9CC384F03942}"/>
              </a:ext>
            </a:extLst>
          </p:cNvPr>
          <p:cNvSpPr/>
          <p:nvPr/>
        </p:nvSpPr>
        <p:spPr>
          <a:xfrm>
            <a:off x="1005840" y="5647379"/>
            <a:ext cx="10403840" cy="72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đó,nhưng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B0176-AFC4-4CF9-AAC2-44BBFB43BFB3}"/>
              </a:ext>
            </a:extLst>
          </p:cNvPr>
          <p:cNvSpPr/>
          <p:nvPr/>
        </p:nvSpPr>
        <p:spPr>
          <a:xfrm>
            <a:off x="3386146" y="2034540"/>
            <a:ext cx="1776310" cy="69850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3D266E5-3703-42E8-9C83-156F0B51E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25179"/>
              </p:ext>
            </p:extLst>
          </p:nvPr>
        </p:nvGraphicFramePr>
        <p:xfrm>
          <a:off x="3487738" y="2046288"/>
          <a:ext cx="16256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1002960" imgH="330120" progId="Equation.DSMT4">
                  <p:embed/>
                </p:oleObj>
              </mc:Choice>
              <mc:Fallback>
                <p:oleObj name="Equation" r:id="rId5" imgW="1002960" imgH="3301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877081-CB1B-4256-9116-8504E484F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7738" y="2046288"/>
                        <a:ext cx="16256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3E21D2-1877-4689-AE58-3354B51B5537}"/>
              </a:ext>
            </a:extLst>
          </p:cNvPr>
          <p:cNvSpPr/>
          <p:nvPr/>
        </p:nvSpPr>
        <p:spPr>
          <a:xfrm>
            <a:off x="3386146" y="4057650"/>
            <a:ext cx="2603174" cy="78725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6972FA-C395-4B96-8496-69EC7BB8DF5B}"/>
                  </a:ext>
                </a:extLst>
              </p:cNvPr>
              <p:cNvSpPr txBox="1"/>
              <p:nvPr/>
            </p:nvSpPr>
            <p:spPr>
              <a:xfrm>
                <a:off x="3527928" y="4120824"/>
                <a:ext cx="2530436" cy="62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6972FA-C395-4B96-8496-69EC7BB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928" y="4120824"/>
                <a:ext cx="2530436" cy="621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99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72209"/>
            <a:ext cx="10797209" cy="4904754"/>
          </a:xfrm>
        </p:spPr>
        <p:txBody>
          <a:bodyPr>
            <a:normAutofit/>
          </a:bodyPr>
          <a:lstStyle/>
          <a:p>
            <a:r>
              <a:rPr lang="en-US" sz="2400"/>
              <a:t>VD1:                      </a:t>
            </a:r>
            <a:r>
              <a:rPr lang="en-US" sz="2000" b="0">
                <a:solidFill>
                  <a:schemeClr val="tx1"/>
                </a:solidFill>
              </a:rPr>
              <a:t>x(t)=A exp(-t)                        t&gt;0</a:t>
            </a:r>
          </a:p>
          <a:p>
            <a:endParaRPr lang="en-US" sz="2000" b="0">
              <a:solidFill>
                <a:schemeClr val="tx1"/>
              </a:solidFill>
            </a:endParaRPr>
          </a:p>
          <a:p>
            <a:endParaRPr lang="en-US" sz="2000"/>
          </a:p>
          <a:p>
            <a:r>
              <a:rPr lang="en-US" sz="2400"/>
              <a:t>VD2:                      </a:t>
            </a:r>
            <a:r>
              <a:rPr lang="en-US" sz="2000" b="0">
                <a:solidFill>
                  <a:schemeClr val="tx1"/>
                </a:solidFill>
              </a:rPr>
              <a:t>x(t)=Acos(     t+    )</a:t>
            </a:r>
            <a:r>
              <a:rPr lang="en-US" sz="2000"/>
              <a:t>	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r>
              <a:rPr lang="en-US" sz="2400"/>
              <a:t>VD3:                       </a:t>
            </a:r>
            <a:r>
              <a:rPr lang="en-US" sz="2000" b="0">
                <a:solidFill>
                  <a:schemeClr val="tx1"/>
                </a:solidFill>
              </a:rPr>
              <a:t>x(t)=(1+j)               </a:t>
            </a:r>
          </a:p>
          <a:p>
            <a:endParaRPr lang="en-US"/>
          </a:p>
          <a:p>
            <a:r>
              <a:rPr lang="en-US" sz="2400"/>
              <a:t>Tất cả các tín hiệu tuần hoàn đều là </a:t>
            </a:r>
            <a:r>
              <a:rPr lang="en-US" sz="2400" err="1"/>
              <a:t>tín</a:t>
            </a:r>
            <a:r>
              <a:rPr lang="en-US" sz="2400"/>
              <a:t> </a:t>
            </a:r>
            <a:r>
              <a:rPr lang="en-US" sz="2400" err="1"/>
              <a:t>hiệu</a:t>
            </a:r>
            <a:r>
              <a:rPr lang="en-US" sz="2400"/>
              <a:t> công suất với công suất </a:t>
            </a:r>
            <a:r>
              <a:rPr lang="en-US" sz="2400" err="1"/>
              <a:t>trung</a:t>
            </a:r>
            <a:r>
              <a:rPr lang="en-US" sz="2400"/>
              <a:t> </a:t>
            </a:r>
            <a:r>
              <a:rPr lang="en-US" sz="2400" err="1"/>
              <a:t>bình</a:t>
            </a:r>
            <a:r>
              <a:rPr lang="en-US" sz="2400"/>
              <a:t>:  </a:t>
            </a:r>
            <a:r>
              <a:rPr lang="en-US"/>
              <a:t>              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34084"/>
              </p:ext>
            </p:extLst>
          </p:nvPr>
        </p:nvGraphicFramePr>
        <p:xfrm>
          <a:off x="4643154" y="2558810"/>
          <a:ext cx="331174" cy="43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390525" imgH="514350" progId="Equation.DSMT4">
                  <p:embed/>
                </p:oleObj>
              </mc:Choice>
              <mc:Fallback>
                <p:oleObj name="Equation" r:id="rId3" imgW="390525" imgH="5143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154" y="2558810"/>
                        <a:ext cx="331174" cy="436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74615"/>
              </p:ext>
            </p:extLst>
          </p:nvPr>
        </p:nvGraphicFramePr>
        <p:xfrm>
          <a:off x="5160482" y="2558810"/>
          <a:ext cx="357657" cy="393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381000" imgH="418981" progId="Equation.DSMT4">
                  <p:embed/>
                </p:oleObj>
              </mc:Choice>
              <mc:Fallback>
                <p:oleObj name="Equation" r:id="rId5" imgW="381000" imgH="4189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0482" y="2558810"/>
                        <a:ext cx="357657" cy="393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93335"/>
              </p:ext>
            </p:extLst>
          </p:nvPr>
        </p:nvGraphicFramePr>
        <p:xfrm>
          <a:off x="4699363" y="3724586"/>
          <a:ext cx="549930" cy="46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253800" imgH="203040" progId="Equation.DSMT4">
                  <p:embed/>
                </p:oleObj>
              </mc:Choice>
              <mc:Fallback>
                <p:oleObj name="Equation" r:id="rId7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363" y="3724586"/>
                        <a:ext cx="549930" cy="46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248157"/>
              </p:ext>
            </p:extLst>
          </p:nvPr>
        </p:nvGraphicFramePr>
        <p:xfrm>
          <a:off x="5945541" y="3852452"/>
          <a:ext cx="997168" cy="33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609480" imgH="177480" progId="Equation.DSMT4">
                  <p:embed/>
                </p:oleObj>
              </mc:Choice>
              <mc:Fallback>
                <p:oleObj name="Equation" r:id="rId9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5541" y="3852452"/>
                        <a:ext cx="997168" cy="336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EDB7FA7-87CB-4C81-90DE-621AAA95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88" y="320609"/>
            <a:ext cx="11181522" cy="826783"/>
          </a:xfrm>
        </p:spPr>
        <p:txBody>
          <a:bodyPr>
            <a:noAutofit/>
          </a:bodyPr>
          <a:lstStyle/>
          <a:p>
            <a:r>
              <a:rPr lang="en-US" sz="2700"/>
              <a:t>TÍN HIỆU:NĂNG LƯỢNG VÀ CÔNG SUẤT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BC7DD-B256-4C26-B3C0-0A34D11ED8CF}"/>
              </a:ext>
            </a:extLst>
          </p:cNvPr>
          <p:cNvCxnSpPr/>
          <p:nvPr/>
        </p:nvCxnSpPr>
        <p:spPr>
          <a:xfrm>
            <a:off x="838200" y="1062258"/>
            <a:ext cx="10515600" cy="13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03CD9-0F3A-49B1-B655-7B60497884A9}"/>
              </a:ext>
            </a:extLst>
          </p:cNvPr>
          <p:cNvSpPr/>
          <p:nvPr/>
        </p:nvSpPr>
        <p:spPr>
          <a:xfrm>
            <a:off x="4000840" y="5412799"/>
            <a:ext cx="2676939" cy="954157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A796E05-D9C5-4160-88FA-C36FE2922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01127"/>
              </p:ext>
            </p:extLst>
          </p:nvPr>
        </p:nvGraphicFramePr>
        <p:xfrm>
          <a:off x="4448653" y="5512190"/>
          <a:ext cx="1991712" cy="75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1" imgW="914400" imgH="482400" progId="Equation.DSMT4">
                  <p:embed/>
                </p:oleObj>
              </mc:Choice>
              <mc:Fallback>
                <p:oleObj name="Equation" r:id="rId11" imgW="91440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8653" y="5512190"/>
                        <a:ext cx="1991712" cy="75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2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7760"/>
            <a:ext cx="10515600" cy="842928"/>
          </a:xfrm>
        </p:spPr>
        <p:txBody>
          <a:bodyPr>
            <a:normAutofit/>
          </a:bodyPr>
          <a:lstStyle/>
          <a:p>
            <a:r>
              <a:rPr lang="en-US" sz="2800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Tín hiệu và hệ thống là gì ?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Tín hiệu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Phân loại tín hiệu</a:t>
            </a:r>
          </a:p>
          <a:p>
            <a:pPr>
              <a:lnSpc>
                <a:spcPct val="150000"/>
              </a:lnSpc>
            </a:pPr>
            <a:r>
              <a:rPr lang="en-US"/>
              <a:t>Các phép biến đổi tín hiệu cơ bản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Các tín hiệu tiêu biểu</a:t>
            </a:r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685109"/>
            <a:ext cx="10515600" cy="26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7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PHÉP DỊCH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98"/>
            <a:ext cx="10515600" cy="4560765"/>
          </a:xfrm>
        </p:spPr>
        <p:txBody>
          <a:bodyPr/>
          <a:lstStyle/>
          <a:p>
            <a:r>
              <a:rPr lang="en-US" sz="2400"/>
              <a:t>Phép dịch</a:t>
            </a:r>
          </a:p>
          <a:p>
            <a:pPr>
              <a:buFontTx/>
              <a:buChar char="-"/>
            </a:pPr>
            <a:r>
              <a:rPr lang="en-US" b="0">
                <a:solidFill>
                  <a:schemeClr val="tx1"/>
                </a:solidFill>
              </a:rPr>
              <a:t>          </a:t>
            </a:r>
            <a:r>
              <a:rPr lang="en-US" sz="2000" b="0">
                <a:solidFill>
                  <a:schemeClr val="tx1"/>
                </a:solidFill>
              </a:rPr>
              <a:t>: dịch tín hiệu x(t) sang bên </a:t>
            </a:r>
            <a:r>
              <a:rPr lang="en-US" sz="2000" b="0">
                <a:solidFill>
                  <a:srgbClr val="FF0000"/>
                </a:solidFill>
              </a:rPr>
              <a:t>phải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bởi</a:t>
            </a:r>
            <a:r>
              <a:rPr lang="en-US" sz="2000" b="0">
                <a:solidFill>
                  <a:schemeClr val="tx1"/>
                </a:solidFill>
              </a:rPr>
              <a:t> t</a:t>
            </a:r>
            <a:r>
              <a:rPr lang="en-US" sz="2000" b="0" baseline="-25000">
                <a:solidFill>
                  <a:schemeClr val="tx1"/>
                </a:solidFill>
              </a:rPr>
              <a:t>0</a:t>
            </a: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000" b="0">
                <a:solidFill>
                  <a:schemeClr val="tx1"/>
                </a:solidFill>
              </a:rPr>
              <a:t>Tại sao lại là bên phải?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14511" y="1349888"/>
            <a:ext cx="10515600" cy="13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75" y="2578108"/>
            <a:ext cx="6642368" cy="2014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46" y="5206452"/>
            <a:ext cx="7414922" cy="9528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8FC08B-9D61-4F65-BFB7-C76E3691E261}"/>
              </a:ext>
            </a:extLst>
          </p:cNvPr>
          <p:cNvSpPr/>
          <p:nvPr/>
        </p:nvSpPr>
        <p:spPr>
          <a:xfrm>
            <a:off x="1200150" y="2080260"/>
            <a:ext cx="914400" cy="37719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06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Ví dụ về tín hiệu và 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thống</a:t>
            </a:r>
            <a:r>
              <a:rPr lang="en-US" sz="2400"/>
              <a:t> (hệ thống điện)</a:t>
            </a:r>
          </a:p>
          <a:p>
            <a:pPr marL="0" indent="0">
              <a:buNone/>
            </a:pPr>
            <a:r>
              <a:rPr lang="en-US" sz="2400"/>
              <a:t>    -Bộ chia </a:t>
            </a:r>
            <a:r>
              <a:rPr lang="en-US" sz="2400" err="1"/>
              <a:t>áp</a:t>
            </a:r>
            <a:endParaRPr lang="en-US" sz="2400"/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x=5V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ra: y=Vout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đầu ra của hệ thống bằng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của 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2046"/>
            <a:ext cx="10515600" cy="13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89" y="3894655"/>
            <a:ext cx="3780831" cy="258259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10CBFD1-395D-41A0-9F6D-A555C4D5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4B58A9-C198-4A05-9E78-B08C3AB456BF}"/>
              </a:ext>
            </a:extLst>
          </p:cNvPr>
          <p:cNvSpPr txBox="1">
            <a:spLocks/>
          </p:cNvSpPr>
          <p:nvPr/>
        </p:nvSpPr>
        <p:spPr>
          <a:xfrm>
            <a:off x="1033669" y="994525"/>
            <a:ext cx="10227365" cy="69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MỞ ĐẦU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95844"/>
              </p:ext>
            </p:extLst>
          </p:nvPr>
        </p:nvGraphicFramePr>
        <p:xfrm>
          <a:off x="8276589" y="3221672"/>
          <a:ext cx="1633957" cy="74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952200" imgH="431640" progId="Equation.DSMT4">
                  <p:embed/>
                </p:oleObj>
              </mc:Choice>
              <mc:Fallback>
                <p:oleObj name="Equation" r:id="rId4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6589" y="3221672"/>
                        <a:ext cx="1633957" cy="740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5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Ví dụ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         </a:t>
            </a:r>
            <a:r>
              <a:rPr lang="en-US" sz="2400" b="0">
                <a:solidFill>
                  <a:schemeClr val="tx1"/>
                </a:solidFill>
              </a:rPr>
              <a:t>- </a:t>
            </a:r>
            <a:r>
              <a:rPr lang="en-US" sz="2400" b="0" err="1">
                <a:solidFill>
                  <a:schemeClr val="tx1"/>
                </a:solidFill>
              </a:rPr>
              <a:t>Tìm</a:t>
            </a:r>
            <a:r>
              <a:rPr lang="en-US" sz="2400" b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68" y="1639838"/>
            <a:ext cx="3860732" cy="21396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3522DC5-5111-4075-87B5-9AA4D5F6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1397"/>
          </a:xfrm>
        </p:spPr>
        <p:txBody>
          <a:bodyPr>
            <a:normAutofit/>
          </a:bodyPr>
          <a:lstStyle/>
          <a:p>
            <a:r>
              <a:rPr lang="en-US" sz="2800"/>
              <a:t>PHÉP DỊCH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2E9CE-AF1B-48F8-94D3-1DC378447011}"/>
              </a:ext>
            </a:extLst>
          </p:cNvPr>
          <p:cNvCxnSpPr>
            <a:cxnSpLocks/>
          </p:cNvCxnSpPr>
          <p:nvPr/>
        </p:nvCxnSpPr>
        <p:spPr>
          <a:xfrm flipV="1">
            <a:off x="814511" y="1349889"/>
            <a:ext cx="10515600" cy="13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38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PHÉP ĐẢO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  <a:noFill/>
        </p:spPr>
        <p:txBody>
          <a:bodyPr/>
          <a:lstStyle/>
          <a:p>
            <a:r>
              <a:rPr lang="en-US" sz="2400"/>
              <a:t>Phép đảo</a:t>
            </a:r>
          </a:p>
          <a:p>
            <a:pPr marL="0" indent="0">
              <a:buNone/>
            </a:pPr>
            <a:r>
              <a:rPr lang="en-US" b="0">
                <a:solidFill>
                  <a:schemeClr val="tx1"/>
                </a:solidFill>
              </a:rPr>
              <a:t>-          </a:t>
            </a:r>
            <a:r>
              <a:rPr lang="en-US" sz="2000" b="0">
                <a:solidFill>
                  <a:schemeClr val="tx1"/>
                </a:solidFill>
              </a:rPr>
              <a:t>thu được bằng việc lấy đối xứng x(t) qua trục tung (t=0)</a:t>
            </a:r>
          </a:p>
          <a:p>
            <a:pPr marL="0" indent="0">
              <a:buNone/>
            </a:pPr>
            <a:endParaRPr 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2978331"/>
            <a:ext cx="8791303" cy="28256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44582" y="1433989"/>
            <a:ext cx="10515600" cy="18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flipH="1">
            <a:off x="838200" y="2351314"/>
            <a:ext cx="90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57" y="2093629"/>
            <a:ext cx="61823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2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485766"/>
            <a:ext cx="10515600" cy="4556260"/>
          </a:xfrm>
        </p:spPr>
        <p:txBody>
          <a:bodyPr>
            <a:normAutofit/>
          </a:bodyPr>
          <a:lstStyle/>
          <a:p>
            <a:r>
              <a:rPr lang="en-US" sz="2400"/>
              <a:t>Ví dụ:                                                                  </a:t>
            </a:r>
          </a:p>
          <a:p>
            <a:pPr marL="0" indent="0">
              <a:buNone/>
            </a:pPr>
            <a:r>
              <a:rPr lang="en-US"/>
              <a:t>                                </a:t>
            </a:r>
          </a:p>
          <a:p>
            <a:pPr marL="0" indent="0">
              <a:buNone/>
            </a:pPr>
            <a:r>
              <a:rPr lang="en-US" sz="2400"/>
              <a:t>         </a:t>
            </a:r>
            <a:r>
              <a:rPr lang="en-US" sz="2400" b="0">
                <a:solidFill>
                  <a:schemeClr val="tx1"/>
                </a:solidFill>
              </a:rPr>
              <a:t>- Tìm x(3-t)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0">
                <a:solidFill>
                  <a:schemeClr val="tx1"/>
                </a:solidFill>
              </a:rPr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70559" y="1578166"/>
                <a:ext cx="5287954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   −1≤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           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59" y="1578166"/>
                <a:ext cx="528795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5" y="3306944"/>
            <a:ext cx="3173201" cy="2033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64" y="3306944"/>
            <a:ext cx="3017520" cy="2067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3194393"/>
            <a:ext cx="3865054" cy="214627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A667B56-F120-444F-A154-2DE1DE2D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04AAF7-3359-426C-9DE2-F6B2FF4B2D83}"/>
              </a:ext>
            </a:extLst>
          </p:cNvPr>
          <p:cNvSpPr txBox="1">
            <a:spLocks/>
          </p:cNvSpPr>
          <p:nvPr/>
        </p:nvSpPr>
        <p:spPr>
          <a:xfrm>
            <a:off x="838200" y="583096"/>
            <a:ext cx="10515600" cy="8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PHÉP ĐẢO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001F6-6279-4F49-9179-F054CFF8FCAB}"/>
              </a:ext>
            </a:extLst>
          </p:cNvPr>
          <p:cNvCxnSpPr>
            <a:cxnSpLocks/>
          </p:cNvCxnSpPr>
          <p:nvPr/>
        </p:nvCxnSpPr>
        <p:spPr>
          <a:xfrm>
            <a:off x="730624" y="1241005"/>
            <a:ext cx="10515600" cy="18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7F54C66-5A0D-474E-A50B-066F92BAC812}"/>
              </a:ext>
            </a:extLst>
          </p:cNvPr>
          <p:cNvSpPr/>
          <p:nvPr/>
        </p:nvSpPr>
        <p:spPr>
          <a:xfrm>
            <a:off x="1570559" y="5925006"/>
            <a:ext cx="8123752" cy="450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!</a:t>
            </a:r>
          </a:p>
        </p:txBody>
      </p:sp>
    </p:spTree>
    <p:extLst>
      <p:ext uri="{BB962C8B-B14F-4D97-AF65-F5344CB8AC3E}">
        <p14:creationId xmlns:p14="http://schemas.microsoft.com/office/powerpoint/2010/main" val="340895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15" y="28531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PHÉP CO GIÃN THỜI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6" y="1510750"/>
            <a:ext cx="10515600" cy="4531276"/>
          </a:xfrm>
        </p:spPr>
        <p:txBody>
          <a:bodyPr/>
          <a:lstStyle/>
          <a:p>
            <a:r>
              <a:rPr lang="en-US"/>
              <a:t>Phép co </a:t>
            </a:r>
            <a:r>
              <a:rPr lang="en-US" err="1"/>
              <a:t>giãn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r>
              <a:rPr lang="en-US" b="0">
                <a:solidFill>
                  <a:schemeClr val="tx1"/>
                </a:solidFill>
              </a:rPr>
              <a:t>- </a:t>
            </a:r>
            <a:r>
              <a:rPr lang="en-US" sz="2000" b="0">
                <a:solidFill>
                  <a:schemeClr val="tx1"/>
                </a:solidFill>
                <a:highlight>
                  <a:srgbClr val="FFFF99"/>
                </a:highlight>
              </a:rPr>
              <a:t>x(at) </a:t>
            </a:r>
            <a:r>
              <a:rPr lang="en-US" sz="2000" b="0">
                <a:solidFill>
                  <a:schemeClr val="tx1"/>
                </a:solidFill>
              </a:rPr>
              <a:t>thu được bằng việc nhân rộng tín hiệu x(t) theo thời gian.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>
                <a:solidFill>
                  <a:schemeClr val="tx1"/>
                </a:solidFill>
              </a:rPr>
              <a:t>                      , tín hiệu co lại trong miền thời gian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>
                <a:solidFill>
                  <a:schemeClr val="tx1"/>
                </a:solidFill>
              </a:rPr>
              <a:t>                      , tín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giãn</a:t>
            </a:r>
            <a:r>
              <a:rPr lang="en-US" sz="2000" b="0">
                <a:solidFill>
                  <a:schemeClr val="tx1"/>
                </a:solidFill>
              </a:rPr>
              <a:t> ra trong miền thời gian.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16106" y="2522104"/>
                <a:ext cx="15060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6" y="2522104"/>
                <a:ext cx="150607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58715" y="2953901"/>
                <a:ext cx="18781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15" y="2953901"/>
                <a:ext cx="18781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42" y="3860800"/>
            <a:ext cx="2628578" cy="2685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5" y="3675519"/>
            <a:ext cx="1864705" cy="28822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76" y="3785808"/>
            <a:ext cx="2897945" cy="27651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79231" y="1266618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3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/>
          </a:bodyPr>
          <a:lstStyle/>
          <a:p>
            <a:r>
              <a:rPr lang="en-US" sz="2400"/>
              <a:t>Ví dụ: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b="0">
                <a:solidFill>
                  <a:schemeClr val="tx1"/>
                </a:solidFill>
              </a:rPr>
              <a:t>- Tìm x(3t-6)        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 x(at+b)   1. co </a:t>
            </a:r>
            <a:r>
              <a:rPr lang="en-US" sz="2400" b="0" err="1">
                <a:solidFill>
                  <a:schemeClr val="tx1"/>
                </a:solidFill>
              </a:rPr>
              <a:t>giãn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thời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gian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của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tín</a:t>
            </a:r>
            <a:r>
              <a:rPr lang="en-US" sz="2400" b="0">
                <a:solidFill>
                  <a:schemeClr val="tx1"/>
                </a:solidFill>
              </a:rPr>
              <a:t> hiệu bởi a: y(t)= x(at)</a:t>
            </a: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                2. dịch tín hiệu sang trái bởi b/a: z(t)= y(t+b/a)=x(at+b)</a:t>
            </a:r>
          </a:p>
          <a:p>
            <a:endParaRPr lang="en-US" b="0">
              <a:solidFill>
                <a:schemeClr val="tx1"/>
              </a:solidFill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353235" y="1825625"/>
                <a:ext cx="5423674" cy="1340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−1≤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    2&lt;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≤3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35" y="1825625"/>
                <a:ext cx="5423674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5E0F32E3-EF6E-44F5-AE59-1D56D786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8255"/>
            <a:ext cx="10515600" cy="1325563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700E441-0029-4D2E-82DA-BC591FA92FD3}"/>
              </a:ext>
            </a:extLst>
          </p:cNvPr>
          <p:cNvSpPr txBox="1">
            <a:spLocks/>
          </p:cNvSpPr>
          <p:nvPr/>
        </p:nvSpPr>
        <p:spPr>
          <a:xfrm>
            <a:off x="858715" y="2853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PHÉP CO GIÃN THỜI GIAN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503FDF-A196-4DCF-A636-5BD9725987A5}"/>
              </a:ext>
            </a:extLst>
          </p:cNvPr>
          <p:cNvCxnSpPr>
            <a:cxnSpLocks/>
          </p:cNvCxnSpPr>
          <p:nvPr/>
        </p:nvCxnSpPr>
        <p:spPr>
          <a:xfrm>
            <a:off x="879231" y="1266618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D4D27-3962-4D0D-944D-47AFD500908F}"/>
              </a:ext>
            </a:extLst>
          </p:cNvPr>
          <p:cNvSpPr/>
          <p:nvPr/>
        </p:nvSpPr>
        <p:spPr>
          <a:xfrm>
            <a:off x="833070" y="5181600"/>
            <a:ext cx="10233354" cy="7288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(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–t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at)!</a:t>
            </a:r>
          </a:p>
        </p:txBody>
      </p:sp>
    </p:spTree>
    <p:extLst>
      <p:ext uri="{BB962C8B-B14F-4D97-AF65-F5344CB8AC3E}">
        <p14:creationId xmlns:p14="http://schemas.microsoft.com/office/powerpoint/2010/main" val="2777695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4643"/>
            <a:ext cx="10515600" cy="816045"/>
          </a:xfrm>
        </p:spPr>
        <p:txBody>
          <a:bodyPr>
            <a:normAutofit/>
          </a:bodyPr>
          <a:lstStyle/>
          <a:p>
            <a:r>
              <a:rPr lang="en-US" sz="2800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Tín hiệu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Phân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loại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tín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hiệu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Các phép biến đổi tín </a:t>
            </a:r>
            <a:r>
              <a:rPr lang="en-US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hiệu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c</a:t>
            </a:r>
            <a:r>
              <a:rPr lang="vi-VN" sz="2400">
                <a:solidFill>
                  <a:schemeClr val="tx1">
                    <a:lumMod val="50000"/>
                    <a:lumOff val="50000"/>
                  </a:schemeClr>
                </a:solidFill>
              </a:rPr>
              <a:t>ơ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bản</a:t>
            </a:r>
          </a:p>
          <a:p>
            <a:pPr>
              <a:lnSpc>
                <a:spcPct val="150000"/>
              </a:lnSpc>
            </a:pPr>
            <a:r>
              <a:rPr lang="en-US" sz="2400"/>
              <a:t>Một số tín hiệu tiêu biểu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74055"/>
            <a:ext cx="10515600" cy="1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0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TÍN HIỆU B</a:t>
            </a:r>
            <a:r>
              <a:rPr lang="vi-VN" sz="2800"/>
              <a:t>Ư</a:t>
            </a:r>
            <a:r>
              <a:rPr lang="en-US" sz="2800"/>
              <a:t>ỚC NHẢY Đ</a:t>
            </a:r>
            <a:r>
              <a:rPr lang="vi-VN" sz="2800"/>
              <a:t>Ơ</a:t>
            </a:r>
            <a:r>
              <a:rPr lang="en-US" sz="2800"/>
              <a:t>N VỊ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351338"/>
          </a:xfrm>
        </p:spPr>
        <p:txBody>
          <a:bodyPr/>
          <a:lstStyle/>
          <a:p>
            <a:r>
              <a:rPr lang="en-US" sz="2400"/>
              <a:t>Tín hiệu bước nhảy đơn vị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pPr marL="0" indent="0">
              <a:buNone/>
            </a:pPr>
            <a:endParaRPr lang="en-US"/>
          </a:p>
          <a:p>
            <a:r>
              <a:rPr lang="en-US" sz="2400"/>
              <a:t>Ví dụ: xung chữ nhật</a:t>
            </a:r>
          </a:p>
          <a:p>
            <a:pPr marL="0" indent="0">
              <a:buNone/>
            </a:pPr>
            <a:r>
              <a:rPr lang="en-US"/>
              <a:t>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           Biểu thị         </a:t>
            </a:r>
            <a:r>
              <a:rPr lang="en-US" sz="2400" b="0" err="1">
                <a:solidFill>
                  <a:schemeClr val="tx1"/>
                </a:solidFill>
              </a:rPr>
              <a:t>như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hàm</a:t>
            </a:r>
            <a:r>
              <a:rPr lang="en-US" sz="2400" b="0">
                <a:solidFill>
                  <a:schemeClr val="tx1"/>
                </a:solidFill>
              </a:rPr>
              <a:t> của u(t)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20090" y="3842719"/>
                <a:ext cx="4232366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,   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&amp;0,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90" y="3842719"/>
                <a:ext cx="4232366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 rot="10800000" flipV="1">
                <a:off x="2700413" y="4834918"/>
                <a:ext cx="846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700413" y="4834918"/>
                <a:ext cx="84607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96" y="1706563"/>
            <a:ext cx="3088027" cy="1803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3509569"/>
            <a:ext cx="2909072" cy="254039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1114" y="140707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CF9A02-E69B-42FE-812A-E94DDF6F5118}"/>
              </a:ext>
            </a:extLst>
          </p:cNvPr>
          <p:cNvSpPr/>
          <p:nvPr/>
        </p:nvSpPr>
        <p:spPr>
          <a:xfrm>
            <a:off x="3660022" y="2299063"/>
            <a:ext cx="2743200" cy="768626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F29AD0-4A2D-463A-A4BB-1986308AB56C}"/>
                  </a:ext>
                </a:extLst>
              </p:cNvPr>
              <p:cNvSpPr/>
              <p:nvPr/>
            </p:nvSpPr>
            <p:spPr>
              <a:xfrm>
                <a:off x="2948096" y="2328279"/>
                <a:ext cx="4167051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&amp;0,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F29AD0-4A2D-463A-A4BB-1986308AB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96" y="2328279"/>
                <a:ext cx="416705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14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TÍN HIỆU DỐC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/>
          <a:lstStyle/>
          <a:p>
            <a:r>
              <a:rPr lang="en-US" sz="2400"/>
              <a:t>Tín hiệu dốc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b="1"/>
          </a:p>
          <a:p>
            <a:pPr>
              <a:buFontTx/>
              <a:buChar char="-"/>
            </a:pPr>
            <a:r>
              <a:rPr lang="en-US" sz="2400" b="0">
                <a:solidFill>
                  <a:schemeClr val="tx1"/>
                </a:solidFill>
              </a:rPr>
              <a:t>Tín hiệu dốc thu được bằng việc lấy tích phân hàm bước nhảy đơn vị u(t)</a:t>
            </a:r>
          </a:p>
          <a:p>
            <a:pPr marL="0" indent="0">
              <a:buNone/>
            </a:pPr>
            <a:r>
              <a:rPr lang="en-US"/>
              <a:t>            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43124"/>
              </p:ext>
            </p:extLst>
          </p:nvPr>
        </p:nvGraphicFramePr>
        <p:xfrm>
          <a:off x="2638425" y="4252913"/>
          <a:ext cx="13858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3" imgW="799920" imgH="330120" progId="Equation.DSMT4">
                  <p:embed/>
                </p:oleObj>
              </mc:Choice>
              <mc:Fallback>
                <p:oleObj name="Equation" r:id="rId3" imgW="799920" imgH="33012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8425" y="4252913"/>
                        <a:ext cx="1385888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5" y="1645664"/>
            <a:ext cx="3323895" cy="17833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75456" y="1324634"/>
            <a:ext cx="10515600" cy="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8BE517-0FEE-4CE0-A1C1-EF5F85C834E0}"/>
              </a:ext>
            </a:extLst>
          </p:cNvPr>
          <p:cNvSpPr/>
          <p:nvPr/>
        </p:nvSpPr>
        <p:spPr>
          <a:xfrm>
            <a:off x="2358887" y="2226365"/>
            <a:ext cx="2319130" cy="455246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CF9C-097C-452C-A732-F6739398A67F}"/>
                  </a:ext>
                </a:extLst>
              </p:cNvPr>
              <p:cNvSpPr/>
              <p:nvPr/>
            </p:nvSpPr>
            <p:spPr>
              <a:xfrm>
                <a:off x="1751457" y="2312279"/>
                <a:ext cx="34877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CF9C-097C-452C-A732-F6739398A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57" y="2312279"/>
                <a:ext cx="348778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53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TÍN HIỆU XUNG Đ</a:t>
            </a:r>
            <a:r>
              <a:rPr lang="vi-VN" sz="2800"/>
              <a:t>Ơ</a:t>
            </a:r>
            <a:r>
              <a:rPr lang="en-US" sz="2800"/>
              <a:t>N VỊ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396"/>
            <a:ext cx="10515600" cy="4351338"/>
          </a:xfrm>
        </p:spPr>
        <p:txBody>
          <a:bodyPr/>
          <a:lstStyle/>
          <a:p>
            <a:r>
              <a:rPr lang="en-US" sz="2400"/>
              <a:t>Tín hiệu xung đơn vị  (Xung Dirac)</a:t>
            </a:r>
          </a:p>
          <a:p>
            <a:pPr marL="0" indent="0">
              <a:buNone/>
            </a:pPr>
            <a:r>
              <a:rPr lang="en-US"/>
              <a:t>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 sz="2000" b="0">
                <a:solidFill>
                  <a:schemeClr val="tx1"/>
                </a:solidFill>
              </a:rPr>
              <a:t>Xung Dirac được xem như giới hạn của xung chữ nhật</a:t>
            </a:r>
          </a:p>
          <a:p>
            <a:pPr>
              <a:buFontTx/>
              <a:buChar char="-"/>
            </a:pPr>
            <a:endParaRPr lang="en-US" sz="2000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sz="2000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000" b="0">
                <a:solidFill>
                  <a:schemeClr val="tx1"/>
                </a:solidFill>
              </a:rPr>
              <a:t>Mối quan hệ giữa          và u(t)</a:t>
            </a:r>
          </a:p>
          <a:p>
            <a:pPr>
              <a:buFontTx/>
              <a:buChar char="-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175802" y="4084259"/>
                <a:ext cx="34961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𝑙𝑖𝑚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02" y="4084259"/>
                <a:ext cx="3496127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61674"/>
              </p:ext>
            </p:extLst>
          </p:nvPr>
        </p:nvGraphicFramePr>
        <p:xfrm>
          <a:off x="3004589" y="4842481"/>
          <a:ext cx="531979" cy="32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4" imgW="291960" imgH="203040" progId="Equation.DSMT4">
                  <p:embed/>
                </p:oleObj>
              </mc:Choice>
              <mc:Fallback>
                <p:oleObj name="Equation" r:id="rId4" imgW="291960" imgH="2030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4589" y="4842481"/>
                        <a:ext cx="531979" cy="32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200" y="16563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6166" y="1311839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06" y="1778747"/>
            <a:ext cx="3722434" cy="2053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94" y="4377512"/>
            <a:ext cx="3043858" cy="1954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126673"/>
            <a:ext cx="2107738" cy="1420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F28525-03FE-4AF1-BDF2-45F1A3EDBC54}"/>
                  </a:ext>
                </a:extLst>
              </p:cNvPr>
              <p:cNvSpPr/>
              <p:nvPr/>
            </p:nvSpPr>
            <p:spPr>
              <a:xfrm>
                <a:off x="973726" y="5502106"/>
                <a:ext cx="2595664" cy="719794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F28525-03FE-4AF1-BDF2-45F1A3EDB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26" y="5502106"/>
                <a:ext cx="2595664" cy="719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77691-55AA-4DF1-A148-DD5BAEF0B17B}"/>
                  </a:ext>
                </a:extLst>
              </p:cNvPr>
              <p:cNvSpPr/>
              <p:nvPr/>
            </p:nvSpPr>
            <p:spPr>
              <a:xfrm>
                <a:off x="4399722" y="5502106"/>
                <a:ext cx="2254296" cy="719794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77691-55AA-4DF1-A148-DD5BAEF0B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22" y="5502106"/>
                <a:ext cx="2254296" cy="719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31747"/>
              </p:ext>
            </p:extLst>
          </p:nvPr>
        </p:nvGraphicFramePr>
        <p:xfrm>
          <a:off x="2641600" y="18796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11" imgW="914400" imgH="179640" progId="Equation.DSMT4">
                  <p:embed/>
                </p:oleObj>
              </mc:Choice>
              <mc:Fallback>
                <p:oleObj name="Equation" r:id="rId11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1600" y="18796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88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</a:t>
            </a:r>
            <a:r>
              <a:rPr lang="en-US" sz="2400" err="1"/>
              <a:t>mẫu</a:t>
            </a:r>
            <a:endParaRPr lang="en-US" sz="2400"/>
          </a:p>
          <a:p>
            <a:pPr marL="0" indent="0">
              <a:buNone/>
            </a:pPr>
            <a:r>
              <a:rPr lang="en-US"/>
              <a:t>   </a:t>
            </a:r>
          </a:p>
          <a:p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sàng</a:t>
            </a:r>
            <a:r>
              <a:rPr lang="en-US" sz="2400"/>
              <a:t> </a:t>
            </a:r>
            <a:r>
              <a:rPr lang="en-US" sz="2400" err="1"/>
              <a:t>lọc</a:t>
            </a:r>
            <a:endParaRPr lang="en-US" sz="2400"/>
          </a:p>
          <a:p>
            <a:pPr marL="0" indent="0">
              <a:buNone/>
            </a:pPr>
            <a:endParaRPr 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>
                <a:solidFill>
                  <a:schemeClr val="tx1"/>
                </a:solidFill>
              </a:rPr>
              <a:t>- Chứng minh:   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7677" y="1264054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85538" y="37420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11" y="2038225"/>
            <a:ext cx="5794381" cy="244895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DF3E6CE-23C8-48B2-8302-3D2868D8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77" y="194264"/>
            <a:ext cx="10515600" cy="856618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C333C-3E67-48D8-8299-6838ED8765F6}"/>
              </a:ext>
            </a:extLst>
          </p:cNvPr>
          <p:cNvSpPr txBox="1">
            <a:spLocks/>
          </p:cNvSpPr>
          <p:nvPr/>
        </p:nvSpPr>
        <p:spPr>
          <a:xfrm>
            <a:off x="738809" y="135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TÍN HIỆU XUNG Đ</a:t>
            </a:r>
            <a:r>
              <a:rPr lang="vi-VN" sz="2800"/>
              <a:t>Ơ</a:t>
            </a:r>
            <a:r>
              <a:rPr lang="en-US" sz="2800"/>
              <a:t>N VỊ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80F2CA-23CC-4AC3-86B7-8DB118F0A5D1}"/>
              </a:ext>
            </a:extLst>
          </p:cNvPr>
          <p:cNvSpPr/>
          <p:nvPr/>
        </p:nvSpPr>
        <p:spPr>
          <a:xfrm>
            <a:off x="1580607" y="3429000"/>
            <a:ext cx="3508228" cy="798443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9B2DFE-E356-4BCE-A2EE-4EC79169B313}"/>
                  </a:ext>
                </a:extLst>
              </p:cNvPr>
              <p:cNvSpPr/>
              <p:nvPr/>
            </p:nvSpPr>
            <p:spPr>
              <a:xfrm>
                <a:off x="1011402" y="3508808"/>
                <a:ext cx="4767942" cy="772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9B2DFE-E356-4BCE-A2EE-4EC79169B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02" y="3508808"/>
                <a:ext cx="4767942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A3E88C-5F49-4CF6-9602-2EE280768B01}"/>
                  </a:ext>
                </a:extLst>
              </p:cNvPr>
              <p:cNvSpPr/>
              <p:nvPr/>
            </p:nvSpPr>
            <p:spPr>
              <a:xfrm>
                <a:off x="1696278" y="2279374"/>
                <a:ext cx="3508228" cy="467398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A3E88C-5F49-4CF6-9602-2EE280768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78" y="2279374"/>
                <a:ext cx="3508228" cy="467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</a:t>
            </a:r>
            <a:r>
              <a:rPr lang="en-US" sz="2400"/>
              <a:t>-Đồng hồ vạn năng</a:t>
            </a:r>
            <a:endParaRPr lang="en-US"/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áp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ắc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áp đọc trên màn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đo hiệu điện thế giữa 2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/>
              <a:t>     </a:t>
            </a:r>
            <a:r>
              <a:rPr lang="en-US" sz="2400"/>
              <a:t>- Radio </a:t>
            </a:r>
            <a:r>
              <a:rPr lang="en-US" sz="2400" err="1"/>
              <a:t>và</a:t>
            </a:r>
            <a:r>
              <a:rPr lang="en-US" sz="2400"/>
              <a:t> điện </a:t>
            </a:r>
            <a:r>
              <a:rPr lang="en-US" sz="2400" err="1"/>
              <a:t>thoại</a:t>
            </a:r>
            <a:r>
              <a:rPr lang="en-US" sz="2400"/>
              <a:t> di </a:t>
            </a:r>
            <a:r>
              <a:rPr lang="en-US" sz="2400" err="1"/>
              <a:t>động</a:t>
            </a:r>
            <a:endParaRPr lang="en-US" sz="3200"/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hiệu điện từ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hiệu âm thanh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nhận tín hiệu điện từ và biến đổi nó thành tín hiệu âm thanh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48" y="1757776"/>
            <a:ext cx="3120473" cy="1671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45" y="3685757"/>
            <a:ext cx="1469737" cy="29522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24C07-7F01-48B0-A6E5-9031C2AF9C39}"/>
              </a:ext>
            </a:extLst>
          </p:cNvPr>
          <p:cNvCxnSpPr/>
          <p:nvPr/>
        </p:nvCxnSpPr>
        <p:spPr>
          <a:xfrm>
            <a:off x="689113" y="1311965"/>
            <a:ext cx="10813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204A19C-5623-4DAD-9F80-2D3C6F9D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069CB-FFE1-4987-BD16-746060ED7692}"/>
              </a:ext>
            </a:extLst>
          </p:cNvPr>
          <p:cNvSpPr txBox="1">
            <a:spLocks/>
          </p:cNvSpPr>
          <p:nvPr/>
        </p:nvSpPr>
        <p:spPr>
          <a:xfrm>
            <a:off x="745435" y="463829"/>
            <a:ext cx="10515600" cy="879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990640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co </a:t>
            </a:r>
            <a:r>
              <a:rPr lang="en-US" err="1"/>
              <a:t>giãn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  <a:p>
            <a:pPr marL="0" indent="0">
              <a:buNone/>
            </a:pPr>
            <a:r>
              <a:rPr lang="en-US"/>
              <a:t>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-</a:t>
            </a:r>
            <a:r>
              <a:rPr lang="en-US" sz="2400" b="0">
                <a:solidFill>
                  <a:schemeClr val="tx1"/>
                </a:solidFill>
              </a:rPr>
              <a:t>Chứng minh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77" y="2312127"/>
            <a:ext cx="556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9418" y="1130716"/>
            <a:ext cx="10515600" cy="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3DE96B-1637-47FD-9760-FE157B2A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BFAAC7-DA46-41AA-9001-6FAA2650411E}"/>
              </a:ext>
            </a:extLst>
          </p:cNvPr>
          <p:cNvSpPr txBox="1">
            <a:spLocks/>
          </p:cNvSpPr>
          <p:nvPr/>
        </p:nvSpPr>
        <p:spPr>
          <a:xfrm>
            <a:off x="738809" y="135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TÍN HIỆU XUNG Đ</a:t>
            </a:r>
            <a:r>
              <a:rPr lang="vi-VN" sz="2800"/>
              <a:t>Ơ</a:t>
            </a:r>
            <a:r>
              <a:rPr lang="en-US" sz="2800"/>
              <a:t>N VỊ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C0FB5B-B276-4F5F-A7EE-942BAF6529A0}"/>
                  </a:ext>
                </a:extLst>
              </p:cNvPr>
              <p:cNvSpPr/>
              <p:nvPr/>
            </p:nvSpPr>
            <p:spPr>
              <a:xfrm>
                <a:off x="2857500" y="2312127"/>
                <a:ext cx="2834640" cy="91113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2C0FB5B-B276-4F5F-A7EE-942BAF652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312127"/>
                <a:ext cx="2834640" cy="911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60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400"/>
            <a:ext cx="10515600" cy="4715563"/>
          </a:xfrm>
        </p:spPr>
        <p:txBody>
          <a:bodyPr/>
          <a:lstStyle/>
          <a:p>
            <a:r>
              <a:rPr lang="en-US" sz="2400" err="1"/>
              <a:t>Ví</a:t>
            </a:r>
            <a:r>
              <a:rPr lang="en-US" sz="2400"/>
              <a:t> </a:t>
            </a:r>
            <a:r>
              <a:rPr lang="en-US" sz="2400" err="1"/>
              <a:t>dụ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2307396"/>
                <a:ext cx="3616234" cy="318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07396"/>
                <a:ext cx="3616234" cy="3189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12383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0FFBA733-6256-4F7C-ACE4-91846712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229946"/>
            <a:ext cx="10515600" cy="1325563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6A8B22-B5B0-430F-97C6-816BFB3ABCE0}"/>
              </a:ext>
            </a:extLst>
          </p:cNvPr>
          <p:cNvSpPr txBox="1">
            <a:spLocks/>
          </p:cNvSpPr>
          <p:nvPr/>
        </p:nvSpPr>
        <p:spPr>
          <a:xfrm>
            <a:off x="738809" y="135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TÍN HIỆU XUNG Đ</a:t>
            </a:r>
            <a:r>
              <a:rPr lang="vi-VN" sz="2800"/>
              <a:t>Ơ</a:t>
            </a:r>
            <a:r>
              <a:rPr lang="en-US" sz="2800"/>
              <a:t>N VỊ</a:t>
            </a:r>
          </a:p>
        </p:txBody>
      </p:sp>
    </p:spTree>
    <p:extLst>
      <p:ext uri="{BB962C8B-B14F-4D97-AF65-F5344CB8AC3E}">
        <p14:creationId xmlns:p14="http://schemas.microsoft.com/office/powerpoint/2010/main" val="270236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HÀM LẤY MẪU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 err="1"/>
              <a:t>Hàm</a:t>
            </a:r>
            <a:r>
              <a:rPr lang="en-US" sz="2400"/>
              <a:t> </a:t>
            </a:r>
            <a:r>
              <a:rPr lang="en-US" sz="2400" err="1"/>
              <a:t>lấy</a:t>
            </a:r>
            <a:r>
              <a:rPr lang="en-US" sz="2400"/>
              <a:t> mẫu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 sz="2400" b="0" err="1">
                <a:solidFill>
                  <a:schemeClr val="tx1"/>
                </a:solidFill>
              </a:rPr>
              <a:t>Hàm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lấy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mẫu</a:t>
            </a:r>
            <a:r>
              <a:rPr lang="en-US" sz="2400" b="0">
                <a:solidFill>
                  <a:schemeClr val="tx1"/>
                </a:solidFill>
              </a:rPr>
              <a:t> được coi như là phiên </a:t>
            </a:r>
            <a:r>
              <a:rPr lang="en-US" sz="2400" b="0" err="1">
                <a:solidFill>
                  <a:schemeClr val="tx1"/>
                </a:solidFill>
              </a:rPr>
              <a:t>bản</a:t>
            </a:r>
            <a:r>
              <a:rPr lang="en-US" sz="2400" b="0">
                <a:solidFill>
                  <a:schemeClr val="tx1"/>
                </a:solidFill>
              </a:rPr>
              <a:t> co </a:t>
            </a:r>
            <a:r>
              <a:rPr lang="en-US" sz="2400" b="0" err="1">
                <a:solidFill>
                  <a:schemeClr val="tx1"/>
                </a:solidFill>
              </a:rPr>
              <a:t>giãn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thời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gian</a:t>
            </a: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 b="0" err="1">
                <a:solidFill>
                  <a:schemeClr val="tx1"/>
                </a:solidFill>
              </a:rPr>
              <a:t>của</a:t>
            </a:r>
            <a:r>
              <a:rPr lang="en-US" sz="2400" b="0">
                <a:solidFill>
                  <a:schemeClr val="tx1"/>
                </a:solidFill>
              </a:rPr>
              <a:t> tín hiệu sinc(x)</a:t>
            </a:r>
          </a:p>
          <a:p>
            <a:pPr>
              <a:buFontTx/>
              <a:buChar char="-"/>
            </a:pPr>
            <a:endParaRPr 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>
                <a:solidFill>
                  <a:schemeClr val="tx1"/>
                </a:solidFill>
              </a:rPr>
              <a:t>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22152" y="4100873"/>
                <a:ext cx="4171027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52" y="4100873"/>
                <a:ext cx="4171027" cy="6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5678" y="1342564"/>
            <a:ext cx="10515600" cy="28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90" y="1548755"/>
            <a:ext cx="5799910" cy="1539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31" y="4082248"/>
            <a:ext cx="5799911" cy="2070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3407A0-8782-4467-A444-9B0C7513F678}"/>
              </a:ext>
            </a:extLst>
          </p:cNvPr>
          <p:cNvSpPr/>
          <p:nvPr/>
        </p:nvSpPr>
        <p:spPr>
          <a:xfrm>
            <a:off x="1436914" y="2318314"/>
            <a:ext cx="2491740" cy="666464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99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0A87CE-A6C5-4872-9A51-7B7355D45B7C}"/>
                  </a:ext>
                </a:extLst>
              </p:cNvPr>
              <p:cNvSpPr/>
              <p:nvPr/>
            </p:nvSpPr>
            <p:spPr>
              <a:xfrm>
                <a:off x="288044" y="2420301"/>
                <a:ext cx="4558937" cy="609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0A87CE-A6C5-4872-9A51-7B7355D4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4" y="2420301"/>
                <a:ext cx="4558937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906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TÍN HIỆU MŨ PHỨC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/>
              <a:t>Tín hiệu phức mũ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 sz="2000" b="0" err="1">
                <a:solidFill>
                  <a:schemeClr val="tx1"/>
                </a:solidFill>
              </a:rPr>
              <a:t>Có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tuần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hoàn</a:t>
            </a:r>
            <a:r>
              <a:rPr lang="en-US" sz="2000" b="0">
                <a:solidFill>
                  <a:schemeClr val="tx1"/>
                </a:solidFill>
              </a:rPr>
              <a:t> hay không?</a:t>
            </a:r>
          </a:p>
          <a:p>
            <a:r>
              <a:rPr lang="en-US" sz="2400"/>
              <a:t>Ví dụ: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400" b="0">
                <a:solidFill>
                  <a:schemeClr val="tx1"/>
                </a:solidFill>
              </a:rPr>
              <a:t>- </a:t>
            </a:r>
            <a:r>
              <a:rPr lang="en-US" sz="2000" b="0">
                <a:solidFill>
                  <a:schemeClr val="tx1"/>
                </a:solidFill>
              </a:rPr>
              <a:t>Sử dụng Matlab </a:t>
            </a:r>
            <a:r>
              <a:rPr lang="en-US" sz="2000" b="0" err="1">
                <a:solidFill>
                  <a:schemeClr val="tx1"/>
                </a:solidFill>
              </a:rPr>
              <a:t>để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vẽ</a:t>
            </a:r>
            <a:r>
              <a:rPr lang="en-US" sz="2000" b="0">
                <a:solidFill>
                  <a:schemeClr val="tx1"/>
                </a:solidFill>
              </a:rPr>
              <a:t> phần thực của tín hiệu:    </a:t>
            </a:r>
            <a:endParaRPr lang="en-US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4080126"/>
                <a:ext cx="6459493" cy="42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end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80126"/>
                <a:ext cx="6459493" cy="421013"/>
              </a:xfrm>
              <a:prstGeom prst="rect">
                <a:avLst/>
              </a:prstGeom>
              <a:blipFill>
                <a:blip r:embed="rId2"/>
                <a:stretch>
                  <a:fillRect t="-114493" b="-1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5678" y="1363369"/>
            <a:ext cx="10515600" cy="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F12F63-EAFE-4477-8BB5-9C96B0A5B90C}"/>
                  </a:ext>
                </a:extLst>
              </p:cNvPr>
              <p:cNvSpPr/>
              <p:nvPr/>
            </p:nvSpPr>
            <p:spPr>
              <a:xfrm>
                <a:off x="2354580" y="2207688"/>
                <a:ext cx="2331720" cy="42101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F12F63-EAFE-4477-8BB5-9C96B0A5B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80" y="2207688"/>
                <a:ext cx="2331720" cy="421013"/>
              </a:xfrm>
              <a:prstGeom prst="rect">
                <a:avLst/>
              </a:prstGeom>
              <a:blipFill>
                <a:blip r:embed="rId3"/>
                <a:stretch>
                  <a:fillRect t="-71831" b="-85915"/>
                </a:stretch>
              </a:blipFill>
              <a:ln>
                <a:solidFill>
                  <a:srgbClr val="FFFF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3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00982"/>
          </a:xfrm>
        </p:spPr>
        <p:txBody>
          <a:bodyPr>
            <a:normAutofit fontScale="70000" lnSpcReduction="20000"/>
          </a:bodyPr>
          <a:lstStyle/>
          <a:p>
            <a:r>
              <a:rPr lang="en-US" sz="3400"/>
              <a:t>Định nghĩa và phân loại</a:t>
            </a:r>
          </a:p>
          <a:p>
            <a:pPr>
              <a:buFontTx/>
              <a:buChar char="-"/>
            </a:pPr>
            <a:r>
              <a:rPr lang="en-US" sz="3200" b="0" err="1">
                <a:solidFill>
                  <a:schemeClr val="tx1"/>
                </a:solidFill>
              </a:rPr>
              <a:t>Biểu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diễn</a:t>
            </a:r>
            <a:r>
              <a:rPr lang="en-US" sz="3200" b="0">
                <a:solidFill>
                  <a:schemeClr val="tx1"/>
                </a:solidFill>
              </a:rPr>
              <a:t>  toán học s(t),   </a:t>
            </a:r>
          </a:p>
          <a:p>
            <a:pPr>
              <a:buFontTx/>
              <a:buChar char="-"/>
            </a:pPr>
            <a:r>
              <a:rPr lang="en-US" sz="3200" b="0">
                <a:solidFill>
                  <a:schemeClr val="tx1"/>
                </a:solidFill>
              </a:rPr>
              <a:t>Tín hiệu liên tục và tín </a:t>
            </a:r>
            <a:r>
              <a:rPr lang="en-US" sz="3200" b="0" err="1">
                <a:solidFill>
                  <a:schemeClr val="tx1"/>
                </a:solidFill>
              </a:rPr>
              <a:t>hiệu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rời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rạc</a:t>
            </a:r>
            <a:endParaRPr lang="en-US" sz="32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0">
                <a:solidFill>
                  <a:schemeClr val="tx1"/>
                </a:solidFill>
              </a:rPr>
              <a:t>-  T</a:t>
            </a:r>
            <a:r>
              <a:rPr lang="vi-VN" sz="3200" b="0">
                <a:solidFill>
                  <a:schemeClr val="tx1"/>
                </a:solidFill>
              </a:rPr>
              <a:t>ư</a:t>
            </a:r>
            <a:r>
              <a:rPr lang="en-US" sz="3200" b="0" err="1">
                <a:solidFill>
                  <a:schemeClr val="tx1"/>
                </a:solidFill>
              </a:rPr>
              <a:t>ơng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tự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và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số</a:t>
            </a:r>
            <a:endParaRPr lang="en-US" sz="32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0">
                <a:solidFill>
                  <a:schemeClr val="tx1"/>
                </a:solidFill>
              </a:rPr>
              <a:t>-   Chẵn </a:t>
            </a:r>
            <a:r>
              <a:rPr lang="en-US" sz="3200" b="0" err="1">
                <a:solidFill>
                  <a:schemeClr val="tx1"/>
                </a:solidFill>
              </a:rPr>
              <a:t>và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lẻ</a:t>
            </a:r>
            <a:endParaRPr lang="en-US" sz="3200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3200" b="0" err="1">
                <a:solidFill>
                  <a:schemeClr val="tx1"/>
                </a:solidFill>
              </a:rPr>
              <a:t>Tuần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hoàn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và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không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tuần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hoàn</a:t>
            </a:r>
            <a:endParaRPr lang="en-US" sz="3200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3200" b="0" err="1">
                <a:solidFill>
                  <a:schemeClr val="tx1"/>
                </a:solidFill>
              </a:rPr>
              <a:t>Năng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lượng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và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công</a:t>
            </a:r>
            <a:r>
              <a:rPr lang="en-US" sz="3200" b="0">
                <a:solidFill>
                  <a:schemeClr val="tx1"/>
                </a:solidFill>
              </a:rPr>
              <a:t> </a:t>
            </a:r>
            <a:r>
              <a:rPr lang="en-US" sz="3200" b="0" err="1">
                <a:solidFill>
                  <a:schemeClr val="tx1"/>
                </a:solidFill>
              </a:rPr>
              <a:t>suất</a:t>
            </a:r>
            <a:endParaRPr lang="en-US" sz="3200" b="0">
              <a:solidFill>
                <a:schemeClr val="tx1"/>
              </a:solidFill>
            </a:endParaRPr>
          </a:p>
          <a:p>
            <a:r>
              <a:rPr lang="en-US" sz="3400"/>
              <a:t>Các phép biến đổi căn bản</a:t>
            </a:r>
          </a:p>
          <a:p>
            <a:pPr>
              <a:buFontTx/>
              <a:buChar char="-"/>
            </a:pPr>
            <a:r>
              <a:rPr lang="en-US" b="0">
                <a:solidFill>
                  <a:schemeClr val="tx1"/>
                </a:solidFill>
              </a:rPr>
              <a:t>Phép đảo</a:t>
            </a:r>
          </a:p>
          <a:p>
            <a:pPr>
              <a:buFontTx/>
              <a:buChar char="-"/>
            </a:pPr>
            <a:r>
              <a:rPr lang="en-US" b="0" err="1">
                <a:solidFill>
                  <a:schemeClr val="tx1"/>
                </a:solidFill>
              </a:rPr>
              <a:t>Phép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dịch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thời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gian</a:t>
            </a:r>
            <a:endParaRPr lang="en-US" b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b="0">
                <a:solidFill>
                  <a:schemeClr val="tx1"/>
                </a:solidFill>
              </a:rPr>
              <a:t>Phép co </a:t>
            </a:r>
            <a:r>
              <a:rPr lang="en-US" b="0" err="1">
                <a:solidFill>
                  <a:schemeClr val="tx1"/>
                </a:solidFill>
              </a:rPr>
              <a:t>giãn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thời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gian</a:t>
            </a:r>
            <a:endParaRPr lang="en-US" b="0">
              <a:solidFill>
                <a:schemeClr val="tx1"/>
              </a:solidFill>
            </a:endParaRPr>
          </a:p>
          <a:p>
            <a:r>
              <a:rPr lang="en-US" sz="3400"/>
              <a:t>Các tín hiệu tiêu biểu</a:t>
            </a:r>
          </a:p>
          <a:p>
            <a:pPr marL="0" indent="0">
              <a:buNone/>
            </a:pPr>
            <a:r>
              <a:rPr lang="en-US"/>
              <a:t>  -</a:t>
            </a:r>
            <a:r>
              <a:rPr lang="en-US" b="0">
                <a:solidFill>
                  <a:schemeClr val="tx1"/>
                </a:solidFill>
              </a:rPr>
              <a:t>bước nhảy đơn vị, xung đơn vị, dốc, </a:t>
            </a:r>
            <a:r>
              <a:rPr lang="en-US" b="0" err="1">
                <a:solidFill>
                  <a:schemeClr val="tx1"/>
                </a:solidFill>
              </a:rPr>
              <a:t>hàm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lấy</a:t>
            </a:r>
            <a:r>
              <a:rPr lang="en-US" b="0">
                <a:solidFill>
                  <a:schemeClr val="tx1"/>
                </a:solidFill>
              </a:rPr>
              <a:t> mẫu, </a:t>
            </a:r>
            <a:r>
              <a:rPr lang="en-US" b="0" err="1">
                <a:solidFill>
                  <a:schemeClr val="tx1"/>
                </a:solidFill>
              </a:rPr>
              <a:t>tín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hiệu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mũ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 err="1">
                <a:solidFill>
                  <a:schemeClr val="tx1"/>
                </a:solidFill>
              </a:rPr>
              <a:t>phức</a:t>
            </a:r>
            <a:endParaRPr lang="en-US" b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24278" y="1873018"/>
                <a:ext cx="1315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78" y="1873018"/>
                <a:ext cx="13158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970671" y="17162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9174" y="1276489"/>
            <a:ext cx="10515600" cy="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7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3"/>
          </a:xfrm>
        </p:spPr>
        <p:txBody>
          <a:bodyPr/>
          <a:lstStyle/>
          <a:p>
            <a:r>
              <a:rPr lang="en-US" sz="2400"/>
              <a:t>Ví dụ về tín hiệu và 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thống</a:t>
            </a:r>
            <a:r>
              <a:rPr lang="en-US" sz="2400"/>
              <a:t> (hệ thống sinh </a:t>
            </a:r>
            <a:r>
              <a:rPr lang="en-US" sz="2400" err="1"/>
              <a:t>học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    - Hệ thần kinh </a:t>
            </a:r>
            <a:r>
              <a:rPr lang="en-US" sz="2400" err="1"/>
              <a:t>trung</a:t>
            </a:r>
            <a:r>
              <a:rPr lang="en-US" sz="2400"/>
              <a:t> </a:t>
            </a:r>
            <a:r>
              <a:rPr lang="en-US" sz="2400" err="1"/>
              <a:t>ương</a:t>
            </a:r>
            <a:r>
              <a:rPr lang="en-US" sz="2400"/>
              <a:t> (Central nervous system - CNS)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dây thần kinh ở đầu ngón tay cảm nhận được nhiệt độ cao và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 hiệu thần kinh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đến hệ thần kinh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Tín hiệu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thần kinh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tín hiệu đầu ra đến những cơ khác nhau ở bàn tay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xử lí tín hiệu thần kinh đầu vào và sau đó tạo ra những tín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ra dựa trên những tín hiệu đầu vào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16" y="4124356"/>
            <a:ext cx="3940117" cy="22032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8CE6C6-EA81-463D-A6FC-4F3120DFF07F}"/>
              </a:ext>
            </a:extLst>
          </p:cNvPr>
          <p:cNvCxnSpPr/>
          <p:nvPr/>
        </p:nvCxnSpPr>
        <p:spPr>
          <a:xfrm>
            <a:off x="516835" y="967409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21E755F-343A-43E0-BF2F-8B8E8A6B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43DFBA-2419-4379-9A40-0A3C8F3A1400}"/>
              </a:ext>
            </a:extLst>
          </p:cNvPr>
          <p:cNvSpPr txBox="1">
            <a:spLocks/>
          </p:cNvSpPr>
          <p:nvPr/>
        </p:nvSpPr>
        <p:spPr>
          <a:xfrm>
            <a:off x="745435" y="18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15817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933"/>
            <a:ext cx="10515600" cy="507703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    - </a:t>
            </a:r>
            <a:r>
              <a:rPr lang="en-US" sz="2400" err="1"/>
              <a:t>Võng</a:t>
            </a:r>
            <a:r>
              <a:rPr lang="en-US" sz="2400"/>
              <a:t> </a:t>
            </a:r>
            <a:r>
              <a:rPr lang="en-US" sz="2400" err="1"/>
              <a:t>mạc</a:t>
            </a:r>
            <a:endParaRPr lang="en-US" sz="2400"/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5" y="3393281"/>
            <a:ext cx="4133089" cy="289044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A9921F-FDBA-4120-ACC9-11BD4BCDC865}"/>
              </a:ext>
            </a:extLst>
          </p:cNvPr>
          <p:cNvCxnSpPr/>
          <p:nvPr/>
        </p:nvCxnSpPr>
        <p:spPr>
          <a:xfrm>
            <a:off x="516835" y="967409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590E8A5C-2CE5-4B47-A29E-DD229441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907A3C-1104-4618-AC41-61622FED56F9}"/>
              </a:ext>
            </a:extLst>
          </p:cNvPr>
          <p:cNvSpPr txBox="1">
            <a:spLocks/>
          </p:cNvSpPr>
          <p:nvPr/>
        </p:nvSpPr>
        <p:spPr>
          <a:xfrm>
            <a:off x="745435" y="18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50200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9366504" cy="4997520"/>
          </a:xfrm>
        </p:spPr>
        <p:txBody>
          <a:bodyPr/>
          <a:lstStyle/>
          <a:p>
            <a:r>
              <a:rPr lang="en-US" sz="2400" err="1"/>
              <a:t>Ví</a:t>
            </a:r>
            <a:r>
              <a:rPr lang="en-US" sz="2400"/>
              <a:t> </a:t>
            </a:r>
            <a:r>
              <a:rPr lang="en-US" sz="2400" err="1"/>
              <a:t>dụ</a:t>
            </a:r>
            <a:r>
              <a:rPr lang="en-US" sz="2400"/>
              <a:t> </a:t>
            </a:r>
            <a:r>
              <a:rPr lang="en-US" sz="2400" err="1"/>
              <a:t>về</a:t>
            </a:r>
            <a:r>
              <a:rPr lang="en-US" sz="2400"/>
              <a:t> </a:t>
            </a:r>
            <a:r>
              <a:rPr lang="en-US" sz="2400" err="1"/>
              <a:t>tín</a:t>
            </a:r>
            <a:r>
              <a:rPr lang="en-US" sz="2400"/>
              <a:t> </a:t>
            </a:r>
            <a:r>
              <a:rPr lang="en-US" sz="2400" err="1"/>
              <a:t>hiệu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thống</a:t>
            </a:r>
            <a:r>
              <a:rPr lang="en-US" sz="2400"/>
              <a:t> (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thiết</a:t>
            </a:r>
            <a:r>
              <a:rPr lang="en-US" sz="2400"/>
              <a:t> </a:t>
            </a:r>
            <a:r>
              <a:rPr lang="en-US" sz="2400" err="1"/>
              <a:t>bị</a:t>
            </a:r>
            <a:r>
              <a:rPr lang="en-US" sz="2400"/>
              <a:t> y </a:t>
            </a:r>
            <a:r>
              <a:rPr lang="en-US" sz="2400" err="1"/>
              <a:t>sinh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    - </a:t>
            </a:r>
            <a:r>
              <a:rPr lang="en-US" sz="2400" err="1"/>
              <a:t>Cảm</a:t>
            </a:r>
            <a:r>
              <a:rPr lang="en-US" sz="2400"/>
              <a:t> </a:t>
            </a:r>
            <a:r>
              <a:rPr lang="en-US" sz="2400" err="1"/>
              <a:t>biến</a:t>
            </a:r>
            <a:r>
              <a:rPr lang="en-US" sz="2400"/>
              <a:t> </a:t>
            </a:r>
            <a:r>
              <a:rPr lang="en-US" sz="2400" err="1"/>
              <a:t>điện</a:t>
            </a:r>
            <a:r>
              <a:rPr lang="en-US" sz="2400"/>
              <a:t> </a:t>
            </a:r>
            <a:r>
              <a:rPr lang="en-US" sz="2400" err="1"/>
              <a:t>não</a:t>
            </a:r>
            <a:r>
              <a:rPr lang="en-US" sz="2400"/>
              <a:t> (EEG)</a:t>
            </a: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/>
              <a:t>    - </a:t>
            </a:r>
            <a:r>
              <a:rPr lang="en-US" sz="2400" err="1"/>
              <a:t>Chụp</a:t>
            </a:r>
            <a:r>
              <a:rPr lang="en-US" sz="2400"/>
              <a:t> </a:t>
            </a:r>
            <a:r>
              <a:rPr lang="en-US" sz="2400" err="1"/>
              <a:t>cộng</a:t>
            </a:r>
            <a:r>
              <a:rPr lang="en-US" sz="2400"/>
              <a:t> </a:t>
            </a:r>
            <a:r>
              <a:rPr lang="en-US" sz="2400" err="1"/>
              <a:t>hưởng</a:t>
            </a:r>
            <a:r>
              <a:rPr lang="en-US" sz="2400"/>
              <a:t> </a:t>
            </a:r>
            <a:r>
              <a:rPr lang="en-US" sz="2400" err="1"/>
              <a:t>từ</a:t>
            </a:r>
            <a:r>
              <a:rPr lang="en-US" sz="2400"/>
              <a:t> (MRI)</a:t>
            </a: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hidro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MRI</a:t>
            </a: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22" y="1684201"/>
            <a:ext cx="1813526" cy="1880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30" y="1684201"/>
            <a:ext cx="2199710" cy="18801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533" y="4809272"/>
            <a:ext cx="4536769" cy="17012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AEC4CA-EC0C-4ADC-98DE-E4E4D3E8E226}"/>
              </a:ext>
            </a:extLst>
          </p:cNvPr>
          <p:cNvCxnSpPr/>
          <p:nvPr/>
        </p:nvCxnSpPr>
        <p:spPr>
          <a:xfrm>
            <a:off x="516835" y="967409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70772F79-D26C-461B-A2F2-B1A15139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F27134-8D4F-4EC8-9692-4FB248CF7676}"/>
              </a:ext>
            </a:extLst>
          </p:cNvPr>
          <p:cNvSpPr txBox="1">
            <a:spLocks/>
          </p:cNvSpPr>
          <p:nvPr/>
        </p:nvSpPr>
        <p:spPr>
          <a:xfrm>
            <a:off x="745435" y="18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35134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191"/>
            <a:ext cx="8891016" cy="5010772"/>
          </a:xfrm>
        </p:spPr>
        <p:txBody>
          <a:bodyPr>
            <a:normAutofit/>
          </a:bodyPr>
          <a:lstStyle/>
          <a:p>
            <a:r>
              <a:rPr lang="en-US" sz="2400"/>
              <a:t>Tín hiệu và hệ thống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sz="2000" b="0" err="1">
                <a:solidFill>
                  <a:schemeClr val="tx1"/>
                </a:solidFill>
              </a:rPr>
              <a:t>Mặc</a:t>
            </a:r>
            <a:r>
              <a:rPr lang="en-US" sz="2000" b="0">
                <a:solidFill>
                  <a:schemeClr val="tx1"/>
                </a:solidFill>
              </a:rPr>
              <a:t> dù có rất nhiều loại tín hiệu và hệ thống khác </a:t>
            </a:r>
            <a:r>
              <a:rPr lang="en-US" sz="2000" b="0" err="1">
                <a:solidFill>
                  <a:schemeClr val="tx1"/>
                </a:solidFill>
              </a:rPr>
              <a:t>nhau</a:t>
            </a:r>
            <a:r>
              <a:rPr lang="en-US" sz="2000" b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0" err="1">
                <a:solidFill>
                  <a:schemeClr val="tx1"/>
                </a:solidFill>
              </a:rPr>
              <a:t>nhưng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giữa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chúng</a:t>
            </a:r>
            <a:r>
              <a:rPr lang="en-US" sz="2000" b="0">
                <a:solidFill>
                  <a:schemeClr val="tx1"/>
                </a:solidFill>
              </a:rPr>
              <a:t> vẫn có những đặc điểm chung</a:t>
            </a:r>
          </a:p>
          <a:p>
            <a:pPr marL="0" indent="0">
              <a:buNone/>
            </a:pPr>
            <a:endParaRPr lang="en-US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/>
              <a:t>- </a:t>
            </a:r>
            <a:r>
              <a:rPr lang="en-US" sz="2000" b="0" err="1">
                <a:solidFill>
                  <a:schemeClr val="tx1"/>
                </a:solidFill>
              </a:rPr>
              <a:t>Trong</a:t>
            </a:r>
            <a:r>
              <a:rPr lang="en-US" sz="2000" b="0">
                <a:solidFill>
                  <a:schemeClr val="tx1"/>
                </a:solidFill>
              </a:rPr>
              <a:t> môn học này chúng ta sẽ học:</a:t>
            </a:r>
            <a:endParaRPr lang="en-US" sz="2400" b="0">
              <a:solidFill>
                <a:schemeClr val="tx1"/>
              </a:solidFill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Cách biểu diễn một tín hiệu và hệ thống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điểm của tín hiệu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điểm của hệ thống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tín hiệu với hệ thống</a:t>
            </a:r>
          </a:p>
          <a:p>
            <a:pPr marL="0" indent="0">
              <a:buNone/>
            </a:pPr>
            <a:r>
              <a:rPr lang="en-US" sz="2400"/>
              <a:t>- </a:t>
            </a:r>
            <a:r>
              <a:rPr lang="en-US" sz="2000" b="0" err="1">
                <a:solidFill>
                  <a:schemeClr val="tx1"/>
                </a:solidFill>
              </a:rPr>
              <a:t>Các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lý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thuyết</a:t>
            </a:r>
            <a:r>
              <a:rPr lang="en-US" sz="2000" b="0">
                <a:solidFill>
                  <a:schemeClr val="tx1"/>
                </a:solidFill>
              </a:rPr>
              <a:t> (</a:t>
            </a:r>
            <a:r>
              <a:rPr lang="en-US" sz="2000" b="0" err="1">
                <a:solidFill>
                  <a:schemeClr val="tx1"/>
                </a:solidFill>
              </a:rPr>
              <a:t>kiến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thức</a:t>
            </a:r>
            <a:r>
              <a:rPr lang="en-US" sz="2000" b="0">
                <a:solidFill>
                  <a:schemeClr val="tx1"/>
                </a:solidFill>
              </a:rPr>
              <a:t>) </a:t>
            </a:r>
            <a:r>
              <a:rPr lang="en-US" sz="2000" b="0" err="1">
                <a:solidFill>
                  <a:schemeClr val="tx1"/>
                </a:solidFill>
              </a:rPr>
              <a:t>này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có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thể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được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áp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dụng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cho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bất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kì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tín</a:t>
            </a:r>
            <a:r>
              <a:rPr lang="en-US" sz="2000" b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hiệu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và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hệ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thống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nào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như</a:t>
            </a:r>
            <a:r>
              <a:rPr lang="en-US" sz="2000" b="0">
                <a:solidFill>
                  <a:schemeClr val="tx1"/>
                </a:solidFill>
              </a:rPr>
              <a:t>: </a:t>
            </a:r>
            <a:r>
              <a:rPr lang="en-US" sz="2000" b="0" err="1">
                <a:solidFill>
                  <a:schemeClr val="tx1"/>
                </a:solidFill>
              </a:rPr>
              <a:t>điện</a:t>
            </a:r>
            <a:r>
              <a:rPr lang="en-US" sz="2000" b="0">
                <a:solidFill>
                  <a:schemeClr val="tx1"/>
                </a:solidFill>
              </a:rPr>
              <a:t>, y </a:t>
            </a:r>
            <a:r>
              <a:rPr lang="en-US" sz="2000" b="0" err="1">
                <a:solidFill>
                  <a:schemeClr val="tx1"/>
                </a:solidFill>
              </a:rPr>
              <a:t>sinh</a:t>
            </a:r>
            <a:r>
              <a:rPr lang="en-US" sz="2000" b="0">
                <a:solidFill>
                  <a:schemeClr val="tx1"/>
                </a:solidFill>
              </a:rPr>
              <a:t>, </a:t>
            </a:r>
            <a:r>
              <a:rPr lang="en-US" sz="2000" b="0" err="1">
                <a:solidFill>
                  <a:schemeClr val="tx1"/>
                </a:solidFill>
              </a:rPr>
              <a:t>cơ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khí</a:t>
            </a:r>
            <a:r>
              <a:rPr lang="en-US" sz="2000" b="0">
                <a:solidFill>
                  <a:schemeClr val="tx1"/>
                </a:solidFill>
              </a:rPr>
              <a:t>, </a:t>
            </a:r>
            <a:r>
              <a:rPr lang="en-US" sz="2000" b="0" err="1">
                <a:solidFill>
                  <a:schemeClr val="tx1"/>
                </a:solidFill>
              </a:rPr>
              <a:t>kinh</a:t>
            </a:r>
            <a:r>
              <a:rPr lang="en-US" sz="2000" b="0">
                <a:solidFill>
                  <a:schemeClr val="tx1"/>
                </a:solidFill>
              </a:rPr>
              <a:t> </a:t>
            </a:r>
            <a:r>
              <a:rPr lang="en-US" sz="2000" b="0" err="1">
                <a:solidFill>
                  <a:schemeClr val="tx1"/>
                </a:solidFill>
              </a:rPr>
              <a:t>tế</a:t>
            </a:r>
            <a:r>
              <a:rPr lang="en-US" sz="2000" b="0">
                <a:solidFill>
                  <a:schemeClr val="tx1"/>
                </a:solidFill>
              </a:rPr>
              <a:t>,…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87" y="1486230"/>
            <a:ext cx="3659948" cy="51317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95BC36-C039-40F6-87F8-8CEAFC7916D6}"/>
              </a:ext>
            </a:extLst>
          </p:cNvPr>
          <p:cNvCxnSpPr/>
          <p:nvPr/>
        </p:nvCxnSpPr>
        <p:spPr>
          <a:xfrm>
            <a:off x="516835" y="967409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4803143-8E25-4AE3-B747-DDE26765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339749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7760"/>
            <a:ext cx="10515600" cy="842928"/>
          </a:xfrm>
        </p:spPr>
        <p:txBody>
          <a:bodyPr>
            <a:normAutofit/>
          </a:bodyPr>
          <a:lstStyle/>
          <a:p>
            <a:r>
              <a:rPr lang="en-US" sz="2800"/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err="1">
                <a:solidFill>
                  <a:schemeClr val="bg1">
                    <a:lumMod val="75000"/>
                  </a:schemeClr>
                </a:solidFill>
              </a:rPr>
              <a:t>Tín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hiệu và hệ thống là gì ?</a:t>
            </a:r>
          </a:p>
          <a:p>
            <a:pPr>
              <a:lnSpc>
                <a:spcPct val="150000"/>
              </a:lnSpc>
            </a:pPr>
            <a:r>
              <a:rPr lang="en-US" sz="2400"/>
              <a:t>Tín hiệu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Phân loại tín hiệu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Các phép biến đổi tín hiệu cơ bản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Các tín hiệu tiêu biểu</a:t>
            </a:r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672046"/>
            <a:ext cx="10515600" cy="26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56FA2D-DA37-42C3-A28C-9E18654413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63EA9E-59C9-44A4-8AF7-0F74B5121400}">
  <ds:schemaRefs>
    <ds:schemaRef ds:uri="7b943c93-b938-48de-825e-fb1653b6f1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DFEB3F-423F-4A8C-B436-79485B0BED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MỤC LỤC</vt:lpstr>
      <vt:lpstr> </vt:lpstr>
      <vt:lpstr> </vt:lpstr>
      <vt:lpstr> </vt:lpstr>
      <vt:lpstr> </vt:lpstr>
      <vt:lpstr> </vt:lpstr>
      <vt:lpstr>MỞ ĐẦU</vt:lpstr>
      <vt:lpstr>Mục lục</vt:lpstr>
      <vt:lpstr>TÍN HIỆU VÀ PHÂN LOẠI TÍN HIỆU</vt:lpstr>
      <vt:lpstr>TÍN HIỆU VÀ PHÂN LOẠI TÍN HIỆU</vt:lpstr>
      <vt:lpstr>TÍN HIỆU VÀ CÁC LOẠI TÍN HIỆU</vt:lpstr>
      <vt:lpstr>Mục lục</vt:lpstr>
      <vt:lpstr>TÍN HIỆU VÀ PHÂN LOẠI TÍN HIỆU</vt:lpstr>
      <vt:lpstr> </vt:lpstr>
      <vt:lpstr>TÍN HIỆU VÀ CÁC LOẠI TÍN HIỆU</vt:lpstr>
      <vt:lpstr>TÍN HIỆU:TƯƠNG TỰ VÀ SỐ</vt:lpstr>
      <vt:lpstr>TÍN HIỆU: CHẴN VÀ LẺ</vt:lpstr>
      <vt:lpstr>TÍN HIỆU: TÍN HIỆU CHẴN VÀ TÍN HIỆU LẺ</vt:lpstr>
      <vt:lpstr>TÍN HIỆU:TUẦN HOÀN VÀ KHÔNG TUẦN HOÀN</vt:lpstr>
      <vt:lpstr>TÍN HIỆU:TUẦN HOÀN VÀ KHÔNG TUẦN HOÀN</vt:lpstr>
      <vt:lpstr>TÍN HIỆU:TUẦN HOÀN VÀ KHÔNG TUẦN HOÀN</vt:lpstr>
      <vt:lpstr>TÍN HIỆU:TUẦN HOÀN VÀ KHÔNG TUẦN HOÀN</vt:lpstr>
      <vt:lpstr>TÍN HIỆU:TUẦN HOÀN VÀ KHÔNG TUẦN HOÀN</vt:lpstr>
      <vt:lpstr>TÍN HIỆU:NĂNG LƯỢNG VÀ CÔNG SUẤT</vt:lpstr>
      <vt:lpstr>TÍN HIỆU:NĂNG LƯỢNG VÀ CÔNG SUẤT</vt:lpstr>
      <vt:lpstr>TÍN HIỆU:NĂNG LƯỢNG VÀ CÔNG SUẤT</vt:lpstr>
      <vt:lpstr>MỤC LỤC</vt:lpstr>
      <vt:lpstr>PHÉP DỊCH</vt:lpstr>
      <vt:lpstr>PHÉP DỊCH</vt:lpstr>
      <vt:lpstr>PHÉP ĐẢO</vt:lpstr>
      <vt:lpstr> </vt:lpstr>
      <vt:lpstr>PHÉP CO GIÃN THỜI GIAN</vt:lpstr>
      <vt:lpstr> </vt:lpstr>
      <vt:lpstr>MỤC LỤC</vt:lpstr>
      <vt:lpstr>TÍN HIỆU BƯỚC NHẢY ĐƠN VỊ</vt:lpstr>
      <vt:lpstr>TÍN HIỆU DỐC</vt:lpstr>
      <vt:lpstr>TÍN HIỆU XUNG ĐƠN VỊ</vt:lpstr>
      <vt:lpstr> </vt:lpstr>
      <vt:lpstr> </vt:lpstr>
      <vt:lpstr> </vt:lpstr>
      <vt:lpstr>HÀM LẤY MẪU</vt:lpstr>
      <vt:lpstr>TÍN HIỆU MŨ PHỨC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</dc:creator>
  <cp:revision>1</cp:revision>
  <dcterms:created xsi:type="dcterms:W3CDTF">2019-04-22T09:37:09Z</dcterms:created>
  <dcterms:modified xsi:type="dcterms:W3CDTF">2021-09-29T09:10:40Z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