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6" r:id="rId30"/>
    <p:sldId id="286" r:id="rId31"/>
    <p:sldId id="287" r:id="rId32"/>
    <p:sldId id="288" r:id="rId33"/>
    <p:sldId id="289" r:id="rId34"/>
    <p:sldId id="297" r:id="rId35"/>
    <p:sldId id="291" r:id="rId36"/>
    <p:sldId id="292" r:id="rId37"/>
    <p:sldId id="293" r:id="rId38"/>
    <p:sldId id="294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812800"/>
            <a:ext cx="8839200" cy="0"/>
          </a:xfrm>
          <a:custGeom>
            <a:avLst/>
            <a:gdLst/>
            <a:ahLst/>
            <a:cxnLst/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9562" y="6215062"/>
            <a:ext cx="1006475" cy="43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812800"/>
            <a:ext cx="8839200" cy="0"/>
          </a:xfrm>
          <a:custGeom>
            <a:avLst/>
            <a:gdLst/>
            <a:ahLst/>
            <a:cxnLst/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9562" y="6215062"/>
            <a:ext cx="1006475" cy="43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812800"/>
            <a:ext cx="8839200" cy="0"/>
          </a:xfrm>
          <a:custGeom>
            <a:avLst/>
            <a:gdLst/>
            <a:ahLst/>
            <a:cxnLst/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9562" y="6215062"/>
            <a:ext cx="1006475" cy="439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241" y="343661"/>
            <a:ext cx="842751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869438"/>
            <a:ext cx="7995919" cy="2141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3604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NỘI DUNG CHÍNH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5886450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loại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liên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tục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biến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Linear time-invariant system -</a:t>
            </a:r>
            <a:r>
              <a:rPr lang="en-US" sz="24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LTI)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chất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của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LTI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Các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biểu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diễn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bởi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trình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vi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phân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11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377189"/>
            <a:ext cx="6755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CÓ NHỚ VÀ HỆ KHÔNG NHỚ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59537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62329"/>
            <a:ext cx="7494905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Xác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định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sau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nhớ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hay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nhớ</a:t>
            </a:r>
            <a:endParaRPr sz="2400" dirty="0">
              <a:latin typeface="Times New Roman"/>
              <a:cs typeface="Times New Roman"/>
            </a:endParaRPr>
          </a:p>
          <a:p>
            <a:pPr marL="1708785">
              <a:lnSpc>
                <a:spcPct val="100000"/>
              </a:lnSpc>
              <a:spcBef>
                <a:spcPts val="1605"/>
              </a:spcBef>
            </a:pPr>
            <a:r>
              <a:rPr sz="1150" i="1" spc="10" dirty="0">
                <a:latin typeface="Times New Roman"/>
                <a:cs typeface="Times New Roman"/>
              </a:rPr>
              <a:t>N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0644" y="1409919"/>
            <a:ext cx="1915160" cy="7181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4425" spc="397" baseline="-8474" dirty="0">
                <a:latin typeface="Symbol"/>
                <a:cs typeface="Symbol"/>
              </a:rPr>
              <a:t>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97" baseline="-24154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t</a:t>
            </a:r>
            <a:r>
              <a:rPr sz="1950" i="1" spc="-65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</a:t>
            </a:r>
            <a:r>
              <a:rPr sz="1950" spc="-300" dirty="0">
                <a:latin typeface="Times New Roman"/>
                <a:cs typeface="Times New Roman"/>
              </a:rPr>
              <a:t> </a:t>
            </a:r>
            <a:r>
              <a:rPr sz="1950" i="1" spc="-105" dirty="0">
                <a:latin typeface="Times New Roman"/>
                <a:cs typeface="Times New Roman"/>
              </a:rPr>
              <a:t>T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60" baseline="-24154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R="368935" algn="ctr">
              <a:lnSpc>
                <a:spcPct val="100000"/>
              </a:lnSpc>
              <a:spcBef>
                <a:spcPts val="150"/>
              </a:spcBef>
            </a:pPr>
            <a:r>
              <a:rPr sz="1150" i="1" spc="45" dirty="0">
                <a:latin typeface="Times New Roman"/>
                <a:cs typeface="Times New Roman"/>
              </a:rPr>
              <a:t>i</a:t>
            </a:r>
            <a:r>
              <a:rPr sz="1150" spc="45" dirty="0">
                <a:latin typeface="Symbol"/>
                <a:cs typeface="Symbol"/>
              </a:rPr>
              <a:t></a:t>
            </a:r>
            <a:r>
              <a:rPr sz="1150" spc="4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332150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1418" y="3339878"/>
            <a:ext cx="248539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sin(2</a:t>
            </a: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725" spc="75" baseline="43478" dirty="0">
                <a:latin typeface="Times New Roman"/>
                <a:cs typeface="Times New Roman"/>
              </a:rPr>
              <a:t>2</a:t>
            </a:r>
            <a:r>
              <a:rPr sz="1725" spc="-150" baseline="43478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Symbol"/>
                <a:cs typeface="Symbol"/>
              </a:rPr>
              <a:t></a:t>
            </a:r>
            <a:r>
              <a:rPr sz="2100" i="1" spc="80" dirty="0">
                <a:latin typeface="Symbol"/>
                <a:cs typeface="Symbol"/>
              </a:rPr>
              <a:t></a:t>
            </a:r>
            <a:r>
              <a:rPr sz="2100" i="1" spc="-31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i="1" spc="70" dirty="0">
                <a:latin typeface="Times New Roman"/>
                <a:cs typeface="Times New Roman"/>
              </a:rPr>
              <a:t>t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12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377189"/>
            <a:ext cx="6527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NHÂN QUẢ VÀ HỆ PHI NHÂN QUẢ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824074"/>
            <a:ext cx="7993634" cy="113749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nhân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quả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tín hiệu ra ở thời điểm t0 (bất kỳ) chỉ phụ thuộc 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các giá trị của tín hiệu vào với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 ≤ </a:t>
            </a:r>
            <a:r>
              <a:rPr lang="en-US" sz="2000" i="1" dirty="0">
                <a:latin typeface="Times New Roman"/>
                <a:cs typeface="Times New Roman"/>
              </a:rPr>
              <a:t>t0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843" y="3351793"/>
            <a:ext cx="7564120" cy="10490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phi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nhân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quả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16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phi </a:t>
            </a:r>
            <a:r>
              <a:rPr lang="en-US" sz="2000" dirty="0" err="1">
                <a:latin typeface="Times New Roman"/>
                <a:cs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</a:rPr>
              <a:t>tương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lai</a:t>
            </a:r>
            <a:r>
              <a:rPr lang="en-US" sz="2000" dirty="0">
                <a:latin typeface="Times New Roman"/>
                <a:cs typeface="Times New Roman"/>
              </a:rPr>
              <a:t> ( </a:t>
            </a:r>
            <a:r>
              <a:rPr lang="en-US" sz="2000" dirty="0" err="1">
                <a:latin typeface="Times New Roman"/>
                <a:cs typeface="Times New Roman"/>
              </a:rPr>
              <a:t>dự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đoán</a:t>
            </a:r>
            <a:r>
              <a:rPr lang="en-US" sz="2000" dirty="0">
                <a:latin typeface="Times New Roman"/>
                <a:cs typeface="Times New Roman"/>
              </a:rPr>
              <a:t> 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043" y="4305639"/>
            <a:ext cx="2095500" cy="8159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-5" dirty="0" err="1">
                <a:latin typeface="Times New Roman"/>
                <a:cs typeface="Times New Roman"/>
              </a:rPr>
              <a:t>Ví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dụ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  <a:spcBef>
                <a:spcPts val="74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Times New Roman"/>
                <a:cs typeface="Times New Roman"/>
              </a:rPr>
              <a:t>x</a:t>
            </a:r>
            <a:r>
              <a:rPr sz="1950" spc="25" dirty="0">
                <a:latin typeface="Times New Roman"/>
                <a:cs typeface="Times New Roman"/>
              </a:rPr>
              <a:t>(</a:t>
            </a:r>
            <a:r>
              <a:rPr sz="1950" i="1" spc="25" dirty="0">
                <a:latin typeface="Times New Roman"/>
                <a:cs typeface="Times New Roman"/>
              </a:rPr>
              <a:t>t</a:t>
            </a:r>
            <a:r>
              <a:rPr sz="1950" i="1" spc="-9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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a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947" y="4814458"/>
            <a:ext cx="53594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5" dirty="0">
                <a:latin typeface="Times New Roman"/>
                <a:cs typeface="Times New Roman"/>
              </a:rPr>
              <a:t>a </a:t>
            </a:r>
            <a:r>
              <a:rPr sz="1950" spc="50" dirty="0">
                <a:latin typeface="Symbol"/>
                <a:cs typeface="Symbol"/>
              </a:rPr>
              <a:t>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0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5494" y="5188966"/>
            <a:ext cx="7396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Giá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t</a:t>
            </a:r>
            <a:r>
              <a:rPr lang="en-US" sz="2000" dirty="0" err="1">
                <a:latin typeface="Times New Roman"/>
                <a:cs typeface="Times New Roman"/>
              </a:rPr>
              <a:t>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tại</a:t>
            </a:r>
            <a:r>
              <a:rPr lang="en-US" sz="2000" dirty="0">
                <a:latin typeface="Times New Roman"/>
                <a:cs typeface="Times New Roman"/>
              </a:rPr>
              <a:t>     </a:t>
            </a:r>
            <a:r>
              <a:rPr sz="2000" i="1" dirty="0">
                <a:latin typeface="Times New Roman"/>
                <a:cs typeface="Times New Roman"/>
              </a:rPr>
              <a:t>t + a </a:t>
            </a:r>
            <a:r>
              <a:rPr sz="2000" dirty="0">
                <a:latin typeface="Times New Roman"/>
                <a:cs typeface="Times New Roman"/>
              </a:rPr>
              <a:t>(from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04787" y="2800257"/>
            <a:ext cx="130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3551" y="2750614"/>
            <a:ext cx="673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7984" y="3077800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799" y="2624370"/>
            <a:ext cx="205104" cy="7346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5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50"/>
              </a:spcBef>
            </a:pPr>
            <a:r>
              <a:rPr sz="1950" i="1" spc="35" dirty="0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6870" y="2835807"/>
            <a:ext cx="5956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0988" y="2821798"/>
            <a:ext cx="6813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-45" dirty="0">
                <a:latin typeface="Times New Roman"/>
                <a:cs typeface="Times New Roman"/>
              </a:rPr>
              <a:t>x</a:t>
            </a:r>
            <a:r>
              <a:rPr sz="1950" spc="-45" dirty="0">
                <a:latin typeface="Times New Roman"/>
                <a:cs typeface="Times New Roman"/>
              </a:rPr>
              <a:t>(</a:t>
            </a:r>
            <a:r>
              <a:rPr sz="2050" i="1" spc="-45" dirty="0">
                <a:latin typeface="Symbol"/>
                <a:cs typeface="Symbol"/>
              </a:rPr>
              <a:t></a:t>
            </a:r>
            <a:r>
              <a:rPr sz="2050" i="1" spc="-29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340" y="5905500"/>
            <a:ext cx="7772400" cy="315471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62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60"/>
              </a:spcBef>
              <a:tabLst>
                <a:tab pos="83502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Tất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những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thực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tế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đều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Hê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quả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7031" y="491636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64" y="0"/>
                </a:lnTo>
              </a:path>
            </a:pathLst>
          </a:custGeom>
          <a:ln w="10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54083" y="4679856"/>
            <a:ext cx="1181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15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8390" y="4630213"/>
            <a:ext cx="2787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10" dirty="0">
                <a:latin typeface="Times New Roman"/>
                <a:cs typeface="Times New Roman"/>
              </a:rPr>
              <a:t>T </a:t>
            </a:r>
            <a:r>
              <a:rPr sz="1150" spc="5" dirty="0">
                <a:latin typeface="Times New Roman"/>
                <a:cs typeface="Times New Roman"/>
              </a:rPr>
              <a:t>/</a:t>
            </a:r>
            <a:r>
              <a:rPr sz="1150" spc="-24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9979" y="4957400"/>
            <a:ext cx="3587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i="1" dirty="0">
                <a:latin typeface="Times New Roman"/>
                <a:cs typeface="Times New Roman"/>
              </a:rPr>
              <a:t>T </a:t>
            </a:r>
            <a:r>
              <a:rPr sz="1150" spc="5" dirty="0">
                <a:latin typeface="Times New Roman"/>
                <a:cs typeface="Times New Roman"/>
              </a:rPr>
              <a:t>/</a:t>
            </a:r>
            <a:r>
              <a:rPr sz="1150" spc="-2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5880" y="4911712"/>
            <a:ext cx="1676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3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5440" y="4715407"/>
            <a:ext cx="811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 </a:t>
            </a:r>
            <a:r>
              <a:rPr sz="1950" spc="30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2925" spc="44" baseline="35612" dirty="0">
                <a:latin typeface="Times New Roman"/>
                <a:cs typeface="Times New Roman"/>
              </a:rPr>
              <a:t>1</a:t>
            </a:r>
            <a:endParaRPr sz="2925" baseline="3561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9476" y="4701355"/>
            <a:ext cx="6813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-45" dirty="0">
                <a:latin typeface="Times New Roman"/>
                <a:cs typeface="Times New Roman"/>
              </a:rPr>
              <a:t>x</a:t>
            </a:r>
            <a:r>
              <a:rPr sz="1950" spc="-45" dirty="0">
                <a:latin typeface="Times New Roman"/>
                <a:cs typeface="Times New Roman"/>
              </a:rPr>
              <a:t>(</a:t>
            </a:r>
            <a:r>
              <a:rPr sz="2050" i="1" spc="-45" dirty="0">
                <a:latin typeface="Symbol"/>
                <a:cs typeface="Symbol"/>
              </a:rPr>
              <a:t></a:t>
            </a:r>
            <a:r>
              <a:rPr sz="2050" i="1" spc="-29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13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56489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PHÂN LOẠI: HỆ KHẢ NGHỊCH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388860" cy="144783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khả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nghịch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dirty="0" err="1">
                <a:latin typeface="Times New Roman"/>
                <a:cs typeface="Times New Roman"/>
              </a:rPr>
              <a:t>Quan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sát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tín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dirty="0" err="1">
                <a:latin typeface="Times New Roman"/>
                <a:cs typeface="Times New Roman"/>
              </a:rPr>
              <a:t>.</a:t>
            </a:r>
            <a:r>
              <a:rPr lang="en-US" dirty="0">
                <a:latin typeface="Times New Roman"/>
                <a:cs typeface="Times New Roman"/>
              </a:rPr>
              <a:t> Ta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định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tín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một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duy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nhất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0" y="2235200"/>
            <a:ext cx="1384300" cy="4199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5"/>
              </a:spcBef>
            </a:pPr>
            <a:r>
              <a:rPr lang="en-US" sz="1800" dirty="0" err="1">
                <a:latin typeface="Times New Roman"/>
                <a:cs typeface="Times New Roman"/>
              </a:rPr>
              <a:t>Hệ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thống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0300" y="25146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42924"/>
                </a:moveTo>
                <a:lnTo>
                  <a:pt x="1168400" y="76200"/>
                </a:lnTo>
                <a:lnTo>
                  <a:pt x="1234948" y="42925"/>
                </a:lnTo>
                <a:lnTo>
                  <a:pt x="1168400" y="42924"/>
                </a:lnTo>
                <a:close/>
              </a:path>
              <a:path w="1244600" h="76200">
                <a:moveTo>
                  <a:pt x="1168400" y="33399"/>
                </a:moveTo>
                <a:lnTo>
                  <a:pt x="1168400" y="42924"/>
                </a:lnTo>
                <a:lnTo>
                  <a:pt x="1181100" y="42925"/>
                </a:lnTo>
                <a:lnTo>
                  <a:pt x="1181100" y="33400"/>
                </a:lnTo>
                <a:lnTo>
                  <a:pt x="1168400" y="33399"/>
                </a:lnTo>
                <a:close/>
              </a:path>
              <a:path w="1244600" h="76200">
                <a:moveTo>
                  <a:pt x="1168400" y="0"/>
                </a:moveTo>
                <a:lnTo>
                  <a:pt x="1168400" y="33399"/>
                </a:lnTo>
                <a:lnTo>
                  <a:pt x="1181100" y="33400"/>
                </a:lnTo>
                <a:lnTo>
                  <a:pt x="1181100" y="42925"/>
                </a:lnTo>
                <a:lnTo>
                  <a:pt x="1234950" y="42924"/>
                </a:lnTo>
                <a:lnTo>
                  <a:pt x="1244600" y="38100"/>
                </a:lnTo>
                <a:lnTo>
                  <a:pt x="1168400" y="0"/>
                </a:lnTo>
                <a:close/>
              </a:path>
              <a:path w="1244600" h="76200">
                <a:moveTo>
                  <a:pt x="0" y="33274"/>
                </a:moveTo>
                <a:lnTo>
                  <a:pt x="0" y="42799"/>
                </a:lnTo>
                <a:lnTo>
                  <a:pt x="1168400" y="42924"/>
                </a:lnTo>
                <a:lnTo>
                  <a:pt x="1168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0" y="24892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6500" y="2235200"/>
            <a:ext cx="1384300" cy="5584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54330" marR="346075" indent="1270">
              <a:lnSpc>
                <a:spcPct val="100000"/>
              </a:lnSpc>
              <a:spcBef>
                <a:spcPts val="35"/>
              </a:spcBef>
            </a:pPr>
            <a:r>
              <a:rPr lang="en-US" sz="1800" dirty="0" err="1">
                <a:latin typeface="Times New Roman"/>
                <a:cs typeface="Times New Roman"/>
              </a:rPr>
              <a:t>Hệ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khả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nghịch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3500" y="24638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3721" y="2139821"/>
            <a:ext cx="3962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5653" y="2101721"/>
            <a:ext cx="3994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8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5094" y="2076321"/>
            <a:ext cx="3962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040" y="2869438"/>
            <a:ext cx="7350125" cy="2141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0585" marR="5080" indent="-287020">
              <a:lnSpc>
                <a:spcPct val="100000"/>
              </a:lnSpc>
              <a:spcBef>
                <a:spcPts val="105"/>
              </a:spcBef>
              <a:tabLst>
                <a:tab pos="8705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Câu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hỏi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Xét</a:t>
            </a:r>
            <a:r>
              <a:rPr lang="en-US" sz="2000" dirty="0">
                <a:latin typeface="Times New Roman"/>
                <a:cs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lang="en-US" sz="2000" spc="-10" dirty="0">
                <a:latin typeface="Times New Roman"/>
                <a:cs typeface="Times New Roman"/>
              </a:rPr>
              <a:t>2 </a:t>
            </a:r>
            <a:r>
              <a:rPr lang="en-US" sz="2000" spc="-10" dirty="0" err="1">
                <a:latin typeface="Times New Roman"/>
                <a:cs typeface="Times New Roman"/>
              </a:rPr>
              <a:t>tín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hiệu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vào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khác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nhau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cho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ra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cùng</a:t>
            </a:r>
            <a:r>
              <a:rPr lang="en-US" sz="2000" dirty="0">
                <a:latin typeface="Times New Roman"/>
                <a:cs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thì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r>
              <a:rPr lang="en-US" sz="2000" dirty="0">
                <a:latin typeface="Times New Roman"/>
                <a:cs typeface="Times New Roman"/>
              </a:rPr>
              <a:t> hay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753745">
              <a:lnSpc>
                <a:spcPct val="100000"/>
              </a:lnSpc>
              <a:spcBef>
                <a:spcPts val="61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2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i="1" spc="70" dirty="0">
                <a:latin typeface="Times New Roman"/>
                <a:cs typeface="Times New Roman"/>
              </a:rPr>
              <a:t>t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65175">
              <a:lnSpc>
                <a:spcPct val="100000"/>
              </a:lnSpc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cos</a:t>
            </a:r>
            <a:r>
              <a:rPr sz="2700" spc="-30" dirty="0">
                <a:latin typeface="Symbol"/>
                <a:cs typeface="Symbol"/>
              </a:rPr>
              <a:t></a:t>
            </a:r>
            <a:r>
              <a:rPr sz="1950" i="1" spc="-30" dirty="0">
                <a:latin typeface="Times New Roman"/>
                <a:cs typeface="Times New Roman"/>
              </a:rPr>
              <a:t>x</a:t>
            </a:r>
            <a:r>
              <a:rPr sz="1950" spc="-30" dirty="0">
                <a:latin typeface="Times New Roman"/>
                <a:cs typeface="Times New Roman"/>
              </a:rPr>
              <a:t>(</a:t>
            </a:r>
            <a:r>
              <a:rPr sz="1950" i="1" spc="-30" dirty="0">
                <a:latin typeface="Times New Roman"/>
                <a:cs typeface="Times New Roman"/>
              </a:rPr>
              <a:t>t</a:t>
            </a:r>
            <a:r>
              <a:rPr sz="1950" spc="-30" dirty="0">
                <a:latin typeface="Times New Roman"/>
                <a:cs typeface="Times New Roman"/>
              </a:rPr>
              <a:t>)</a:t>
            </a:r>
            <a:r>
              <a:rPr sz="2700" spc="-30" dirty="0">
                <a:latin typeface="Symbol"/>
                <a:cs typeface="Symbol"/>
              </a:rPr>
              <a:t></a:t>
            </a:r>
            <a:endParaRPr sz="27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5410200"/>
            <a:ext cx="7772400" cy="65466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8735" rIns="0" bIns="0" rtlCol="0">
            <a:spAutoFit/>
          </a:bodyPr>
          <a:lstStyle/>
          <a:p>
            <a:pPr marL="835025" marR="180340" indent="-287020">
              <a:lnSpc>
                <a:spcPct val="100000"/>
              </a:lnSpc>
              <a:spcBef>
                <a:spcPts val="305"/>
              </a:spcBef>
              <a:tabLst>
                <a:tab pos="83502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lang="en-US" sz="2000" spc="-10" dirty="0">
                <a:latin typeface="Times New Roman"/>
                <a:cs typeface="Times New Roman"/>
              </a:rPr>
              <a:t> 2 </a:t>
            </a:r>
            <a:r>
              <a:rPr lang="en-US" sz="2000" spc="-10" dirty="0" err="1">
                <a:latin typeface="Times New Roman"/>
                <a:cs typeface="Times New Roman"/>
              </a:rPr>
              <a:t>tín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hiệu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vào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khác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nhau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cho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ra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cùng</a:t>
            </a:r>
            <a:r>
              <a:rPr lang="en-US" sz="2000" dirty="0">
                <a:latin typeface="Times New Roman"/>
                <a:cs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thì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đây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14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154177"/>
            <a:ext cx="7109359" cy="15196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PHÂN LOẠI: HỆ ỔN ĐỊNH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Tín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hiệu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bị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chặn</a:t>
            </a:r>
            <a:endParaRPr sz="2400" dirty="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495"/>
              </a:spcBef>
              <a:tabLst>
                <a:tab pos="10991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chặn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326" y="1741487"/>
            <a:ext cx="1419225" cy="335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2205"/>
              </a:lnSpc>
            </a:pPr>
            <a:r>
              <a:rPr sz="1950" spc="20" dirty="0">
                <a:latin typeface="Times New Roman"/>
                <a:cs typeface="Times New Roman"/>
              </a:rPr>
              <a:t>|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dirty="0">
                <a:latin typeface="Symbol"/>
                <a:cs typeface="Symbol"/>
              </a:rPr>
              <a:t>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70" dirty="0">
                <a:latin typeface="Times New Roman"/>
                <a:cs typeface="Times New Roman"/>
              </a:rPr>
              <a:t>B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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8076"/>
            <a:ext cx="7455534" cy="113749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ổn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định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vào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-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ra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bị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chặn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(BIBO)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ổn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BIBO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mỗi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chặn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),  </a:t>
            </a:r>
            <a:r>
              <a:rPr lang="en-US" sz="2000" dirty="0" err="1">
                <a:latin typeface="Times New Roman"/>
                <a:cs typeface="Times New Roman"/>
              </a:rPr>
              <a:t>thì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chặn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7676" y="3230626"/>
            <a:ext cx="3213100" cy="3556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1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sz="1950" spc="20" dirty="0">
                <a:latin typeface="Times New Roman"/>
                <a:cs typeface="Times New Roman"/>
              </a:rPr>
              <a:t>|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|</a:t>
            </a:r>
            <a:r>
              <a:rPr sz="1950" spc="5" dirty="0">
                <a:latin typeface="Symbol"/>
                <a:cs typeface="Symbol"/>
              </a:rPr>
              <a:t>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i="1" spc="-60" dirty="0">
                <a:latin typeface="Times New Roman"/>
                <a:cs typeface="Times New Roman"/>
              </a:rPr>
              <a:t>B</a:t>
            </a:r>
            <a:r>
              <a:rPr sz="1725" spc="-89" baseline="-24154" dirty="0">
                <a:latin typeface="Times New Roman"/>
                <a:cs typeface="Times New Roman"/>
              </a:rPr>
              <a:t>1</a:t>
            </a:r>
            <a:r>
              <a:rPr sz="1725" spc="-30" baseline="-24154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Symbol"/>
                <a:cs typeface="Symbol"/>
              </a:rPr>
              <a:t>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Symbol"/>
                <a:cs typeface="Symbol"/>
              </a:rPr>
              <a:t>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Symbol"/>
                <a:cs typeface="Symbol"/>
              </a:rPr>
              <a:t></a:t>
            </a:r>
            <a:r>
              <a:rPr sz="1950" spc="155" dirty="0">
                <a:latin typeface="Times New Roman"/>
                <a:cs typeface="Times New Roman"/>
              </a:rPr>
              <a:t>|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y(t)|</a:t>
            </a:r>
            <a:r>
              <a:rPr sz="1950" spc="45" dirty="0">
                <a:latin typeface="Symbol"/>
                <a:cs typeface="Symbol"/>
              </a:rPr>
              <a:t>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B</a:t>
            </a:r>
            <a:r>
              <a:rPr sz="1725" baseline="-24154" dirty="0">
                <a:latin typeface="Times New Roman"/>
                <a:cs typeface="Times New Roman"/>
              </a:rPr>
              <a:t>2</a:t>
            </a:r>
            <a:r>
              <a:rPr sz="1725" spc="7" baseline="-24154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Symbol"/>
                <a:cs typeface="Symbol"/>
              </a:rPr>
              <a:t>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141" y="3604641"/>
            <a:ext cx="700532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655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Xác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định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những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sau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ổn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định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BIBO hay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endParaRPr sz="2400" dirty="0">
              <a:latin typeface="Times New Roman"/>
              <a:cs typeface="Times New Roman"/>
            </a:endParaRPr>
          </a:p>
          <a:p>
            <a:pPr marL="602615">
              <a:lnSpc>
                <a:spcPts val="3015"/>
              </a:lnSpc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exp</a:t>
            </a:r>
            <a:r>
              <a:rPr sz="2700" spc="-30" dirty="0">
                <a:latin typeface="Symbol"/>
                <a:cs typeface="Symbol"/>
              </a:rPr>
              <a:t></a:t>
            </a:r>
            <a:r>
              <a:rPr sz="1950" i="1" spc="-30" dirty="0">
                <a:latin typeface="Times New Roman"/>
                <a:cs typeface="Times New Roman"/>
              </a:rPr>
              <a:t>x</a:t>
            </a:r>
            <a:r>
              <a:rPr sz="1950" spc="-30" dirty="0">
                <a:latin typeface="Times New Roman"/>
                <a:cs typeface="Times New Roman"/>
              </a:rPr>
              <a:t>(</a:t>
            </a:r>
            <a:r>
              <a:rPr sz="1950" i="1" spc="-30" dirty="0">
                <a:latin typeface="Times New Roman"/>
                <a:cs typeface="Times New Roman"/>
              </a:rPr>
              <a:t>t</a:t>
            </a:r>
            <a:r>
              <a:rPr sz="1950" spc="-30" dirty="0">
                <a:latin typeface="Times New Roman"/>
                <a:cs typeface="Times New Roman"/>
              </a:rPr>
              <a:t>)</a:t>
            </a:r>
            <a:r>
              <a:rPr sz="2700" spc="-30" dirty="0">
                <a:latin typeface="Symbol"/>
                <a:cs typeface="Symbol"/>
              </a:rPr>
              <a:t></a:t>
            </a:r>
            <a:endParaRPr sz="27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6917" y="4971715"/>
            <a:ext cx="11874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10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3202" y="5248586"/>
            <a:ext cx="2184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40" dirty="0">
                <a:latin typeface="Symbol"/>
                <a:cs typeface="Symbol"/>
              </a:rPr>
              <a:t></a:t>
            </a:r>
            <a:r>
              <a:rPr sz="1150" spc="20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5672" y="4921878"/>
            <a:ext cx="673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4434" y="4992875"/>
            <a:ext cx="68199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i="1" spc="-40" dirty="0">
                <a:latin typeface="Times New Roman"/>
                <a:cs typeface="Times New Roman"/>
              </a:rPr>
              <a:t>x</a:t>
            </a:r>
            <a:r>
              <a:rPr sz="1950" spc="-40" dirty="0">
                <a:latin typeface="Times New Roman"/>
                <a:cs typeface="Times New Roman"/>
              </a:rPr>
              <a:t>(</a:t>
            </a:r>
            <a:r>
              <a:rPr sz="2050" i="1" spc="-40" dirty="0">
                <a:latin typeface="Symbol"/>
                <a:cs typeface="Symbol"/>
              </a:rPr>
              <a:t></a:t>
            </a:r>
            <a:r>
              <a:rPr sz="2050" i="1" spc="-30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7526" y="5007048"/>
            <a:ext cx="5962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200" y="1762188"/>
            <a:ext cx="335280" cy="29400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210"/>
              </a:lnSpc>
            </a:pPr>
            <a:r>
              <a:rPr sz="1950" spc="5" dirty="0">
                <a:latin typeface="Symbol"/>
                <a:cs typeface="Symbol"/>
              </a:rPr>
              <a:t>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2500" y="3222561"/>
            <a:ext cx="335280" cy="29400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210"/>
              </a:lnSpc>
            </a:pPr>
            <a:r>
              <a:rPr sz="1950" spc="5" dirty="0">
                <a:latin typeface="Symbol"/>
                <a:cs typeface="Symbol"/>
              </a:rPr>
              <a:t>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3001" y="20827"/>
            <a:ext cx="30187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 Black"/>
                <a:cs typeface="Arial Black"/>
              </a:rPr>
              <a:t>15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3375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NỘI DUNG CHÍNH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5886450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loại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liên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tục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biến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Linear time-invariant system -</a:t>
            </a:r>
            <a:r>
              <a:rPr lang="en-US" sz="24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LTI)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chất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LTI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diễn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bởi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trình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vi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6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16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62684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TUYẾN TÍNH BẤT BIẾN: ĐỊNH NGHĨA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726045" cy="113749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biến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(LTI)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biến</a:t>
            </a: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sz="2000" dirty="0">
                <a:latin typeface="Times New Roman"/>
                <a:cs typeface="Times New Roman"/>
              </a:rPr>
              <a:t>LTI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biến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theo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thời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9500" y="24003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8400" y="24130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5443" y="2012871"/>
            <a:ext cx="31832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31770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i="1" spc="-7" baseline="-24154" dirty="0">
                <a:latin typeface="Times New Roman"/>
                <a:cs typeface="Times New Roman"/>
              </a:rPr>
              <a:t>i</a:t>
            </a:r>
            <a:r>
              <a:rPr sz="1725" i="1" spc="-52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	</a:t>
            </a:r>
            <a:r>
              <a:rPr sz="1950" i="1" spc="5" dirty="0">
                <a:latin typeface="Times New Roman"/>
                <a:cs typeface="Times New Roman"/>
              </a:rPr>
              <a:t>y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142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544" y="3086201"/>
            <a:ext cx="1530122" cy="75597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endParaRPr sz="2000" dirty="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500"/>
              </a:spcBef>
            </a:pP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4000" y="4132131"/>
            <a:ext cx="8967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3846" y="3997135"/>
            <a:ext cx="1257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1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1648" y="4491434"/>
            <a:ext cx="2254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90" dirty="0">
                <a:latin typeface="Times New Roman"/>
                <a:cs typeface="Times New Roman"/>
              </a:rPr>
              <a:t>i</a:t>
            </a:r>
            <a:r>
              <a:rPr sz="1150" spc="-65" dirty="0">
                <a:latin typeface="Symbol"/>
                <a:cs typeface="Symbol"/>
              </a:rPr>
              <a:t>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1840" y="3362008"/>
            <a:ext cx="1257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1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1666" y="3339678"/>
            <a:ext cx="4892675" cy="1159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480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i="1" spc="-95" dirty="0">
                <a:latin typeface="Times New Roman"/>
                <a:cs typeface="Times New Roman"/>
              </a:rPr>
              <a:t>a</a:t>
            </a:r>
            <a:r>
              <a:rPr sz="1725" spc="150" baseline="-24154" dirty="0">
                <a:latin typeface="Times New Roman"/>
                <a:cs typeface="Times New Roman"/>
              </a:rPr>
              <a:t>1</a:t>
            </a:r>
            <a:r>
              <a:rPr sz="1950" i="1" spc="-110" dirty="0">
                <a:latin typeface="Times New Roman"/>
                <a:cs typeface="Times New Roman"/>
              </a:rPr>
              <a:t>x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1725" spc="-254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a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-172" baseline="-24154" dirty="0">
                <a:latin typeface="Times New Roman"/>
                <a:cs typeface="Times New Roman"/>
              </a:rPr>
              <a:t> </a:t>
            </a:r>
            <a:r>
              <a:rPr sz="1950" i="1" spc="20" dirty="0">
                <a:latin typeface="Times New Roman"/>
                <a:cs typeface="Times New Roman"/>
              </a:rPr>
              <a:t>x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spc="185" dirty="0">
                <a:latin typeface="Symbol"/>
                <a:cs typeface="Symbol"/>
              </a:rPr>
              <a:t></a:t>
            </a:r>
            <a:r>
              <a:rPr sz="1950" spc="875" dirty="0">
                <a:latin typeface="Arial"/>
                <a:cs typeface="Arial"/>
              </a:rPr>
              <a:t></a:t>
            </a:r>
            <a:r>
              <a:rPr sz="1950" spc="35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85" dirty="0">
                <a:latin typeface="Times New Roman"/>
                <a:cs typeface="Times New Roman"/>
              </a:rPr>
              <a:t>a</a:t>
            </a:r>
            <a:r>
              <a:rPr sz="1725" i="1" spc="22" baseline="-24154" dirty="0">
                <a:latin typeface="Times New Roman"/>
                <a:cs typeface="Times New Roman"/>
              </a:rPr>
              <a:t>N </a:t>
            </a:r>
            <a:r>
              <a:rPr sz="1950" i="1" spc="65" dirty="0">
                <a:latin typeface="Times New Roman"/>
                <a:cs typeface="Times New Roman"/>
              </a:rPr>
              <a:t>x</a:t>
            </a:r>
            <a:r>
              <a:rPr sz="1725" i="1" spc="22" baseline="-24154" dirty="0">
                <a:latin typeface="Times New Roman"/>
                <a:cs typeface="Times New Roman"/>
              </a:rPr>
              <a:t>N</a:t>
            </a:r>
            <a:r>
              <a:rPr sz="1725" i="1" spc="67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4425" spc="397" baseline="-8474" dirty="0">
                <a:latin typeface="Symbol"/>
                <a:cs typeface="Symbol"/>
              </a:rPr>
              <a:t>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97" baseline="-24154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x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52" baseline="-24154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-3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  <a:p>
            <a:pPr marR="744220" algn="r">
              <a:lnSpc>
                <a:spcPts val="1345"/>
              </a:lnSpc>
              <a:spcBef>
                <a:spcPts val="150"/>
              </a:spcBef>
            </a:pPr>
            <a:r>
              <a:rPr sz="1150" i="1" spc="85" dirty="0">
                <a:latin typeface="Times New Roman"/>
                <a:cs typeface="Times New Roman"/>
              </a:rPr>
              <a:t>i</a:t>
            </a:r>
            <a:r>
              <a:rPr sz="1150" spc="-65" dirty="0">
                <a:latin typeface="Symbol"/>
                <a:cs typeface="Symbol"/>
              </a:rPr>
              <a:t>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3504"/>
              </a:lnSpc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i="1" spc="-95" dirty="0">
                <a:latin typeface="Times New Roman"/>
                <a:cs typeface="Times New Roman"/>
              </a:rPr>
              <a:t>a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1725" spc="-165" baseline="-24154" dirty="0">
                <a:latin typeface="Times New Roman"/>
                <a:cs typeface="Times New Roman"/>
              </a:rPr>
              <a:t> </a:t>
            </a:r>
            <a:r>
              <a:rPr sz="1950" i="1" spc="-75" dirty="0">
                <a:latin typeface="Times New Roman"/>
                <a:cs typeface="Times New Roman"/>
              </a:rPr>
              <a:t>y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1725" spc="-254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a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-30" baseline="-24154" dirty="0">
                <a:latin typeface="Times New Roman"/>
                <a:cs typeface="Times New Roman"/>
              </a:rPr>
              <a:t> </a:t>
            </a:r>
            <a:r>
              <a:rPr sz="1950" i="1" spc="45" dirty="0">
                <a:latin typeface="Times New Roman"/>
                <a:cs typeface="Times New Roman"/>
              </a:rPr>
              <a:t>y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180" dirty="0">
                <a:latin typeface="Symbol"/>
                <a:cs typeface="Symbol"/>
              </a:rPr>
              <a:t></a:t>
            </a:r>
            <a:r>
              <a:rPr sz="1950" spc="875" dirty="0">
                <a:latin typeface="Arial"/>
                <a:cs typeface="Arial"/>
              </a:rPr>
              <a:t></a:t>
            </a:r>
            <a:r>
              <a:rPr sz="1950" spc="35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85" dirty="0">
                <a:latin typeface="Times New Roman"/>
                <a:cs typeface="Times New Roman"/>
              </a:rPr>
              <a:t>a</a:t>
            </a:r>
            <a:r>
              <a:rPr sz="1725" i="1" spc="22" baseline="-24154" dirty="0">
                <a:latin typeface="Times New Roman"/>
                <a:cs typeface="Times New Roman"/>
              </a:rPr>
              <a:t>N</a:t>
            </a:r>
            <a:r>
              <a:rPr sz="1725" i="1" spc="157" baseline="-24154" dirty="0">
                <a:latin typeface="Times New Roman"/>
                <a:cs typeface="Times New Roman"/>
              </a:rPr>
              <a:t> </a:t>
            </a:r>
            <a:r>
              <a:rPr sz="1950" i="1" spc="100" dirty="0">
                <a:latin typeface="Times New Roman"/>
                <a:cs typeface="Times New Roman"/>
              </a:rPr>
              <a:t>y</a:t>
            </a:r>
            <a:r>
              <a:rPr sz="1725" i="1" spc="22" baseline="-24154" dirty="0">
                <a:latin typeface="Times New Roman"/>
                <a:cs typeface="Times New Roman"/>
              </a:rPr>
              <a:t>N</a:t>
            </a:r>
            <a:r>
              <a:rPr sz="1725" i="1" spc="67" baseline="-2415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4425" spc="397" baseline="-8474" dirty="0">
                <a:latin typeface="Symbol"/>
                <a:cs typeface="Symbol"/>
              </a:rPr>
              <a:t>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37" baseline="-24154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y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52" baseline="-24154" dirty="0">
                <a:latin typeface="Times New Roman"/>
                <a:cs typeface="Times New Roman"/>
              </a:rPr>
              <a:t> </a:t>
            </a:r>
            <a:r>
              <a:rPr sz="1950" spc="-190" dirty="0">
                <a:latin typeface="Times New Roman"/>
                <a:cs typeface="Times New Roman"/>
              </a:rPr>
              <a:t>(</a:t>
            </a:r>
            <a:r>
              <a:rPr sz="1950" i="1" spc="-55" dirty="0">
                <a:latin typeface="Times New Roman"/>
                <a:cs typeface="Times New Roman"/>
              </a:rPr>
              <a:t>t</a:t>
            </a:r>
            <a:r>
              <a:rPr sz="1950" spc="-16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4736719"/>
            <a:ext cx="1827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-10" dirty="0" err="1">
                <a:latin typeface="Times New Roman"/>
                <a:cs typeface="Times New Roman"/>
              </a:rPr>
              <a:t>Bất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biến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4953304"/>
            <a:ext cx="1049146" cy="86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37500"/>
              </a:lnSpc>
              <a:spcBef>
                <a:spcPts val="100"/>
              </a:spcBef>
            </a:pP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46576" y="4955285"/>
            <a:ext cx="1532890" cy="8128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i="1" spc="-7" baseline="-24154" dirty="0">
                <a:latin typeface="Times New Roman"/>
                <a:cs typeface="Times New Roman"/>
              </a:rPr>
              <a:t>i</a:t>
            </a:r>
            <a:r>
              <a:rPr sz="1725" i="1" spc="-82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i="1" spc="-9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t</a:t>
            </a:r>
            <a:r>
              <a:rPr sz="1725" spc="52" baseline="-24154" dirty="0">
                <a:latin typeface="Times New Roman"/>
                <a:cs typeface="Times New Roman"/>
              </a:rPr>
              <a:t>0</a:t>
            </a:r>
            <a:r>
              <a:rPr sz="1725" spc="-150" baseline="-24154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60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y</a:t>
            </a:r>
            <a:r>
              <a:rPr sz="1725" i="1" spc="15" baseline="-24154" dirty="0">
                <a:latin typeface="Times New Roman"/>
                <a:cs typeface="Times New Roman"/>
              </a:rPr>
              <a:t>i</a:t>
            </a:r>
            <a:r>
              <a:rPr sz="1725" i="1" spc="-75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t</a:t>
            </a:r>
            <a:r>
              <a:rPr sz="1725" spc="52" baseline="-24154" dirty="0">
                <a:latin typeface="Times New Roman"/>
                <a:cs typeface="Times New Roman"/>
              </a:rPr>
              <a:t>0</a:t>
            </a:r>
            <a:r>
              <a:rPr sz="1725" spc="-150" baseline="-24154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3620718" y="214804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17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5712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ĐÁP ỨNG XUNG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079615" cy="150938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Đáp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ứng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xung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của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LTI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ĐN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dirty="0">
                <a:latin typeface="Times New Roman"/>
                <a:cs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xung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đơn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vị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delta).</a:t>
            </a: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Thường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941" y="3757041"/>
            <a:ext cx="7586980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Đối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với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hiệu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vào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tùy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ý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x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), 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ta </a:t>
            </a:r>
            <a:r>
              <a:rPr lang="en-US" sz="2400" b="1" spc="-15" dirty="0" err="1">
                <a:solidFill>
                  <a:srgbClr val="000099"/>
                </a:solidFill>
                <a:latin typeface="Times New Roman"/>
                <a:cs typeface="Times New Roman"/>
              </a:rPr>
              <a:t>muốn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5" dirty="0" err="1">
                <a:solidFill>
                  <a:srgbClr val="000099"/>
                </a:solidFill>
                <a:latin typeface="Times New Roman"/>
                <a:cs typeface="Times New Roman"/>
              </a:rPr>
              <a:t>tìm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5" dirty="0" err="1">
                <a:solidFill>
                  <a:srgbClr val="000099"/>
                </a:solidFill>
                <a:latin typeface="Times New Roman"/>
                <a:cs typeface="Times New Roman"/>
              </a:rPr>
              <a:t>tín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5" dirty="0" err="1">
                <a:solidFill>
                  <a:srgbClr val="000099"/>
                </a:solidFill>
                <a:latin typeface="Times New Roman"/>
                <a:cs typeface="Times New Roman"/>
              </a:rPr>
              <a:t>hiệu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5" dirty="0" err="1">
                <a:solidFill>
                  <a:srgbClr val="000099"/>
                </a:solidFill>
                <a:latin typeface="Times New Roman"/>
                <a:cs typeface="Times New Roman"/>
              </a:rPr>
              <a:t>ra</a:t>
            </a:r>
            <a:r>
              <a:rPr lang="en-US"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Phương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pháp</a:t>
            </a:r>
            <a:r>
              <a:rPr sz="2000" dirty="0">
                <a:latin typeface="Times New Roman"/>
                <a:cs typeface="Times New Roman"/>
              </a:rPr>
              <a:t> 1: </a:t>
            </a:r>
            <a:r>
              <a:rPr lang="en-US" sz="2000" spc="-5" dirty="0" err="1">
                <a:latin typeface="Times New Roman"/>
                <a:cs typeface="Times New Roman"/>
              </a:rPr>
              <a:t>Phương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trình</a:t>
            </a:r>
            <a:r>
              <a:rPr lang="en-US" sz="2000" spc="-5" dirty="0">
                <a:latin typeface="Times New Roman"/>
                <a:cs typeface="Times New Roman"/>
              </a:rPr>
              <a:t> vi </a:t>
            </a:r>
            <a:r>
              <a:rPr lang="en-US" sz="2000" spc="-5" dirty="0" err="1">
                <a:latin typeface="Times New Roman"/>
                <a:cs typeface="Times New Roman"/>
              </a:rPr>
              <a:t>phân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Phương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pháp</a:t>
            </a:r>
            <a:r>
              <a:rPr lang="en-US" sz="2000" dirty="0">
                <a:latin typeface="Times New Roman"/>
                <a:cs typeface="Times New Roman"/>
              </a:rPr>
              <a:t> 2: </a:t>
            </a:r>
            <a:r>
              <a:rPr lang="en-US" sz="2000" dirty="0" err="1">
                <a:latin typeface="Times New Roman"/>
                <a:cs typeface="Times New Roman"/>
              </a:rPr>
              <a:t>Tích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chập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Phương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pháp</a:t>
            </a:r>
            <a:r>
              <a:rPr lang="en-US" sz="2000" dirty="0">
                <a:latin typeface="Times New Roman"/>
                <a:cs typeface="Times New Roman"/>
              </a:rPr>
              <a:t> 3: </a:t>
            </a:r>
            <a:r>
              <a:rPr lang="en-US" sz="2000" dirty="0" err="1">
                <a:latin typeface="Times New Roman"/>
                <a:cs typeface="Times New Roman"/>
              </a:rPr>
              <a:t>Biến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đổi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Fouries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biến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đổi</a:t>
            </a:r>
            <a:r>
              <a:rPr lang="en-US" sz="2000" dirty="0">
                <a:latin typeface="Times New Roman"/>
                <a:cs typeface="Times New Roman"/>
              </a:rPr>
              <a:t> Laplace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0915" y="2595088"/>
            <a:ext cx="10528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Symbol"/>
                <a:cs typeface="Symbol"/>
              </a:rPr>
              <a:t></a:t>
            </a:r>
            <a:r>
              <a:rPr sz="2100" i="1" spc="-27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7100" y="29972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6000" y="30099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42924"/>
                </a:moveTo>
                <a:lnTo>
                  <a:pt x="1168400" y="76200"/>
                </a:lnTo>
                <a:lnTo>
                  <a:pt x="1234948" y="42925"/>
                </a:lnTo>
                <a:lnTo>
                  <a:pt x="1168400" y="42924"/>
                </a:lnTo>
                <a:close/>
              </a:path>
              <a:path w="1244600" h="76200">
                <a:moveTo>
                  <a:pt x="1168400" y="33399"/>
                </a:moveTo>
                <a:lnTo>
                  <a:pt x="1168400" y="42924"/>
                </a:lnTo>
                <a:lnTo>
                  <a:pt x="1181100" y="42925"/>
                </a:lnTo>
                <a:lnTo>
                  <a:pt x="1181100" y="33400"/>
                </a:lnTo>
                <a:lnTo>
                  <a:pt x="1168400" y="33399"/>
                </a:lnTo>
                <a:close/>
              </a:path>
              <a:path w="1244600" h="76200">
                <a:moveTo>
                  <a:pt x="1168400" y="0"/>
                </a:moveTo>
                <a:lnTo>
                  <a:pt x="1168400" y="33399"/>
                </a:lnTo>
                <a:lnTo>
                  <a:pt x="1181100" y="33400"/>
                </a:lnTo>
                <a:lnTo>
                  <a:pt x="1181100" y="42925"/>
                </a:lnTo>
                <a:lnTo>
                  <a:pt x="1234950" y="42924"/>
                </a:lnTo>
                <a:lnTo>
                  <a:pt x="1244600" y="38100"/>
                </a:lnTo>
                <a:lnTo>
                  <a:pt x="1168400" y="0"/>
                </a:lnTo>
                <a:close/>
              </a:path>
              <a:path w="1244600" h="76200">
                <a:moveTo>
                  <a:pt x="0" y="33274"/>
                </a:moveTo>
                <a:lnTo>
                  <a:pt x="0" y="42799"/>
                </a:lnTo>
                <a:lnTo>
                  <a:pt x="1168400" y="42924"/>
                </a:lnTo>
                <a:lnTo>
                  <a:pt x="1168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1971" y="2609721"/>
            <a:ext cx="1033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i="1" spc="4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3441700" y="271145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18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6880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TÍCH CHẬP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506334" cy="113749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Dẫn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giải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lang="vi-VN" sz="2000" spc="5" dirty="0">
                <a:latin typeface="Times New Roman"/>
                <a:cs typeface="Times New Roman"/>
              </a:rPr>
              <a:t>Mọi tín hiệu có </a:t>
            </a:r>
            <a:r>
              <a:rPr lang="en-US" sz="2000" spc="5" dirty="0" err="1">
                <a:latin typeface="Times New Roman"/>
                <a:cs typeface="Times New Roman"/>
              </a:rPr>
              <a:t>được</a:t>
            </a:r>
            <a:r>
              <a:rPr lang="en-US" sz="2000" spc="5" dirty="0">
                <a:latin typeface="Times New Roman"/>
                <a:cs typeface="Times New Roman"/>
              </a:rPr>
              <a:t> x</a:t>
            </a:r>
            <a:r>
              <a:rPr lang="vi-VN" sz="2000" spc="5" dirty="0">
                <a:latin typeface="Times New Roman"/>
                <a:cs typeface="Times New Roman"/>
              </a:rPr>
              <a:t>ấp xỉ </a:t>
            </a:r>
            <a:r>
              <a:rPr lang="en-US" sz="2000" spc="5" dirty="0" err="1">
                <a:latin typeface="Times New Roman"/>
                <a:cs typeface="Times New Roman"/>
              </a:rPr>
              <a:t>thành</a:t>
            </a:r>
            <a:r>
              <a:rPr lang="vi-VN" sz="2000" spc="5" dirty="0">
                <a:latin typeface="Times New Roman"/>
                <a:cs typeface="Times New Roman"/>
              </a:rPr>
              <a:t> </a:t>
            </a:r>
            <a:r>
              <a:rPr lang="vi-VN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tổng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của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một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dãy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liên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tục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hàm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delta</a:t>
            </a:r>
            <a:endParaRPr lang="vi-VN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4623" y="2442941"/>
            <a:ext cx="30035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55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601" y="2474877"/>
            <a:ext cx="11874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210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5618" y="2360387"/>
            <a:ext cx="21780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2034" y="2425278"/>
            <a:ext cx="25844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150" spc="65" dirty="0">
                <a:latin typeface="Symbol"/>
                <a:cs typeface="Symbol"/>
              </a:rPr>
              <a:t></a:t>
            </a:r>
            <a:r>
              <a:rPr sz="1150" spc="20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spc="30" dirty="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9022" y="2509881"/>
            <a:ext cx="59372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086" y="2853581"/>
            <a:ext cx="74866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" spc="52" baseline="36231" dirty="0">
                <a:latin typeface="Symbol"/>
                <a:cs typeface="Symbol"/>
              </a:rPr>
              <a:t></a:t>
            </a:r>
            <a:r>
              <a:rPr sz="1725" spc="52" baseline="36231" dirty="0">
                <a:latin typeface="Times New Roman"/>
                <a:cs typeface="Times New Roman"/>
              </a:rPr>
              <a:t>0</a:t>
            </a:r>
            <a:r>
              <a:rPr sz="1725" spc="-67" baseline="36231" dirty="0">
                <a:latin typeface="Times New Roman"/>
                <a:cs typeface="Times New Roman"/>
              </a:rPr>
              <a:t> </a:t>
            </a: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7598" y="2495652"/>
            <a:ext cx="167830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5" dirty="0">
                <a:latin typeface="Times New Roman"/>
                <a:cs typeface="Times New Roman"/>
              </a:rPr>
              <a:t>x</a:t>
            </a:r>
            <a:r>
              <a:rPr sz="1950" spc="1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950" spc="15" dirty="0">
                <a:latin typeface="Symbol"/>
                <a:cs typeface="Symbol"/>
              </a:rPr>
              <a:t>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2050" i="1" spc="15" dirty="0">
                <a:latin typeface="Symbol"/>
                <a:cs typeface="Symbol"/>
              </a:rPr>
              <a:t></a:t>
            </a:r>
            <a:r>
              <a:rPr sz="2050" i="1" spc="-2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n</a:t>
            </a:r>
            <a:r>
              <a:rPr sz="1950" spc="40" dirty="0">
                <a:latin typeface="Symbol"/>
                <a:cs typeface="Symbol"/>
              </a:rPr>
              <a:t>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r>
              <a:rPr sz="1950" spc="40" dirty="0">
                <a:latin typeface="Symbol"/>
                <a:cs typeface="Symbol"/>
              </a:rPr>
              <a:t>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4925" y="2495652"/>
            <a:ext cx="73660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-15" dirty="0">
                <a:latin typeface="Symbol"/>
                <a:cs typeface="Symbol"/>
              </a:rPr>
              <a:t></a:t>
            </a:r>
            <a:r>
              <a:rPr sz="2050" i="1" spc="-1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-45" dirty="0">
                <a:latin typeface="Times New Roman"/>
                <a:cs typeface="Times New Roman"/>
              </a:rPr>
              <a:t>lim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299" y="2495652"/>
            <a:ext cx="132080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-40" dirty="0">
                <a:latin typeface="Times New Roman"/>
                <a:cs typeface="Times New Roman"/>
              </a:rPr>
              <a:t>x</a:t>
            </a:r>
            <a:r>
              <a:rPr sz="1950" spc="-40" dirty="0">
                <a:latin typeface="Times New Roman"/>
                <a:cs typeface="Times New Roman"/>
              </a:rPr>
              <a:t>(</a:t>
            </a:r>
            <a:r>
              <a:rPr sz="2050" i="1" spc="-40" dirty="0">
                <a:latin typeface="Symbol"/>
                <a:cs typeface="Symbol"/>
              </a:rPr>
              <a:t>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)</a:t>
            </a:r>
            <a:r>
              <a:rPr sz="2050" i="1" spc="-40" dirty="0">
                <a:latin typeface="Symbol"/>
                <a:cs typeface="Symbol"/>
              </a:rPr>
              <a:t></a:t>
            </a:r>
            <a:r>
              <a:rPr sz="2050" i="1" spc="-2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2050" i="1" spc="55" dirty="0">
                <a:latin typeface="Symbol"/>
                <a:cs typeface="Symbol"/>
              </a:rPr>
              <a:t>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r>
              <a:rPr sz="1950" i="1" spc="45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4865" y="1769841"/>
            <a:ext cx="29972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50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1633" y="1801777"/>
            <a:ext cx="11811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210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6329" y="1687287"/>
            <a:ext cx="21717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23" y="1752178"/>
            <a:ext cx="257810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150" spc="60" dirty="0">
                <a:latin typeface="Symbol"/>
                <a:cs typeface="Symbol"/>
              </a:rPr>
              <a:t></a:t>
            </a:r>
            <a:r>
              <a:rPr sz="1150" spc="15" dirty="0">
                <a:latin typeface="Symbol"/>
                <a:cs typeface="Symbol"/>
              </a:rPr>
              <a:t></a:t>
            </a:r>
            <a:endParaRPr sz="11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spc="30" dirty="0">
                <a:latin typeface="Symbol"/>
                <a:cs typeface="Symbol"/>
              </a:rPr>
              <a:t></a:t>
            </a:r>
            <a:endParaRPr sz="1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8425" y="1836781"/>
            <a:ext cx="75755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100" dirty="0">
                <a:latin typeface="Times New Roman"/>
                <a:cs typeface="Times New Roman"/>
              </a:rPr>
              <a:t>z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n</a:t>
            </a:r>
            <a:r>
              <a:rPr sz="1950" spc="70" dirty="0">
                <a:latin typeface="Symbol"/>
                <a:cs typeface="Symbol"/>
              </a:rPr>
              <a:t>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40" dirty="0">
                <a:latin typeface="Symbol"/>
                <a:cs typeface="Symbol"/>
              </a:rPr>
              <a:t>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0580" y="2180481"/>
            <a:ext cx="74866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" spc="52" baseline="36231" dirty="0">
                <a:latin typeface="Symbol"/>
                <a:cs typeface="Symbol"/>
              </a:rPr>
              <a:t></a:t>
            </a:r>
            <a:r>
              <a:rPr sz="1725" spc="52" baseline="36231" dirty="0">
                <a:latin typeface="Times New Roman"/>
                <a:cs typeface="Times New Roman"/>
              </a:rPr>
              <a:t>0</a:t>
            </a:r>
            <a:r>
              <a:rPr sz="1725" spc="-67" baseline="36231" dirty="0">
                <a:latin typeface="Times New Roman"/>
                <a:cs typeface="Times New Roman"/>
              </a:rPr>
              <a:t> </a:t>
            </a: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9341" y="1822642"/>
            <a:ext cx="1273175" cy="343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25" dirty="0">
                <a:latin typeface="Times New Roman"/>
                <a:cs typeface="Times New Roman"/>
              </a:rPr>
              <a:t>z</a:t>
            </a:r>
            <a:r>
              <a:rPr sz="1950" spc="-25" dirty="0">
                <a:latin typeface="Times New Roman"/>
                <a:cs typeface="Times New Roman"/>
              </a:rPr>
              <a:t>(</a:t>
            </a:r>
            <a:r>
              <a:rPr sz="2050" i="1" spc="-25" dirty="0">
                <a:latin typeface="Symbol"/>
                <a:cs typeface="Symbol"/>
              </a:rPr>
              <a:t></a:t>
            </a:r>
            <a:r>
              <a:rPr sz="2050" i="1" spc="-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r>
              <a:rPr sz="2050" i="1" spc="1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-45" dirty="0">
                <a:latin typeface="Times New Roman"/>
                <a:cs typeface="Times New Roman"/>
              </a:rPr>
              <a:t>lim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9943" y="3602246"/>
            <a:ext cx="5853030" cy="194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19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154177"/>
            <a:ext cx="7835900" cy="219932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HỆ LTI: TÍCH CHẬP</a:t>
            </a: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Dẫn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giải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vi-VN" sz="2000" spc="5" dirty="0">
                <a:latin typeface="Times New Roman"/>
                <a:cs typeface="Times New Roman"/>
              </a:rPr>
              <a:t>Mọi tín hiệu có </a:t>
            </a:r>
            <a:r>
              <a:rPr lang="en-US" sz="2000" spc="5" dirty="0" err="1">
                <a:latin typeface="Times New Roman"/>
                <a:cs typeface="Times New Roman"/>
              </a:rPr>
              <a:t>được</a:t>
            </a:r>
            <a:r>
              <a:rPr lang="en-US" sz="2000" spc="5" dirty="0">
                <a:latin typeface="Times New Roman"/>
                <a:cs typeface="Times New Roman"/>
              </a:rPr>
              <a:t> x</a:t>
            </a:r>
            <a:r>
              <a:rPr lang="vi-VN" sz="2000" spc="5" dirty="0">
                <a:latin typeface="Times New Roman"/>
                <a:cs typeface="Times New Roman"/>
              </a:rPr>
              <a:t>ấp xỉ </a:t>
            </a:r>
            <a:r>
              <a:rPr lang="en-US" sz="2000" spc="5" dirty="0" err="1">
                <a:latin typeface="Times New Roman"/>
                <a:cs typeface="Times New Roman"/>
              </a:rPr>
              <a:t>thành</a:t>
            </a:r>
            <a:r>
              <a:rPr lang="vi-VN" sz="2000" spc="5" dirty="0">
                <a:latin typeface="Times New Roman"/>
                <a:cs typeface="Times New Roman"/>
              </a:rPr>
              <a:t> </a:t>
            </a:r>
            <a:r>
              <a:rPr lang="vi-VN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tổng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của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một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dãy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liên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tục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hàm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delta</a:t>
            </a:r>
            <a:endParaRPr lang="vi-VN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endParaRPr lang="vi-VN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223" y="2071466"/>
            <a:ext cx="30035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55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201" y="2103402"/>
            <a:ext cx="11874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210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0218" y="1988912"/>
            <a:ext cx="21780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6634" y="2053803"/>
            <a:ext cx="25844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150" spc="65" dirty="0">
                <a:latin typeface="Symbol"/>
                <a:cs typeface="Symbol"/>
              </a:rPr>
              <a:t></a:t>
            </a:r>
            <a:r>
              <a:rPr sz="1150" spc="20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spc="30" dirty="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2198" y="2138406"/>
            <a:ext cx="60452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n</a:t>
            </a:r>
            <a:r>
              <a:rPr sz="1950" spc="65" dirty="0">
                <a:latin typeface="Symbol"/>
                <a:cs typeface="Symbol"/>
              </a:rPr>
              <a:t>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2834" y="2138406"/>
            <a:ext cx="53340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-45" dirty="0">
                <a:latin typeface="Times New Roman"/>
                <a:cs typeface="Times New Roman"/>
              </a:rPr>
              <a:t>lim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3622" y="2138406"/>
            <a:ext cx="59372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4686" y="2482106"/>
            <a:ext cx="74866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" spc="52" baseline="36231" dirty="0">
                <a:latin typeface="Symbol"/>
                <a:cs typeface="Symbol"/>
              </a:rPr>
              <a:t></a:t>
            </a:r>
            <a:r>
              <a:rPr sz="1725" spc="52" baseline="36231" dirty="0">
                <a:latin typeface="Times New Roman"/>
                <a:cs typeface="Times New Roman"/>
              </a:rPr>
              <a:t>0</a:t>
            </a:r>
            <a:r>
              <a:rPr sz="1725" spc="-67" baseline="36231" dirty="0">
                <a:latin typeface="Times New Roman"/>
                <a:cs typeface="Times New Roman"/>
              </a:rPr>
              <a:t> </a:t>
            </a: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089" y="2124177"/>
            <a:ext cx="111061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-15" dirty="0">
                <a:latin typeface="Symbol"/>
                <a:cs typeface="Symbol"/>
              </a:rPr>
              <a:t></a:t>
            </a:r>
            <a:r>
              <a:rPr sz="2050" i="1" spc="-24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r>
              <a:rPr sz="1950" i="1" spc="-90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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n</a:t>
            </a:r>
            <a:r>
              <a:rPr sz="1950" spc="40" dirty="0">
                <a:latin typeface="Symbol"/>
                <a:cs typeface="Symbol"/>
              </a:rPr>
              <a:t>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r>
              <a:rPr sz="1950" spc="40" dirty="0">
                <a:latin typeface="Symbol"/>
                <a:cs typeface="Symbol"/>
              </a:rPr>
              <a:t>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7899" y="2124177"/>
            <a:ext cx="14300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-40" dirty="0">
                <a:latin typeface="Times New Roman"/>
                <a:cs typeface="Times New Roman"/>
              </a:rPr>
              <a:t>x</a:t>
            </a:r>
            <a:r>
              <a:rPr sz="1950" spc="-40" dirty="0">
                <a:latin typeface="Times New Roman"/>
                <a:cs typeface="Times New Roman"/>
              </a:rPr>
              <a:t>(</a:t>
            </a:r>
            <a:r>
              <a:rPr sz="2050" i="1" spc="-40" dirty="0">
                <a:latin typeface="Symbol"/>
                <a:cs typeface="Symbol"/>
              </a:rPr>
              <a:t></a:t>
            </a:r>
            <a:r>
              <a:rPr sz="2050" i="1" spc="-245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)</a:t>
            </a:r>
            <a:r>
              <a:rPr sz="2050" i="1" spc="-40" dirty="0">
                <a:latin typeface="Symbol"/>
                <a:cs typeface="Symbol"/>
              </a:rPr>
              <a:t></a:t>
            </a:r>
            <a:r>
              <a:rPr sz="2050" i="1" spc="-2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t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2050" i="1" spc="55" dirty="0">
                <a:latin typeface="Symbol"/>
                <a:cs typeface="Symbol"/>
              </a:rPr>
              <a:t></a:t>
            </a:r>
            <a:r>
              <a:rPr sz="2050" i="1" spc="-24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2700" y="3027593"/>
            <a:ext cx="44323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-50" dirty="0">
                <a:latin typeface="Symbol"/>
                <a:cs typeface="Symbol"/>
              </a:rPr>
              <a:t>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400" y="31877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63800" y="34290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2700" y="34417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27344" y="3041521"/>
            <a:ext cx="4064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35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844" y="3822013"/>
            <a:ext cx="2374900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-25" dirty="0" err="1">
                <a:latin typeface="Times New Roman"/>
                <a:cs typeface="Times New Roman"/>
              </a:rPr>
              <a:t>Bất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25" dirty="0" err="1">
                <a:latin typeface="Times New Roman"/>
                <a:cs typeface="Times New Roman"/>
              </a:rPr>
              <a:t>biến</a:t>
            </a:r>
            <a:endParaRPr sz="2000" dirty="0">
              <a:latin typeface="Times New Roman"/>
              <a:cs typeface="Times New Roman"/>
            </a:endParaRPr>
          </a:p>
          <a:p>
            <a:pPr marL="1438275">
              <a:lnSpc>
                <a:spcPts val="2440"/>
              </a:lnSpc>
            </a:pPr>
            <a:r>
              <a:rPr sz="2100" i="1" spc="-30" dirty="0">
                <a:latin typeface="Symbol"/>
                <a:cs typeface="Symbol"/>
              </a:rPr>
              <a:t>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i="1" spc="-10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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n</a:t>
            </a:r>
            <a:r>
              <a:rPr sz="1950" spc="30" dirty="0">
                <a:latin typeface="Symbol"/>
                <a:cs typeface="Symbol"/>
              </a:rPr>
              <a:t>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6500" y="42672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01900" y="45085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0800" y="45212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15990" y="4121021"/>
            <a:ext cx="910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15" dirty="0">
                <a:latin typeface="Times New Roman"/>
                <a:cs typeface="Times New Roman"/>
              </a:rPr>
              <a:t>h</a:t>
            </a:r>
            <a:r>
              <a:rPr sz="1950" spc="1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t </a:t>
            </a:r>
            <a:r>
              <a:rPr sz="1950" spc="50" dirty="0">
                <a:latin typeface="Symbol"/>
                <a:cs typeface="Symbol"/>
              </a:rPr>
              <a:t></a:t>
            </a:r>
            <a:r>
              <a:rPr sz="1950" spc="-360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n</a:t>
            </a:r>
            <a:r>
              <a:rPr sz="1950" spc="30" dirty="0">
                <a:latin typeface="Symbol"/>
                <a:cs typeface="Symbol"/>
              </a:rPr>
              <a:t>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6441" y="4889068"/>
            <a:ext cx="2228215" cy="93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endParaRPr sz="2000" dirty="0">
              <a:latin typeface="Times New Roman"/>
              <a:cs typeface="Times New Roman"/>
            </a:endParaRPr>
          </a:p>
          <a:p>
            <a:pPr marL="314325">
              <a:lnSpc>
                <a:spcPts val="535"/>
              </a:lnSpc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 dirty="0">
              <a:latin typeface="Symbol"/>
              <a:cs typeface="Symbol"/>
            </a:endParaRPr>
          </a:p>
          <a:p>
            <a:pPr marL="273050">
              <a:lnSpc>
                <a:spcPts val="2960"/>
              </a:lnSpc>
            </a:pPr>
            <a:r>
              <a:rPr sz="4425" spc="60" baseline="-8474" dirty="0">
                <a:latin typeface="Symbol"/>
                <a:cs typeface="Symbol"/>
              </a:rPr>
              <a:t></a:t>
            </a:r>
            <a:r>
              <a:rPr sz="4425" spc="-667" baseline="-8474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Times New Roman"/>
                <a:cs typeface="Times New Roman"/>
              </a:rPr>
              <a:t>x</a:t>
            </a:r>
            <a:r>
              <a:rPr sz="1950" spc="-15" dirty="0">
                <a:latin typeface="Times New Roman"/>
                <a:cs typeface="Times New Roman"/>
              </a:rPr>
              <a:t>(</a:t>
            </a:r>
            <a:r>
              <a:rPr sz="1950" i="1" spc="-15" dirty="0">
                <a:latin typeface="Times New Roman"/>
                <a:cs typeface="Times New Roman"/>
              </a:rPr>
              <a:t>n</a:t>
            </a:r>
            <a:r>
              <a:rPr sz="1950" spc="-15" dirty="0">
                <a:latin typeface="Symbol"/>
                <a:cs typeface="Symbol"/>
              </a:rPr>
              <a:t></a:t>
            </a:r>
            <a:r>
              <a:rPr sz="1950" spc="-15" dirty="0">
                <a:latin typeface="Times New Roman"/>
                <a:cs typeface="Times New Roman"/>
              </a:rPr>
              <a:t>)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n</a:t>
            </a:r>
            <a:r>
              <a:rPr sz="1950" spc="40" dirty="0">
                <a:latin typeface="Symbol"/>
                <a:cs typeface="Symbol"/>
              </a:rPr>
              <a:t>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r>
              <a:rPr sz="1950" spc="40" dirty="0">
                <a:latin typeface="Symbol"/>
                <a:cs typeface="Symbol"/>
              </a:rPr>
              <a:t></a:t>
            </a:r>
            <a:endParaRPr sz="1950" dirty="0">
              <a:latin typeface="Symbol"/>
              <a:cs typeface="Symbol"/>
            </a:endParaRPr>
          </a:p>
          <a:p>
            <a:pPr marL="229235">
              <a:lnSpc>
                <a:spcPct val="100000"/>
              </a:lnSpc>
              <a:spcBef>
                <a:spcPts val="160"/>
              </a:spcBef>
            </a:pP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</a:t>
            </a:r>
            <a:endParaRPr sz="11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4900" y="53594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00300" y="56007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075" y="42862"/>
                </a:lnTo>
                <a:lnTo>
                  <a:pt x="1181100" y="42862"/>
                </a:lnTo>
                <a:lnTo>
                  <a:pt x="1181100" y="33337"/>
                </a:lnTo>
                <a:lnTo>
                  <a:pt x="1235075" y="33337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1168400" y="42862"/>
                </a:lnTo>
                <a:lnTo>
                  <a:pt x="1168400" y="33337"/>
                </a:lnTo>
                <a:close/>
              </a:path>
              <a:path w="1244600" h="76200">
                <a:moveTo>
                  <a:pt x="1235075" y="33337"/>
                </a:moveTo>
                <a:lnTo>
                  <a:pt x="1181100" y="33337"/>
                </a:lnTo>
                <a:lnTo>
                  <a:pt x="1181100" y="42862"/>
                </a:lnTo>
                <a:lnTo>
                  <a:pt x="1235075" y="42862"/>
                </a:lnTo>
                <a:lnTo>
                  <a:pt x="1244600" y="38100"/>
                </a:lnTo>
                <a:lnTo>
                  <a:pt x="12350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9200" y="56134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075" y="42862"/>
                </a:lnTo>
                <a:lnTo>
                  <a:pt x="1181100" y="42862"/>
                </a:lnTo>
                <a:lnTo>
                  <a:pt x="1181100" y="33337"/>
                </a:lnTo>
                <a:lnTo>
                  <a:pt x="1235075" y="33337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1168400" y="42862"/>
                </a:lnTo>
                <a:lnTo>
                  <a:pt x="1168400" y="33337"/>
                </a:lnTo>
                <a:close/>
              </a:path>
              <a:path w="1244600" h="76200">
                <a:moveTo>
                  <a:pt x="1235075" y="33337"/>
                </a:moveTo>
                <a:lnTo>
                  <a:pt x="1181100" y="33337"/>
                </a:lnTo>
                <a:lnTo>
                  <a:pt x="1181100" y="42862"/>
                </a:lnTo>
                <a:lnTo>
                  <a:pt x="1235075" y="42862"/>
                </a:lnTo>
                <a:lnTo>
                  <a:pt x="1244600" y="38100"/>
                </a:lnTo>
                <a:lnTo>
                  <a:pt x="12350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49017" y="4986128"/>
            <a:ext cx="2165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4155" y="4963748"/>
            <a:ext cx="1985645" cy="71945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489"/>
              </a:spcBef>
            </a:pPr>
            <a:r>
              <a:rPr sz="4425" spc="52" baseline="-8474" dirty="0">
                <a:latin typeface="Symbol"/>
                <a:cs typeface="Symbol"/>
              </a:rPr>
              <a:t></a:t>
            </a:r>
            <a:r>
              <a:rPr sz="4425" spc="-667" baseline="-8474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n</a:t>
            </a:r>
            <a:r>
              <a:rPr sz="1950" spc="10" dirty="0">
                <a:latin typeface="Symbol"/>
                <a:cs typeface="Symbol"/>
              </a:rPr>
              <a:t></a:t>
            </a:r>
            <a:r>
              <a:rPr sz="1950" spc="10" dirty="0">
                <a:latin typeface="Times New Roman"/>
                <a:cs typeface="Times New Roman"/>
              </a:rPr>
              <a:t>)</a:t>
            </a:r>
            <a:r>
              <a:rPr sz="1950" i="1" spc="10" dirty="0">
                <a:latin typeface="Times New Roman"/>
                <a:cs typeface="Times New Roman"/>
              </a:rPr>
              <a:t>h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i="1" spc="-8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n</a:t>
            </a:r>
            <a:r>
              <a:rPr sz="1950" spc="35" dirty="0">
                <a:latin typeface="Symbol"/>
                <a:cs typeface="Symbol"/>
              </a:rPr>
              <a:t></a:t>
            </a:r>
            <a:r>
              <a:rPr sz="1950" spc="35" dirty="0">
                <a:latin typeface="Times New Roman"/>
                <a:cs typeface="Times New Roman"/>
              </a:rPr>
              <a:t>)</a:t>
            </a:r>
            <a:r>
              <a:rPr sz="1950" spc="35" dirty="0">
                <a:latin typeface="Symbol"/>
                <a:cs typeface="Symbol"/>
              </a:rPr>
              <a:t>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20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343661"/>
            <a:ext cx="65759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HỆ LTI: TÍCH CHẬP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898905"/>
            <a:ext cx="1978025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Tích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chập</a:t>
            </a:r>
            <a:endParaRPr sz="2400" dirty="0">
              <a:latin typeface="Times New Roman"/>
              <a:cs typeface="Times New Roman"/>
            </a:endParaRPr>
          </a:p>
          <a:p>
            <a:pPr marR="190500" algn="r">
              <a:lnSpc>
                <a:spcPct val="100000"/>
              </a:lnSpc>
              <a:spcBef>
                <a:spcPts val="16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15494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0600" y="17907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9500" y="18034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42924"/>
                </a:moveTo>
                <a:lnTo>
                  <a:pt x="1168400" y="76200"/>
                </a:lnTo>
                <a:lnTo>
                  <a:pt x="1234948" y="42925"/>
                </a:lnTo>
                <a:lnTo>
                  <a:pt x="1168400" y="42924"/>
                </a:lnTo>
                <a:close/>
              </a:path>
              <a:path w="1244600" h="76200">
                <a:moveTo>
                  <a:pt x="1168400" y="33399"/>
                </a:moveTo>
                <a:lnTo>
                  <a:pt x="1168400" y="42924"/>
                </a:lnTo>
                <a:lnTo>
                  <a:pt x="1181100" y="42925"/>
                </a:lnTo>
                <a:lnTo>
                  <a:pt x="1181100" y="33400"/>
                </a:lnTo>
                <a:lnTo>
                  <a:pt x="1168400" y="33399"/>
                </a:lnTo>
                <a:close/>
              </a:path>
              <a:path w="1244600" h="76200">
                <a:moveTo>
                  <a:pt x="1168400" y="0"/>
                </a:moveTo>
                <a:lnTo>
                  <a:pt x="1168400" y="33399"/>
                </a:lnTo>
                <a:lnTo>
                  <a:pt x="1181100" y="33400"/>
                </a:lnTo>
                <a:lnTo>
                  <a:pt x="1181100" y="42925"/>
                </a:lnTo>
                <a:lnTo>
                  <a:pt x="1234950" y="42924"/>
                </a:lnTo>
                <a:lnTo>
                  <a:pt x="1244600" y="38100"/>
                </a:lnTo>
                <a:lnTo>
                  <a:pt x="1168400" y="0"/>
                </a:lnTo>
                <a:close/>
              </a:path>
              <a:path w="1244600" h="76200">
                <a:moveTo>
                  <a:pt x="0" y="33274"/>
                </a:moveTo>
                <a:lnTo>
                  <a:pt x="0" y="42799"/>
                </a:lnTo>
                <a:lnTo>
                  <a:pt x="1168400" y="42924"/>
                </a:lnTo>
                <a:lnTo>
                  <a:pt x="1168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78076" y="1262627"/>
            <a:ext cx="2165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7625" y="1222216"/>
            <a:ext cx="234823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4425" spc="-322" baseline="-13182" dirty="0">
                <a:latin typeface="Symbol"/>
                <a:cs typeface="Symbol"/>
              </a:rPr>
              <a:t></a:t>
            </a:r>
            <a:r>
              <a:rPr sz="1725" spc="60" baseline="-53140" dirty="0">
                <a:latin typeface="Symbol"/>
                <a:cs typeface="Symbol"/>
              </a:rPr>
              <a:t></a:t>
            </a:r>
            <a:r>
              <a:rPr sz="1725" spc="30" baseline="-53140" dirty="0">
                <a:latin typeface="Symbol"/>
                <a:cs typeface="Symbol"/>
              </a:rPr>
              <a:t></a:t>
            </a:r>
            <a:r>
              <a:rPr sz="1725" spc="127" baseline="-53140" dirty="0">
                <a:latin typeface="Times New Roman"/>
                <a:cs typeface="Times New Roman"/>
              </a:rPr>
              <a:t> </a:t>
            </a: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-165" dirty="0">
                <a:latin typeface="Times New Roman"/>
                <a:cs typeface="Times New Roman"/>
              </a:rPr>
              <a:t>(</a:t>
            </a:r>
            <a:r>
              <a:rPr sz="2050" i="1" spc="-15" dirty="0">
                <a:latin typeface="Symbol"/>
                <a:cs typeface="Symbol"/>
              </a:rPr>
              <a:t>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i="1" spc="35" dirty="0">
                <a:latin typeface="Times New Roman"/>
                <a:cs typeface="Times New Roman"/>
              </a:rPr>
              <a:t>h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t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spc="120" dirty="0">
                <a:latin typeface="Symbol"/>
                <a:cs typeface="Symbol"/>
              </a:rPr>
              <a:t></a:t>
            </a:r>
            <a:r>
              <a:rPr sz="2050" i="1" spc="-15" dirty="0">
                <a:latin typeface="Symbol"/>
                <a:cs typeface="Symbol"/>
              </a:rPr>
              <a:t>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i="1" spc="5" dirty="0">
                <a:latin typeface="Times New Roman"/>
                <a:cs typeface="Times New Roman"/>
              </a:rPr>
              <a:t>d</a:t>
            </a:r>
            <a:r>
              <a:rPr sz="2050" i="1" spc="-15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843" y="2234311"/>
            <a:ext cx="7162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–	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Định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nghĩa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Tích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chập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2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0675" y="2705100"/>
            <a:ext cx="2465705" cy="542925"/>
          </a:xfrm>
          <a:custGeom>
            <a:avLst/>
            <a:gdLst/>
            <a:ahLst/>
            <a:cxnLst/>
            <a:rect l="l" t="t" r="r" b="b"/>
            <a:pathLst>
              <a:path w="2465704" h="542925">
                <a:moveTo>
                  <a:pt x="0" y="542925"/>
                </a:moveTo>
                <a:lnTo>
                  <a:pt x="2465451" y="542925"/>
                </a:lnTo>
                <a:lnTo>
                  <a:pt x="2465451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66078" y="2711961"/>
            <a:ext cx="2044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1791" y="2671668"/>
            <a:ext cx="234759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i="1" spc="9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4425" spc="-315" baseline="-13182" dirty="0">
                <a:latin typeface="Symbol"/>
                <a:cs typeface="Symbol"/>
              </a:rPr>
              <a:t></a:t>
            </a:r>
            <a:r>
              <a:rPr sz="1725" spc="67" baseline="-53140" dirty="0">
                <a:latin typeface="Symbol"/>
                <a:cs typeface="Symbol"/>
              </a:rPr>
              <a:t></a:t>
            </a:r>
            <a:r>
              <a:rPr sz="1725" spc="37" baseline="-53140" dirty="0">
                <a:latin typeface="Symbol"/>
                <a:cs typeface="Symbol"/>
              </a:rPr>
              <a:t></a:t>
            </a:r>
            <a:r>
              <a:rPr sz="1725" spc="127" baseline="-53140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160" dirty="0">
                <a:latin typeface="Times New Roman"/>
                <a:cs typeface="Times New Roman"/>
              </a:rPr>
              <a:t>(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i="1" spc="40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-65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Symbol"/>
                <a:cs typeface="Symbol"/>
              </a:rPr>
              <a:t>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i="1" spc="10" dirty="0">
                <a:latin typeface="Times New Roman"/>
                <a:cs typeface="Times New Roman"/>
              </a:rPr>
              <a:t>d</a:t>
            </a:r>
            <a:r>
              <a:rPr sz="2050" i="1" spc="-10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38375" y="3937000"/>
            <a:ext cx="3761104" cy="542925"/>
          </a:xfrm>
          <a:custGeom>
            <a:avLst/>
            <a:gdLst/>
            <a:ahLst/>
            <a:cxnLst/>
            <a:rect l="l" t="t" r="r" b="b"/>
            <a:pathLst>
              <a:path w="3761104" h="542925">
                <a:moveTo>
                  <a:pt x="0" y="542925"/>
                </a:moveTo>
                <a:lnTo>
                  <a:pt x="3760851" y="542925"/>
                </a:lnTo>
                <a:lnTo>
                  <a:pt x="3760851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28196" y="3943861"/>
            <a:ext cx="2051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30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9668" y="3903567"/>
            <a:ext cx="36315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Symbol"/>
                <a:cs typeface="Symbol"/>
              </a:rPr>
              <a:t>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4425" spc="-322" baseline="-13182" dirty="0">
                <a:latin typeface="Symbol"/>
                <a:cs typeface="Symbol"/>
              </a:rPr>
              <a:t></a:t>
            </a:r>
            <a:r>
              <a:rPr sz="1725" spc="67" baseline="-53140" dirty="0">
                <a:latin typeface="Symbol"/>
                <a:cs typeface="Symbol"/>
              </a:rPr>
              <a:t></a:t>
            </a:r>
            <a:r>
              <a:rPr sz="1725" spc="37" baseline="-53140" dirty="0">
                <a:latin typeface="Symbol"/>
                <a:cs typeface="Symbol"/>
              </a:rPr>
              <a:t></a:t>
            </a:r>
            <a:r>
              <a:rPr sz="1725" spc="127" baseline="-53140" dirty="0">
                <a:latin typeface="Times New Roman"/>
                <a:cs typeface="Times New Roman"/>
              </a:rPr>
              <a:t> </a:t>
            </a: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-160" dirty="0">
                <a:latin typeface="Times New Roman"/>
                <a:cs typeface="Times New Roman"/>
              </a:rPr>
              <a:t>(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i="1" spc="35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spc="130" dirty="0">
                <a:latin typeface="Symbol"/>
                <a:cs typeface="Symbol"/>
              </a:rPr>
              <a:t>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i="1" spc="5" dirty="0">
                <a:latin typeface="Times New Roman"/>
                <a:cs typeface="Times New Roman"/>
              </a:rPr>
              <a:t>d</a:t>
            </a:r>
            <a:r>
              <a:rPr sz="2050" i="1" spc="-10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1544" y="3428437"/>
            <a:ext cx="720344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3000" baseline="2777" dirty="0">
                <a:latin typeface="Times New Roman"/>
                <a:cs typeface="Times New Roman"/>
              </a:rPr>
              <a:t>–	</a:t>
            </a:r>
            <a:r>
              <a:rPr lang="en-US" sz="3000" baseline="2777" dirty="0" err="1">
                <a:latin typeface="Times New Roman"/>
                <a:cs typeface="Times New Roman"/>
              </a:rPr>
              <a:t>Tích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chập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thường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được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kí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hiệu</a:t>
            </a:r>
            <a:r>
              <a:rPr lang="en-US" sz="3000" baseline="2777" dirty="0">
                <a:latin typeface="Times New Roman"/>
                <a:cs typeface="Times New Roman"/>
              </a:rPr>
              <a:t> </a:t>
            </a:r>
            <a:r>
              <a:rPr lang="en-US" sz="3000" baseline="2777" dirty="0" err="1">
                <a:latin typeface="Times New Roman"/>
                <a:cs typeface="Times New Roman"/>
              </a:rPr>
              <a:t>là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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7945" y="4666956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200" y="47752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0600" y="50165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9500" y="50292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02553" y="4629021"/>
            <a:ext cx="10439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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spc="4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425" y="5413375"/>
            <a:ext cx="8578850" cy="822325"/>
          </a:xfrm>
          <a:custGeom>
            <a:avLst/>
            <a:gdLst/>
            <a:ahLst/>
            <a:cxnLst/>
            <a:rect l="l" t="t" r="r" b="b"/>
            <a:pathLst>
              <a:path w="8578850" h="822325">
                <a:moveTo>
                  <a:pt x="0" y="822325"/>
                </a:moveTo>
                <a:lnTo>
                  <a:pt x="8578850" y="822325"/>
                </a:lnTo>
                <a:lnTo>
                  <a:pt x="8578850" y="0"/>
                </a:lnTo>
                <a:lnTo>
                  <a:pt x="0" y="0"/>
                </a:lnTo>
                <a:lnTo>
                  <a:pt x="0" y="822325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4093" y="5486400"/>
            <a:ext cx="83242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Đối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với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hệ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tuyến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tính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bất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biến</a:t>
            </a:r>
            <a:r>
              <a:rPr lang="en-US" sz="2000" b="1" spc="-5" dirty="0">
                <a:latin typeface="Times New Roman"/>
                <a:cs typeface="Times New Roman"/>
              </a:rPr>
              <a:t>, </a:t>
            </a:r>
            <a:r>
              <a:rPr lang="en-US" sz="2000" b="1" spc="-5" dirty="0" err="1">
                <a:latin typeface="Times New Roman"/>
                <a:cs typeface="Times New Roman"/>
              </a:rPr>
              <a:t>nếu</a:t>
            </a:r>
            <a:r>
              <a:rPr lang="en-US" sz="2000" b="1" spc="-5" dirty="0">
                <a:latin typeface="Times New Roman"/>
                <a:cs typeface="Times New Roman"/>
              </a:rPr>
              <a:t> ta </a:t>
            </a:r>
            <a:r>
              <a:rPr lang="en-US" sz="2000" b="1" spc="-5" dirty="0" err="1">
                <a:latin typeface="Times New Roman"/>
                <a:cs typeface="Times New Roman"/>
              </a:rPr>
              <a:t>biết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tín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hiệu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vào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i="1" spc="55" dirty="0">
                <a:latin typeface="Times New Roman"/>
                <a:cs typeface="Times New Roman"/>
              </a:rPr>
              <a:t>x</a:t>
            </a:r>
            <a:r>
              <a:rPr lang="en-US" sz="2000" spc="55" dirty="0">
                <a:latin typeface="Times New Roman"/>
                <a:cs typeface="Times New Roman"/>
              </a:rPr>
              <a:t>(</a:t>
            </a:r>
            <a:r>
              <a:rPr lang="en-US" sz="2000" i="1" spc="55" dirty="0">
                <a:latin typeface="Times New Roman"/>
                <a:cs typeface="Times New Roman"/>
              </a:rPr>
              <a:t>t</a:t>
            </a:r>
            <a:r>
              <a:rPr lang="en-US" sz="2000" spc="55" dirty="0">
                <a:latin typeface="Times New Roman"/>
                <a:cs typeface="Times New Roman"/>
              </a:rPr>
              <a:t>)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thì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tín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hiệu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ra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được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xác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định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là</a:t>
            </a:r>
            <a:r>
              <a:rPr lang="en-US" sz="2400" b="1" spc="-5" dirty="0">
                <a:latin typeface="Times New Roman"/>
                <a:cs typeface="Times New Roman"/>
              </a:rPr>
              <a:t>  </a:t>
            </a:r>
            <a:r>
              <a:rPr lang="en-US" sz="2400" i="1" spc="55" dirty="0">
                <a:latin typeface="Times New Roman"/>
                <a:cs typeface="Times New Roman"/>
              </a:rPr>
              <a:t>y</a:t>
            </a:r>
            <a:r>
              <a:rPr lang="en-US" sz="2400" spc="55" dirty="0">
                <a:latin typeface="Times New Roman"/>
                <a:cs typeface="Times New Roman"/>
              </a:rPr>
              <a:t>(</a:t>
            </a:r>
            <a:r>
              <a:rPr lang="en-US" sz="2400" i="1" spc="55" dirty="0">
                <a:latin typeface="Times New Roman"/>
                <a:cs typeface="Times New Roman"/>
              </a:rPr>
              <a:t>t</a:t>
            </a:r>
            <a:r>
              <a:rPr lang="en-US" sz="2400" spc="55" dirty="0">
                <a:latin typeface="Times New Roman"/>
                <a:cs typeface="Times New Roman"/>
              </a:rPr>
              <a:t>)</a:t>
            </a:r>
            <a:r>
              <a:rPr lang="en-US" sz="2400" spc="-254" dirty="0">
                <a:latin typeface="Times New Roman"/>
                <a:cs typeface="Times New Roman"/>
              </a:rPr>
              <a:t> =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7331" y="5833145"/>
            <a:ext cx="1037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Symbol"/>
                <a:cs typeface="Symbol"/>
              </a:rPr>
              <a:t>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spc="50" dirty="0">
                <a:latin typeface="Times New Roman"/>
                <a:cs typeface="Times New Roman"/>
              </a:rPr>
              <a:t>h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683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PHÂN LOẠI: ĐỊNH NGHĨA HỆ THỐNG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38330"/>
            <a:ext cx="7935595" cy="446147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là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gì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1600" spc="-5" dirty="0" err="1">
                <a:latin typeface="Times New Roman"/>
                <a:cs typeface="Times New Roman"/>
              </a:rPr>
              <a:t>Hệ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thống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quá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trình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biến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đổi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(</a:t>
            </a:r>
            <a:r>
              <a:rPr lang="en-US" sz="1600" spc="-5" dirty="0" err="1" smtClean="0">
                <a:latin typeface="Times New Roman"/>
                <a:cs typeface="Times New Roman"/>
              </a:rPr>
              <a:t>những</a:t>
            </a:r>
            <a:r>
              <a:rPr lang="en-US" sz="1600" spc="-5" dirty="0" smtClean="0">
                <a:latin typeface="Times New Roman"/>
                <a:cs typeface="Times New Roman"/>
              </a:rPr>
              <a:t>)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đầu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thành</a:t>
            </a:r>
            <a:r>
              <a:rPr lang="en-US" sz="1600" spc="-5" dirty="0">
                <a:latin typeface="Times New Roman"/>
                <a:cs typeface="Times New Roman"/>
              </a:rPr>
              <a:t> (</a:t>
            </a:r>
            <a:r>
              <a:rPr lang="en-US" sz="1600" spc="-5" dirty="0" err="1">
                <a:latin typeface="Times New Roman"/>
                <a:cs typeface="Times New Roman"/>
              </a:rPr>
              <a:t>những</a:t>
            </a:r>
            <a:r>
              <a:rPr lang="en-US" sz="1600" spc="-5" dirty="0">
                <a:latin typeface="Times New Roman"/>
                <a:cs typeface="Times New Roman"/>
              </a:rPr>
              <a:t>)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đầu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ra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600" dirty="0" err="1">
                <a:latin typeface="Times New Roman"/>
                <a:cs typeface="Times New Roman"/>
              </a:rPr>
              <a:t>N</a:t>
            </a:r>
            <a:r>
              <a:rPr lang="en-US" sz="1600" dirty="0" err="1" smtClean="0">
                <a:latin typeface="Times New Roman"/>
                <a:cs typeface="Times New Roman"/>
              </a:rPr>
              <a:t>hận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tín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hiệu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vào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600" spc="-5" dirty="0" err="1">
                <a:latin typeface="Times New Roman"/>
                <a:cs typeface="Times New Roman"/>
              </a:rPr>
              <a:t>Xử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lí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vào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600" spc="-5" dirty="0" err="1">
                <a:latin typeface="Times New Roman"/>
                <a:cs typeface="Times New Roman"/>
              </a:rPr>
              <a:t>Xuất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ra</a:t>
            </a:r>
            <a:r>
              <a:rPr lang="en-US" sz="1600" spc="-5" dirty="0">
                <a:latin typeface="Times New Roman"/>
                <a:cs typeface="Times New Roman"/>
              </a:rPr>
              <a:t> (</a:t>
            </a:r>
            <a:r>
              <a:rPr lang="en-US" sz="1600" spc="-5" dirty="0" err="1">
                <a:latin typeface="Times New Roman"/>
                <a:cs typeface="Times New Roman"/>
              </a:rPr>
              <a:t>cũng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gọi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đáp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ứng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của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hệ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với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vào</a:t>
            </a:r>
            <a:r>
              <a:rPr lang="en-US"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1600" dirty="0" err="1">
                <a:latin typeface="Times New Roman"/>
                <a:cs typeface="Times New Roman"/>
              </a:rPr>
              <a:t>Ví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dụ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về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hệ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thống</a:t>
            </a:r>
            <a:r>
              <a:rPr sz="1600" dirty="0">
                <a:latin typeface="Times New Roman"/>
                <a:cs typeface="Times New Roman"/>
              </a:rPr>
              <a:t>:</a:t>
            </a: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Times New Roman"/>
                <a:cs typeface="Times New Roman"/>
              </a:rPr>
              <a:t>Radio: </a:t>
            </a:r>
            <a:r>
              <a:rPr lang="en-US" sz="1600" dirty="0" err="1">
                <a:latin typeface="Times New Roman"/>
                <a:cs typeface="Times New Roman"/>
              </a:rPr>
              <a:t>đầu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vào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lang="en-US" sz="1600" dirty="0" err="1">
                <a:latin typeface="Times New Roman"/>
                <a:cs typeface="Times New Roman"/>
              </a:rPr>
              <a:t>tín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hiệu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điện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trong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không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khí</a:t>
            </a:r>
            <a:endParaRPr lang="en-US" sz="1600" dirty="0">
              <a:latin typeface="Times New Roman"/>
              <a:cs typeface="Times New Roman"/>
            </a:endParaRPr>
          </a:p>
          <a:p>
            <a:pPr marL="927100" lvl="2">
              <a:lnSpc>
                <a:spcPct val="100000"/>
              </a:lnSpc>
              <a:spcBef>
                <a:spcPts val="434"/>
              </a:spcBef>
              <a:tabLst>
                <a:tab pos="1155700" algn="l"/>
                <a:tab pos="11563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               </a:t>
            </a:r>
            <a:r>
              <a:rPr lang="en-US" sz="1600" dirty="0" err="1">
                <a:latin typeface="Times New Roman"/>
                <a:cs typeface="Times New Roman"/>
              </a:rPr>
              <a:t>đầu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ra</a:t>
            </a:r>
            <a:r>
              <a:rPr lang="en-US" sz="1600" dirty="0">
                <a:latin typeface="Times New Roman"/>
                <a:cs typeface="Times New Roman"/>
              </a:rPr>
              <a:t>: </a:t>
            </a:r>
            <a:r>
              <a:rPr lang="en-US" sz="1600" dirty="0" err="1">
                <a:latin typeface="Times New Roman"/>
                <a:cs typeface="Times New Roman"/>
              </a:rPr>
              <a:t>âm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thanh</a:t>
            </a:r>
            <a:endParaRPr lang="en-US" sz="1600" dirty="0">
              <a:latin typeface="Times New Roman"/>
              <a:cs typeface="Times New Roman"/>
            </a:endParaRPr>
          </a:p>
          <a:p>
            <a:pPr marL="1212850" lvl="2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1155700" algn="l"/>
                <a:tab pos="11563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Robot:  </a:t>
            </a:r>
            <a:r>
              <a:rPr lang="en-US" sz="1600" dirty="0" err="1">
                <a:latin typeface="Times New Roman"/>
                <a:cs typeface="Times New Roman"/>
              </a:rPr>
              <a:t>đầu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vào</a:t>
            </a:r>
            <a:r>
              <a:rPr lang="en-US" sz="1600" dirty="0">
                <a:latin typeface="Times New Roman"/>
                <a:cs typeface="Times New Roman"/>
              </a:rPr>
              <a:t>: </a:t>
            </a:r>
            <a:r>
              <a:rPr lang="en-US" sz="1600" dirty="0" err="1">
                <a:latin typeface="Times New Roman"/>
                <a:cs typeface="Times New Roman"/>
              </a:rPr>
              <a:t>tín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hiệu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điều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khiển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dirty="0" err="1">
                <a:latin typeface="Times New Roman"/>
                <a:cs typeface="Times New Roman"/>
              </a:rPr>
              <a:t>điện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  <a:p>
            <a:pPr marL="927100" lvl="2">
              <a:lnSpc>
                <a:spcPct val="100000"/>
              </a:lnSpc>
              <a:spcBef>
                <a:spcPts val="434"/>
              </a:spcBef>
              <a:tabLst>
                <a:tab pos="1155700" algn="l"/>
                <a:tab pos="11563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                 </a:t>
            </a:r>
            <a:r>
              <a:rPr lang="en-US" sz="1600" dirty="0" err="1">
                <a:latin typeface="Times New Roman"/>
                <a:cs typeface="Times New Roman"/>
              </a:rPr>
              <a:t>đầu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ra</a:t>
            </a:r>
            <a:r>
              <a:rPr lang="en-US" sz="1600" dirty="0">
                <a:latin typeface="Times New Roman"/>
                <a:cs typeface="Times New Roman"/>
              </a:rPr>
              <a:t>: </a:t>
            </a:r>
            <a:r>
              <a:rPr lang="en-US" sz="1600" dirty="0" err="1">
                <a:latin typeface="Times New Roman"/>
                <a:cs typeface="Times New Roman"/>
              </a:rPr>
              <a:t>chuyển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động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hoặc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hành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động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liên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tục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một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thế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thống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bao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gồm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những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ra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các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liên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tục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theo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thời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gian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rời</a:t>
            </a:r>
            <a:r>
              <a:rPr lang="en-US"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rạc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một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thế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thống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bao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gồm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những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và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ra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là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các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tín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hiệu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không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liên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tục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theo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thời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gian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100" y="5549900"/>
            <a:ext cx="1727200" cy="50334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555625" marR="157480" indent="-390525">
              <a:lnSpc>
                <a:spcPct val="100000"/>
              </a:lnSpc>
              <a:spcBef>
                <a:spcPts val="85"/>
              </a:spcBef>
            </a:pPr>
            <a:r>
              <a:rPr lang="en-US" sz="1600" b="1" spc="-5" dirty="0" err="1">
                <a:latin typeface="Times New Roman"/>
                <a:cs typeface="Times New Roman"/>
              </a:rPr>
              <a:t>Hệ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thống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liên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tục</a:t>
            </a:r>
            <a:r>
              <a:rPr lang="en-US" sz="1600" b="1" spc="-5" dirty="0">
                <a:latin typeface="Times New Roman"/>
                <a:cs typeface="Times New Roman"/>
              </a:rPr>
              <a:t>	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4900" y="57785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700" y="0"/>
                </a:moveTo>
                <a:lnTo>
                  <a:pt x="774700" y="76200"/>
                </a:lnTo>
                <a:lnTo>
                  <a:pt x="841375" y="42862"/>
                </a:lnTo>
                <a:lnTo>
                  <a:pt x="787400" y="42862"/>
                </a:lnTo>
                <a:lnTo>
                  <a:pt x="787400" y="33337"/>
                </a:lnTo>
                <a:lnTo>
                  <a:pt x="841375" y="33337"/>
                </a:lnTo>
                <a:lnTo>
                  <a:pt x="774700" y="0"/>
                </a:lnTo>
                <a:close/>
              </a:path>
              <a:path w="850900" h="76200">
                <a:moveTo>
                  <a:pt x="7747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74700" y="42862"/>
                </a:lnTo>
                <a:lnTo>
                  <a:pt x="774700" y="33337"/>
                </a:lnTo>
                <a:close/>
              </a:path>
              <a:path w="850900" h="76200">
                <a:moveTo>
                  <a:pt x="841375" y="33337"/>
                </a:moveTo>
                <a:lnTo>
                  <a:pt x="787400" y="33337"/>
                </a:lnTo>
                <a:lnTo>
                  <a:pt x="787400" y="42862"/>
                </a:lnTo>
                <a:lnTo>
                  <a:pt x="841375" y="42862"/>
                </a:lnTo>
                <a:lnTo>
                  <a:pt x="850900" y="38100"/>
                </a:lnTo>
                <a:lnTo>
                  <a:pt x="8413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0300" y="57658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700" y="0"/>
                </a:moveTo>
                <a:lnTo>
                  <a:pt x="774700" y="76200"/>
                </a:lnTo>
                <a:lnTo>
                  <a:pt x="841375" y="42862"/>
                </a:lnTo>
                <a:lnTo>
                  <a:pt x="787400" y="42862"/>
                </a:lnTo>
                <a:lnTo>
                  <a:pt x="787400" y="33337"/>
                </a:lnTo>
                <a:lnTo>
                  <a:pt x="841375" y="33337"/>
                </a:lnTo>
                <a:lnTo>
                  <a:pt x="774700" y="0"/>
                </a:lnTo>
                <a:close/>
              </a:path>
              <a:path w="850900" h="76200">
                <a:moveTo>
                  <a:pt x="7747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74700" y="42862"/>
                </a:lnTo>
                <a:lnTo>
                  <a:pt x="774700" y="33337"/>
                </a:lnTo>
                <a:close/>
              </a:path>
              <a:path w="850900" h="76200">
                <a:moveTo>
                  <a:pt x="841375" y="33337"/>
                </a:moveTo>
                <a:lnTo>
                  <a:pt x="787400" y="33337"/>
                </a:lnTo>
                <a:lnTo>
                  <a:pt x="787400" y="42862"/>
                </a:lnTo>
                <a:lnTo>
                  <a:pt x="841375" y="42862"/>
                </a:lnTo>
                <a:lnTo>
                  <a:pt x="850900" y="38100"/>
                </a:lnTo>
                <a:lnTo>
                  <a:pt x="8413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4666" y="5511905"/>
            <a:ext cx="251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i="1" spc="7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4700" y="5537200"/>
            <a:ext cx="1727200" cy="50334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556260" marR="277495" indent="-269875">
              <a:lnSpc>
                <a:spcPct val="100000"/>
              </a:lnSpc>
              <a:spcBef>
                <a:spcPts val="85"/>
              </a:spcBef>
            </a:pPr>
            <a:r>
              <a:rPr lang="en-US" sz="1600" b="1" spc="-5" dirty="0" err="1">
                <a:latin typeface="Times New Roman"/>
                <a:cs typeface="Times New Roman"/>
              </a:rPr>
              <a:t>Hệ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thống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rời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err="1">
                <a:latin typeface="Times New Roman"/>
                <a:cs typeface="Times New Roman"/>
              </a:rPr>
              <a:t>rạc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6500" y="57658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700" y="0"/>
                </a:moveTo>
                <a:lnTo>
                  <a:pt x="774700" y="76200"/>
                </a:lnTo>
                <a:lnTo>
                  <a:pt x="841375" y="42862"/>
                </a:lnTo>
                <a:lnTo>
                  <a:pt x="787400" y="42862"/>
                </a:lnTo>
                <a:lnTo>
                  <a:pt x="787400" y="33337"/>
                </a:lnTo>
                <a:lnTo>
                  <a:pt x="841375" y="33337"/>
                </a:lnTo>
                <a:lnTo>
                  <a:pt x="774700" y="0"/>
                </a:lnTo>
                <a:close/>
              </a:path>
              <a:path w="850900" h="76200">
                <a:moveTo>
                  <a:pt x="7747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74700" y="42862"/>
                </a:lnTo>
                <a:lnTo>
                  <a:pt x="774700" y="33337"/>
                </a:lnTo>
                <a:close/>
              </a:path>
              <a:path w="850900" h="76200">
                <a:moveTo>
                  <a:pt x="841375" y="33337"/>
                </a:moveTo>
                <a:lnTo>
                  <a:pt x="787400" y="33337"/>
                </a:lnTo>
                <a:lnTo>
                  <a:pt x="787400" y="42862"/>
                </a:lnTo>
                <a:lnTo>
                  <a:pt x="841375" y="42862"/>
                </a:lnTo>
                <a:lnTo>
                  <a:pt x="850900" y="38100"/>
                </a:lnTo>
                <a:lnTo>
                  <a:pt x="8413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1900" y="57531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700" y="0"/>
                </a:moveTo>
                <a:lnTo>
                  <a:pt x="774700" y="76200"/>
                </a:lnTo>
                <a:lnTo>
                  <a:pt x="841375" y="42862"/>
                </a:lnTo>
                <a:lnTo>
                  <a:pt x="787400" y="42862"/>
                </a:lnTo>
                <a:lnTo>
                  <a:pt x="787400" y="33337"/>
                </a:lnTo>
                <a:lnTo>
                  <a:pt x="841375" y="33337"/>
                </a:lnTo>
                <a:lnTo>
                  <a:pt x="774700" y="0"/>
                </a:lnTo>
                <a:close/>
              </a:path>
              <a:path w="850900" h="76200">
                <a:moveTo>
                  <a:pt x="7747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74700" y="42862"/>
                </a:lnTo>
                <a:lnTo>
                  <a:pt x="774700" y="33337"/>
                </a:lnTo>
                <a:close/>
              </a:path>
              <a:path w="850900" h="76200">
                <a:moveTo>
                  <a:pt x="841375" y="33337"/>
                </a:moveTo>
                <a:lnTo>
                  <a:pt x="787400" y="33337"/>
                </a:lnTo>
                <a:lnTo>
                  <a:pt x="787400" y="42862"/>
                </a:lnTo>
                <a:lnTo>
                  <a:pt x="841375" y="42862"/>
                </a:lnTo>
                <a:lnTo>
                  <a:pt x="850900" y="38100"/>
                </a:lnTo>
                <a:lnTo>
                  <a:pt x="8413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7373" y="5498906"/>
            <a:ext cx="282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spc="25" dirty="0">
                <a:latin typeface="Times New Roman"/>
                <a:cs typeface="Times New Roman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8075" y="5473506"/>
            <a:ext cx="41833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0965" algn="l"/>
              </a:tabLst>
            </a:pPr>
            <a:r>
              <a:rPr sz="1800" i="1" spc="60" baseline="-4629" dirty="0">
                <a:latin typeface="Times New Roman"/>
                <a:cs typeface="Times New Roman"/>
              </a:rPr>
              <a:t>y</a:t>
            </a:r>
            <a:r>
              <a:rPr sz="1800" spc="-15" baseline="-4629" dirty="0">
                <a:latin typeface="Times New Roman"/>
                <a:cs typeface="Times New Roman"/>
              </a:rPr>
              <a:t>(</a:t>
            </a:r>
            <a:r>
              <a:rPr sz="1800" i="1" spc="112" baseline="-4629" dirty="0">
                <a:latin typeface="Times New Roman"/>
                <a:cs typeface="Times New Roman"/>
              </a:rPr>
              <a:t>t</a:t>
            </a:r>
            <a:r>
              <a:rPr sz="1800" spc="7" baseline="-4629" dirty="0">
                <a:latin typeface="Times New Roman"/>
                <a:cs typeface="Times New Roman"/>
              </a:rPr>
              <a:t>)</a:t>
            </a:r>
            <a:r>
              <a:rPr sz="1800" baseline="-4629" dirty="0">
                <a:latin typeface="Times New Roman"/>
                <a:cs typeface="Times New Roman"/>
              </a:rPr>
              <a:t>	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Times New Roman"/>
                <a:cs typeface="Times New Roman"/>
              </a:rPr>
              <a:t>(</a:t>
            </a:r>
            <a:r>
              <a:rPr sz="1200" i="1" spc="1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21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6118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TÍCH CHẬP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787097"/>
            <a:ext cx="1638935" cy="9321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795"/>
              </a:spcBef>
            </a:pP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60" dirty="0">
                <a:latin typeface="Times New Roman"/>
                <a:cs typeface="Times New Roman"/>
              </a:rPr>
              <a:t>t</a:t>
            </a:r>
            <a:r>
              <a:rPr sz="2000" spc="60" dirty="0">
                <a:latin typeface="Times New Roman"/>
                <a:cs typeface="Times New Roman"/>
              </a:rPr>
              <a:t>)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Symbol"/>
                <a:cs typeface="Symbol"/>
              </a:rPr>
              <a:t></a:t>
            </a:r>
            <a:r>
              <a:rPr sz="2150" i="1" spc="100" dirty="0">
                <a:latin typeface="Symbol"/>
                <a:cs typeface="Symbol"/>
              </a:rPr>
              <a:t>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</a:t>
            </a:r>
            <a:r>
              <a:rPr sz="2000" i="1" spc="65" dirty="0">
                <a:latin typeface="Times New Roman"/>
                <a:cs typeface="Times New Roman"/>
              </a:rPr>
              <a:t>t</a:t>
            </a:r>
            <a:r>
              <a:rPr sz="2000" spc="6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660" y="4339502"/>
            <a:ext cx="108521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60" dirty="0">
                <a:latin typeface="Times New Roman"/>
                <a:cs typeface="Times New Roman"/>
              </a:rPr>
              <a:t>t</a:t>
            </a:r>
            <a:r>
              <a:rPr sz="2000" spc="60" dirty="0">
                <a:latin typeface="Times New Roman"/>
                <a:cs typeface="Times New Roman"/>
              </a:rPr>
              <a:t>)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Symbol"/>
                <a:cs typeface="Symbol"/>
              </a:rPr>
              <a:t>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i="1" spc="75" dirty="0">
                <a:latin typeface="Times New Roman"/>
                <a:cs typeface="Times New Roman"/>
              </a:rPr>
              <a:t>u</a:t>
            </a:r>
            <a:r>
              <a:rPr sz="2000" spc="75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t</a:t>
            </a:r>
            <a:r>
              <a:rPr sz="2000" spc="7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215" y="2824760"/>
            <a:ext cx="15074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60" dirty="0">
                <a:latin typeface="Times New Roman"/>
                <a:cs typeface="Times New Roman"/>
              </a:rPr>
              <a:t>t</a:t>
            </a:r>
            <a:r>
              <a:rPr sz="2000" spc="60" dirty="0">
                <a:latin typeface="Times New Roman"/>
                <a:cs typeface="Times New Roman"/>
              </a:rPr>
              <a:t>)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Symbol"/>
                <a:cs typeface="Symbol"/>
              </a:rPr>
              <a:t></a:t>
            </a:r>
            <a:r>
              <a:rPr sz="2150" i="1" spc="100" dirty="0">
                <a:latin typeface="Symbol"/>
                <a:cs typeface="Symbol"/>
              </a:rPr>
              <a:t></a:t>
            </a:r>
            <a:r>
              <a:rPr sz="2150" i="1" spc="-2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(</a:t>
            </a:r>
            <a:r>
              <a:rPr sz="2000" i="1" spc="15" dirty="0">
                <a:latin typeface="Times New Roman"/>
                <a:cs typeface="Times New Roman"/>
              </a:rPr>
              <a:t>t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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t</a:t>
            </a:r>
            <a:r>
              <a:rPr sz="1725" spc="75" baseline="-24154" dirty="0">
                <a:latin typeface="Times New Roman"/>
                <a:cs typeface="Times New Roman"/>
              </a:rPr>
              <a:t>0</a:t>
            </a:r>
            <a:r>
              <a:rPr sz="1725" spc="-142" baseline="-24154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22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58901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TÍCH CHẬP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39010"/>
            <a:ext cx="2202815" cy="803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918210">
              <a:lnSpc>
                <a:spcPct val="100000"/>
              </a:lnSpc>
              <a:spcBef>
                <a:spcPts val="430"/>
              </a:spcBef>
            </a:pPr>
            <a:r>
              <a:rPr sz="1950" spc="35" dirty="0">
                <a:latin typeface="Times New Roman"/>
                <a:cs typeface="Times New Roman"/>
              </a:rPr>
              <a:t>exp(</a:t>
            </a:r>
            <a:r>
              <a:rPr sz="1950" spc="35" dirty="0">
                <a:latin typeface="Symbol"/>
                <a:cs typeface="Symbol"/>
              </a:rPr>
              <a:t></a:t>
            </a:r>
            <a:r>
              <a:rPr sz="1950" i="1" spc="35" dirty="0">
                <a:latin typeface="Times New Roman"/>
                <a:cs typeface="Times New Roman"/>
              </a:rPr>
              <a:t>bt</a:t>
            </a:r>
            <a:r>
              <a:rPr sz="1950" spc="35" dirty="0">
                <a:latin typeface="Times New Roman"/>
                <a:cs typeface="Times New Roman"/>
              </a:rPr>
              <a:t>)</a:t>
            </a:r>
            <a:r>
              <a:rPr sz="1950" i="1" spc="35" dirty="0">
                <a:latin typeface="Times New Roman"/>
                <a:cs typeface="Times New Roman"/>
              </a:rPr>
              <a:t>u</a:t>
            </a:r>
            <a:r>
              <a:rPr sz="1950" spc="35" dirty="0">
                <a:latin typeface="Times New Roman"/>
                <a:cs typeface="Times New Roman"/>
              </a:rPr>
              <a:t>(</a:t>
            </a:r>
            <a:r>
              <a:rPr sz="1950" i="1" spc="35" dirty="0">
                <a:latin typeface="Times New Roman"/>
                <a:cs typeface="Times New Roman"/>
              </a:rPr>
              <a:t>t</a:t>
            </a:r>
            <a:r>
              <a:rPr sz="1950" spc="3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4800" y="1689100"/>
            <a:ext cx="1498600" cy="76200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2400" y="42924"/>
                </a:moveTo>
                <a:lnTo>
                  <a:pt x="1422400" y="76200"/>
                </a:lnTo>
                <a:lnTo>
                  <a:pt x="1488948" y="42925"/>
                </a:lnTo>
                <a:lnTo>
                  <a:pt x="1422400" y="42924"/>
                </a:lnTo>
                <a:close/>
              </a:path>
              <a:path w="1498600" h="76200">
                <a:moveTo>
                  <a:pt x="1422400" y="33399"/>
                </a:moveTo>
                <a:lnTo>
                  <a:pt x="1422400" y="42924"/>
                </a:lnTo>
                <a:lnTo>
                  <a:pt x="1435100" y="42925"/>
                </a:lnTo>
                <a:lnTo>
                  <a:pt x="1435100" y="33400"/>
                </a:lnTo>
                <a:lnTo>
                  <a:pt x="1422400" y="33399"/>
                </a:lnTo>
                <a:close/>
              </a:path>
              <a:path w="1498600" h="76200">
                <a:moveTo>
                  <a:pt x="1422400" y="0"/>
                </a:moveTo>
                <a:lnTo>
                  <a:pt x="1422400" y="33399"/>
                </a:lnTo>
                <a:lnTo>
                  <a:pt x="1435100" y="33400"/>
                </a:lnTo>
                <a:lnTo>
                  <a:pt x="1435100" y="42925"/>
                </a:lnTo>
                <a:lnTo>
                  <a:pt x="1488950" y="42924"/>
                </a:lnTo>
                <a:lnTo>
                  <a:pt x="1498600" y="38100"/>
                </a:lnTo>
                <a:lnTo>
                  <a:pt x="1422400" y="0"/>
                </a:lnTo>
                <a:close/>
              </a:path>
              <a:path w="1498600" h="76200">
                <a:moveTo>
                  <a:pt x="0" y="33274"/>
                </a:moveTo>
                <a:lnTo>
                  <a:pt x="0" y="42799"/>
                </a:lnTo>
                <a:lnTo>
                  <a:pt x="1422400" y="42924"/>
                </a:lnTo>
                <a:lnTo>
                  <a:pt x="1422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7700" y="1701800"/>
            <a:ext cx="1092200" cy="76200"/>
          </a:xfrm>
          <a:custGeom>
            <a:avLst/>
            <a:gdLst/>
            <a:ahLst/>
            <a:cxnLst/>
            <a:rect l="l" t="t" r="r" b="b"/>
            <a:pathLst>
              <a:path w="1092200" h="76200">
                <a:moveTo>
                  <a:pt x="1016000" y="42924"/>
                </a:moveTo>
                <a:lnTo>
                  <a:pt x="1016000" y="76200"/>
                </a:lnTo>
                <a:lnTo>
                  <a:pt x="1082548" y="42925"/>
                </a:lnTo>
                <a:lnTo>
                  <a:pt x="1016000" y="42924"/>
                </a:lnTo>
                <a:close/>
              </a:path>
              <a:path w="1092200" h="76200">
                <a:moveTo>
                  <a:pt x="1016000" y="33399"/>
                </a:moveTo>
                <a:lnTo>
                  <a:pt x="1016000" y="42924"/>
                </a:lnTo>
                <a:lnTo>
                  <a:pt x="1028700" y="42925"/>
                </a:lnTo>
                <a:lnTo>
                  <a:pt x="1028700" y="33400"/>
                </a:lnTo>
                <a:lnTo>
                  <a:pt x="1016000" y="33399"/>
                </a:lnTo>
                <a:close/>
              </a:path>
              <a:path w="1092200" h="76200">
                <a:moveTo>
                  <a:pt x="1016000" y="0"/>
                </a:moveTo>
                <a:lnTo>
                  <a:pt x="1016000" y="33399"/>
                </a:lnTo>
                <a:lnTo>
                  <a:pt x="1028700" y="33400"/>
                </a:lnTo>
                <a:lnTo>
                  <a:pt x="1028700" y="42925"/>
                </a:lnTo>
                <a:lnTo>
                  <a:pt x="1082551" y="42924"/>
                </a:lnTo>
                <a:lnTo>
                  <a:pt x="1092200" y="38100"/>
                </a:lnTo>
                <a:lnTo>
                  <a:pt x="1016000" y="0"/>
                </a:lnTo>
                <a:close/>
              </a:path>
              <a:path w="1092200" h="76200">
                <a:moveTo>
                  <a:pt x="0" y="33274"/>
                </a:moveTo>
                <a:lnTo>
                  <a:pt x="0" y="42799"/>
                </a:lnTo>
                <a:lnTo>
                  <a:pt x="1016000" y="42924"/>
                </a:lnTo>
                <a:lnTo>
                  <a:pt x="10160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0" y="14478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75"/>
              </a:spcBef>
            </a:pPr>
            <a:r>
              <a:rPr sz="1950" spc="40" dirty="0">
                <a:latin typeface="Times New Roman"/>
                <a:cs typeface="Times New Roman"/>
              </a:rPr>
              <a:t>exp(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i="1" spc="40" dirty="0">
                <a:latin typeface="Times New Roman"/>
                <a:cs typeface="Times New Roman"/>
              </a:rPr>
              <a:t>at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r>
              <a:rPr sz="1950" i="1" spc="40" dirty="0">
                <a:latin typeface="Times New Roman"/>
                <a:cs typeface="Times New Roman"/>
              </a:rPr>
              <a:t>u</a:t>
            </a:r>
            <a:r>
              <a:rPr sz="1950" spc="40" dirty="0">
                <a:latin typeface="Times New Roman"/>
                <a:cs typeface="Times New Roman"/>
              </a:rPr>
              <a:t>(</a:t>
            </a:r>
            <a:r>
              <a:rPr sz="1950" i="1" spc="40" dirty="0">
                <a:latin typeface="Times New Roman"/>
                <a:cs typeface="Times New Roman"/>
              </a:rPr>
              <a:t>t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758" y="1288882"/>
            <a:ext cx="75819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34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Times New Roman"/>
                <a:cs typeface="Times New Roman"/>
              </a:rPr>
              <a:t>?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7261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TÍCH CHẬP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824074"/>
            <a:ext cx="7318375" cy="19967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–</a:t>
            </a:r>
            <a:r>
              <a:rPr lang="en-US" sz="2000" dirty="0" err="1">
                <a:latin typeface="Times New Roman"/>
                <a:cs typeface="Times New Roman"/>
              </a:rPr>
              <a:t>Hãy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tìm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+mj-lt"/>
              </a:rPr>
              <a:t>đáp ứng xung của tụ điện và sử dụng nó để tìm đáp ứng bước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nhảy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bằng cách sử dụng tích chập. Giả 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+mj-lt"/>
              </a:rPr>
              <a:t>vào là dòng điện và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vi-VN" sz="2000" dirty="0">
                <a:latin typeface="+mj-lt"/>
              </a:rPr>
              <a:t> ra là điện áp. Đặt C = 1F</a:t>
            </a:r>
            <a:r>
              <a:rPr lang="vi-VN" sz="2000" dirty="0"/>
              <a:t>.</a:t>
            </a:r>
          </a:p>
          <a:p>
            <a:r>
              <a:rPr lang="vi-VN" sz="2000" dirty="0"/>
              <a:t/>
            </a:r>
            <a:br>
              <a:rPr lang="vi-VN" sz="2000" dirty="0"/>
            </a:b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23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811" y="2360386"/>
            <a:ext cx="115570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5" dirty="0">
                <a:latin typeface="Symbol"/>
                <a:cs typeface="Symbol"/>
              </a:rPr>
              <a:t>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1945" y="2599628"/>
            <a:ext cx="18986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Symbol"/>
                <a:cs typeface="Symbol"/>
              </a:rPr>
              <a:t></a:t>
            </a:r>
            <a:r>
              <a:rPr sz="950" spc="35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0209" y="2316166"/>
            <a:ext cx="6096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1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9666" y="2378791"/>
            <a:ext cx="5588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-25" dirty="0">
                <a:latin typeface="Times New Roman"/>
                <a:cs typeface="Times New Roman"/>
              </a:rPr>
              <a:t>i</a:t>
            </a:r>
            <a:r>
              <a:rPr sz="1700" spc="-25" dirty="0">
                <a:latin typeface="Times New Roman"/>
                <a:cs typeface="Times New Roman"/>
              </a:rPr>
              <a:t>(</a:t>
            </a:r>
            <a:r>
              <a:rPr sz="1750" i="1" spc="-25" dirty="0">
                <a:latin typeface="Symbol"/>
                <a:cs typeface="Symbol"/>
              </a:rPr>
              <a:t></a:t>
            </a:r>
            <a:r>
              <a:rPr sz="1750" i="1" spc="-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i="1" dirty="0">
                <a:latin typeface="Times New Roman"/>
                <a:cs typeface="Times New Roman"/>
              </a:rPr>
              <a:t>d</a:t>
            </a:r>
            <a:r>
              <a:rPr sz="1750" i="1" dirty="0">
                <a:latin typeface="Symbol"/>
                <a:cs typeface="Symbol"/>
              </a:rPr>
              <a:t>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245" y="2213345"/>
            <a:ext cx="178435" cy="6280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35"/>
              </a:spcBef>
            </a:pPr>
            <a:r>
              <a:rPr sz="1700" i="1" spc="1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5110" y="2390808"/>
            <a:ext cx="5200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45" dirty="0">
                <a:latin typeface="Times New Roman"/>
                <a:cs typeface="Times New Roman"/>
              </a:rPr>
              <a:t>v</a:t>
            </a:r>
            <a:r>
              <a:rPr sz="1700" spc="45" dirty="0">
                <a:latin typeface="Times New Roman"/>
                <a:cs typeface="Times New Roman"/>
              </a:rPr>
              <a:t>(</a:t>
            </a:r>
            <a:r>
              <a:rPr sz="1700" i="1" spc="45" dirty="0">
                <a:latin typeface="Times New Roman"/>
                <a:cs typeface="Times New Roman"/>
              </a:rPr>
              <a:t>t</a:t>
            </a:r>
            <a:r>
              <a:rPr sz="1700" spc="45" dirty="0">
                <a:latin typeface="Times New Roman"/>
                <a:cs typeface="Times New Roman"/>
              </a:rPr>
              <a:t>)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24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6499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CÁC TÍNH CHẤT CỦA TÍCH CHẬP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235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Giao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hoán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1376" y="1438275"/>
            <a:ext cx="2424430" cy="3333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2195"/>
              </a:lnSpc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Symbol"/>
                <a:cs typeface="Symbol"/>
              </a:rPr>
              <a:t>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i="1" spc="65" dirty="0">
                <a:latin typeface="Times New Roman"/>
                <a:cs typeface="Times New Roman"/>
              </a:rPr>
              <a:t>y</a:t>
            </a:r>
            <a:r>
              <a:rPr sz="1950" spc="65" dirty="0">
                <a:latin typeface="Times New Roman"/>
                <a:cs typeface="Times New Roman"/>
              </a:rPr>
              <a:t>(</a:t>
            </a:r>
            <a:r>
              <a:rPr sz="1950" i="1" spc="65" dirty="0">
                <a:latin typeface="Times New Roman"/>
                <a:cs typeface="Times New Roman"/>
              </a:rPr>
              <a:t>t</a:t>
            </a:r>
            <a:r>
              <a:rPr sz="1950" spc="65" dirty="0">
                <a:latin typeface="Times New Roman"/>
                <a:cs typeface="Times New Roman"/>
              </a:rPr>
              <a:t>)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Symbol"/>
                <a:cs typeface="Symbol"/>
              </a:rPr>
              <a:t></a:t>
            </a:r>
            <a:r>
              <a:rPr sz="1950" spc="85" dirty="0">
                <a:latin typeface="Times New Roman"/>
                <a:cs typeface="Times New Roman"/>
              </a:rPr>
              <a:t> </a:t>
            </a:r>
            <a:r>
              <a:rPr sz="1950" i="1" spc="65" dirty="0">
                <a:latin typeface="Times New Roman"/>
                <a:cs typeface="Times New Roman"/>
              </a:rPr>
              <a:t>y</a:t>
            </a:r>
            <a:r>
              <a:rPr sz="1950" spc="65" dirty="0">
                <a:latin typeface="Times New Roman"/>
                <a:cs typeface="Times New Roman"/>
              </a:rPr>
              <a:t>(</a:t>
            </a:r>
            <a:r>
              <a:rPr sz="1950" i="1" spc="65" dirty="0">
                <a:latin typeface="Times New Roman"/>
                <a:cs typeface="Times New Roman"/>
              </a:rPr>
              <a:t>t</a:t>
            </a:r>
            <a:r>
              <a:rPr sz="1950" spc="65" dirty="0">
                <a:latin typeface="Times New Roman"/>
                <a:cs typeface="Times New Roman"/>
              </a:rPr>
              <a:t>)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Symbol"/>
                <a:cs typeface="Symbol"/>
              </a:rPr>
              <a:t>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0240" y="1878583"/>
            <a:ext cx="192013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Chứng</a:t>
            </a:r>
            <a:r>
              <a:rPr lang="en-US" sz="2000" dirty="0">
                <a:latin typeface="Times New Roman"/>
                <a:cs typeface="Times New Roman"/>
              </a:rPr>
              <a:t> minh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8844" y="2178561"/>
            <a:ext cx="2178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3307" y="2138268"/>
            <a:ext cx="303720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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4425" spc="-322" baseline="-13182" dirty="0">
                <a:latin typeface="Symbol"/>
                <a:cs typeface="Symbol"/>
              </a:rPr>
              <a:t></a:t>
            </a:r>
            <a:r>
              <a:rPr sz="1725" spc="67" baseline="-53140" dirty="0">
                <a:latin typeface="Symbol"/>
                <a:cs typeface="Symbol"/>
              </a:rPr>
              <a:t></a:t>
            </a:r>
            <a:r>
              <a:rPr sz="1725" spc="37" baseline="-53140" dirty="0">
                <a:latin typeface="Symbol"/>
                <a:cs typeface="Symbol"/>
              </a:rPr>
              <a:t></a:t>
            </a:r>
            <a:r>
              <a:rPr sz="1725" spc="135" baseline="-53140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160" dirty="0">
                <a:latin typeface="Times New Roman"/>
                <a:cs typeface="Times New Roman"/>
              </a:rPr>
              <a:t>(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spc="130" dirty="0">
                <a:latin typeface="Symbol"/>
                <a:cs typeface="Symbol"/>
              </a:rPr>
              <a:t></a:t>
            </a:r>
            <a:r>
              <a:rPr sz="2050" i="1" spc="-10" dirty="0">
                <a:latin typeface="Symbol"/>
                <a:cs typeface="Symbol"/>
              </a:rPr>
              <a:t>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i="1" spc="10" dirty="0">
                <a:latin typeface="Times New Roman"/>
                <a:cs typeface="Times New Roman"/>
              </a:rPr>
              <a:t>d</a:t>
            </a:r>
            <a:r>
              <a:rPr sz="2050" i="1" spc="-10" dirty="0">
                <a:latin typeface="Symbol"/>
                <a:cs typeface="Symbol"/>
              </a:rPr>
              <a:t>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345" y="4946482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600" y="50546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00" y="52959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2900" y="53086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00476" y="4971755"/>
            <a:ext cx="40767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0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9200" y="50800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2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54600" y="53213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3500" y="53340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84694" y="4933821"/>
            <a:ext cx="10560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4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r>
              <a:rPr sz="1950" spc="-250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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5953" y="4908421"/>
            <a:ext cx="1836420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25"/>
              </a:spcBef>
            </a:pP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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i="1" spc="4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1170940">
              <a:lnSpc>
                <a:spcPts val="2675"/>
              </a:lnSpc>
            </a:pPr>
            <a:r>
              <a:rPr sz="2400" b="1" dirty="0">
                <a:solidFill>
                  <a:srgbClr val="FF0000"/>
                </a:solidFill>
                <a:latin typeface="Wingdings"/>
                <a:cs typeface="Wingdings"/>
              </a:rPr>
              <a:t>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25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74716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CÁC TÍNH CHẤT CỦA TÍCH CHẬP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271650" y="1428813"/>
            <a:ext cx="6558280" cy="367030"/>
          </a:xfrm>
          <a:custGeom>
            <a:avLst/>
            <a:gdLst/>
            <a:ahLst/>
            <a:cxnLst/>
            <a:rect l="l" t="t" r="r" b="b"/>
            <a:pathLst>
              <a:path w="6558280" h="367030">
                <a:moveTo>
                  <a:pt x="0" y="366712"/>
                </a:moveTo>
                <a:lnTo>
                  <a:pt x="6557899" y="366712"/>
                </a:lnTo>
                <a:lnTo>
                  <a:pt x="6557899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850608"/>
            <a:ext cx="7131684" cy="13843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Kết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hợp</a:t>
            </a:r>
            <a:endParaRPr sz="240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195" baseline="-23148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Times New Roman"/>
                <a:cs typeface="Times New Roman"/>
              </a:rPr>
              <a:t>h</a:t>
            </a:r>
            <a:r>
              <a:rPr sz="1800" spc="44" baseline="-23148" dirty="0">
                <a:latin typeface="Times New Roman"/>
                <a:cs typeface="Times New Roman"/>
              </a:rPr>
              <a:t>2</a:t>
            </a:r>
            <a:r>
              <a:rPr sz="1800" spc="-165" baseline="-2314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Symbol"/>
                <a:cs typeface="Symbol"/>
              </a:rPr>
              <a:t></a:t>
            </a: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195" baseline="-23148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)</a:t>
            </a:r>
            <a:r>
              <a:rPr sz="2750" spc="-180" dirty="0">
                <a:latin typeface="Symbol"/>
                <a:cs typeface="Symbol"/>
              </a:rPr>
              <a:t></a:t>
            </a:r>
            <a:r>
              <a:rPr sz="2000" spc="120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Times New Roman"/>
                <a:cs typeface="Times New Roman"/>
              </a:rPr>
              <a:t>h</a:t>
            </a:r>
            <a:r>
              <a:rPr sz="1800" spc="44" baseline="-23148" dirty="0">
                <a:latin typeface="Times New Roman"/>
                <a:cs typeface="Times New Roman"/>
              </a:rPr>
              <a:t>2</a:t>
            </a:r>
            <a:r>
              <a:rPr sz="1800" spc="-165" baseline="-2314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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60" dirty="0">
                <a:latin typeface="Symbol"/>
                <a:cs typeface="Symbol"/>
              </a:rPr>
              <a:t></a:t>
            </a:r>
            <a:r>
              <a:rPr sz="2750" spc="-350" dirty="0">
                <a:latin typeface="Symbol"/>
                <a:cs typeface="Symbol"/>
              </a:rPr>
              <a:t>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202" baseline="-23148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Times New Roman"/>
                <a:cs typeface="Times New Roman"/>
              </a:rPr>
              <a:t>h</a:t>
            </a:r>
            <a:r>
              <a:rPr sz="1800" spc="44" baseline="-23148" dirty="0">
                <a:latin typeface="Times New Roman"/>
                <a:cs typeface="Times New Roman"/>
              </a:rPr>
              <a:t>2</a:t>
            </a:r>
            <a:r>
              <a:rPr sz="1800" spc="-165" baseline="-2314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750" spc="-210" dirty="0">
                <a:latin typeface="Symbol"/>
                <a:cs typeface="Symbol"/>
              </a:rPr>
              <a:t></a:t>
            </a:r>
            <a:endParaRPr sz="2750" dirty="0">
              <a:latin typeface="Symbol"/>
              <a:cs typeface="Symbol"/>
            </a:endParaRPr>
          </a:p>
          <a:p>
            <a:pPr marL="317500">
              <a:lnSpc>
                <a:spcPct val="100000"/>
              </a:lnSpc>
              <a:spcBef>
                <a:spcPts val="1255"/>
              </a:spcBef>
              <a:tabLst>
                <a:tab pos="6038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845" y="4794082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0900" y="51435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0700" y="51562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6400" y="49022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60"/>
              </a:spcBef>
            </a:pPr>
            <a:r>
              <a:rPr sz="1950" i="1" spc="-90" dirty="0">
                <a:latin typeface="Times New Roman"/>
                <a:cs typeface="Times New Roman"/>
              </a:rPr>
              <a:t>h</a:t>
            </a:r>
            <a:r>
              <a:rPr sz="1725" spc="-135" baseline="-24154" dirty="0">
                <a:latin typeface="Times New Roman"/>
                <a:cs typeface="Times New Roman"/>
              </a:rPr>
              <a:t>1</a:t>
            </a:r>
            <a:r>
              <a:rPr sz="1725" spc="-284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Symbol"/>
                <a:cs typeface="Symbol"/>
              </a:rPr>
              <a:t>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h</a:t>
            </a:r>
            <a:r>
              <a:rPr sz="1725" spc="-30" baseline="-24154" dirty="0">
                <a:latin typeface="Times New Roman"/>
                <a:cs typeface="Times New Roman"/>
              </a:rPr>
              <a:t>2</a:t>
            </a:r>
            <a:r>
              <a:rPr sz="1725" spc="-150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276" y="4717882"/>
            <a:ext cx="39941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8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645" y="4768682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700" y="51181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6500" y="51308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7801" y="42799"/>
                </a:lnTo>
                <a:lnTo>
                  <a:pt x="393700" y="42799"/>
                </a:lnTo>
                <a:lnTo>
                  <a:pt x="393700" y="33274"/>
                </a:lnTo>
                <a:lnTo>
                  <a:pt x="447548" y="33274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81000" y="42799"/>
                </a:lnTo>
                <a:lnTo>
                  <a:pt x="381000" y="33274"/>
                </a:lnTo>
                <a:close/>
              </a:path>
              <a:path w="457200" h="76200">
                <a:moveTo>
                  <a:pt x="447548" y="33274"/>
                </a:moveTo>
                <a:lnTo>
                  <a:pt x="393700" y="33274"/>
                </a:lnTo>
                <a:lnTo>
                  <a:pt x="393700" y="42799"/>
                </a:lnTo>
                <a:lnTo>
                  <a:pt x="447801" y="42799"/>
                </a:lnTo>
                <a:lnTo>
                  <a:pt x="457200" y="38100"/>
                </a:lnTo>
                <a:lnTo>
                  <a:pt x="447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2200" y="48768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765"/>
              </a:spcBef>
            </a:pPr>
            <a:r>
              <a:rPr sz="1950" i="1" spc="-90" dirty="0">
                <a:latin typeface="Times New Roman"/>
                <a:cs typeface="Times New Roman"/>
              </a:rPr>
              <a:t>h</a:t>
            </a:r>
            <a:r>
              <a:rPr sz="1725" spc="-135" baseline="-24154" dirty="0">
                <a:latin typeface="Times New Roman"/>
                <a:cs typeface="Times New Roman"/>
              </a:rPr>
              <a:t>1</a:t>
            </a:r>
            <a:r>
              <a:rPr sz="1725" spc="-254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3700" y="4876800"/>
            <a:ext cx="1384300" cy="571500"/>
          </a:xfrm>
          <a:custGeom>
            <a:avLst/>
            <a:gdLst/>
            <a:ahLst/>
            <a:cxnLst/>
            <a:rect l="l" t="t" r="r" b="b"/>
            <a:pathLst>
              <a:path w="1384300" h="571500">
                <a:moveTo>
                  <a:pt x="0" y="571500"/>
                </a:moveTo>
                <a:lnTo>
                  <a:pt x="1384300" y="571500"/>
                </a:lnTo>
                <a:lnTo>
                  <a:pt x="13843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8000" y="51562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38069" y="4957741"/>
            <a:ext cx="49593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-25" dirty="0">
                <a:latin typeface="Times New Roman"/>
                <a:cs typeface="Times New Roman"/>
              </a:rPr>
              <a:t>h</a:t>
            </a:r>
            <a:r>
              <a:rPr sz="1725" spc="-37" baseline="-24154" dirty="0">
                <a:latin typeface="Times New Roman"/>
                <a:cs typeface="Times New Roman"/>
              </a:rPr>
              <a:t>2</a:t>
            </a:r>
            <a:r>
              <a:rPr sz="1725" spc="-217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1329" y="4755982"/>
            <a:ext cx="40068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9827" y="4992370"/>
            <a:ext cx="678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Wingdings"/>
                <a:cs typeface="Wingdings"/>
              </a:rPr>
              <a:t>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1449" y="4987842"/>
            <a:ext cx="10033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1202" y="4819625"/>
            <a:ext cx="4686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y</a:t>
            </a:r>
            <a:r>
              <a:rPr sz="1950" i="1" spc="4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9750" y="4498807"/>
            <a:ext cx="40767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0" dirty="0">
                <a:latin typeface="Times New Roman"/>
                <a:cs typeface="Times New Roman"/>
              </a:rPr>
              <a:t>h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26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154177"/>
            <a:ext cx="6723660" cy="11477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HỆ LTI: CÁC TÍNH CHẤT CỦA TÍCH CHẬP</a:t>
            </a: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phối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776" y="1428813"/>
            <a:ext cx="5064125" cy="367030"/>
          </a:xfrm>
          <a:custGeom>
            <a:avLst/>
            <a:gdLst/>
            <a:ahLst/>
            <a:cxnLst/>
            <a:rect l="l" t="t" r="r" b="b"/>
            <a:pathLst>
              <a:path w="5064125" h="367030">
                <a:moveTo>
                  <a:pt x="0" y="366712"/>
                </a:moveTo>
                <a:lnTo>
                  <a:pt x="5064125" y="366712"/>
                </a:lnTo>
                <a:lnTo>
                  <a:pt x="50641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100690"/>
            <a:ext cx="6092825" cy="113411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075690">
              <a:lnSpc>
                <a:spcPct val="100000"/>
              </a:lnSpc>
              <a:spcBef>
                <a:spcPts val="1870"/>
              </a:spcBef>
            </a:pP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54" dirty="0">
                <a:latin typeface="Symbol"/>
                <a:cs typeface="Symbol"/>
              </a:rPr>
              <a:t></a:t>
            </a:r>
            <a:r>
              <a:rPr sz="2750" spc="-345" dirty="0">
                <a:latin typeface="Symbol"/>
                <a:cs typeface="Symbol"/>
              </a:rPr>
              <a:t>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187" baseline="-23148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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h</a:t>
            </a:r>
            <a:r>
              <a:rPr sz="1800" spc="37" baseline="-23148" dirty="0">
                <a:latin typeface="Times New Roman"/>
                <a:cs typeface="Times New Roman"/>
              </a:rPr>
              <a:t>2</a:t>
            </a:r>
            <a:r>
              <a:rPr sz="1800" spc="-157" baseline="-2314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)</a:t>
            </a:r>
            <a:r>
              <a:rPr sz="2750" spc="-60" dirty="0">
                <a:latin typeface="Symbol"/>
                <a:cs typeface="Symbol"/>
              </a:rPr>
              <a:t></a:t>
            </a:r>
            <a:r>
              <a:rPr sz="2000" spc="85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750" spc="-240" dirty="0">
                <a:latin typeface="Symbol"/>
                <a:cs typeface="Symbol"/>
              </a:rPr>
              <a:t></a:t>
            </a: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187" baseline="-23148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)</a:t>
            </a:r>
            <a:r>
              <a:rPr sz="2750" spc="-155" dirty="0">
                <a:latin typeface="Symbol"/>
                <a:cs typeface="Symbol"/>
              </a:rPr>
              <a:t></a:t>
            </a:r>
            <a:r>
              <a:rPr sz="2000" spc="85" dirty="0">
                <a:latin typeface="Symbol"/>
                <a:cs typeface="Symbol"/>
              </a:rPr>
              <a:t>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Symbol"/>
                <a:cs typeface="Symbol"/>
              </a:rPr>
              <a:t></a:t>
            </a: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5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Symbol"/>
                <a:cs typeface="Symbol"/>
              </a:rPr>
              <a:t>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h</a:t>
            </a:r>
            <a:r>
              <a:rPr sz="1800" spc="195" baseline="-23148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40" dirty="0">
                <a:latin typeface="Times New Roman"/>
                <a:cs typeface="Times New Roman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)</a:t>
            </a:r>
            <a:r>
              <a:rPr sz="2750" spc="-210" dirty="0">
                <a:latin typeface="Symbol"/>
                <a:cs typeface="Symbol"/>
              </a:rPr>
              <a:t></a:t>
            </a:r>
            <a:endParaRPr sz="27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  <a:tabLst>
                <a:tab pos="2990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45" y="5009855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" y="53594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8300" y="45593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065"/>
              </a:spcBef>
            </a:pPr>
            <a:r>
              <a:rPr sz="1950" i="1" spc="-90" dirty="0">
                <a:latin typeface="Times New Roman"/>
                <a:cs typeface="Times New Roman"/>
              </a:rPr>
              <a:t>h</a:t>
            </a:r>
            <a:r>
              <a:rPr sz="1725" spc="-135" baseline="-24154" dirty="0">
                <a:latin typeface="Times New Roman"/>
                <a:cs typeface="Times New Roman"/>
              </a:rPr>
              <a:t>1</a:t>
            </a:r>
            <a:r>
              <a:rPr sz="1725" spc="-254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7300" y="52959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8300" y="56134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560"/>
              </a:spcBef>
            </a:pPr>
            <a:r>
              <a:rPr sz="1950" i="1" spc="-25" dirty="0">
                <a:latin typeface="Times New Roman"/>
                <a:cs typeface="Times New Roman"/>
              </a:rPr>
              <a:t>h</a:t>
            </a:r>
            <a:r>
              <a:rPr sz="1725" spc="-37" baseline="-24154" dirty="0">
                <a:latin typeface="Times New Roman"/>
                <a:cs typeface="Times New Roman"/>
              </a:rPr>
              <a:t>2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3456" y="4882856"/>
            <a:ext cx="40068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2200" y="4902200"/>
            <a:ext cx="0" cy="1003300"/>
          </a:xfrm>
          <a:custGeom>
            <a:avLst/>
            <a:gdLst/>
            <a:ahLst/>
            <a:cxnLst/>
            <a:rect l="l" t="t" r="r" b="b"/>
            <a:pathLst>
              <a:path h="1003300">
                <a:moveTo>
                  <a:pt x="0" y="0"/>
                </a:moveTo>
                <a:lnTo>
                  <a:pt x="0" y="1003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200" y="48641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4001" y="42799"/>
                </a:lnTo>
                <a:lnTo>
                  <a:pt x="469900" y="42799"/>
                </a:lnTo>
                <a:lnTo>
                  <a:pt x="469900" y="33274"/>
                </a:lnTo>
                <a:lnTo>
                  <a:pt x="523748" y="33274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57200" y="42799"/>
                </a:lnTo>
                <a:lnTo>
                  <a:pt x="457200" y="33274"/>
                </a:lnTo>
                <a:close/>
              </a:path>
              <a:path w="533400" h="76200">
                <a:moveTo>
                  <a:pt x="523748" y="33274"/>
                </a:moveTo>
                <a:lnTo>
                  <a:pt x="469900" y="33274"/>
                </a:lnTo>
                <a:lnTo>
                  <a:pt x="469900" y="42799"/>
                </a:lnTo>
                <a:lnTo>
                  <a:pt x="524001" y="42799"/>
                </a:lnTo>
                <a:lnTo>
                  <a:pt x="533400" y="38100"/>
                </a:lnTo>
                <a:lnTo>
                  <a:pt x="5237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4900" y="58674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523875" y="33337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457200" y="42862"/>
                </a:lnTo>
                <a:lnTo>
                  <a:pt x="457200" y="33337"/>
                </a:lnTo>
                <a:close/>
              </a:path>
              <a:path w="533400" h="76200">
                <a:moveTo>
                  <a:pt x="523875" y="33337"/>
                </a:moveTo>
                <a:lnTo>
                  <a:pt x="469900" y="33337"/>
                </a:lnTo>
                <a:lnTo>
                  <a:pt x="469900" y="42862"/>
                </a:lnTo>
                <a:lnTo>
                  <a:pt x="523875" y="42862"/>
                </a:lnTo>
                <a:lnTo>
                  <a:pt x="533400" y="38100"/>
                </a:lnTo>
                <a:lnTo>
                  <a:pt x="5238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5181600"/>
            <a:ext cx="355600" cy="330200"/>
          </a:xfrm>
          <a:custGeom>
            <a:avLst/>
            <a:gdLst/>
            <a:ahLst/>
            <a:cxnLst/>
            <a:rect l="l" t="t" r="r" b="b"/>
            <a:pathLst>
              <a:path w="355600" h="330200">
                <a:moveTo>
                  <a:pt x="0" y="165100"/>
                </a:moveTo>
                <a:lnTo>
                  <a:pt x="6352" y="121208"/>
                </a:lnTo>
                <a:lnTo>
                  <a:pt x="24280" y="81769"/>
                </a:lnTo>
                <a:lnTo>
                  <a:pt x="52085" y="48355"/>
                </a:lnTo>
                <a:lnTo>
                  <a:pt x="88072" y="22540"/>
                </a:lnTo>
                <a:lnTo>
                  <a:pt x="130542" y="5897"/>
                </a:lnTo>
                <a:lnTo>
                  <a:pt x="177800" y="0"/>
                </a:lnTo>
                <a:lnTo>
                  <a:pt x="225057" y="5897"/>
                </a:lnTo>
                <a:lnTo>
                  <a:pt x="267527" y="22540"/>
                </a:lnTo>
                <a:lnTo>
                  <a:pt x="303514" y="48355"/>
                </a:lnTo>
                <a:lnTo>
                  <a:pt x="331319" y="81769"/>
                </a:lnTo>
                <a:lnTo>
                  <a:pt x="349247" y="121208"/>
                </a:lnTo>
                <a:lnTo>
                  <a:pt x="355600" y="165100"/>
                </a:lnTo>
                <a:lnTo>
                  <a:pt x="349247" y="208991"/>
                </a:lnTo>
                <a:lnTo>
                  <a:pt x="331319" y="248430"/>
                </a:lnTo>
                <a:lnTo>
                  <a:pt x="303514" y="281844"/>
                </a:lnTo>
                <a:lnTo>
                  <a:pt x="267527" y="307659"/>
                </a:lnTo>
                <a:lnTo>
                  <a:pt x="225057" y="324302"/>
                </a:lnTo>
                <a:lnTo>
                  <a:pt x="177800" y="330200"/>
                </a:lnTo>
                <a:lnTo>
                  <a:pt x="130542" y="324302"/>
                </a:lnTo>
                <a:lnTo>
                  <a:pt x="88072" y="307659"/>
                </a:lnTo>
                <a:lnTo>
                  <a:pt x="52085" y="281844"/>
                </a:lnTo>
                <a:lnTo>
                  <a:pt x="24280" y="248430"/>
                </a:lnTo>
                <a:lnTo>
                  <a:pt x="6352" y="208991"/>
                </a:lnTo>
                <a:lnTo>
                  <a:pt x="0" y="165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8628" y="5141721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5300" y="48387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2600" y="58928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8700" y="4838700"/>
            <a:ext cx="76200" cy="330200"/>
          </a:xfrm>
          <a:custGeom>
            <a:avLst/>
            <a:gdLst/>
            <a:ahLst/>
            <a:cxnLst/>
            <a:rect l="l" t="t" r="r" b="b"/>
            <a:pathLst>
              <a:path w="76200" h="330200">
                <a:moveTo>
                  <a:pt x="33394" y="254000"/>
                </a:moveTo>
                <a:lnTo>
                  <a:pt x="0" y="254000"/>
                </a:lnTo>
                <a:lnTo>
                  <a:pt x="38100" y="330200"/>
                </a:lnTo>
                <a:lnTo>
                  <a:pt x="69850" y="266700"/>
                </a:lnTo>
                <a:lnTo>
                  <a:pt x="33400" y="266700"/>
                </a:lnTo>
                <a:lnTo>
                  <a:pt x="33394" y="254000"/>
                </a:lnTo>
                <a:close/>
              </a:path>
              <a:path w="76200" h="330200">
                <a:moveTo>
                  <a:pt x="42799" y="0"/>
                </a:moveTo>
                <a:lnTo>
                  <a:pt x="33274" y="0"/>
                </a:lnTo>
                <a:lnTo>
                  <a:pt x="33400" y="266700"/>
                </a:lnTo>
                <a:lnTo>
                  <a:pt x="42925" y="266700"/>
                </a:lnTo>
                <a:lnTo>
                  <a:pt x="42799" y="0"/>
                </a:lnTo>
                <a:close/>
              </a:path>
              <a:path w="76200" h="330200">
                <a:moveTo>
                  <a:pt x="76200" y="254000"/>
                </a:moveTo>
                <a:lnTo>
                  <a:pt x="42919" y="254000"/>
                </a:lnTo>
                <a:lnTo>
                  <a:pt x="42925" y="266700"/>
                </a:lnTo>
                <a:lnTo>
                  <a:pt x="69850" y="266700"/>
                </a:lnTo>
                <a:lnTo>
                  <a:pt x="76200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8700" y="5499100"/>
            <a:ext cx="76200" cy="393700"/>
          </a:xfrm>
          <a:custGeom>
            <a:avLst/>
            <a:gdLst/>
            <a:ahLst/>
            <a:cxnLst/>
            <a:rect l="l" t="t" r="r" b="b"/>
            <a:pathLst>
              <a:path w="76200" h="393700">
                <a:moveTo>
                  <a:pt x="42925" y="63500"/>
                </a:moveTo>
                <a:lnTo>
                  <a:pt x="33400" y="63500"/>
                </a:lnTo>
                <a:lnTo>
                  <a:pt x="33274" y="393700"/>
                </a:lnTo>
                <a:lnTo>
                  <a:pt x="42799" y="393700"/>
                </a:lnTo>
                <a:lnTo>
                  <a:pt x="42925" y="63500"/>
                </a:lnTo>
                <a:close/>
              </a:path>
              <a:path w="76200" h="393700">
                <a:moveTo>
                  <a:pt x="38100" y="0"/>
                </a:moveTo>
                <a:lnTo>
                  <a:pt x="0" y="76200"/>
                </a:lnTo>
                <a:lnTo>
                  <a:pt x="33396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3700">
                <a:moveTo>
                  <a:pt x="69850" y="63500"/>
                </a:moveTo>
                <a:lnTo>
                  <a:pt x="42925" y="63500"/>
                </a:lnTo>
                <a:lnTo>
                  <a:pt x="42921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35845" y="4959056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900" y="53086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0700" y="53213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56400" y="50673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60"/>
              </a:spcBef>
            </a:pPr>
            <a:r>
              <a:rPr sz="1950" i="1" spc="-85" dirty="0">
                <a:latin typeface="Times New Roman"/>
                <a:cs typeface="Times New Roman"/>
              </a:rPr>
              <a:t>h</a:t>
            </a:r>
            <a:r>
              <a:rPr sz="1725" spc="-127" baseline="-24154" dirty="0">
                <a:latin typeface="Times New Roman"/>
                <a:cs typeface="Times New Roman"/>
              </a:rPr>
              <a:t>1</a:t>
            </a:r>
            <a:r>
              <a:rPr sz="1725" spc="-284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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h</a:t>
            </a:r>
            <a:r>
              <a:rPr sz="1725" spc="-30" baseline="-24154" dirty="0">
                <a:latin typeface="Times New Roman"/>
                <a:cs typeface="Times New Roman"/>
              </a:rPr>
              <a:t>2</a:t>
            </a:r>
            <a:r>
              <a:rPr sz="1725" spc="-157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6276" y="4882856"/>
            <a:ext cx="39941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8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7853" y="5182946"/>
            <a:ext cx="678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Wingdings"/>
                <a:cs typeface="Wingdings"/>
              </a:rPr>
              <a:t>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27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6626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CÁC TÍNH CHẤT CỦA TÍCH CHẬP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898905"/>
            <a:ext cx="163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4345" y="1695282"/>
            <a:ext cx="3962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9400" y="20447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42923"/>
                </a:moveTo>
                <a:lnTo>
                  <a:pt x="749300" y="76200"/>
                </a:lnTo>
                <a:lnTo>
                  <a:pt x="815848" y="42925"/>
                </a:lnTo>
                <a:lnTo>
                  <a:pt x="749300" y="42923"/>
                </a:lnTo>
                <a:close/>
              </a:path>
              <a:path w="825500" h="76200">
                <a:moveTo>
                  <a:pt x="749300" y="33398"/>
                </a:moveTo>
                <a:lnTo>
                  <a:pt x="749300" y="42923"/>
                </a:lnTo>
                <a:lnTo>
                  <a:pt x="762000" y="42925"/>
                </a:lnTo>
                <a:lnTo>
                  <a:pt x="762000" y="33400"/>
                </a:lnTo>
                <a:lnTo>
                  <a:pt x="749300" y="33398"/>
                </a:lnTo>
                <a:close/>
              </a:path>
              <a:path w="825500" h="76200">
                <a:moveTo>
                  <a:pt x="749300" y="0"/>
                </a:moveTo>
                <a:lnTo>
                  <a:pt x="749300" y="33398"/>
                </a:lnTo>
                <a:lnTo>
                  <a:pt x="762000" y="33400"/>
                </a:lnTo>
                <a:lnTo>
                  <a:pt x="762000" y="42925"/>
                </a:lnTo>
                <a:lnTo>
                  <a:pt x="815852" y="42923"/>
                </a:lnTo>
                <a:lnTo>
                  <a:pt x="825500" y="38100"/>
                </a:lnTo>
                <a:lnTo>
                  <a:pt x="749300" y="0"/>
                </a:lnTo>
                <a:close/>
              </a:path>
              <a:path w="825500" h="76200">
                <a:moveTo>
                  <a:pt x="0" y="33274"/>
                </a:moveTo>
                <a:lnTo>
                  <a:pt x="0" y="42799"/>
                </a:lnTo>
                <a:lnTo>
                  <a:pt x="749300" y="42923"/>
                </a:lnTo>
                <a:lnTo>
                  <a:pt x="749300" y="33398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1000" y="12446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065"/>
              </a:spcBef>
            </a:pPr>
            <a:r>
              <a:rPr sz="1950" i="1" spc="-90" dirty="0">
                <a:latin typeface="Times New Roman"/>
                <a:cs typeface="Times New Roman"/>
              </a:rPr>
              <a:t>h</a:t>
            </a:r>
            <a:r>
              <a:rPr sz="1725" spc="-135" baseline="-24154" dirty="0">
                <a:latin typeface="Times New Roman"/>
                <a:cs typeface="Times New Roman"/>
              </a:rPr>
              <a:t>1</a:t>
            </a:r>
            <a:r>
              <a:rPr sz="1725" spc="-254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37400" y="198120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749300" y="0"/>
                </a:moveTo>
                <a:lnTo>
                  <a:pt x="749300" y="76200"/>
                </a:lnTo>
                <a:lnTo>
                  <a:pt x="816101" y="42799"/>
                </a:lnTo>
                <a:lnTo>
                  <a:pt x="762000" y="42799"/>
                </a:lnTo>
                <a:lnTo>
                  <a:pt x="762000" y="33274"/>
                </a:lnTo>
                <a:lnTo>
                  <a:pt x="815848" y="33274"/>
                </a:lnTo>
                <a:lnTo>
                  <a:pt x="749300" y="0"/>
                </a:lnTo>
                <a:close/>
              </a:path>
              <a:path w="825500" h="76200">
                <a:moveTo>
                  <a:pt x="7493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49300" y="42799"/>
                </a:lnTo>
                <a:lnTo>
                  <a:pt x="749300" y="33274"/>
                </a:lnTo>
                <a:close/>
              </a:path>
              <a:path w="825500" h="76200">
                <a:moveTo>
                  <a:pt x="815848" y="33274"/>
                </a:moveTo>
                <a:lnTo>
                  <a:pt x="762000" y="33274"/>
                </a:lnTo>
                <a:lnTo>
                  <a:pt x="762000" y="42799"/>
                </a:lnTo>
                <a:lnTo>
                  <a:pt x="816101" y="42799"/>
                </a:lnTo>
                <a:lnTo>
                  <a:pt x="825500" y="38100"/>
                </a:lnTo>
                <a:lnTo>
                  <a:pt x="8158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21000" y="22987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484"/>
              </a:spcBef>
            </a:pPr>
            <a:r>
              <a:rPr sz="1950" i="1" spc="-45" dirty="0">
                <a:latin typeface="Times New Roman"/>
                <a:cs typeface="Times New Roman"/>
              </a:rPr>
              <a:t>h</a:t>
            </a:r>
            <a:r>
              <a:rPr sz="1725" spc="-67" baseline="-24154" dirty="0">
                <a:latin typeface="Times New Roman"/>
                <a:cs typeface="Times New Roman"/>
              </a:rPr>
              <a:t>3</a:t>
            </a:r>
            <a:r>
              <a:rPr sz="1725" spc="-172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429" y="1568282"/>
            <a:ext cx="40068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85" dirty="0">
                <a:latin typeface="Times New Roman"/>
                <a:cs typeface="Times New Roman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4900" y="1587500"/>
            <a:ext cx="0" cy="1003300"/>
          </a:xfrm>
          <a:custGeom>
            <a:avLst/>
            <a:gdLst/>
            <a:ahLst/>
            <a:cxnLst/>
            <a:rect l="l" t="t" r="r" b="b"/>
            <a:pathLst>
              <a:path h="1003300">
                <a:moveTo>
                  <a:pt x="0" y="0"/>
                </a:moveTo>
                <a:lnTo>
                  <a:pt x="0" y="1003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900" y="15494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4001" y="42799"/>
                </a:lnTo>
                <a:lnTo>
                  <a:pt x="469900" y="42799"/>
                </a:lnTo>
                <a:lnTo>
                  <a:pt x="469900" y="33274"/>
                </a:lnTo>
                <a:lnTo>
                  <a:pt x="523748" y="33274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57200" y="42799"/>
                </a:lnTo>
                <a:lnTo>
                  <a:pt x="457200" y="33274"/>
                </a:lnTo>
                <a:close/>
              </a:path>
              <a:path w="533400" h="76200">
                <a:moveTo>
                  <a:pt x="523748" y="33274"/>
                </a:moveTo>
                <a:lnTo>
                  <a:pt x="469900" y="33274"/>
                </a:lnTo>
                <a:lnTo>
                  <a:pt x="469900" y="42799"/>
                </a:lnTo>
                <a:lnTo>
                  <a:pt x="524001" y="42799"/>
                </a:lnTo>
                <a:lnTo>
                  <a:pt x="533400" y="38100"/>
                </a:lnTo>
                <a:lnTo>
                  <a:pt x="5237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7600" y="25527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922"/>
                </a:moveTo>
                <a:lnTo>
                  <a:pt x="457200" y="76200"/>
                </a:lnTo>
                <a:lnTo>
                  <a:pt x="523748" y="42925"/>
                </a:lnTo>
                <a:lnTo>
                  <a:pt x="457200" y="42922"/>
                </a:lnTo>
                <a:close/>
              </a:path>
              <a:path w="533400" h="76200">
                <a:moveTo>
                  <a:pt x="457200" y="33397"/>
                </a:moveTo>
                <a:lnTo>
                  <a:pt x="457200" y="42922"/>
                </a:lnTo>
                <a:lnTo>
                  <a:pt x="469900" y="42925"/>
                </a:lnTo>
                <a:lnTo>
                  <a:pt x="469900" y="33400"/>
                </a:lnTo>
                <a:lnTo>
                  <a:pt x="457200" y="3339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97"/>
                </a:lnTo>
                <a:lnTo>
                  <a:pt x="469900" y="33400"/>
                </a:lnTo>
                <a:lnTo>
                  <a:pt x="469900" y="42925"/>
                </a:lnTo>
                <a:lnTo>
                  <a:pt x="523754" y="42922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274"/>
                </a:moveTo>
                <a:lnTo>
                  <a:pt x="0" y="42799"/>
                </a:lnTo>
                <a:lnTo>
                  <a:pt x="457200" y="42922"/>
                </a:lnTo>
                <a:lnTo>
                  <a:pt x="457200" y="33397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9100" y="1866900"/>
            <a:ext cx="355600" cy="330200"/>
          </a:xfrm>
          <a:custGeom>
            <a:avLst/>
            <a:gdLst/>
            <a:ahLst/>
            <a:cxnLst/>
            <a:rect l="l" t="t" r="r" b="b"/>
            <a:pathLst>
              <a:path w="355600" h="330200">
                <a:moveTo>
                  <a:pt x="0" y="165100"/>
                </a:moveTo>
                <a:lnTo>
                  <a:pt x="6352" y="121208"/>
                </a:lnTo>
                <a:lnTo>
                  <a:pt x="24280" y="81769"/>
                </a:lnTo>
                <a:lnTo>
                  <a:pt x="52085" y="48355"/>
                </a:lnTo>
                <a:lnTo>
                  <a:pt x="88072" y="22540"/>
                </a:lnTo>
                <a:lnTo>
                  <a:pt x="130542" y="5897"/>
                </a:lnTo>
                <a:lnTo>
                  <a:pt x="177800" y="0"/>
                </a:lnTo>
                <a:lnTo>
                  <a:pt x="225057" y="5897"/>
                </a:lnTo>
                <a:lnTo>
                  <a:pt x="267527" y="22540"/>
                </a:lnTo>
                <a:lnTo>
                  <a:pt x="303514" y="48355"/>
                </a:lnTo>
                <a:lnTo>
                  <a:pt x="331319" y="81769"/>
                </a:lnTo>
                <a:lnTo>
                  <a:pt x="349247" y="121208"/>
                </a:lnTo>
                <a:lnTo>
                  <a:pt x="355600" y="165100"/>
                </a:lnTo>
                <a:lnTo>
                  <a:pt x="349247" y="208991"/>
                </a:lnTo>
                <a:lnTo>
                  <a:pt x="331319" y="248430"/>
                </a:lnTo>
                <a:lnTo>
                  <a:pt x="303514" y="281844"/>
                </a:lnTo>
                <a:lnTo>
                  <a:pt x="267527" y="307659"/>
                </a:lnTo>
                <a:lnTo>
                  <a:pt x="225057" y="324302"/>
                </a:lnTo>
                <a:lnTo>
                  <a:pt x="177800" y="330200"/>
                </a:lnTo>
                <a:lnTo>
                  <a:pt x="130542" y="324302"/>
                </a:lnTo>
                <a:lnTo>
                  <a:pt x="88072" y="307659"/>
                </a:lnTo>
                <a:lnTo>
                  <a:pt x="52085" y="281844"/>
                </a:lnTo>
                <a:lnTo>
                  <a:pt x="24280" y="248430"/>
                </a:lnTo>
                <a:lnTo>
                  <a:pt x="6352" y="208991"/>
                </a:lnTo>
                <a:lnTo>
                  <a:pt x="0" y="165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9236" y="1826133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5400" y="15240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2700" y="25781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800" y="1524000"/>
            <a:ext cx="76200" cy="330200"/>
          </a:xfrm>
          <a:custGeom>
            <a:avLst/>
            <a:gdLst/>
            <a:ahLst/>
            <a:cxnLst/>
            <a:rect l="l" t="t" r="r" b="b"/>
            <a:pathLst>
              <a:path w="76200" h="330200">
                <a:moveTo>
                  <a:pt x="33274" y="254000"/>
                </a:moveTo>
                <a:lnTo>
                  <a:pt x="0" y="254000"/>
                </a:lnTo>
                <a:lnTo>
                  <a:pt x="38100" y="330200"/>
                </a:lnTo>
                <a:lnTo>
                  <a:pt x="69850" y="266700"/>
                </a:lnTo>
                <a:lnTo>
                  <a:pt x="33274" y="266700"/>
                </a:lnTo>
                <a:lnTo>
                  <a:pt x="33274" y="254000"/>
                </a:lnTo>
                <a:close/>
              </a:path>
              <a:path w="76200" h="330200">
                <a:moveTo>
                  <a:pt x="42799" y="0"/>
                </a:moveTo>
                <a:lnTo>
                  <a:pt x="33274" y="0"/>
                </a:lnTo>
                <a:lnTo>
                  <a:pt x="33274" y="266700"/>
                </a:lnTo>
                <a:lnTo>
                  <a:pt x="42799" y="266700"/>
                </a:lnTo>
                <a:lnTo>
                  <a:pt x="42799" y="0"/>
                </a:lnTo>
                <a:close/>
              </a:path>
              <a:path w="76200" h="330200">
                <a:moveTo>
                  <a:pt x="76200" y="254000"/>
                </a:moveTo>
                <a:lnTo>
                  <a:pt x="42799" y="254000"/>
                </a:lnTo>
                <a:lnTo>
                  <a:pt x="42799" y="266700"/>
                </a:lnTo>
                <a:lnTo>
                  <a:pt x="69850" y="266700"/>
                </a:lnTo>
                <a:lnTo>
                  <a:pt x="76200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8800" y="2184400"/>
            <a:ext cx="76200" cy="393700"/>
          </a:xfrm>
          <a:custGeom>
            <a:avLst/>
            <a:gdLst/>
            <a:ahLst/>
            <a:cxnLst/>
            <a:rect l="l" t="t" r="r" b="b"/>
            <a:pathLst>
              <a:path w="76200" h="393700">
                <a:moveTo>
                  <a:pt x="42799" y="63500"/>
                </a:moveTo>
                <a:lnTo>
                  <a:pt x="33274" y="63500"/>
                </a:lnTo>
                <a:lnTo>
                  <a:pt x="33274" y="393700"/>
                </a:lnTo>
                <a:lnTo>
                  <a:pt x="42799" y="393700"/>
                </a:lnTo>
                <a:lnTo>
                  <a:pt x="42799" y="63500"/>
                </a:lnTo>
                <a:close/>
              </a:path>
              <a:path w="76200" h="393700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3700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00" y="152400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00" y="42923"/>
                </a:moveTo>
                <a:lnTo>
                  <a:pt x="571500" y="76200"/>
                </a:lnTo>
                <a:lnTo>
                  <a:pt x="638048" y="42925"/>
                </a:lnTo>
                <a:lnTo>
                  <a:pt x="571500" y="42923"/>
                </a:lnTo>
                <a:close/>
              </a:path>
              <a:path w="647700" h="76200">
                <a:moveTo>
                  <a:pt x="571500" y="33398"/>
                </a:moveTo>
                <a:lnTo>
                  <a:pt x="571500" y="42923"/>
                </a:lnTo>
                <a:lnTo>
                  <a:pt x="584200" y="42925"/>
                </a:lnTo>
                <a:lnTo>
                  <a:pt x="584200" y="33400"/>
                </a:lnTo>
                <a:lnTo>
                  <a:pt x="571500" y="33398"/>
                </a:lnTo>
                <a:close/>
              </a:path>
              <a:path w="647700" h="76200">
                <a:moveTo>
                  <a:pt x="571500" y="0"/>
                </a:moveTo>
                <a:lnTo>
                  <a:pt x="571500" y="33398"/>
                </a:lnTo>
                <a:lnTo>
                  <a:pt x="584200" y="33400"/>
                </a:lnTo>
                <a:lnTo>
                  <a:pt x="584200" y="42925"/>
                </a:lnTo>
                <a:lnTo>
                  <a:pt x="638053" y="42923"/>
                </a:lnTo>
                <a:lnTo>
                  <a:pt x="647700" y="38100"/>
                </a:lnTo>
                <a:lnTo>
                  <a:pt x="571500" y="0"/>
                </a:lnTo>
                <a:close/>
              </a:path>
              <a:path w="647700" h="76200">
                <a:moveTo>
                  <a:pt x="0" y="33274"/>
                </a:moveTo>
                <a:lnTo>
                  <a:pt x="0" y="42799"/>
                </a:lnTo>
                <a:lnTo>
                  <a:pt x="571500" y="42923"/>
                </a:lnTo>
                <a:lnTo>
                  <a:pt x="571500" y="33398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5300" y="256540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00" y="0"/>
                </a:moveTo>
                <a:lnTo>
                  <a:pt x="571500" y="76200"/>
                </a:lnTo>
                <a:lnTo>
                  <a:pt x="638301" y="42799"/>
                </a:lnTo>
                <a:lnTo>
                  <a:pt x="584200" y="42799"/>
                </a:lnTo>
                <a:lnTo>
                  <a:pt x="584200" y="33274"/>
                </a:lnTo>
                <a:lnTo>
                  <a:pt x="638048" y="33274"/>
                </a:lnTo>
                <a:lnTo>
                  <a:pt x="571500" y="0"/>
                </a:lnTo>
                <a:close/>
              </a:path>
              <a:path w="647700" h="76200">
                <a:moveTo>
                  <a:pt x="5715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571500" y="42799"/>
                </a:lnTo>
                <a:lnTo>
                  <a:pt x="571500" y="33274"/>
                </a:lnTo>
                <a:close/>
              </a:path>
              <a:path w="647700" h="76200">
                <a:moveTo>
                  <a:pt x="638048" y="33274"/>
                </a:moveTo>
                <a:lnTo>
                  <a:pt x="584200" y="33274"/>
                </a:lnTo>
                <a:lnTo>
                  <a:pt x="584200" y="42799"/>
                </a:lnTo>
                <a:lnTo>
                  <a:pt x="638301" y="42799"/>
                </a:lnTo>
                <a:lnTo>
                  <a:pt x="647700" y="38100"/>
                </a:lnTo>
                <a:lnTo>
                  <a:pt x="6380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78400" y="12573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60"/>
              </a:spcBef>
            </a:pPr>
            <a:r>
              <a:rPr sz="1950" i="1" spc="-25" dirty="0">
                <a:latin typeface="Times New Roman"/>
                <a:cs typeface="Times New Roman"/>
              </a:rPr>
              <a:t>h</a:t>
            </a:r>
            <a:r>
              <a:rPr sz="1725" spc="-37" baseline="-24154" dirty="0">
                <a:latin typeface="Times New Roman"/>
                <a:cs typeface="Times New Roman"/>
              </a:rPr>
              <a:t>2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3000" y="22987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765"/>
              </a:spcBef>
            </a:pPr>
            <a:r>
              <a:rPr sz="1950" i="1" spc="-25" dirty="0">
                <a:latin typeface="Times New Roman"/>
                <a:cs typeface="Times New Roman"/>
              </a:rPr>
              <a:t>h</a:t>
            </a:r>
            <a:r>
              <a:rPr sz="1725" spc="-37" baseline="-24154" dirty="0">
                <a:latin typeface="Times New Roman"/>
                <a:cs typeface="Times New Roman"/>
              </a:rPr>
              <a:t>4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4566" y="3221361"/>
            <a:ext cx="1054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3391" y="3047912"/>
            <a:ext cx="21247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45" dirty="0">
                <a:latin typeface="Times New Roman"/>
                <a:cs typeface="Times New Roman"/>
              </a:rPr>
              <a:t>h </a:t>
            </a:r>
            <a:r>
              <a:rPr sz="2050" spc="45" dirty="0">
                <a:latin typeface="Times New Roman"/>
                <a:cs typeface="Times New Roman"/>
              </a:rPr>
              <a:t>(</a:t>
            </a:r>
            <a:r>
              <a:rPr sz="2050" i="1" spc="45" dirty="0">
                <a:latin typeface="Times New Roman"/>
                <a:cs typeface="Times New Roman"/>
              </a:rPr>
              <a:t>t</a:t>
            </a:r>
            <a:r>
              <a:rPr sz="2050" spc="45" dirty="0">
                <a:latin typeface="Times New Roman"/>
                <a:cs typeface="Times New Roman"/>
              </a:rPr>
              <a:t>)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2exp(</a:t>
            </a:r>
            <a:r>
              <a:rPr sz="2050" spc="45" dirty="0">
                <a:latin typeface="Symbol"/>
                <a:cs typeface="Symbol"/>
              </a:rPr>
              <a:t></a:t>
            </a:r>
            <a:r>
              <a:rPr sz="2050" i="1" spc="45" dirty="0">
                <a:latin typeface="Times New Roman"/>
                <a:cs typeface="Times New Roman"/>
              </a:rPr>
              <a:t>t</a:t>
            </a:r>
            <a:r>
              <a:rPr sz="2050" spc="45" dirty="0">
                <a:latin typeface="Times New Roman"/>
                <a:cs typeface="Times New Roman"/>
              </a:rPr>
              <a:t>)</a:t>
            </a:r>
            <a:r>
              <a:rPr sz="2050" i="1" spc="45" dirty="0">
                <a:latin typeface="Times New Roman"/>
                <a:cs typeface="Times New Roman"/>
              </a:rPr>
              <a:t>u</a:t>
            </a:r>
            <a:r>
              <a:rPr sz="2050" spc="45" dirty="0">
                <a:latin typeface="Times New Roman"/>
                <a:cs typeface="Times New Roman"/>
              </a:rPr>
              <a:t>(</a:t>
            </a:r>
            <a:r>
              <a:rPr sz="2050" i="1" spc="45" dirty="0">
                <a:latin typeface="Times New Roman"/>
                <a:cs typeface="Times New Roman"/>
              </a:rPr>
              <a:t>t</a:t>
            </a:r>
            <a:r>
              <a:rPr sz="2050" spc="4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0264" y="3594888"/>
            <a:ext cx="10160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20" dirty="0"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4397" y="3414328"/>
            <a:ext cx="127317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45" dirty="0">
                <a:latin typeface="Times New Roman"/>
                <a:cs typeface="Times New Roman"/>
              </a:rPr>
              <a:t>h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 </a:t>
            </a: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4</a:t>
            </a:r>
            <a:r>
              <a:rPr sz="2050" i="1" spc="-50" dirty="0">
                <a:latin typeface="Symbol"/>
                <a:cs typeface="Symbol"/>
              </a:rPr>
              <a:t></a:t>
            </a:r>
            <a:r>
              <a:rPr sz="2050" i="1" spc="-395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9926" y="2896648"/>
            <a:ext cx="2060575" cy="11645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50" i="1" spc="15" dirty="0">
                <a:latin typeface="Times New Roman"/>
                <a:cs typeface="Times New Roman"/>
              </a:rPr>
              <a:t>h</a:t>
            </a:r>
            <a:r>
              <a:rPr sz="1800" spc="22" baseline="-23148" dirty="0">
                <a:latin typeface="Times New Roman"/>
                <a:cs typeface="Times New Roman"/>
              </a:rPr>
              <a:t>1</a:t>
            </a:r>
            <a:r>
              <a:rPr sz="2050" spc="15" dirty="0">
                <a:latin typeface="Times New Roman"/>
                <a:cs typeface="Times New Roman"/>
              </a:rPr>
              <a:t>(</a:t>
            </a:r>
            <a:r>
              <a:rPr sz="2050" i="1" spc="15" dirty="0">
                <a:latin typeface="Times New Roman"/>
                <a:cs typeface="Times New Roman"/>
              </a:rPr>
              <a:t>t</a:t>
            </a:r>
            <a:r>
              <a:rPr sz="2050" spc="15" dirty="0">
                <a:latin typeface="Times New Roman"/>
                <a:cs typeface="Times New Roman"/>
              </a:rPr>
              <a:t>)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exp(</a:t>
            </a:r>
            <a:r>
              <a:rPr sz="2050" spc="25" dirty="0">
                <a:latin typeface="Symbol"/>
                <a:cs typeface="Symbol"/>
              </a:rPr>
              <a:t></a:t>
            </a:r>
            <a:r>
              <a:rPr sz="2050" spc="25" dirty="0">
                <a:latin typeface="Times New Roman"/>
                <a:cs typeface="Times New Roman"/>
              </a:rPr>
              <a:t>2</a:t>
            </a:r>
            <a:r>
              <a:rPr sz="2050" i="1" spc="25" dirty="0">
                <a:latin typeface="Times New Roman"/>
                <a:cs typeface="Times New Roman"/>
              </a:rPr>
              <a:t>t</a:t>
            </a:r>
            <a:r>
              <a:rPr sz="2050" spc="25" dirty="0">
                <a:latin typeface="Times New Roman"/>
                <a:cs typeface="Times New Roman"/>
              </a:rPr>
              <a:t>)</a:t>
            </a:r>
            <a:r>
              <a:rPr sz="2050" i="1" spc="25" dirty="0">
                <a:latin typeface="Times New Roman"/>
                <a:cs typeface="Times New Roman"/>
              </a:rPr>
              <a:t>u</a:t>
            </a:r>
            <a:r>
              <a:rPr sz="2050" spc="25" dirty="0">
                <a:latin typeface="Times New Roman"/>
                <a:cs typeface="Times New Roman"/>
              </a:rPr>
              <a:t>(</a:t>
            </a:r>
            <a:r>
              <a:rPr sz="2050" i="1" spc="25" dirty="0">
                <a:latin typeface="Times New Roman"/>
                <a:cs typeface="Times New Roman"/>
              </a:rPr>
              <a:t>t</a:t>
            </a:r>
            <a:r>
              <a:rPr sz="2050" spc="2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475"/>
              </a:spcBef>
            </a:pPr>
            <a:r>
              <a:rPr sz="1950" i="1" spc="-45" dirty="0">
                <a:latin typeface="Times New Roman"/>
                <a:cs typeface="Times New Roman"/>
              </a:rPr>
              <a:t>h</a:t>
            </a:r>
            <a:r>
              <a:rPr sz="1725" spc="-67" baseline="-24154" dirty="0">
                <a:latin typeface="Times New Roman"/>
                <a:cs typeface="Times New Roman"/>
              </a:rPr>
              <a:t>3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 </a:t>
            </a: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35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exp(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25" dirty="0">
                <a:latin typeface="Times New Roman"/>
                <a:cs typeface="Times New Roman"/>
              </a:rPr>
              <a:t>3</a:t>
            </a:r>
            <a:r>
              <a:rPr sz="1950" i="1" spc="25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r>
              <a:rPr sz="1950" i="1" spc="25" dirty="0">
                <a:latin typeface="Times New Roman"/>
                <a:cs typeface="Times New Roman"/>
              </a:rPr>
              <a:t>u</a:t>
            </a:r>
            <a:r>
              <a:rPr sz="1950" spc="25" dirty="0">
                <a:latin typeface="Times New Roman"/>
                <a:cs typeface="Times New Roman"/>
              </a:rPr>
              <a:t>(</a:t>
            </a:r>
            <a:r>
              <a:rPr sz="1950" i="1" spc="25" dirty="0">
                <a:latin typeface="Times New Roman"/>
                <a:cs typeface="Times New Roman"/>
              </a:rPr>
              <a:t>t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65"/>
              </a:spcBef>
            </a:pPr>
            <a:r>
              <a:rPr sz="1950" i="1" spc="4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45" dirty="0">
                <a:latin typeface="Times New Roman"/>
                <a:cs typeface="Times New Roman"/>
              </a:rPr>
              <a:t>t</a:t>
            </a:r>
            <a:r>
              <a:rPr sz="1950" spc="45" dirty="0">
                <a:latin typeface="Times New Roman"/>
                <a:cs typeface="Times New Roman"/>
              </a:rPr>
              <a:t>) 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Times New Roman"/>
                <a:cs typeface="Times New Roman"/>
              </a:rPr>
              <a:t>?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28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80999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TÍNH TÍCH CHẬP BẰNG PHƯƠNG PHÁP ĐỒ THỊ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552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Giải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thích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tích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chập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qua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đồ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thị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342" y="3453765"/>
            <a:ext cx="178795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1.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Phép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đảo</a:t>
            </a:r>
            <a:r>
              <a:rPr lang="en-US"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6575" y="3436649"/>
            <a:ext cx="105600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1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Symbol"/>
                <a:cs typeface="Symbol"/>
              </a:rPr>
              <a:t></a:t>
            </a:r>
            <a:r>
              <a:rPr sz="1700" i="1" spc="-229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)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Symbol"/>
                <a:cs typeface="Symbol"/>
              </a:rPr>
              <a:t>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Symbol"/>
                <a:cs typeface="Symbol"/>
              </a:rPr>
              <a:t></a:t>
            </a:r>
            <a:r>
              <a:rPr sz="1700" i="1" spc="-22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500" y="1441513"/>
            <a:ext cx="1955800" cy="430530"/>
          </a:xfrm>
          <a:custGeom>
            <a:avLst/>
            <a:gdLst/>
            <a:ahLst/>
            <a:cxnLst/>
            <a:rect l="l" t="t" r="r" b="b"/>
            <a:pathLst>
              <a:path w="1955800" h="430530">
                <a:moveTo>
                  <a:pt x="0" y="430212"/>
                </a:moveTo>
                <a:lnTo>
                  <a:pt x="1955800" y="430212"/>
                </a:lnTo>
                <a:lnTo>
                  <a:pt x="1955800" y="0"/>
                </a:lnTo>
                <a:lnTo>
                  <a:pt x="0" y="0"/>
                </a:lnTo>
                <a:lnTo>
                  <a:pt x="0" y="4302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8427" y="1444310"/>
            <a:ext cx="16510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25" dirty="0">
                <a:latin typeface="Symbol"/>
                <a:cs typeface="Symbol"/>
              </a:rPr>
              <a:t>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7983" y="1412381"/>
            <a:ext cx="186499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70" dirty="0">
                <a:latin typeface="Times New Roman"/>
                <a:cs typeface="Times New Roman"/>
              </a:rPr>
              <a:t>y</a:t>
            </a:r>
            <a:r>
              <a:rPr sz="1550" spc="-5" dirty="0">
                <a:latin typeface="Times New Roman"/>
                <a:cs typeface="Times New Roman"/>
              </a:rPr>
              <a:t>(</a:t>
            </a:r>
            <a:r>
              <a:rPr sz="1550" i="1" spc="100" dirty="0">
                <a:latin typeface="Times New Roman"/>
                <a:cs typeface="Times New Roman"/>
              </a:rPr>
              <a:t>t</a:t>
            </a:r>
            <a:r>
              <a:rPr sz="1550" spc="20" dirty="0">
                <a:latin typeface="Times New Roman"/>
                <a:cs typeface="Times New Roman"/>
              </a:rPr>
              <a:t>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3525" spc="-262" baseline="-13002" dirty="0">
                <a:latin typeface="Symbol"/>
                <a:cs typeface="Symbol"/>
              </a:rPr>
              <a:t></a:t>
            </a:r>
            <a:r>
              <a:rPr sz="1350" spc="60" baseline="-52469" dirty="0">
                <a:latin typeface="Symbol"/>
                <a:cs typeface="Symbol"/>
              </a:rPr>
              <a:t></a:t>
            </a:r>
            <a:r>
              <a:rPr sz="1350" spc="37" baseline="-52469" dirty="0">
                <a:latin typeface="Symbol"/>
                <a:cs typeface="Symbol"/>
              </a:rPr>
              <a:t></a:t>
            </a:r>
            <a:r>
              <a:rPr sz="1350" spc="104" baseline="-52469" dirty="0">
                <a:latin typeface="Times New Roman"/>
                <a:cs typeface="Times New Roman"/>
              </a:rPr>
              <a:t> </a:t>
            </a:r>
            <a:r>
              <a:rPr sz="1550" i="1" spc="40" dirty="0">
                <a:latin typeface="Times New Roman"/>
                <a:cs typeface="Times New Roman"/>
              </a:rPr>
              <a:t>x</a:t>
            </a:r>
            <a:r>
              <a:rPr sz="1550" spc="-125" dirty="0">
                <a:latin typeface="Times New Roman"/>
                <a:cs typeface="Times New Roman"/>
              </a:rPr>
              <a:t>(</a:t>
            </a:r>
            <a:r>
              <a:rPr sz="1650" i="1" spc="-20" dirty="0">
                <a:latin typeface="Symbol"/>
                <a:cs typeface="Symbol"/>
              </a:rPr>
              <a:t></a:t>
            </a:r>
            <a:r>
              <a:rPr sz="1650" spc="-19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)</a:t>
            </a:r>
            <a:r>
              <a:rPr sz="1550" i="1" spc="30" dirty="0">
                <a:latin typeface="Times New Roman"/>
                <a:cs typeface="Times New Roman"/>
              </a:rPr>
              <a:t>h</a:t>
            </a:r>
            <a:r>
              <a:rPr sz="1550" spc="-5" dirty="0">
                <a:latin typeface="Times New Roman"/>
                <a:cs typeface="Times New Roman"/>
              </a:rPr>
              <a:t>(</a:t>
            </a:r>
            <a:r>
              <a:rPr sz="1550" i="1" spc="15" dirty="0">
                <a:latin typeface="Times New Roman"/>
                <a:cs typeface="Times New Roman"/>
              </a:rPr>
              <a:t>t</a:t>
            </a:r>
            <a:r>
              <a:rPr sz="1550" i="1" spc="-55" dirty="0">
                <a:latin typeface="Times New Roman"/>
                <a:cs typeface="Times New Roman"/>
              </a:rPr>
              <a:t> </a:t>
            </a:r>
            <a:r>
              <a:rPr sz="1550" spc="100" dirty="0">
                <a:latin typeface="Symbol"/>
                <a:cs typeface="Symbol"/>
              </a:rPr>
              <a:t></a:t>
            </a:r>
            <a:r>
              <a:rPr sz="1650" i="1" spc="-20" dirty="0">
                <a:latin typeface="Symbol"/>
                <a:cs typeface="Symbol"/>
              </a:rPr>
              <a:t>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)</a:t>
            </a:r>
            <a:r>
              <a:rPr sz="1550" i="1" spc="5" dirty="0">
                <a:latin typeface="Times New Roman"/>
                <a:cs typeface="Times New Roman"/>
              </a:rPr>
              <a:t>d</a:t>
            </a:r>
            <a:r>
              <a:rPr sz="1650" i="1" spc="-20" dirty="0">
                <a:latin typeface="Symbol"/>
                <a:cs typeface="Symbol"/>
              </a:rPr>
              <a:t>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5181346"/>
            <a:ext cx="2018030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Phép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nhân</a:t>
            </a:r>
            <a:r>
              <a:rPr lang="en-US"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50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Tích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phân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5621" y="5609846"/>
            <a:ext cx="17780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25" dirty="0">
                <a:latin typeface="Symbol"/>
                <a:cs typeface="Symbol"/>
              </a:rPr>
              <a:t>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111" y="5097082"/>
            <a:ext cx="2026920" cy="8636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i="1" spc="-40" dirty="0">
                <a:latin typeface="Times New Roman"/>
                <a:cs typeface="Times New Roman"/>
              </a:rPr>
              <a:t>x</a:t>
            </a:r>
            <a:r>
              <a:rPr sz="1600" spc="-40" dirty="0">
                <a:latin typeface="Times New Roman"/>
                <a:cs typeface="Times New Roman"/>
              </a:rPr>
              <a:t>(</a:t>
            </a:r>
            <a:r>
              <a:rPr sz="1700" i="1" spc="-40" dirty="0">
                <a:latin typeface="Symbol"/>
                <a:cs typeface="Symbol"/>
              </a:rPr>
              <a:t>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)</a:t>
            </a:r>
            <a:r>
              <a:rPr sz="1600" i="1" spc="25" dirty="0">
                <a:latin typeface="Times New Roman"/>
                <a:cs typeface="Times New Roman"/>
              </a:rPr>
              <a:t>h</a:t>
            </a:r>
            <a:r>
              <a:rPr sz="1600" spc="25" dirty="0">
                <a:latin typeface="Times New Roman"/>
                <a:cs typeface="Times New Roman"/>
              </a:rPr>
              <a:t>(</a:t>
            </a:r>
            <a:r>
              <a:rPr sz="1600" i="1" spc="25" dirty="0">
                <a:latin typeface="Times New Roman"/>
                <a:cs typeface="Times New Roman"/>
              </a:rPr>
              <a:t>t</a:t>
            </a:r>
            <a:r>
              <a:rPr sz="1350" spc="37" baseline="-24691" dirty="0">
                <a:latin typeface="Times New Roman"/>
                <a:cs typeface="Times New Roman"/>
              </a:rPr>
              <a:t>0 </a:t>
            </a:r>
            <a:r>
              <a:rPr sz="1600" spc="40" dirty="0">
                <a:latin typeface="Symbol"/>
                <a:cs typeface="Symbol"/>
              </a:rPr>
              <a:t></a:t>
            </a:r>
            <a:r>
              <a:rPr sz="1700" i="1" spc="40" dirty="0">
                <a:latin typeface="Symbol"/>
                <a:cs typeface="Symbol"/>
              </a:rPr>
              <a:t></a:t>
            </a:r>
            <a:r>
              <a:rPr sz="1700" i="1" spc="-22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05"/>
              </a:spcBef>
            </a:pPr>
            <a:r>
              <a:rPr sz="1550" i="1" spc="70" dirty="0">
                <a:latin typeface="Times New Roman"/>
                <a:cs typeface="Times New Roman"/>
              </a:rPr>
              <a:t>y</a:t>
            </a:r>
            <a:r>
              <a:rPr sz="1550" spc="-10" dirty="0">
                <a:latin typeface="Times New Roman"/>
                <a:cs typeface="Times New Roman"/>
              </a:rPr>
              <a:t>(</a:t>
            </a:r>
            <a:r>
              <a:rPr sz="1550" i="1" spc="35" dirty="0">
                <a:latin typeface="Times New Roman"/>
                <a:cs typeface="Times New Roman"/>
              </a:rPr>
              <a:t>t</a:t>
            </a:r>
            <a:r>
              <a:rPr sz="1350" spc="30" baseline="-24691" dirty="0">
                <a:latin typeface="Times New Roman"/>
                <a:cs typeface="Times New Roman"/>
              </a:rPr>
              <a:t>0</a:t>
            </a:r>
            <a:r>
              <a:rPr sz="1350" spc="-97" baseline="-24691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3525" spc="-262" baseline="-13002" dirty="0">
                <a:latin typeface="Symbol"/>
                <a:cs typeface="Symbol"/>
              </a:rPr>
              <a:t></a:t>
            </a:r>
            <a:r>
              <a:rPr sz="1350" spc="60" baseline="-52469" dirty="0">
                <a:latin typeface="Symbol"/>
                <a:cs typeface="Symbol"/>
              </a:rPr>
              <a:t></a:t>
            </a:r>
            <a:r>
              <a:rPr sz="1350" spc="44" baseline="-52469" dirty="0">
                <a:latin typeface="Symbol"/>
                <a:cs typeface="Symbol"/>
              </a:rPr>
              <a:t></a:t>
            </a:r>
            <a:r>
              <a:rPr sz="1350" spc="104" baseline="-52469" dirty="0">
                <a:latin typeface="Times New Roman"/>
                <a:cs typeface="Times New Roman"/>
              </a:rPr>
              <a:t> </a:t>
            </a:r>
            <a:r>
              <a:rPr sz="1550" i="1" spc="40" dirty="0">
                <a:latin typeface="Times New Roman"/>
                <a:cs typeface="Times New Roman"/>
              </a:rPr>
              <a:t>x</a:t>
            </a:r>
            <a:r>
              <a:rPr sz="1550" spc="-130" dirty="0">
                <a:latin typeface="Times New Roman"/>
                <a:cs typeface="Times New Roman"/>
              </a:rPr>
              <a:t>(</a:t>
            </a:r>
            <a:r>
              <a:rPr sz="1650" i="1" spc="-20" dirty="0">
                <a:latin typeface="Symbol"/>
                <a:cs typeface="Symbol"/>
              </a:rPr>
              <a:t>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)</a:t>
            </a:r>
            <a:r>
              <a:rPr sz="1550" i="1" spc="30" dirty="0">
                <a:latin typeface="Times New Roman"/>
                <a:cs typeface="Times New Roman"/>
              </a:rPr>
              <a:t>h</a:t>
            </a:r>
            <a:r>
              <a:rPr sz="1550" spc="-5" dirty="0">
                <a:latin typeface="Times New Roman"/>
                <a:cs typeface="Times New Roman"/>
              </a:rPr>
              <a:t>(</a:t>
            </a:r>
            <a:r>
              <a:rPr sz="1550" i="1" spc="35" dirty="0">
                <a:latin typeface="Times New Roman"/>
                <a:cs typeface="Times New Roman"/>
              </a:rPr>
              <a:t>t</a:t>
            </a:r>
            <a:r>
              <a:rPr sz="1350" spc="30" baseline="-24691" dirty="0">
                <a:latin typeface="Times New Roman"/>
                <a:cs typeface="Times New Roman"/>
              </a:rPr>
              <a:t>0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75" baseline="-24691" dirty="0">
                <a:latin typeface="Times New Roman"/>
                <a:cs typeface="Times New Roman"/>
              </a:rPr>
              <a:t> </a:t>
            </a:r>
            <a:r>
              <a:rPr sz="1550" spc="100" dirty="0">
                <a:latin typeface="Symbol"/>
                <a:cs typeface="Symbol"/>
              </a:rPr>
              <a:t></a:t>
            </a:r>
            <a:r>
              <a:rPr sz="1650" i="1" spc="-20" dirty="0">
                <a:latin typeface="Symbol"/>
                <a:cs typeface="Symbol"/>
              </a:rPr>
              <a:t>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)</a:t>
            </a:r>
            <a:r>
              <a:rPr sz="1550" i="1" spc="5" dirty="0">
                <a:latin typeface="Times New Roman"/>
                <a:cs typeface="Times New Roman"/>
              </a:rPr>
              <a:t>d</a:t>
            </a:r>
            <a:r>
              <a:rPr sz="1650" i="1" spc="-20" dirty="0">
                <a:latin typeface="Symbol"/>
                <a:cs typeface="Symbol"/>
              </a:rPr>
              <a:t>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350" y="1239837"/>
            <a:ext cx="3600450" cy="909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1625" y="2433573"/>
            <a:ext cx="2114550" cy="1012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3050" y="3860800"/>
            <a:ext cx="1708150" cy="120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625" y="2344801"/>
            <a:ext cx="1468374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18327" y="3517138"/>
            <a:ext cx="179922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2.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Phép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dịch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6997" y="4038600"/>
            <a:ext cx="26917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Symbol"/>
                <a:cs typeface="Symbol"/>
              </a:rPr>
              <a:t></a:t>
            </a:r>
            <a:r>
              <a:rPr sz="1700" i="1" spc="3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Symbol"/>
                <a:cs typeface="Symbol"/>
              </a:rPr>
              <a:t>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i="1" spc="35" dirty="0">
                <a:latin typeface="Times New Roman"/>
                <a:cs typeface="Times New Roman"/>
              </a:rPr>
              <a:t>t</a:t>
            </a:r>
            <a:r>
              <a:rPr sz="1350" spc="52" baseline="-24691" dirty="0">
                <a:latin typeface="Times New Roman"/>
                <a:cs typeface="Times New Roman"/>
              </a:rPr>
              <a:t>0</a:t>
            </a:r>
            <a:r>
              <a:rPr sz="1350" spc="-104" baseline="-24691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Symbol"/>
                <a:cs typeface="Symbol"/>
              </a:rPr>
              <a:t>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10" dirty="0">
                <a:latin typeface="Symbol"/>
                <a:cs typeface="Symbol"/>
              </a:rPr>
              <a:t>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Symbol"/>
                <a:cs typeface="Symbol"/>
              </a:rPr>
              <a:t></a:t>
            </a:r>
            <a:r>
              <a:rPr sz="1700" i="1" spc="3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Symbol"/>
                <a:cs typeface="Symbol"/>
              </a:rPr>
              <a:t>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35" dirty="0">
                <a:latin typeface="Times New Roman"/>
                <a:cs typeface="Times New Roman"/>
              </a:rPr>
              <a:t>t</a:t>
            </a:r>
            <a:r>
              <a:rPr sz="1350" spc="52" baseline="-24691" dirty="0">
                <a:latin typeface="Times New Roman"/>
                <a:cs typeface="Times New Roman"/>
              </a:rPr>
              <a:t>0</a:t>
            </a:r>
            <a:r>
              <a:rPr sz="1350" spc="-120" baseline="-24691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))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Symbol"/>
                <a:cs typeface="Symbol"/>
              </a:rPr>
              <a:t>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20" dirty="0">
                <a:latin typeface="Times New Roman"/>
                <a:cs typeface="Times New Roman"/>
              </a:rPr>
              <a:t>h</a:t>
            </a:r>
            <a:r>
              <a:rPr sz="1600" spc="20" dirty="0">
                <a:latin typeface="Times New Roman"/>
                <a:cs typeface="Times New Roman"/>
              </a:rPr>
              <a:t>(</a:t>
            </a:r>
            <a:r>
              <a:rPr sz="1600" i="1" spc="20" dirty="0">
                <a:latin typeface="Times New Roman"/>
                <a:cs typeface="Times New Roman"/>
              </a:rPr>
              <a:t>t</a:t>
            </a:r>
            <a:r>
              <a:rPr sz="1350" spc="30" baseline="-24691" dirty="0">
                <a:latin typeface="Times New Roman"/>
                <a:cs typeface="Times New Roman"/>
              </a:rPr>
              <a:t>0</a:t>
            </a:r>
            <a:r>
              <a:rPr sz="1350" spc="262" baseline="-24691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Symbol"/>
                <a:cs typeface="Symbol"/>
              </a:rPr>
              <a:t></a:t>
            </a:r>
            <a:r>
              <a:rPr sz="1700" i="1" spc="40" dirty="0">
                <a:latin typeface="Symbol"/>
                <a:cs typeface="Symbol"/>
              </a:rPr>
              <a:t>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6240" y="2054132"/>
            <a:ext cx="36322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40" dirty="0">
                <a:latin typeface="Times New Roman"/>
                <a:cs typeface="Times New Roman"/>
              </a:rPr>
              <a:t>x</a:t>
            </a:r>
            <a:r>
              <a:rPr sz="1600" spc="-40" dirty="0">
                <a:latin typeface="Times New Roman"/>
                <a:cs typeface="Times New Roman"/>
              </a:rPr>
              <a:t>(</a:t>
            </a:r>
            <a:r>
              <a:rPr sz="1700" i="1" spc="-40" dirty="0">
                <a:latin typeface="Symbol"/>
                <a:cs typeface="Symbol"/>
              </a:rPr>
              <a:t></a:t>
            </a:r>
            <a:r>
              <a:rPr sz="1700" i="1" spc="-2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7557" y="2079532"/>
            <a:ext cx="37274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h</a:t>
            </a:r>
            <a:r>
              <a:rPr sz="1600" spc="-50" dirty="0">
                <a:latin typeface="Times New Roman"/>
                <a:cs typeface="Times New Roman"/>
              </a:rPr>
              <a:t>(</a:t>
            </a:r>
            <a:r>
              <a:rPr sz="1700" i="1" spc="-50" dirty="0">
                <a:latin typeface="Symbol"/>
                <a:cs typeface="Symbol"/>
              </a:rPr>
              <a:t></a:t>
            </a:r>
            <a:r>
              <a:rPr sz="1700" i="1" spc="-2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29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81761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HỆ LTI: TÍNH TÍCH CHẬP BẰNG PHƯƠNG PHÁP ĐỒ THỊ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39381"/>
            <a:ext cx="5417185" cy="7473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1685925">
              <a:lnSpc>
                <a:spcPct val="100000"/>
              </a:lnSpc>
              <a:spcBef>
                <a:spcPts val="160"/>
              </a:spcBef>
            </a:pPr>
            <a:r>
              <a:rPr sz="2050" i="1" spc="75" dirty="0">
                <a:latin typeface="Times New Roman"/>
                <a:cs typeface="Times New Roman"/>
              </a:rPr>
              <a:t>y</a:t>
            </a:r>
            <a:r>
              <a:rPr sz="2050" spc="75" dirty="0">
                <a:latin typeface="Times New Roman"/>
                <a:cs typeface="Times New Roman"/>
              </a:rPr>
              <a:t>(</a:t>
            </a:r>
            <a:r>
              <a:rPr sz="2050" i="1" spc="75" dirty="0">
                <a:latin typeface="Times New Roman"/>
                <a:cs typeface="Times New Roman"/>
              </a:rPr>
              <a:t>t</a:t>
            </a:r>
            <a:r>
              <a:rPr sz="2050" spc="75" dirty="0">
                <a:latin typeface="Times New Roman"/>
                <a:cs typeface="Times New Roman"/>
              </a:rPr>
              <a:t>)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Symbol"/>
                <a:cs typeface="Symbol"/>
              </a:rPr>
              <a:t>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[2</a:t>
            </a:r>
            <a:r>
              <a:rPr sz="2050" i="1" spc="40" dirty="0">
                <a:latin typeface="Times New Roman"/>
                <a:cs typeface="Times New Roman"/>
              </a:rPr>
              <a:t>a</a:t>
            </a:r>
            <a:r>
              <a:rPr sz="2050" i="1" spc="-22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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p</a:t>
            </a:r>
            <a:r>
              <a:rPr sz="1800" spc="44" baseline="-23148" dirty="0">
                <a:latin typeface="Times New Roman"/>
                <a:cs typeface="Times New Roman"/>
              </a:rPr>
              <a:t>2</a:t>
            </a:r>
            <a:r>
              <a:rPr sz="1800" i="1" spc="44" baseline="-23148" dirty="0">
                <a:latin typeface="Times New Roman"/>
                <a:cs typeface="Times New Roman"/>
              </a:rPr>
              <a:t>a</a:t>
            </a:r>
            <a:r>
              <a:rPr sz="1800" i="1" spc="-142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(</a:t>
            </a:r>
            <a:r>
              <a:rPr sz="2050" i="1" spc="50" dirty="0">
                <a:latin typeface="Times New Roman"/>
                <a:cs typeface="Times New Roman"/>
              </a:rPr>
              <a:t>t</a:t>
            </a:r>
            <a:r>
              <a:rPr sz="2050" spc="50" dirty="0">
                <a:latin typeface="Times New Roman"/>
                <a:cs typeface="Times New Roman"/>
              </a:rPr>
              <a:t>)]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spc="85" dirty="0">
                <a:latin typeface="Symbol"/>
                <a:cs typeface="Symbol"/>
              </a:rPr>
              <a:t></a:t>
            </a:r>
            <a:r>
              <a:rPr sz="2050" spc="85" dirty="0">
                <a:latin typeface="Times New Roman"/>
                <a:cs typeface="Times New Roman"/>
              </a:rPr>
              <a:t>[2</a:t>
            </a:r>
            <a:r>
              <a:rPr sz="2050" i="1" spc="85" dirty="0">
                <a:latin typeface="Times New Roman"/>
                <a:cs typeface="Times New Roman"/>
              </a:rPr>
              <a:t>a</a:t>
            </a:r>
            <a:r>
              <a:rPr sz="2050" i="1" spc="-21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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p</a:t>
            </a:r>
            <a:r>
              <a:rPr sz="1800" spc="52" baseline="-23148" dirty="0">
                <a:latin typeface="Times New Roman"/>
                <a:cs typeface="Times New Roman"/>
              </a:rPr>
              <a:t>2</a:t>
            </a:r>
            <a:r>
              <a:rPr sz="1800" i="1" spc="52" baseline="-23148" dirty="0">
                <a:latin typeface="Times New Roman"/>
                <a:cs typeface="Times New Roman"/>
              </a:rPr>
              <a:t>a</a:t>
            </a:r>
            <a:r>
              <a:rPr sz="1800" i="1" spc="-127" baseline="-23148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(</a:t>
            </a:r>
            <a:r>
              <a:rPr sz="2050" i="1" spc="35" dirty="0">
                <a:latin typeface="Times New Roman"/>
                <a:cs typeface="Times New Roman"/>
              </a:rPr>
              <a:t>t</a:t>
            </a:r>
            <a:r>
              <a:rPr sz="2050" i="1" spc="-7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Symbol"/>
                <a:cs typeface="Symbol"/>
              </a:rPr>
              <a:t>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a</a:t>
            </a:r>
            <a:r>
              <a:rPr sz="2050" spc="35" dirty="0">
                <a:latin typeface="Times New Roman"/>
                <a:cs typeface="Times New Roman"/>
              </a:rPr>
              <a:t>)]</a:t>
            </a: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3001" y="20827"/>
            <a:ext cx="301878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 Black"/>
                <a:cs typeface="Arial Black"/>
              </a:rPr>
              <a:t>30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3680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NỘI DUNG CHÍNH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5886450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loại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liên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tục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biến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Linear time-invariant system -</a:t>
            </a:r>
            <a:r>
              <a:rPr lang="en-US" sz="2400" b="1" spc="-6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LTI)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1630B4"/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1630B4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1630B4"/>
                </a:solidFill>
                <a:latin typeface="Times New Roman"/>
                <a:cs typeface="Times New Roman"/>
              </a:rPr>
              <a:t>chất</a:t>
            </a:r>
            <a:r>
              <a:rPr lang="en-US" sz="2400" b="1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1630B4"/>
                </a:solidFill>
                <a:latin typeface="Times New Roman"/>
                <a:cs typeface="Times New Roman"/>
              </a:rPr>
              <a:t>của</a:t>
            </a:r>
            <a:r>
              <a:rPr lang="en-US" sz="2400" b="1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1630B4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1630B4"/>
                </a:solidFill>
                <a:latin typeface="Times New Roman"/>
                <a:cs typeface="Times New Roman"/>
              </a:rPr>
              <a:t> LTI</a:t>
            </a:r>
            <a:endParaRPr sz="2400" dirty="0">
              <a:solidFill>
                <a:srgbClr val="1630B4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diễn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bởi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trình</a:t>
            </a:r>
            <a:r>
              <a:rPr lang="en-US"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vi </a:t>
            </a:r>
            <a:r>
              <a:rPr lang="en-US" sz="2400" b="1" spc="-5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683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PHÂN LOẠI: ĐỊNH NGHĨA HỆ THỐNG</a:t>
            </a:r>
            <a:endParaRPr b="1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824074"/>
            <a:ext cx="5492115" cy="299697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loại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phi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 err="1">
                <a:latin typeface="Times New Roman"/>
                <a:cs typeface="Times New Roman"/>
              </a:rPr>
              <a:t>Hệ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bất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biến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biến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thiên</a:t>
            </a: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</a:rPr>
              <a:t>theo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thời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 err="1">
                <a:latin typeface="Times New Roman"/>
                <a:cs typeface="Times New Roman"/>
              </a:rPr>
              <a:t>Hệ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có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nhớ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và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Hệ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không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nhớ</a:t>
            </a:r>
            <a:r>
              <a:rPr lang="en-US" sz="2000" spc="-5" dirty="0">
                <a:latin typeface="Times New Roman"/>
                <a:cs typeface="Times New Roman"/>
              </a:rPr>
              <a:t> (</a:t>
            </a:r>
            <a:r>
              <a:rPr lang="en-US" sz="2000" spc="-5" dirty="0" err="1">
                <a:latin typeface="Times New Roman"/>
                <a:cs typeface="Times New Roman"/>
              </a:rPr>
              <a:t>hệ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động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và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hệ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tĩnh</a:t>
            </a:r>
            <a:r>
              <a:rPr lang="en-US"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Phi </a:t>
            </a:r>
            <a:r>
              <a:rPr lang="en-US" sz="2000" dirty="0" err="1">
                <a:latin typeface="Times New Roman"/>
                <a:cs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quả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ổn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ổn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4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31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7490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CỦA HỆ LTI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032250" y="4554220"/>
            <a:ext cx="1238250" cy="3225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2425"/>
              </a:lnSpc>
            </a:pPr>
            <a:r>
              <a:rPr sz="2150" spc="15" dirty="0">
                <a:latin typeface="Times New Roman"/>
                <a:cs typeface="Times New Roman"/>
              </a:rPr>
              <a:t>for </a:t>
            </a:r>
            <a:r>
              <a:rPr sz="2150" i="1" spc="35" dirty="0">
                <a:latin typeface="Times New Roman"/>
                <a:cs typeface="Times New Roman"/>
              </a:rPr>
              <a:t>t </a:t>
            </a:r>
            <a:r>
              <a:rPr sz="2150" spc="70" dirty="0">
                <a:latin typeface="Symbol"/>
                <a:cs typeface="Symbol"/>
              </a:rPr>
              <a:t></a:t>
            </a:r>
            <a:r>
              <a:rPr sz="2150" spc="-420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0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6326" y="2551048"/>
            <a:ext cx="1444625" cy="368300"/>
          </a:xfrm>
          <a:custGeom>
            <a:avLst/>
            <a:gdLst/>
            <a:ahLst/>
            <a:cxnLst/>
            <a:rect l="l" t="t" r="r" b="b"/>
            <a:pathLst>
              <a:path w="1444625" h="368300">
                <a:moveTo>
                  <a:pt x="0" y="368300"/>
                </a:moveTo>
                <a:lnTo>
                  <a:pt x="1444625" y="368300"/>
                </a:lnTo>
                <a:lnTo>
                  <a:pt x="1444625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824001"/>
            <a:ext cx="7084060" cy="3683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LTI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tĩnh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(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nhớ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R="504825" algn="ctr">
              <a:lnSpc>
                <a:spcPct val="100000"/>
              </a:lnSpc>
              <a:spcBef>
                <a:spcPts val="540"/>
              </a:spcBef>
            </a:pPr>
            <a:r>
              <a:rPr sz="1750" i="1" spc="50" dirty="0">
                <a:latin typeface="Times New Roman"/>
                <a:cs typeface="Times New Roman"/>
              </a:rPr>
              <a:t>y</a:t>
            </a:r>
            <a:r>
              <a:rPr sz="1750" spc="50" dirty="0">
                <a:latin typeface="Times New Roman"/>
                <a:cs typeface="Times New Roman"/>
              </a:rPr>
              <a:t>(</a:t>
            </a:r>
            <a:r>
              <a:rPr sz="1750" i="1" spc="50" dirty="0">
                <a:latin typeface="Times New Roman"/>
                <a:cs typeface="Times New Roman"/>
              </a:rPr>
              <a:t>t</a:t>
            </a:r>
            <a:r>
              <a:rPr sz="1750" spc="50" dirty="0">
                <a:latin typeface="Times New Roman"/>
                <a:cs typeface="Times New Roman"/>
              </a:rPr>
              <a:t>) </a:t>
            </a:r>
            <a:r>
              <a:rPr sz="1750" spc="50" dirty="0">
                <a:latin typeface="Symbol"/>
                <a:cs typeface="Symbol"/>
              </a:rPr>
              <a:t>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i="1" spc="40" dirty="0">
                <a:latin typeface="Times New Roman"/>
                <a:cs typeface="Times New Roman"/>
              </a:rPr>
              <a:t>Kx</a:t>
            </a:r>
            <a:r>
              <a:rPr sz="1750" spc="40" dirty="0">
                <a:latin typeface="Times New Roman"/>
                <a:cs typeface="Times New Roman"/>
              </a:rPr>
              <a:t>(</a:t>
            </a:r>
            <a:r>
              <a:rPr sz="1750" i="1" spc="40" dirty="0">
                <a:latin typeface="Times New Roman"/>
                <a:cs typeface="Times New Roman"/>
              </a:rPr>
              <a:t>t</a:t>
            </a:r>
            <a:r>
              <a:rPr sz="1750" spc="40" dirty="0">
                <a:latin typeface="Times New Roman"/>
                <a:cs typeface="Times New Roman"/>
              </a:rPr>
              <a:t>)</a:t>
            </a:r>
            <a:endParaRPr sz="175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1090"/>
              </a:spcBef>
              <a:tabLst>
                <a:tab pos="6546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xung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LTI </a:t>
            </a:r>
            <a:r>
              <a:rPr lang="en-US" sz="2000" dirty="0" err="1">
                <a:latin typeface="Times New Roman"/>
                <a:cs typeface="Times New Roman"/>
              </a:rPr>
              <a:t>tĩnh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endParaRPr sz="2000" dirty="0">
              <a:latin typeface="Times New Roman"/>
              <a:cs typeface="Times New Roman"/>
            </a:endParaRPr>
          </a:p>
          <a:p>
            <a:pPr marR="720090" algn="ctr">
              <a:lnSpc>
                <a:spcPct val="100000"/>
              </a:lnSpc>
              <a:spcBef>
                <a:spcPts val="1230"/>
              </a:spcBef>
            </a:pPr>
            <a:r>
              <a:rPr sz="2150" i="1" spc="50" dirty="0">
                <a:latin typeface="Times New Roman"/>
                <a:cs typeface="Times New Roman"/>
              </a:rPr>
              <a:t>h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t</a:t>
            </a:r>
            <a:r>
              <a:rPr sz="2150" spc="50" dirty="0">
                <a:latin typeface="Times New Roman"/>
                <a:cs typeface="Times New Roman"/>
              </a:rPr>
              <a:t>)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300" i="1" dirty="0">
                <a:latin typeface="Symbol"/>
                <a:cs typeface="Symbol"/>
              </a:rPr>
              <a:t></a:t>
            </a:r>
            <a:r>
              <a:rPr sz="2300" i="1" spc="-27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  <a:p>
            <a:pPr marL="406400" lvl="1" indent="-342900">
              <a:lnSpc>
                <a:spcPct val="100000"/>
              </a:lnSpc>
              <a:spcBef>
                <a:spcPts val="2350"/>
              </a:spcBef>
              <a:buFont typeface="Times New Roman"/>
              <a:buChar char="•"/>
              <a:tabLst>
                <a:tab pos="406400" algn="l"/>
                <a:tab pos="407034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LTI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nhân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quả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807085" lvl="2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807085" algn="l"/>
                <a:tab pos="8077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Nhắc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lại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vào</a:t>
            </a:r>
            <a:r>
              <a:rPr lang="en-US" sz="2000" dirty="0" smtClean="0">
                <a:latin typeface="Times New Roman"/>
                <a:cs typeface="Times New Roman"/>
              </a:rPr>
              <a:t> ở </a:t>
            </a:r>
            <a:r>
              <a:rPr lang="en-US" sz="2000" dirty="0" err="1" smtClean="0">
                <a:latin typeface="Times New Roman"/>
                <a:cs typeface="Times New Roman"/>
              </a:rPr>
              <a:t>các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thời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điểm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hiện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tại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và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quá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khứ</a:t>
            </a:r>
            <a:endParaRPr sz="2000" dirty="0">
              <a:latin typeface="Times New Roman"/>
              <a:cs typeface="Times New Roman"/>
            </a:endParaRPr>
          </a:p>
          <a:p>
            <a:pPr marL="807085" lvl="2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807085" algn="l"/>
                <a:tab pos="8077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xung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LIT </a:t>
            </a:r>
            <a:r>
              <a:rPr lang="en-US" sz="2000" dirty="0" err="1">
                <a:latin typeface="Times New Roman"/>
                <a:cs typeface="Times New Roman"/>
              </a:rPr>
              <a:t>phải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thỏa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mãn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4851" y="4559533"/>
            <a:ext cx="917575" cy="3683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2425"/>
              </a:lnSpc>
            </a:pPr>
            <a:r>
              <a:rPr sz="2150" i="1" spc="55" dirty="0">
                <a:latin typeface="Times New Roman"/>
                <a:cs typeface="Times New Roman"/>
              </a:rPr>
              <a:t>h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 </a:t>
            </a:r>
            <a:r>
              <a:rPr sz="2150" spc="50" dirty="0">
                <a:latin typeface="Symbol"/>
                <a:cs typeface="Symbol"/>
              </a:rPr>
              <a:t>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0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4757165"/>
            <a:ext cx="129255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10" dirty="0" err="1">
                <a:latin typeface="Times New Roman"/>
                <a:cs typeface="Times New Roman"/>
              </a:rPr>
              <a:t>Tại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sao</a:t>
            </a:r>
            <a:r>
              <a:rPr sz="2000" dirty="0">
                <a:latin typeface="Times New Roman"/>
                <a:cs typeface="Times New Roman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32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68503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CỦA HỆ LTI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01"/>
            <a:ext cx="7576184" cy="199285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LTI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khả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nghịch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r>
              <a:rPr sz="2000" dirty="0">
                <a:latin typeface="Times New Roman" pitchFamily="18" charset="0"/>
                <a:cs typeface="Times New Roman" pitchFamily="18" charset="0"/>
              </a:rPr>
              <a:t>–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pPr marL="756285" marR="5080" indent="-287020">
              <a:lnSpc>
                <a:spcPct val="90100"/>
              </a:lnSpc>
              <a:spcBef>
                <a:spcPts val="495"/>
              </a:spcBef>
              <a:tabLst>
                <a:tab pos="7562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600" y="23876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700" y="26670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42924"/>
                </a:moveTo>
                <a:lnTo>
                  <a:pt x="1168400" y="76200"/>
                </a:lnTo>
                <a:lnTo>
                  <a:pt x="1234948" y="42925"/>
                </a:lnTo>
                <a:lnTo>
                  <a:pt x="1168400" y="42924"/>
                </a:lnTo>
                <a:close/>
              </a:path>
              <a:path w="1244600" h="76200">
                <a:moveTo>
                  <a:pt x="1168400" y="33399"/>
                </a:moveTo>
                <a:lnTo>
                  <a:pt x="1168400" y="42924"/>
                </a:lnTo>
                <a:lnTo>
                  <a:pt x="1181100" y="42925"/>
                </a:lnTo>
                <a:lnTo>
                  <a:pt x="1181100" y="33400"/>
                </a:lnTo>
                <a:lnTo>
                  <a:pt x="1168400" y="33399"/>
                </a:lnTo>
                <a:close/>
              </a:path>
              <a:path w="1244600" h="76200">
                <a:moveTo>
                  <a:pt x="1168400" y="0"/>
                </a:moveTo>
                <a:lnTo>
                  <a:pt x="1168400" y="33399"/>
                </a:lnTo>
                <a:lnTo>
                  <a:pt x="1181100" y="33400"/>
                </a:lnTo>
                <a:lnTo>
                  <a:pt x="1181100" y="42925"/>
                </a:lnTo>
                <a:lnTo>
                  <a:pt x="1234950" y="42924"/>
                </a:lnTo>
                <a:lnTo>
                  <a:pt x="1244600" y="38100"/>
                </a:lnTo>
                <a:lnTo>
                  <a:pt x="1168400" y="0"/>
                </a:lnTo>
                <a:close/>
              </a:path>
              <a:path w="1244600" h="76200">
                <a:moveTo>
                  <a:pt x="0" y="33274"/>
                </a:moveTo>
                <a:lnTo>
                  <a:pt x="0" y="42799"/>
                </a:lnTo>
                <a:lnTo>
                  <a:pt x="1168400" y="42924"/>
                </a:lnTo>
                <a:lnTo>
                  <a:pt x="1168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7300" y="26416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1900" y="2387600"/>
            <a:ext cx="13843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15"/>
              </a:spcBef>
            </a:pPr>
            <a:r>
              <a:rPr sz="1800" i="1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38900" y="26162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9121" y="2292221"/>
            <a:ext cx="3962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1053" y="2254121"/>
            <a:ext cx="3994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8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0494" y="2228721"/>
            <a:ext cx="3962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862" y="2968614"/>
            <a:ext cx="6969456" cy="117729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875789">
              <a:lnSpc>
                <a:spcPct val="100000"/>
              </a:lnSpc>
              <a:spcBef>
                <a:spcPts val="1195"/>
              </a:spcBef>
            </a:pPr>
            <a:r>
              <a:rPr sz="1900" i="1" spc="50" dirty="0">
                <a:latin typeface="Times New Roman"/>
                <a:cs typeface="Times New Roman"/>
              </a:rPr>
              <a:t>x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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50" dirty="0">
                <a:latin typeface="Times New Roman"/>
                <a:cs typeface="Times New Roman"/>
              </a:rPr>
              <a:t>h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r>
              <a:rPr sz="1900" spc="-22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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g</a:t>
            </a:r>
            <a:r>
              <a:rPr sz="1900" spc="75" dirty="0">
                <a:latin typeface="Times New Roman"/>
                <a:cs typeface="Times New Roman"/>
              </a:rPr>
              <a:t>(</a:t>
            </a:r>
            <a:r>
              <a:rPr sz="1900" i="1" spc="75" dirty="0">
                <a:latin typeface="Times New Roman"/>
                <a:cs typeface="Times New Roman"/>
              </a:rPr>
              <a:t>t</a:t>
            </a:r>
            <a:r>
              <a:rPr sz="1900" spc="75" dirty="0">
                <a:latin typeface="Times New Roman"/>
                <a:cs typeface="Times New Roman"/>
              </a:rPr>
              <a:t>)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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i="1" spc="50" dirty="0">
                <a:latin typeface="Times New Roman"/>
                <a:cs typeface="Times New Roman"/>
              </a:rPr>
              <a:t>x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125"/>
              </a:spcBef>
              <a:tabLst>
                <a:tab pos="2990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–	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LTI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h(t),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g(t)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600" y="4138612"/>
            <a:ext cx="1744980" cy="3257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2165"/>
              </a:lnSpc>
            </a:pPr>
            <a:r>
              <a:rPr sz="1900" i="1" spc="75" dirty="0">
                <a:latin typeface="Times New Roman"/>
                <a:cs typeface="Times New Roman"/>
              </a:rPr>
              <a:t>g</a:t>
            </a:r>
            <a:r>
              <a:rPr sz="1900" spc="75" dirty="0">
                <a:latin typeface="Times New Roman"/>
                <a:cs typeface="Times New Roman"/>
              </a:rPr>
              <a:t>(</a:t>
            </a:r>
            <a:r>
              <a:rPr sz="1900" i="1" spc="75" dirty="0">
                <a:latin typeface="Times New Roman"/>
                <a:cs typeface="Times New Roman"/>
              </a:rPr>
              <a:t>t</a:t>
            </a:r>
            <a:r>
              <a:rPr sz="1900" spc="75" dirty="0">
                <a:latin typeface="Times New Roman"/>
                <a:cs typeface="Times New Roman"/>
              </a:rPr>
              <a:t>)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Symbol"/>
                <a:cs typeface="Symbol"/>
              </a:rPr>
              <a:t>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h</a:t>
            </a:r>
            <a:r>
              <a:rPr sz="1900" spc="45" dirty="0">
                <a:latin typeface="Times New Roman"/>
                <a:cs typeface="Times New Roman"/>
              </a:rPr>
              <a:t>(</a:t>
            </a:r>
            <a:r>
              <a:rPr sz="1900" i="1" spc="45" dirty="0">
                <a:latin typeface="Times New Roman"/>
                <a:cs typeface="Times New Roman"/>
              </a:rPr>
              <a:t>t</a:t>
            </a:r>
            <a:r>
              <a:rPr sz="1900" spc="45" dirty="0">
                <a:latin typeface="Times New Roman"/>
                <a:cs typeface="Times New Roman"/>
              </a:rPr>
              <a:t>)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Symbol"/>
                <a:cs typeface="Symbol"/>
              </a:rPr>
              <a:t></a:t>
            </a:r>
            <a:r>
              <a:rPr sz="2000" i="1" spc="-25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4943" y="4511858"/>
            <a:ext cx="680529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9085" algn="l"/>
                <a:tab pos="540702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-5" dirty="0" err="1">
                <a:latin typeface="Times New Roman"/>
                <a:cs typeface="Times New Roman"/>
              </a:rPr>
              <a:t>Ví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dụ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Tìm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nghịch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đảo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LTI: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900" i="1" spc="45" dirty="0">
                <a:latin typeface="Times New Roman"/>
                <a:cs typeface="Times New Roman"/>
              </a:rPr>
              <a:t>h</a:t>
            </a:r>
            <a:r>
              <a:rPr sz="1900" spc="45" dirty="0">
                <a:latin typeface="Times New Roman"/>
                <a:cs typeface="Times New Roman"/>
              </a:rPr>
              <a:t>(</a:t>
            </a:r>
            <a:r>
              <a:rPr sz="1900" i="1" spc="45" dirty="0">
                <a:latin typeface="Times New Roman"/>
                <a:cs typeface="Times New Roman"/>
              </a:rPr>
              <a:t>t</a:t>
            </a:r>
            <a:r>
              <a:rPr sz="1900" spc="45" dirty="0">
                <a:latin typeface="Times New Roman"/>
                <a:cs typeface="Times New Roman"/>
              </a:rPr>
              <a:t>)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Symbol"/>
                <a:cs typeface="Symbol"/>
              </a:rPr>
              <a:t>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Symbol"/>
                <a:cs typeface="Symbol"/>
              </a:rPr>
              <a:t></a:t>
            </a:r>
            <a:r>
              <a:rPr sz="2000" i="1" spc="-24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(</a:t>
            </a:r>
            <a:r>
              <a:rPr sz="1900" i="1" spc="5" dirty="0">
                <a:latin typeface="Times New Roman"/>
                <a:cs typeface="Times New Roman"/>
              </a:rPr>
              <a:t>t</a:t>
            </a:r>
            <a:r>
              <a:rPr sz="1900" i="1" spc="-9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Symbol"/>
                <a:cs typeface="Symbol"/>
              </a:rPr>
              <a:t>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t</a:t>
            </a:r>
            <a:r>
              <a:rPr sz="1650" spc="60" baseline="-22727" dirty="0">
                <a:latin typeface="Times New Roman"/>
                <a:cs typeface="Times New Roman"/>
              </a:rPr>
              <a:t>0</a:t>
            </a:r>
            <a:r>
              <a:rPr sz="1650" spc="-135" baseline="-22727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33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69569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CỦA HỆ LTI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550150" cy="256095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ổn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định</a:t>
            </a:r>
            <a:endParaRPr sz="2400" dirty="0">
              <a:latin typeface="Times New Roman"/>
              <a:cs typeface="Times New Roman"/>
            </a:endParaRPr>
          </a:p>
          <a:p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chặn</a:t>
            </a:r>
            <a:endParaRPr lang="en-US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LTI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LTI </a:t>
            </a:r>
            <a:r>
              <a:rPr lang="en-US" sz="2000" dirty="0" err="1">
                <a:latin typeface="Times New Roman"/>
                <a:cs typeface="Times New Roman"/>
              </a:rPr>
              <a:t>ổn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khi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Chứng</a:t>
            </a:r>
            <a:r>
              <a:rPr lang="en-US" sz="2000" dirty="0">
                <a:latin typeface="Times New Roman"/>
                <a:cs typeface="Times New Roman"/>
              </a:rPr>
              <a:t> minh: </a:t>
            </a:r>
          </a:p>
        </p:txBody>
      </p:sp>
      <p:sp>
        <p:nvSpPr>
          <p:cNvPr id="6" name="object 6"/>
          <p:cNvSpPr/>
          <p:nvPr/>
        </p:nvSpPr>
        <p:spPr>
          <a:xfrm>
            <a:off x="3413125" y="2386076"/>
            <a:ext cx="1419225" cy="530225"/>
          </a:xfrm>
          <a:custGeom>
            <a:avLst/>
            <a:gdLst/>
            <a:ahLst/>
            <a:cxnLst/>
            <a:rect l="l" t="t" r="r" b="b"/>
            <a:pathLst>
              <a:path w="1419225" h="530225">
                <a:moveTo>
                  <a:pt x="0" y="530225"/>
                </a:moveTo>
                <a:lnTo>
                  <a:pt x="1419225" y="530225"/>
                </a:lnTo>
                <a:lnTo>
                  <a:pt x="1419225" y="0"/>
                </a:lnTo>
                <a:lnTo>
                  <a:pt x="0" y="0"/>
                </a:lnTo>
                <a:lnTo>
                  <a:pt x="0" y="530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435" y="252501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092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0224" y="252501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092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64046" y="2392480"/>
            <a:ext cx="1987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spc="30" dirty="0">
                <a:latin typeface="Symbol"/>
                <a:cs typeface="Symbol"/>
              </a:rPr>
              <a:t>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3603" y="2353130"/>
            <a:ext cx="13538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275" spc="-307" baseline="-13645" dirty="0">
                <a:latin typeface="Symbol"/>
                <a:cs typeface="Symbol"/>
              </a:rPr>
              <a:t></a:t>
            </a:r>
            <a:r>
              <a:rPr sz="1650" spc="75" baseline="-53030" dirty="0">
                <a:latin typeface="Symbol"/>
                <a:cs typeface="Symbol"/>
              </a:rPr>
              <a:t></a:t>
            </a:r>
            <a:r>
              <a:rPr sz="1650" spc="44" baseline="-53030" dirty="0">
                <a:latin typeface="Symbol"/>
                <a:cs typeface="Symbol"/>
              </a:rPr>
              <a:t></a:t>
            </a:r>
            <a:r>
              <a:rPr sz="1650" baseline="-53030" dirty="0">
                <a:latin typeface="Times New Roman"/>
                <a:cs typeface="Times New Roman"/>
              </a:rPr>
              <a:t> </a:t>
            </a:r>
            <a:r>
              <a:rPr sz="1650" spc="-7" baseline="-53030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h</a:t>
            </a:r>
            <a:r>
              <a:rPr sz="1900" spc="-10" dirty="0">
                <a:latin typeface="Times New Roman"/>
                <a:cs typeface="Times New Roman"/>
              </a:rPr>
              <a:t>(</a:t>
            </a:r>
            <a:r>
              <a:rPr sz="1900" i="1" spc="125" dirty="0">
                <a:latin typeface="Times New Roman"/>
                <a:cs typeface="Times New Roman"/>
              </a:rPr>
              <a:t>t</a:t>
            </a:r>
            <a:r>
              <a:rPr sz="1900" spc="165" dirty="0">
                <a:latin typeface="Times New Roman"/>
                <a:cs typeface="Times New Roman"/>
              </a:rPr>
              <a:t>)</a:t>
            </a:r>
            <a:r>
              <a:rPr sz="1900" i="1" dirty="0">
                <a:latin typeface="Times New Roman"/>
                <a:cs typeface="Times New Roman"/>
              </a:rPr>
              <a:t>d</a:t>
            </a:r>
            <a:r>
              <a:rPr sz="1900" i="1" spc="15" dirty="0">
                <a:latin typeface="Times New Roman"/>
                <a:cs typeface="Times New Roman"/>
              </a:rPr>
              <a:t>t</a:t>
            </a:r>
            <a:r>
              <a:rPr sz="1900" i="1" spc="3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Symbol"/>
                <a:cs typeface="Symbol"/>
              </a:rPr>
              <a:t>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34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80999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CỦA HỆ LTI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01"/>
            <a:ext cx="7568565" cy="1041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16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241" y="1970633"/>
            <a:ext cx="502920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1.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2.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4368" y="1918575"/>
            <a:ext cx="4370705" cy="11004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00" i="1" spc="20" dirty="0">
                <a:latin typeface="Times New Roman"/>
                <a:cs typeface="Times New Roman"/>
              </a:rPr>
              <a:t>h</a:t>
            </a:r>
            <a:r>
              <a:rPr sz="1650" spc="30" baseline="-25252" dirty="0">
                <a:latin typeface="Times New Roman"/>
                <a:cs typeface="Times New Roman"/>
              </a:rPr>
              <a:t>1</a:t>
            </a:r>
            <a:r>
              <a:rPr sz="1900" spc="20" dirty="0">
                <a:latin typeface="Times New Roman"/>
                <a:cs typeface="Times New Roman"/>
              </a:rPr>
              <a:t>(</a:t>
            </a:r>
            <a:r>
              <a:rPr sz="1900" i="1" spc="20" dirty="0">
                <a:latin typeface="Times New Roman"/>
                <a:cs typeface="Times New Roman"/>
              </a:rPr>
              <a:t>t</a:t>
            </a:r>
            <a:r>
              <a:rPr sz="1900" spc="20" dirty="0">
                <a:latin typeface="Times New Roman"/>
                <a:cs typeface="Times New Roman"/>
              </a:rPr>
              <a:t>)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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t</a:t>
            </a:r>
            <a:r>
              <a:rPr sz="1900" i="1" spc="-17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exp(</a:t>
            </a:r>
            <a:r>
              <a:rPr sz="1900" spc="35" dirty="0">
                <a:latin typeface="Symbol"/>
                <a:cs typeface="Symbol"/>
              </a:rPr>
              <a:t></a:t>
            </a:r>
            <a:r>
              <a:rPr sz="1900" spc="35" dirty="0">
                <a:latin typeface="Times New Roman"/>
                <a:cs typeface="Times New Roman"/>
              </a:rPr>
              <a:t>2</a:t>
            </a:r>
            <a:r>
              <a:rPr sz="1900" i="1" spc="35" dirty="0">
                <a:latin typeface="Times New Roman"/>
                <a:cs typeface="Times New Roman"/>
              </a:rPr>
              <a:t>t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r>
              <a:rPr sz="1900" i="1" spc="35" dirty="0">
                <a:latin typeface="Times New Roman"/>
                <a:cs typeface="Times New Roman"/>
              </a:rPr>
              <a:t>u</a:t>
            </a:r>
            <a:r>
              <a:rPr sz="1900" spc="35" dirty="0">
                <a:latin typeface="Times New Roman"/>
                <a:cs typeface="Times New Roman"/>
              </a:rPr>
              <a:t>(</a:t>
            </a:r>
            <a:r>
              <a:rPr sz="1900" i="1" spc="35" dirty="0">
                <a:latin typeface="Times New Roman"/>
                <a:cs typeface="Times New Roman"/>
              </a:rPr>
              <a:t>t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</a:t>
            </a:r>
            <a:r>
              <a:rPr sz="1900" spc="-21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exp(3</a:t>
            </a:r>
            <a:r>
              <a:rPr sz="1900" i="1" spc="25" dirty="0">
                <a:latin typeface="Times New Roman"/>
                <a:cs typeface="Times New Roman"/>
              </a:rPr>
              <a:t>t</a:t>
            </a:r>
            <a:r>
              <a:rPr sz="1900" spc="25" dirty="0">
                <a:latin typeface="Times New Roman"/>
                <a:cs typeface="Times New Roman"/>
              </a:rPr>
              <a:t>)</a:t>
            </a:r>
            <a:r>
              <a:rPr sz="1900" i="1" spc="25" dirty="0">
                <a:latin typeface="Times New Roman"/>
                <a:cs typeface="Times New Roman"/>
              </a:rPr>
              <a:t>u</a:t>
            </a:r>
            <a:r>
              <a:rPr sz="1900" spc="25" dirty="0">
                <a:latin typeface="Times New Roman"/>
                <a:cs typeface="Times New Roman"/>
              </a:rPr>
              <a:t>(</a:t>
            </a:r>
            <a:r>
              <a:rPr sz="1900" spc="25" dirty="0">
                <a:latin typeface="Symbol"/>
                <a:cs typeface="Symbol"/>
              </a:rPr>
              <a:t></a:t>
            </a:r>
            <a:r>
              <a:rPr sz="1900" i="1" spc="25" dirty="0">
                <a:latin typeface="Times New Roman"/>
                <a:cs typeface="Times New Roman"/>
              </a:rPr>
              <a:t>t</a:t>
            </a:r>
            <a:r>
              <a:rPr sz="1900" spc="25" dirty="0">
                <a:latin typeface="Times New Roman"/>
                <a:cs typeface="Times New Roman"/>
              </a:rPr>
              <a:t>)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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Symbol"/>
                <a:cs typeface="Symbol"/>
              </a:rPr>
              <a:t></a:t>
            </a:r>
            <a:r>
              <a:rPr sz="2000" i="1" spc="-2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(</a:t>
            </a:r>
            <a:r>
              <a:rPr sz="1900" i="1" spc="10" dirty="0">
                <a:latin typeface="Times New Roman"/>
                <a:cs typeface="Times New Roman"/>
              </a:rPr>
              <a:t>t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</a:t>
            </a:r>
            <a:r>
              <a:rPr sz="1900" spc="5" dirty="0">
                <a:latin typeface="Times New Roman"/>
                <a:cs typeface="Times New Roman"/>
              </a:rPr>
              <a:t>1)</a:t>
            </a:r>
            <a:endParaRPr sz="19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400"/>
              </a:spcBef>
            </a:pPr>
            <a:r>
              <a:rPr sz="1900" i="1" spc="-15" dirty="0">
                <a:latin typeface="Times New Roman"/>
                <a:cs typeface="Times New Roman"/>
              </a:rPr>
              <a:t>h</a:t>
            </a:r>
            <a:r>
              <a:rPr sz="1650" spc="-22" baseline="-25252" dirty="0">
                <a:latin typeface="Times New Roman"/>
                <a:cs typeface="Times New Roman"/>
              </a:rPr>
              <a:t>2 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 </a:t>
            </a:r>
            <a:r>
              <a:rPr sz="1900" spc="55" dirty="0">
                <a:latin typeface="Symbol"/>
                <a:cs typeface="Symbol"/>
              </a:rPr>
              <a:t></a:t>
            </a:r>
            <a:r>
              <a:rPr sz="1900" spc="-28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</a:t>
            </a:r>
            <a:r>
              <a:rPr sz="1900" spc="40" dirty="0">
                <a:latin typeface="Times New Roman"/>
                <a:cs typeface="Times New Roman"/>
              </a:rPr>
              <a:t>3exp(2</a:t>
            </a:r>
            <a:r>
              <a:rPr sz="1900" i="1" spc="40" dirty="0">
                <a:latin typeface="Times New Roman"/>
                <a:cs typeface="Times New Roman"/>
              </a:rPr>
              <a:t>t</a:t>
            </a:r>
            <a:r>
              <a:rPr sz="1900" spc="40" dirty="0">
                <a:latin typeface="Times New Roman"/>
                <a:cs typeface="Times New Roman"/>
              </a:rPr>
              <a:t>)</a:t>
            </a:r>
            <a:r>
              <a:rPr sz="1900" i="1" spc="40" dirty="0">
                <a:latin typeface="Times New Roman"/>
                <a:cs typeface="Times New Roman"/>
              </a:rPr>
              <a:t>u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i="1" spc="40" dirty="0">
                <a:latin typeface="Times New Roman"/>
                <a:cs typeface="Times New Roman"/>
              </a:rPr>
              <a:t>t</a:t>
            </a:r>
            <a:r>
              <a:rPr sz="1900" spc="4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550"/>
              </a:spcBef>
            </a:pPr>
            <a:r>
              <a:rPr sz="1900" i="1" spc="-35" dirty="0">
                <a:latin typeface="Times New Roman"/>
                <a:cs typeface="Times New Roman"/>
              </a:rPr>
              <a:t>h</a:t>
            </a:r>
            <a:r>
              <a:rPr sz="1650" spc="-52" baseline="-25252" dirty="0">
                <a:latin typeface="Times New Roman"/>
                <a:cs typeface="Times New Roman"/>
              </a:rPr>
              <a:t>3</a:t>
            </a:r>
            <a:r>
              <a:rPr sz="1650" spc="-187" baseline="-25252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Symbol"/>
                <a:cs typeface="Symbol"/>
              </a:rPr>
              <a:t>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Times New Roman"/>
                <a:cs typeface="Times New Roman"/>
              </a:rPr>
              <a:t>5</a:t>
            </a:r>
            <a:r>
              <a:rPr sz="2000" i="1" spc="-55" dirty="0">
                <a:latin typeface="Symbol"/>
                <a:cs typeface="Symbol"/>
              </a:rPr>
              <a:t></a:t>
            </a:r>
            <a:r>
              <a:rPr sz="2000" i="1" spc="-229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(</a:t>
            </a:r>
            <a:r>
              <a:rPr sz="1900" i="1" spc="10" dirty="0">
                <a:latin typeface="Times New Roman"/>
                <a:cs typeface="Times New Roman"/>
              </a:rPr>
              <a:t>t</a:t>
            </a:r>
            <a:r>
              <a:rPr sz="1900" i="1" spc="-7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Symbol"/>
                <a:cs typeface="Symbol"/>
              </a:rPr>
              <a:t>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3001" y="20827"/>
            <a:ext cx="30187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 Black"/>
                <a:cs typeface="Arial Black"/>
              </a:rPr>
              <a:t>35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0" y="343661"/>
            <a:ext cx="3299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NỘI DUNG CHÍNH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898905"/>
            <a:ext cx="5886450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loại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liên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tục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biến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Linear time-invariant system -</a:t>
            </a:r>
            <a:r>
              <a:rPr lang="en-US" sz="2400" b="1" spc="-6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LTI)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chất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 LTI</a:t>
            </a:r>
            <a:endParaRPr sz="2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biểu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diễn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bởi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trình</a:t>
            </a:r>
            <a:r>
              <a:rPr lang="en-US" sz="2400" b="1" spc="-5" dirty="0">
                <a:solidFill>
                  <a:srgbClr val="1630B4"/>
                </a:solidFill>
                <a:latin typeface="Times New Roman"/>
                <a:cs typeface="Times New Roman"/>
              </a:rPr>
              <a:t> vi </a:t>
            </a:r>
            <a:r>
              <a:rPr lang="en-US" sz="2400" b="1" spc="-5" dirty="0" err="1">
                <a:solidFill>
                  <a:srgbClr val="1630B4"/>
                </a:solidFill>
                <a:latin typeface="Times New Roman"/>
                <a:cs typeface="Times New Roman"/>
              </a:rPr>
              <a:t>phân</a:t>
            </a:r>
            <a:endParaRPr sz="2400" dirty="0">
              <a:solidFill>
                <a:srgbClr val="1630B4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242" y="914780"/>
            <a:ext cx="631253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LTI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thể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được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biểu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diễn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dưới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dạng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trình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vi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phân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312670"/>
            <a:ext cx="226565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spc="-5" dirty="0" err="1">
                <a:latin typeface="Times New Roman"/>
                <a:cs typeface="Times New Roman"/>
              </a:rPr>
              <a:t>Điều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kiện</a:t>
            </a:r>
            <a:r>
              <a:rPr lang="en-US" sz="2000" spc="-5" dirty="0">
                <a:latin typeface="Times New Roman"/>
                <a:cs typeface="Times New Roman"/>
              </a:rPr>
              <a:t> ban </a:t>
            </a:r>
            <a:r>
              <a:rPr lang="en-US" sz="2000" spc="-5" dirty="0" err="1">
                <a:latin typeface="Times New Roman"/>
                <a:cs typeface="Times New Roman"/>
              </a:rPr>
              <a:t>đầu</a:t>
            </a:r>
            <a:r>
              <a:rPr lang="en-US" sz="2000" spc="-5" dirty="0">
                <a:latin typeface="Times New Roman"/>
                <a:cs typeface="Times New Roman"/>
              </a:rPr>
              <a:t>: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4324553"/>
            <a:ext cx="2893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Kí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đạo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cấp</a:t>
            </a:r>
            <a:r>
              <a:rPr lang="en-US" sz="2000" dirty="0">
                <a:latin typeface="Times New Roman"/>
                <a:cs typeface="Times New Roman"/>
              </a:rPr>
              <a:t> n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463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PHƯƠNG TRÌNH VI PHÂN</a:t>
            </a:r>
            <a:endParaRPr b="1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36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4925" y="1801812"/>
            <a:ext cx="7040880" cy="433705"/>
          </a:xfrm>
          <a:custGeom>
            <a:avLst/>
            <a:gdLst/>
            <a:ahLst/>
            <a:cxnLst/>
            <a:rect l="l" t="t" r="r" b="b"/>
            <a:pathLst>
              <a:path w="7040880" h="433705">
                <a:moveTo>
                  <a:pt x="0" y="433387"/>
                </a:moveTo>
                <a:lnTo>
                  <a:pt x="7040626" y="433387"/>
                </a:lnTo>
                <a:lnTo>
                  <a:pt x="7040626" y="0"/>
                </a:lnTo>
                <a:lnTo>
                  <a:pt x="0" y="0"/>
                </a:lnTo>
                <a:lnTo>
                  <a:pt x="0" y="4333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300" y="1811783"/>
            <a:ext cx="2933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3966" y="1803143"/>
            <a:ext cx="30607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9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M</a:t>
            </a:r>
            <a:r>
              <a:rPr sz="1250" i="1" spc="-15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5068" y="1803143"/>
            <a:ext cx="27622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20" dirty="0">
                <a:latin typeface="Times New Roman"/>
                <a:cs typeface="Times New Roman"/>
              </a:rPr>
              <a:t>(</a:t>
            </a:r>
            <a:r>
              <a:rPr sz="1250" spc="-204" dirty="0">
                <a:latin typeface="Times New Roman"/>
                <a:cs typeface="Times New Roman"/>
              </a:rPr>
              <a:t> </a:t>
            </a:r>
            <a:r>
              <a:rPr sz="1250" i="1" spc="45" dirty="0">
                <a:latin typeface="Times New Roman"/>
                <a:cs typeface="Times New Roman"/>
              </a:rPr>
              <a:t>N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353" y="1993841"/>
            <a:ext cx="604964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96619" algn="l"/>
                <a:tab pos="2355850" algn="l"/>
                <a:tab pos="3622040" algn="l"/>
                <a:tab pos="4481195" algn="l"/>
                <a:tab pos="5895975" algn="l"/>
              </a:tabLst>
            </a:pPr>
            <a:r>
              <a:rPr sz="1250" spc="35" dirty="0">
                <a:latin typeface="Times New Roman"/>
                <a:cs typeface="Times New Roman"/>
              </a:rPr>
              <a:t>0	1	</a:t>
            </a:r>
            <a:r>
              <a:rPr sz="1250" i="1" spc="45" dirty="0">
                <a:latin typeface="Times New Roman"/>
                <a:cs typeface="Times New Roman"/>
              </a:rPr>
              <a:t>N	</a:t>
            </a:r>
            <a:r>
              <a:rPr sz="1250" spc="35" dirty="0">
                <a:latin typeface="Times New Roman"/>
                <a:cs typeface="Times New Roman"/>
              </a:rPr>
              <a:t>0	1	</a:t>
            </a:r>
            <a:r>
              <a:rPr sz="1250" i="1" spc="60" dirty="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6507" y="1811783"/>
            <a:ext cx="6361430" cy="34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58110" algn="l"/>
                <a:tab pos="3091180" algn="l"/>
                <a:tab pos="6220460" algn="l"/>
              </a:tabLst>
            </a:pPr>
            <a:r>
              <a:rPr sz="2150" i="1" spc="55" dirty="0">
                <a:latin typeface="Times New Roman"/>
                <a:cs typeface="Times New Roman"/>
              </a:rPr>
              <a:t>a </a:t>
            </a:r>
            <a:r>
              <a:rPr sz="2150" i="1" spc="-185" dirty="0">
                <a:latin typeface="Times New Roman"/>
                <a:cs typeface="Times New Roman"/>
              </a:rPr>
              <a:t> </a:t>
            </a:r>
            <a:r>
              <a:rPr sz="2150" i="1" spc="85" dirty="0">
                <a:latin typeface="Times New Roman"/>
                <a:cs typeface="Times New Roman"/>
              </a:rPr>
              <a:t>y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a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i="1" spc="85" dirty="0">
                <a:latin typeface="Times New Roman"/>
                <a:cs typeface="Times New Roman"/>
              </a:rPr>
              <a:t>y</a:t>
            </a:r>
            <a:r>
              <a:rPr sz="2150" spc="185" dirty="0">
                <a:latin typeface="Times New Roman"/>
                <a:cs typeface="Times New Roman"/>
              </a:rPr>
              <a:t>'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Symbol"/>
                <a:cs typeface="Symbol"/>
              </a:rPr>
              <a:t></a:t>
            </a:r>
            <a:r>
              <a:rPr lang="en-US" sz="2000" spc="960" dirty="0">
                <a:latin typeface="Arial"/>
                <a:cs typeface="Arial"/>
              </a:rPr>
              <a:t>…</a:t>
            </a:r>
            <a:r>
              <a:rPr sz="2000" spc="6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50" dirty="0">
                <a:latin typeface="Times New Roman"/>
                <a:cs typeface="Times New Roman"/>
              </a:rPr>
              <a:t>y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spc="150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x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0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x</a:t>
            </a:r>
            <a:r>
              <a:rPr sz="2150" spc="185" dirty="0">
                <a:latin typeface="Times New Roman"/>
                <a:cs typeface="Times New Roman"/>
              </a:rPr>
              <a:t>'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0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Symbol"/>
                <a:cs typeface="Symbol"/>
              </a:rPr>
              <a:t></a:t>
            </a:r>
            <a:r>
              <a:rPr lang="en-US" sz="2150" spc="965" dirty="0">
                <a:latin typeface="Arial"/>
                <a:cs typeface="Arial"/>
              </a:rPr>
              <a:t>…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50" dirty="0">
                <a:latin typeface="Times New Roman"/>
                <a:cs typeface="Times New Roman"/>
              </a:rPr>
              <a:t>x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8636" y="5302047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72" y="0"/>
                </a:lnTo>
              </a:path>
            </a:pathLst>
          </a:custGeom>
          <a:ln w="9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82713" y="5296335"/>
            <a:ext cx="30035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15" dirty="0">
                <a:latin typeface="Times New Roman"/>
                <a:cs typeface="Times New Roman"/>
              </a:rPr>
              <a:t>dt</a:t>
            </a:r>
            <a:r>
              <a:rPr sz="1800" i="1" spc="-335" dirty="0">
                <a:latin typeface="Times New Roman"/>
                <a:cs typeface="Times New Roman"/>
              </a:rPr>
              <a:t> </a:t>
            </a:r>
            <a:r>
              <a:rPr sz="1575" i="1" spc="30" baseline="42328" dirty="0">
                <a:latin typeface="Times New Roman"/>
                <a:cs typeface="Times New Roman"/>
              </a:rPr>
              <a:t>n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1759" y="4967993"/>
            <a:ext cx="62928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30" dirty="0">
                <a:latin typeface="Times New Roman"/>
                <a:cs typeface="Times New Roman"/>
              </a:rPr>
              <a:t>d</a:t>
            </a:r>
            <a:r>
              <a:rPr sz="1800" i="1" spc="-290" dirty="0">
                <a:latin typeface="Times New Roman"/>
                <a:cs typeface="Times New Roman"/>
              </a:rPr>
              <a:t> </a:t>
            </a:r>
            <a:r>
              <a:rPr sz="1575" i="1" spc="30" baseline="42328" dirty="0">
                <a:latin typeface="Times New Roman"/>
                <a:cs typeface="Times New Roman"/>
              </a:rPr>
              <a:t>n </a:t>
            </a:r>
            <a:r>
              <a:rPr sz="1800" i="1" spc="60" dirty="0">
                <a:latin typeface="Times New Roman"/>
                <a:cs typeface="Times New Roman"/>
              </a:rPr>
              <a:t>y</a:t>
            </a:r>
            <a:r>
              <a:rPr sz="1800" spc="60" dirty="0">
                <a:latin typeface="Times New Roman"/>
                <a:cs typeface="Times New Roman"/>
              </a:rPr>
              <a:t>(</a:t>
            </a:r>
            <a:r>
              <a:rPr sz="1800" i="1" spc="60" dirty="0">
                <a:latin typeface="Times New Roman"/>
                <a:cs typeface="Times New Roman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5431" y="5107261"/>
            <a:ext cx="20574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90" dirty="0">
                <a:latin typeface="Times New Roman"/>
                <a:cs typeface="Times New Roman"/>
              </a:rPr>
              <a:t>(</a:t>
            </a:r>
            <a:r>
              <a:rPr sz="1050" i="1" spc="85" dirty="0">
                <a:latin typeface="Times New Roman"/>
                <a:cs typeface="Times New Roman"/>
              </a:rPr>
              <a:t>n</a:t>
            </a:r>
            <a:r>
              <a:rPr sz="1050" spc="1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6101" y="5114763"/>
            <a:ext cx="76962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8455" algn="l"/>
              </a:tabLst>
            </a:pPr>
            <a:r>
              <a:rPr sz="1800" i="1" spc="30" dirty="0">
                <a:latin typeface="Times New Roman"/>
                <a:cs typeface="Times New Roman"/>
              </a:rPr>
              <a:t>y	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t</a:t>
            </a:r>
            <a:r>
              <a:rPr sz="1800" spc="50" dirty="0">
                <a:latin typeface="Times New Roman"/>
                <a:cs typeface="Times New Roman"/>
              </a:rPr>
              <a:t>)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6951" y="2627248"/>
            <a:ext cx="1119505" cy="866775"/>
          </a:xfrm>
          <a:custGeom>
            <a:avLst/>
            <a:gdLst/>
            <a:ahLst/>
            <a:cxnLst/>
            <a:rect l="l" t="t" r="r" b="b"/>
            <a:pathLst>
              <a:path w="1119504" h="866775">
                <a:moveTo>
                  <a:pt x="0" y="866775"/>
                </a:moveTo>
                <a:lnTo>
                  <a:pt x="1119187" y="866775"/>
                </a:lnTo>
                <a:lnTo>
                  <a:pt x="1119187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2712" y="3060756"/>
            <a:ext cx="742315" cy="0"/>
          </a:xfrm>
          <a:custGeom>
            <a:avLst/>
            <a:gdLst/>
            <a:ahLst/>
            <a:cxnLst/>
            <a:rect l="l" t="t" r="r" b="b"/>
            <a:pathLst>
              <a:path w="742314">
                <a:moveTo>
                  <a:pt x="0" y="0"/>
                </a:moveTo>
                <a:lnTo>
                  <a:pt x="742048" y="0"/>
                </a:lnTo>
              </a:path>
            </a:pathLst>
          </a:custGeom>
          <a:ln w="11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1613" y="2689595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881"/>
                </a:lnTo>
              </a:path>
            </a:pathLst>
          </a:custGeom>
          <a:ln w="11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81824" y="3273043"/>
            <a:ext cx="249554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30" dirty="0">
                <a:latin typeface="Symbol"/>
                <a:cs typeface="Symbol"/>
              </a:rPr>
              <a:t></a:t>
            </a:r>
            <a:r>
              <a:rPr sz="1250" spc="3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1179" y="2612247"/>
            <a:ext cx="723900" cy="7988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60"/>
              </a:spcBef>
            </a:pPr>
            <a:r>
              <a:rPr sz="2150" i="1" spc="10" dirty="0">
                <a:latin typeface="Times New Roman"/>
                <a:cs typeface="Times New Roman"/>
              </a:rPr>
              <a:t>d</a:t>
            </a:r>
            <a:r>
              <a:rPr sz="2150" i="1" spc="-215" dirty="0">
                <a:latin typeface="Times New Roman"/>
                <a:cs typeface="Times New Roman"/>
              </a:rPr>
              <a:t> </a:t>
            </a:r>
            <a:r>
              <a:rPr sz="1875" i="1" spc="7" baseline="42222" dirty="0">
                <a:latin typeface="Times New Roman"/>
                <a:cs typeface="Times New Roman"/>
              </a:rPr>
              <a:t>k </a:t>
            </a:r>
            <a:r>
              <a:rPr sz="2150" i="1" spc="55" dirty="0">
                <a:latin typeface="Times New Roman"/>
                <a:cs typeface="Times New Roman"/>
              </a:rPr>
              <a:t>y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R="46355" algn="ctr">
              <a:lnSpc>
                <a:spcPct val="100000"/>
              </a:lnSpc>
              <a:spcBef>
                <a:spcPts val="465"/>
              </a:spcBef>
            </a:pPr>
            <a:r>
              <a:rPr sz="2150" i="1" dirty="0">
                <a:latin typeface="Times New Roman"/>
                <a:cs typeface="Times New Roman"/>
              </a:rPr>
              <a:t>dt</a:t>
            </a:r>
            <a:r>
              <a:rPr sz="2150" i="1" spc="-335" dirty="0">
                <a:latin typeface="Times New Roman"/>
                <a:cs typeface="Times New Roman"/>
              </a:rPr>
              <a:t> </a:t>
            </a:r>
            <a:r>
              <a:rPr sz="1875" i="1" spc="7" baseline="42222" dirty="0">
                <a:latin typeface="Times New Roman"/>
                <a:cs typeface="Times New Roman"/>
              </a:rPr>
              <a:t>k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7600" y="2936938"/>
            <a:ext cx="1644650" cy="3638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400"/>
              </a:lnSpc>
            </a:pPr>
            <a:r>
              <a:rPr sz="2150" i="1" spc="45" dirty="0">
                <a:latin typeface="Times New Roman"/>
                <a:cs typeface="Times New Roman"/>
              </a:rPr>
              <a:t>k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spc="220" dirty="0">
                <a:latin typeface="Times New Roman"/>
                <a:cs typeface="Times New Roman"/>
              </a:rPr>
              <a:t>0,</a:t>
            </a:r>
            <a:r>
              <a:rPr sz="2150" spc="220" dirty="0">
                <a:latin typeface="Arial"/>
                <a:cs typeface="Arial"/>
              </a:rPr>
              <a:t></a:t>
            </a:r>
            <a:r>
              <a:rPr sz="2150" spc="220" dirty="0">
                <a:latin typeface="Times New Roman"/>
                <a:cs typeface="Times New Roman"/>
              </a:rPr>
              <a:t>,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70" dirty="0">
                <a:latin typeface="Times New Roman"/>
                <a:cs typeface="Times New Roman"/>
              </a:rPr>
              <a:t>N</a:t>
            </a:r>
            <a:r>
              <a:rPr sz="2150" i="1" spc="-45" dirty="0">
                <a:latin typeface="Times New Roman"/>
                <a:cs typeface="Times New Roman"/>
              </a:rPr>
              <a:t> </a:t>
            </a:r>
            <a:r>
              <a:rPr sz="2150" spc="-254" dirty="0">
                <a:latin typeface="Symbol"/>
                <a:cs typeface="Symbol"/>
              </a:rPr>
              <a:t></a:t>
            </a:r>
            <a:r>
              <a:rPr sz="2150" spc="-254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37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441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PHƯƠNG TRÌNH VI PHÂN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24074"/>
            <a:ext cx="7365365" cy="248247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97600"/>
              </a:lnSpc>
              <a:spcBef>
                <a:spcPts val="550"/>
              </a:spcBef>
              <a:buFontTx/>
              <a:buChar char="–"/>
              <a:tabLst>
                <a:tab pos="756920" algn="l"/>
              </a:tabLst>
            </a:pP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R=1 Ohm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cuộn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L=1H,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v(t)=Bu(t)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spc="112" baseline="1291" dirty="0">
                <a:latin typeface="Times New Roman"/>
                <a:cs typeface="Times New Roman"/>
              </a:rPr>
              <a:t>I</a:t>
            </a:r>
            <a:r>
              <a:rPr lang="en-US" sz="2600" i="1" spc="112" baseline="-22222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cuộn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cuộn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Biểu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diễn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dưới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 vi </a:t>
            </a:r>
            <a:r>
              <a:rPr lang="en-US" sz="2000" dirty="0" err="1">
                <a:latin typeface="Times New Roman"/>
                <a:cs typeface="Times New Roman"/>
              </a:rPr>
              <a:t>phân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334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Tìm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3225" i="1" spc="112" baseline="1291" dirty="0">
                <a:latin typeface="Times New Roman"/>
                <a:cs typeface="Times New Roman"/>
              </a:rPr>
              <a:t>I</a:t>
            </a:r>
            <a:r>
              <a:rPr sz="1875" i="1" spc="112" baseline="-22222" dirty="0">
                <a:latin typeface="Times New Roman"/>
                <a:cs typeface="Times New Roman"/>
              </a:rPr>
              <a:t>o </a:t>
            </a:r>
            <a:r>
              <a:rPr sz="3225" spc="44" baseline="1291" dirty="0">
                <a:latin typeface="Symbol"/>
                <a:cs typeface="Symbol"/>
              </a:rPr>
              <a:t></a:t>
            </a:r>
            <a:r>
              <a:rPr sz="3225" spc="44" baseline="1291" dirty="0">
                <a:latin typeface="Times New Roman"/>
                <a:cs typeface="Times New Roman"/>
              </a:rPr>
              <a:t> </a:t>
            </a:r>
            <a:r>
              <a:rPr sz="3225" spc="37" baseline="1291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3225" i="1" spc="112" baseline="1291" dirty="0">
                <a:latin typeface="Times New Roman"/>
                <a:cs typeface="Times New Roman"/>
              </a:rPr>
              <a:t>I</a:t>
            </a:r>
            <a:r>
              <a:rPr sz="1875" i="1" spc="112" baseline="-20000" dirty="0">
                <a:latin typeface="Times New Roman"/>
                <a:cs typeface="Times New Roman"/>
              </a:rPr>
              <a:t>o </a:t>
            </a:r>
            <a:r>
              <a:rPr sz="3225" spc="37" baseline="1291" dirty="0">
                <a:latin typeface="Symbol"/>
                <a:cs typeface="Symbol"/>
              </a:rPr>
              <a:t></a:t>
            </a:r>
            <a:r>
              <a:rPr sz="3225" spc="-615" baseline="1291" dirty="0">
                <a:latin typeface="Times New Roman"/>
                <a:cs typeface="Times New Roman"/>
              </a:rPr>
              <a:t> </a:t>
            </a:r>
            <a:r>
              <a:rPr sz="3225" spc="30" baseline="1291" dirty="0">
                <a:latin typeface="Times New Roman"/>
                <a:cs typeface="Times New Roman"/>
              </a:rPr>
              <a:t>1</a:t>
            </a:r>
            <a:endParaRPr sz="3225" baseline="129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441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PHƯƠNG TRÌNH VI PHÂN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2580253"/>
            <a:ext cx="6923405" cy="8343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Đáp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ứng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trạng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thái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bằng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điều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kiện</a:t>
            </a:r>
            <a:r>
              <a:rPr lang="en-US" sz="2000" dirty="0">
                <a:latin typeface="Times New Roman"/>
                <a:cs typeface="Times New Roman"/>
              </a:rPr>
              <a:t> ban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</a:rPr>
              <a:t> 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449192"/>
            <a:ext cx="1447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Kí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750788"/>
            <a:ext cx="6892436" cy="82971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Đáp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ứng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đầu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vào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bằng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4620005"/>
            <a:ext cx="144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Kí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996433"/>
            <a:ext cx="445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Tín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hiệu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thực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tế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của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thống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38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700" y="955738"/>
            <a:ext cx="7040880" cy="433705"/>
          </a:xfrm>
          <a:custGeom>
            <a:avLst/>
            <a:gdLst/>
            <a:ahLst/>
            <a:cxnLst/>
            <a:rect l="l" t="t" r="r" b="b"/>
            <a:pathLst>
              <a:path w="7040880" h="433705">
                <a:moveTo>
                  <a:pt x="0" y="433387"/>
                </a:moveTo>
                <a:lnTo>
                  <a:pt x="7040626" y="433387"/>
                </a:lnTo>
                <a:lnTo>
                  <a:pt x="7040626" y="0"/>
                </a:lnTo>
                <a:lnTo>
                  <a:pt x="0" y="0"/>
                </a:lnTo>
                <a:lnTo>
                  <a:pt x="0" y="4333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0075" y="965709"/>
            <a:ext cx="2933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7741" y="957069"/>
            <a:ext cx="30607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9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M</a:t>
            </a:r>
            <a:r>
              <a:rPr sz="1250" i="1" spc="-15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8843" y="957069"/>
            <a:ext cx="27622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20" dirty="0">
                <a:latin typeface="Times New Roman"/>
                <a:cs typeface="Times New Roman"/>
              </a:rPr>
              <a:t>(</a:t>
            </a:r>
            <a:r>
              <a:rPr sz="1250" spc="-204" dirty="0">
                <a:latin typeface="Times New Roman"/>
                <a:cs typeface="Times New Roman"/>
              </a:rPr>
              <a:t> </a:t>
            </a:r>
            <a:r>
              <a:rPr sz="1250" i="1" spc="45" dirty="0">
                <a:latin typeface="Times New Roman"/>
                <a:cs typeface="Times New Roman"/>
              </a:rPr>
              <a:t>N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8128" y="1147767"/>
            <a:ext cx="604964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96619" algn="l"/>
                <a:tab pos="2355850" algn="l"/>
                <a:tab pos="3622040" algn="l"/>
                <a:tab pos="4481195" algn="l"/>
                <a:tab pos="5895975" algn="l"/>
              </a:tabLst>
            </a:pPr>
            <a:r>
              <a:rPr sz="1250" spc="35" dirty="0">
                <a:latin typeface="Times New Roman"/>
                <a:cs typeface="Times New Roman"/>
              </a:rPr>
              <a:t>0	1	</a:t>
            </a:r>
            <a:r>
              <a:rPr sz="1250" i="1" spc="45" dirty="0">
                <a:latin typeface="Times New Roman"/>
                <a:cs typeface="Times New Roman"/>
              </a:rPr>
              <a:t>N	</a:t>
            </a:r>
            <a:r>
              <a:rPr sz="1250" spc="35" dirty="0">
                <a:latin typeface="Times New Roman"/>
                <a:cs typeface="Times New Roman"/>
              </a:rPr>
              <a:t>0	1	</a:t>
            </a:r>
            <a:r>
              <a:rPr sz="1250" i="1" spc="60" dirty="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0282" y="965709"/>
            <a:ext cx="6361430" cy="34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58110" algn="l"/>
                <a:tab pos="3091180" algn="l"/>
                <a:tab pos="6220460" algn="l"/>
              </a:tabLst>
            </a:pPr>
            <a:r>
              <a:rPr sz="2150" i="1" spc="55" dirty="0">
                <a:latin typeface="Times New Roman"/>
                <a:cs typeface="Times New Roman"/>
              </a:rPr>
              <a:t>a </a:t>
            </a:r>
            <a:r>
              <a:rPr sz="2150" i="1" spc="-185" dirty="0">
                <a:latin typeface="Times New Roman"/>
                <a:cs typeface="Times New Roman"/>
              </a:rPr>
              <a:t> </a:t>
            </a:r>
            <a:r>
              <a:rPr sz="2150" i="1" spc="85" dirty="0">
                <a:latin typeface="Times New Roman"/>
                <a:cs typeface="Times New Roman"/>
              </a:rPr>
              <a:t>y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a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i="1" spc="85" dirty="0">
                <a:latin typeface="Times New Roman"/>
                <a:cs typeface="Times New Roman"/>
              </a:rPr>
              <a:t>y</a:t>
            </a:r>
            <a:r>
              <a:rPr sz="2150" spc="185" dirty="0">
                <a:latin typeface="Times New Roman"/>
                <a:cs typeface="Times New Roman"/>
              </a:rPr>
              <a:t>'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</a:t>
            </a:r>
            <a:r>
              <a:rPr lang="en-US" sz="2000" spc="960" dirty="0">
                <a:latin typeface="Arial"/>
                <a:cs typeface="Arial"/>
              </a:rPr>
              <a:t>…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50" dirty="0">
                <a:latin typeface="Times New Roman"/>
                <a:cs typeface="Times New Roman"/>
              </a:rPr>
              <a:t>y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spc="150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x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0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x</a:t>
            </a:r>
            <a:r>
              <a:rPr sz="2150" spc="185" dirty="0">
                <a:latin typeface="Times New Roman"/>
                <a:cs typeface="Times New Roman"/>
              </a:rPr>
              <a:t>'</a:t>
            </a:r>
            <a:r>
              <a:rPr sz="2150" spc="-15" dirty="0">
                <a:latin typeface="Times New Roman"/>
                <a:cs typeface="Times New Roman"/>
              </a:rPr>
              <a:t>(</a:t>
            </a:r>
            <a:r>
              <a:rPr sz="2150" i="1" spc="140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)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Symbol"/>
                <a:cs typeface="Symbol"/>
              </a:rPr>
              <a:t></a:t>
            </a:r>
            <a:r>
              <a:rPr lang="en-US" sz="2150" spc="965" dirty="0">
                <a:latin typeface="Arial"/>
                <a:cs typeface="Arial"/>
              </a:rPr>
              <a:t>…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50" dirty="0">
                <a:latin typeface="Times New Roman"/>
                <a:cs typeface="Times New Roman"/>
              </a:rPr>
              <a:t>x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9751" y="1522475"/>
            <a:ext cx="1119505" cy="866775"/>
          </a:xfrm>
          <a:custGeom>
            <a:avLst/>
            <a:gdLst/>
            <a:ahLst/>
            <a:cxnLst/>
            <a:rect l="l" t="t" r="r" b="b"/>
            <a:pathLst>
              <a:path w="1119504" h="866775">
                <a:moveTo>
                  <a:pt x="0" y="866775"/>
                </a:moveTo>
                <a:lnTo>
                  <a:pt x="1119187" y="866775"/>
                </a:lnTo>
                <a:lnTo>
                  <a:pt x="1119187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5639" y="1955856"/>
            <a:ext cx="742315" cy="0"/>
          </a:xfrm>
          <a:custGeom>
            <a:avLst/>
            <a:gdLst/>
            <a:ahLst/>
            <a:cxnLst/>
            <a:rect l="l" t="t" r="r" b="b"/>
            <a:pathLst>
              <a:path w="742314">
                <a:moveTo>
                  <a:pt x="0" y="0"/>
                </a:moveTo>
                <a:lnTo>
                  <a:pt x="742048" y="0"/>
                </a:lnTo>
              </a:path>
            </a:pathLst>
          </a:custGeom>
          <a:ln w="11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4540" y="1584695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881"/>
                </a:lnTo>
              </a:path>
            </a:pathLst>
          </a:custGeom>
          <a:ln w="11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24751" y="2168143"/>
            <a:ext cx="249554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30" dirty="0">
                <a:latin typeface="Symbol"/>
                <a:cs typeface="Symbol"/>
              </a:rPr>
              <a:t></a:t>
            </a:r>
            <a:r>
              <a:rPr sz="1250" spc="3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4106" y="1507347"/>
            <a:ext cx="723900" cy="7988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60"/>
              </a:spcBef>
            </a:pPr>
            <a:r>
              <a:rPr sz="2150" i="1" spc="10" dirty="0">
                <a:latin typeface="Times New Roman"/>
                <a:cs typeface="Times New Roman"/>
              </a:rPr>
              <a:t>d</a:t>
            </a:r>
            <a:r>
              <a:rPr sz="2150" i="1" spc="-215" dirty="0">
                <a:latin typeface="Times New Roman"/>
                <a:cs typeface="Times New Roman"/>
              </a:rPr>
              <a:t> </a:t>
            </a:r>
            <a:r>
              <a:rPr sz="1875" i="1" spc="7" baseline="42222" dirty="0">
                <a:latin typeface="Times New Roman"/>
                <a:cs typeface="Times New Roman"/>
              </a:rPr>
              <a:t>k </a:t>
            </a:r>
            <a:r>
              <a:rPr sz="2150" i="1" spc="55" dirty="0">
                <a:latin typeface="Times New Roman"/>
                <a:cs typeface="Times New Roman"/>
              </a:rPr>
              <a:t>y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R="46355" algn="ctr">
              <a:lnSpc>
                <a:spcPct val="100000"/>
              </a:lnSpc>
              <a:spcBef>
                <a:spcPts val="465"/>
              </a:spcBef>
            </a:pPr>
            <a:r>
              <a:rPr sz="2150" i="1" dirty="0">
                <a:latin typeface="Times New Roman"/>
                <a:cs typeface="Times New Roman"/>
              </a:rPr>
              <a:t>dt</a:t>
            </a:r>
            <a:r>
              <a:rPr sz="2150" i="1" spc="-335" dirty="0">
                <a:latin typeface="Times New Roman"/>
                <a:cs typeface="Times New Roman"/>
              </a:rPr>
              <a:t> </a:t>
            </a:r>
            <a:r>
              <a:rPr sz="1875" i="1" spc="7" baseline="42222" dirty="0">
                <a:latin typeface="Times New Roman"/>
                <a:cs typeface="Times New Roman"/>
              </a:rPr>
              <a:t>k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6125" y="1738312"/>
            <a:ext cx="1644650" cy="307777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400"/>
              </a:lnSpc>
            </a:pPr>
            <a:r>
              <a:rPr sz="2150" i="1" spc="45" dirty="0">
                <a:latin typeface="Times New Roman"/>
                <a:cs typeface="Times New Roman"/>
              </a:rPr>
              <a:t>k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spc="220" dirty="0">
                <a:latin typeface="Times New Roman"/>
                <a:cs typeface="Times New Roman"/>
              </a:rPr>
              <a:t>0,</a:t>
            </a:r>
            <a:r>
              <a:rPr lang="en-US" sz="2150" spc="220" dirty="0">
                <a:latin typeface="Arial"/>
                <a:cs typeface="Arial"/>
              </a:rPr>
              <a:t>…</a:t>
            </a:r>
            <a:r>
              <a:rPr sz="2150" spc="220" dirty="0">
                <a:latin typeface="Times New Roman"/>
                <a:cs typeface="Times New Roman"/>
              </a:rPr>
              <a:t>,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70" dirty="0">
                <a:latin typeface="Times New Roman"/>
                <a:cs typeface="Times New Roman"/>
              </a:rPr>
              <a:t>N</a:t>
            </a:r>
            <a:r>
              <a:rPr sz="2150" i="1" spc="-45" dirty="0">
                <a:latin typeface="Times New Roman"/>
                <a:cs typeface="Times New Roman"/>
              </a:rPr>
              <a:t> </a:t>
            </a:r>
            <a:r>
              <a:rPr sz="2150" spc="-254" dirty="0">
                <a:latin typeface="Symbol"/>
                <a:cs typeface="Symbol"/>
              </a:rPr>
              <a:t></a:t>
            </a:r>
            <a:r>
              <a:rPr sz="2150" spc="-254" dirty="0">
                <a:latin typeface="Times New Roman"/>
                <a:cs typeface="Times New Roman"/>
              </a:rPr>
              <a:t>1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3520" y="3382806"/>
            <a:ext cx="59880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55" dirty="0">
                <a:latin typeface="Times New Roman"/>
                <a:cs typeface="Times New Roman"/>
              </a:rPr>
              <a:t>y</a:t>
            </a:r>
            <a:r>
              <a:rPr sz="1875" i="1" spc="82" baseline="-24444" dirty="0">
                <a:latin typeface="Times New Roman"/>
                <a:cs typeface="Times New Roman"/>
              </a:rPr>
              <a:t>zs</a:t>
            </a:r>
            <a:r>
              <a:rPr sz="1875" i="1" spc="-225" baseline="-24444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t</a:t>
            </a:r>
            <a:r>
              <a:rPr sz="2150" spc="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235" y="4562381"/>
            <a:ext cx="5816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55" dirty="0">
                <a:latin typeface="Times New Roman"/>
                <a:cs typeface="Times New Roman"/>
              </a:rPr>
              <a:t>y</a:t>
            </a:r>
            <a:r>
              <a:rPr sz="1875" i="1" spc="82" baseline="-24444" dirty="0">
                <a:latin typeface="Times New Roman"/>
                <a:cs typeface="Times New Roman"/>
              </a:rPr>
              <a:t>zi</a:t>
            </a:r>
            <a:r>
              <a:rPr sz="1875" i="1" spc="-225" baseline="-24444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t</a:t>
            </a:r>
            <a:r>
              <a:rPr sz="2150" spc="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1125" y="5522912"/>
            <a:ext cx="2218055" cy="4095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150" i="1" spc="60" dirty="0">
                <a:latin typeface="Times New Roman"/>
                <a:cs typeface="Times New Roman"/>
              </a:rPr>
              <a:t>y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t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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y</a:t>
            </a:r>
            <a:r>
              <a:rPr sz="1875" i="1" spc="89" baseline="-24444" dirty="0">
                <a:latin typeface="Times New Roman"/>
                <a:cs typeface="Times New Roman"/>
              </a:rPr>
              <a:t>zs</a:t>
            </a:r>
            <a:r>
              <a:rPr sz="1875" i="1" spc="-142" baseline="-2444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y</a:t>
            </a:r>
            <a:r>
              <a:rPr sz="1875" i="1" spc="82" baseline="-24444" dirty="0">
                <a:latin typeface="Times New Roman"/>
                <a:cs typeface="Times New Roman"/>
              </a:rPr>
              <a:t>zi</a:t>
            </a:r>
            <a:r>
              <a:rPr sz="1875" i="1" spc="-142" baseline="-2444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t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" y="343661"/>
            <a:ext cx="441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PHƯƠNG TRÌNH VI PHÂN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824074"/>
            <a:ext cx="7602855" cy="113749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Hãy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thái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mạch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RL </a:t>
            </a:r>
            <a:r>
              <a:rPr lang="en-US" sz="2000" dirty="0" err="1">
                <a:latin typeface="Times New Roman"/>
                <a:cs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trước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8333" y="20827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39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5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377189"/>
            <a:ext cx="638746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1"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TUYẾN TÍNH VÀ HỆ PHI TUYẾN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076340"/>
            <a:ext cx="654113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Nguyên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lý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xếp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chồng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thỏa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mãn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2424811"/>
            <a:ext cx="2028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1.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824074"/>
            <a:ext cx="5864860" cy="157350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Đặt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250" i="1" spc="-44" baseline="11111" dirty="0">
                <a:latin typeface="Times New Roman"/>
                <a:cs typeface="Times New Roman"/>
              </a:rPr>
              <a:t>y</a:t>
            </a:r>
            <a:r>
              <a:rPr sz="1350" spc="-44" baseline="-6172" dirty="0">
                <a:latin typeface="Times New Roman"/>
                <a:cs typeface="Times New Roman"/>
              </a:rPr>
              <a:t>1 </a:t>
            </a:r>
            <a:r>
              <a:rPr sz="2250" spc="52" baseline="11111" dirty="0">
                <a:latin typeface="Times New Roman"/>
                <a:cs typeface="Times New Roman"/>
              </a:rPr>
              <a:t>(</a:t>
            </a:r>
            <a:r>
              <a:rPr sz="2250" i="1" spc="52" baseline="11111" dirty="0">
                <a:latin typeface="Times New Roman"/>
                <a:cs typeface="Times New Roman"/>
              </a:rPr>
              <a:t>t</a:t>
            </a:r>
            <a:r>
              <a:rPr sz="2250" spc="52" baseline="11111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Tx/>
              <a:buChar char="–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Đặt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250" i="1" spc="30" baseline="5555" dirty="0">
                <a:latin typeface="Times New Roman"/>
                <a:cs typeface="Times New Roman"/>
              </a:rPr>
              <a:t>y</a:t>
            </a:r>
            <a:r>
              <a:rPr sz="1350" spc="30" baseline="-12345" dirty="0">
                <a:latin typeface="Times New Roman"/>
                <a:cs typeface="Times New Roman"/>
              </a:rPr>
              <a:t>2 </a:t>
            </a:r>
            <a:r>
              <a:rPr sz="2250" spc="60" baseline="5555" dirty="0">
                <a:latin typeface="Times New Roman"/>
                <a:cs typeface="Times New Roman"/>
              </a:rPr>
              <a:t>(</a:t>
            </a:r>
            <a:r>
              <a:rPr sz="2250" i="1" spc="60" baseline="5555" dirty="0">
                <a:latin typeface="Times New Roman"/>
                <a:cs typeface="Times New Roman"/>
              </a:rPr>
              <a:t>t</a:t>
            </a:r>
            <a:r>
              <a:rPr sz="2250" spc="60" baseline="5555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3200" y="1386240"/>
            <a:ext cx="387985" cy="639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1500" i="1" spc="-85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-202" baseline="-24691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</a:t>
            </a:r>
            <a:r>
              <a:rPr sz="1500" i="1" spc="105" dirty="0">
                <a:latin typeface="Times New Roman"/>
                <a:cs typeface="Times New Roman"/>
              </a:rPr>
              <a:t>t</a:t>
            </a:r>
            <a:r>
              <a:rPr sz="1500" spc="15" dirty="0">
                <a:latin typeface="Times New Roman"/>
                <a:cs typeface="Times New Roman"/>
              </a:rPr>
              <a:t>)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i="1" spc="10" dirty="0">
                <a:latin typeface="Times New Roman"/>
                <a:cs typeface="Times New Roman"/>
              </a:rPr>
              <a:t>x</a:t>
            </a:r>
            <a:r>
              <a:rPr sz="1350" spc="15" baseline="-24691" dirty="0">
                <a:latin typeface="Times New Roman"/>
                <a:cs typeface="Times New Roman"/>
              </a:rPr>
              <a:t>2</a:t>
            </a:r>
            <a:r>
              <a:rPr sz="1350" spc="-232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482" y="2384076"/>
            <a:ext cx="11315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-35" dirty="0">
                <a:latin typeface="Times New Roman"/>
                <a:cs typeface="Times New Roman"/>
              </a:rPr>
              <a:t>x</a:t>
            </a:r>
            <a:r>
              <a:rPr sz="1350" spc="-52" baseline="-24691" dirty="0">
                <a:latin typeface="Times New Roman"/>
                <a:cs typeface="Times New Roman"/>
              </a:rPr>
              <a:t>1</a:t>
            </a:r>
            <a:r>
              <a:rPr sz="1350" spc="-225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Symbol"/>
                <a:cs typeface="Symbol"/>
              </a:rPr>
              <a:t>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x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20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lang="en-US" sz="3000" spc="-7" baseline="-8333" dirty="0" err="1">
                <a:latin typeface="Times New Roman"/>
                <a:cs typeface="Times New Roman"/>
              </a:rPr>
              <a:t>là</a:t>
            </a:r>
            <a:endParaRPr sz="3000" baseline="-8333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4703" y="2444747"/>
            <a:ext cx="92456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25" dirty="0">
                <a:latin typeface="Times New Roman"/>
                <a:cs typeface="Times New Roman"/>
              </a:rPr>
              <a:t>y</a:t>
            </a:r>
            <a:r>
              <a:rPr sz="1350" spc="-37" baseline="-24691" dirty="0">
                <a:latin typeface="Times New Roman"/>
                <a:cs typeface="Times New Roman"/>
              </a:rPr>
              <a:t>1</a:t>
            </a:r>
            <a:r>
              <a:rPr sz="1350" spc="-232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Symbol"/>
                <a:cs typeface="Symbol"/>
              </a:rPr>
              <a:t>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y</a:t>
            </a:r>
            <a:r>
              <a:rPr sz="1350" spc="37" baseline="-24691" dirty="0">
                <a:latin typeface="Times New Roman"/>
                <a:cs typeface="Times New Roman"/>
              </a:rPr>
              <a:t>2</a:t>
            </a:r>
            <a:r>
              <a:rPr sz="1350" spc="-127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2376" y="3283013"/>
            <a:ext cx="1160780" cy="2749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845"/>
              </a:lnSpc>
            </a:pPr>
            <a:r>
              <a:rPr sz="1600" i="1" spc="-35" dirty="0">
                <a:latin typeface="Symbol"/>
                <a:cs typeface="Symbol"/>
              </a:rPr>
              <a:t></a:t>
            </a:r>
            <a:r>
              <a:rPr sz="1500" i="1" spc="-35" dirty="0">
                <a:latin typeface="Times New Roman"/>
                <a:cs typeface="Times New Roman"/>
              </a:rPr>
              <a:t>x</a:t>
            </a:r>
            <a:r>
              <a:rPr sz="1350" spc="-52" baseline="-24691" dirty="0">
                <a:latin typeface="Times New Roman"/>
                <a:cs typeface="Times New Roman"/>
              </a:rPr>
              <a:t>1</a:t>
            </a:r>
            <a:r>
              <a:rPr sz="1350" spc="-225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Symbol"/>
                <a:cs typeface="Symbol"/>
              </a:rPr>
              <a:t>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Symbol"/>
                <a:cs typeface="Symbol"/>
              </a:rPr>
              <a:t></a:t>
            </a:r>
            <a:r>
              <a:rPr sz="1500" i="1" spc="5" dirty="0">
                <a:latin typeface="Times New Roman"/>
                <a:cs typeface="Times New Roman"/>
              </a:rPr>
              <a:t>x</a:t>
            </a:r>
            <a:r>
              <a:rPr sz="1350" spc="7" baseline="-24691" dirty="0">
                <a:latin typeface="Times New Roman"/>
                <a:cs typeface="Times New Roman"/>
              </a:rPr>
              <a:t>2</a:t>
            </a:r>
            <a:r>
              <a:rPr sz="1350" spc="-127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1699" y="3327400"/>
            <a:ext cx="1641095" cy="5584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54330" marR="346075" indent="38100">
              <a:lnSpc>
                <a:spcPct val="100000"/>
              </a:lnSpc>
              <a:spcBef>
                <a:spcPts val="35"/>
              </a:spcBef>
            </a:pPr>
            <a:r>
              <a:rPr lang="en-US" sz="1800" dirty="0" err="1">
                <a:latin typeface="Times New Roman"/>
                <a:cs typeface="Times New Roman"/>
              </a:rPr>
              <a:t>Hệ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tuyến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tính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36068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6815" y="35687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0635" y="3257485"/>
            <a:ext cx="1160780" cy="2749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845"/>
              </a:lnSpc>
            </a:pPr>
            <a:r>
              <a:rPr sz="1600" i="1" spc="-30" dirty="0">
                <a:latin typeface="Symbol"/>
                <a:cs typeface="Symbol"/>
              </a:rPr>
              <a:t></a:t>
            </a:r>
            <a:r>
              <a:rPr sz="1500" i="1" spc="-30" dirty="0">
                <a:latin typeface="Times New Roman"/>
                <a:cs typeface="Times New Roman"/>
              </a:rPr>
              <a:t>y</a:t>
            </a:r>
            <a:r>
              <a:rPr sz="1350" spc="-44" baseline="-24691" dirty="0">
                <a:latin typeface="Times New Roman"/>
                <a:cs typeface="Times New Roman"/>
              </a:rPr>
              <a:t>1</a:t>
            </a:r>
            <a:r>
              <a:rPr sz="1350" spc="-225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Symbol"/>
                <a:cs typeface="Symbol"/>
              </a:rPr>
              <a:t>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Symbol"/>
                <a:cs typeface="Symbol"/>
              </a:rPr>
              <a:t></a:t>
            </a:r>
            <a:r>
              <a:rPr sz="1500" i="1" spc="15" dirty="0">
                <a:latin typeface="Times New Roman"/>
                <a:cs typeface="Times New Roman"/>
              </a:rPr>
              <a:t>y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27" baseline="-24691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</a:t>
            </a:r>
            <a:r>
              <a:rPr sz="1500" i="1" spc="40" dirty="0">
                <a:latin typeface="Times New Roman"/>
                <a:cs typeface="Times New Roman"/>
              </a:rPr>
              <a:t>t</a:t>
            </a:r>
            <a:r>
              <a:rPr sz="1500" spc="40" dirty="0">
                <a:latin typeface="Times New Roman"/>
                <a:cs typeface="Times New Roman"/>
              </a:rPr>
              <a:t>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994" y="2801202"/>
            <a:ext cx="347980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spcBef>
                <a:spcPts val="105"/>
              </a:spcBef>
              <a:buFontTx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2. </a:t>
            </a:r>
            <a:r>
              <a:rPr lang="en-US" sz="2000" dirty="0" err="1">
                <a:latin typeface="Times New Roman"/>
                <a:cs typeface="Times New Roman"/>
              </a:rPr>
              <a:t>Đáp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400" i="1" spc="-60" baseline="17361" dirty="0">
                <a:latin typeface="Symbol"/>
                <a:cs typeface="Symbol"/>
              </a:rPr>
              <a:t></a:t>
            </a:r>
            <a:r>
              <a:rPr sz="2250" i="1" spc="-60" baseline="18518" dirty="0">
                <a:latin typeface="Times New Roman"/>
                <a:cs typeface="Times New Roman"/>
              </a:rPr>
              <a:t>x</a:t>
            </a:r>
            <a:r>
              <a:rPr sz="1350" spc="-60" baseline="6172" dirty="0">
                <a:latin typeface="Times New Roman"/>
                <a:cs typeface="Times New Roman"/>
              </a:rPr>
              <a:t>1 </a:t>
            </a:r>
            <a:r>
              <a:rPr sz="2250" spc="60" baseline="18518" dirty="0">
                <a:latin typeface="Times New Roman"/>
                <a:cs typeface="Times New Roman"/>
              </a:rPr>
              <a:t>(</a:t>
            </a:r>
            <a:r>
              <a:rPr sz="2250" i="1" spc="60" baseline="18518" dirty="0">
                <a:latin typeface="Times New Roman"/>
                <a:cs typeface="Times New Roman"/>
              </a:rPr>
              <a:t>t</a:t>
            </a:r>
            <a:r>
              <a:rPr sz="2250" spc="60" baseline="18518" dirty="0">
                <a:latin typeface="Times New Roman"/>
                <a:cs typeface="Times New Roman"/>
              </a:rPr>
              <a:t>) </a:t>
            </a:r>
            <a:r>
              <a:rPr lang="en-US" sz="3000" baseline="2777" dirty="0" err="1">
                <a:latin typeface="Times New Roman"/>
                <a:cs typeface="Times New Roman"/>
              </a:rPr>
              <a:t>là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sz="2400" i="1" spc="-44" baseline="13888" dirty="0">
                <a:latin typeface="Symbol"/>
                <a:cs typeface="Symbol"/>
              </a:rPr>
              <a:t></a:t>
            </a:r>
            <a:r>
              <a:rPr sz="2250" i="1" spc="-44" baseline="14814" dirty="0">
                <a:latin typeface="Times New Roman"/>
                <a:cs typeface="Times New Roman"/>
              </a:rPr>
              <a:t>y</a:t>
            </a:r>
            <a:r>
              <a:rPr sz="900" spc="-30" dirty="0">
                <a:latin typeface="Times New Roman"/>
                <a:cs typeface="Times New Roman"/>
              </a:rPr>
              <a:t>1 </a:t>
            </a:r>
            <a:r>
              <a:rPr sz="2250" spc="60" baseline="14814" dirty="0">
                <a:latin typeface="Times New Roman"/>
                <a:cs typeface="Times New Roman"/>
              </a:rPr>
              <a:t>(</a:t>
            </a:r>
            <a:r>
              <a:rPr sz="2250" i="1" spc="60" baseline="14814" dirty="0">
                <a:latin typeface="Times New Roman"/>
                <a:cs typeface="Times New Roman"/>
              </a:rPr>
              <a:t>t</a:t>
            </a:r>
            <a:r>
              <a:rPr sz="2250" spc="60" baseline="14814" dirty="0">
                <a:latin typeface="Times New Roman"/>
                <a:cs typeface="Times New Roman"/>
              </a:rPr>
              <a:t>)</a:t>
            </a:r>
            <a:endParaRPr sz="2250" baseline="1481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941" y="4177584"/>
            <a:ext cx="7339965" cy="11391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phi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+mj-lt"/>
                <a:cs typeface="Times New Roman"/>
              </a:rPr>
              <a:t>–	</a:t>
            </a:r>
            <a:r>
              <a:rPr lang="vi-VN" sz="2000" dirty="0">
                <a:latin typeface="+mj-lt"/>
              </a:rPr>
              <a:t> Nếu nguyên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+mj-lt"/>
              </a:rPr>
              <a:t>không thỏa mãn, thì hệ thống là một hệ phi tuyến </a:t>
            </a:r>
            <a:endParaRPr sz="2000" dirty="0"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6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0" y="377189"/>
            <a:ext cx="7414159" cy="9085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1"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TUYẾN TÍNH VÀ HỆ PHI TUYẾN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685800" indent="-343535">
              <a:lnSpc>
                <a:spcPct val="100000"/>
              </a:lnSpc>
              <a:spcBef>
                <a:spcPts val="1700"/>
              </a:spcBef>
              <a:buFont typeface="Times New Roman"/>
              <a:buChar char="•"/>
              <a:tabLst>
                <a:tab pos="685800" algn="l"/>
                <a:tab pos="6864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Kiểm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tra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những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sau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tuyến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516" y="1471930"/>
            <a:ext cx="17070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1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944" y="4466971"/>
            <a:ext cx="52406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3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spc="-15" dirty="0" err="1">
                <a:latin typeface="Times New Roman"/>
                <a:cs typeface="Times New Roman"/>
              </a:rPr>
              <a:t>Cuộn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5" dirty="0" err="1">
                <a:latin typeface="Times New Roman"/>
                <a:cs typeface="Times New Roman"/>
              </a:rPr>
              <a:t>cảm</a:t>
            </a:r>
            <a:r>
              <a:rPr sz="2000" spc="-15" dirty="0">
                <a:latin typeface="Times New Roman"/>
                <a:cs typeface="Times New Roman"/>
              </a:rPr>
              <a:t>.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),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0317" y="1557272"/>
            <a:ext cx="15601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-290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Times New Roman"/>
                <a:cs typeface="Times New Roman"/>
              </a:rPr>
              <a:t>exp[</a:t>
            </a:r>
            <a:r>
              <a:rPr sz="1950" i="1" spc="35" dirty="0">
                <a:latin typeface="Times New Roman"/>
                <a:cs typeface="Times New Roman"/>
              </a:rPr>
              <a:t>x</a:t>
            </a:r>
            <a:r>
              <a:rPr sz="1950" spc="35" dirty="0">
                <a:latin typeface="Times New Roman"/>
                <a:cs typeface="Times New Roman"/>
              </a:rPr>
              <a:t>(</a:t>
            </a:r>
            <a:r>
              <a:rPr sz="1950" i="1" spc="35" dirty="0">
                <a:latin typeface="Times New Roman"/>
                <a:cs typeface="Times New Roman"/>
              </a:rPr>
              <a:t>t</a:t>
            </a:r>
            <a:r>
              <a:rPr sz="1950" spc="35" dirty="0">
                <a:latin typeface="Times New Roman"/>
                <a:cs typeface="Times New Roman"/>
              </a:rPr>
              <a:t>)]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69" y="2875914"/>
            <a:ext cx="587883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2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lang="en-US" sz="2000" spc="-5" dirty="0" err="1">
                <a:latin typeface="Times New Roman"/>
                <a:cs typeface="Times New Roman"/>
              </a:rPr>
              <a:t>Nạp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điện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cho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tụ</a:t>
            </a:r>
            <a:r>
              <a:rPr sz="2000" spc="-10" dirty="0">
                <a:latin typeface="Times New Roman"/>
                <a:cs typeface="Times New Roman"/>
              </a:rPr>
              <a:t>.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i="1" spc="-5" dirty="0" err="1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),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06061" y="3330285"/>
            <a:ext cx="115570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5" dirty="0">
                <a:latin typeface="Symbol"/>
                <a:cs typeface="Symbol"/>
              </a:rPr>
              <a:t>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195" y="3569527"/>
            <a:ext cx="18986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Symbol"/>
                <a:cs typeface="Symbol"/>
              </a:rPr>
              <a:t></a:t>
            </a:r>
            <a:r>
              <a:rPr sz="950" spc="35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1459" y="3286065"/>
            <a:ext cx="6096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1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0916" y="3348690"/>
            <a:ext cx="5588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-25" dirty="0">
                <a:latin typeface="Times New Roman"/>
                <a:cs typeface="Times New Roman"/>
              </a:rPr>
              <a:t>i</a:t>
            </a:r>
            <a:r>
              <a:rPr sz="1700" spc="-25" dirty="0">
                <a:latin typeface="Times New Roman"/>
                <a:cs typeface="Times New Roman"/>
              </a:rPr>
              <a:t>(</a:t>
            </a:r>
            <a:r>
              <a:rPr sz="1750" i="1" spc="-25" dirty="0">
                <a:latin typeface="Symbol"/>
                <a:cs typeface="Symbol"/>
              </a:rPr>
              <a:t></a:t>
            </a:r>
            <a:r>
              <a:rPr sz="1750" i="1" spc="-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i="1" dirty="0">
                <a:latin typeface="Times New Roman"/>
                <a:cs typeface="Times New Roman"/>
              </a:rPr>
              <a:t>d</a:t>
            </a:r>
            <a:r>
              <a:rPr sz="1750" i="1" dirty="0">
                <a:latin typeface="Symbol"/>
                <a:cs typeface="Symbol"/>
              </a:rPr>
              <a:t></a:t>
            </a:r>
            <a:endParaRPr sz="175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495" y="3183244"/>
            <a:ext cx="178435" cy="6280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35"/>
              </a:spcBef>
            </a:pPr>
            <a:r>
              <a:rPr sz="1700" i="1" spc="1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360" y="3360707"/>
            <a:ext cx="5200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45" dirty="0">
                <a:latin typeface="Times New Roman"/>
                <a:cs typeface="Times New Roman"/>
              </a:rPr>
              <a:t>v</a:t>
            </a:r>
            <a:r>
              <a:rPr sz="1700" spc="45" dirty="0">
                <a:latin typeface="Times New Roman"/>
                <a:cs typeface="Times New Roman"/>
              </a:rPr>
              <a:t>(</a:t>
            </a:r>
            <a:r>
              <a:rPr sz="1700" i="1" spc="45" dirty="0">
                <a:latin typeface="Times New Roman"/>
                <a:cs typeface="Times New Roman"/>
              </a:rPr>
              <a:t>t</a:t>
            </a:r>
            <a:r>
              <a:rPr sz="1700" spc="45" dirty="0">
                <a:latin typeface="Times New Roman"/>
                <a:cs typeface="Times New Roman"/>
              </a:rPr>
              <a:t>)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</a:t>
            </a:r>
            <a:endParaRPr sz="1700" dirty="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0559" y="5210911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029" y="0"/>
                </a:lnTo>
              </a:path>
            </a:pathLst>
          </a:custGeom>
          <a:ln w="8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69738" y="5204227"/>
            <a:ext cx="19177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Times New Roman"/>
                <a:cs typeface="Times New Roman"/>
              </a:rPr>
              <a:t>dt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5113" y="5037107"/>
            <a:ext cx="113728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45" dirty="0">
                <a:latin typeface="Times New Roman"/>
                <a:cs typeface="Times New Roman"/>
              </a:rPr>
              <a:t>v</a:t>
            </a:r>
            <a:r>
              <a:rPr sz="1700" spc="45" dirty="0">
                <a:latin typeface="Times New Roman"/>
                <a:cs typeface="Times New Roman"/>
              </a:rPr>
              <a:t>(</a:t>
            </a:r>
            <a:r>
              <a:rPr sz="1700" i="1" spc="45" dirty="0">
                <a:latin typeface="Times New Roman"/>
                <a:cs typeface="Times New Roman"/>
              </a:rPr>
              <a:t>t</a:t>
            </a:r>
            <a:r>
              <a:rPr sz="1700" spc="45" dirty="0">
                <a:latin typeface="Times New Roman"/>
                <a:cs typeface="Times New Roman"/>
              </a:rPr>
              <a:t>) </a:t>
            </a:r>
            <a:r>
              <a:rPr sz="1700" spc="5" dirty="0">
                <a:latin typeface="Symbol"/>
                <a:cs typeface="Symbol"/>
              </a:rPr>
              <a:t>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latin typeface="Times New Roman"/>
                <a:cs typeface="Times New Roman"/>
              </a:rPr>
              <a:t>L</a:t>
            </a:r>
            <a:r>
              <a:rPr sz="1700" i="1" spc="-215" dirty="0">
                <a:latin typeface="Times New Roman"/>
                <a:cs typeface="Times New Roman"/>
              </a:rPr>
              <a:t> </a:t>
            </a:r>
            <a:r>
              <a:rPr sz="2550" i="1" spc="52" baseline="34313" dirty="0">
                <a:latin typeface="Times New Roman"/>
                <a:cs typeface="Times New Roman"/>
              </a:rPr>
              <a:t>di</a:t>
            </a:r>
            <a:r>
              <a:rPr sz="2550" spc="52" baseline="34313" dirty="0">
                <a:latin typeface="Times New Roman"/>
                <a:cs typeface="Times New Roman"/>
              </a:rPr>
              <a:t>(</a:t>
            </a:r>
            <a:r>
              <a:rPr sz="2550" i="1" spc="52" baseline="34313" dirty="0">
                <a:latin typeface="Times New Roman"/>
                <a:cs typeface="Times New Roman"/>
              </a:rPr>
              <a:t>t</a:t>
            </a:r>
            <a:r>
              <a:rPr sz="2550" spc="52" baseline="34313" dirty="0">
                <a:latin typeface="Times New Roman"/>
                <a:cs typeface="Times New Roman"/>
              </a:rPr>
              <a:t>)</a:t>
            </a:r>
            <a:endParaRPr sz="2550" baseline="3431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6202362"/>
            <a:ext cx="1836801" cy="4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" y="377189"/>
            <a:ext cx="6387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1"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TUYẾN TÍNH VÀ HỆ PHI TUYẾN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824074"/>
            <a:ext cx="1978660" cy="82971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844" y="3156585"/>
            <a:ext cx="152115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844" y="4985766"/>
            <a:ext cx="152115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7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9211" y="3291680"/>
            <a:ext cx="11569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Symbol"/>
                <a:cs typeface="Symbol"/>
              </a:rPr>
              <a:t></a:t>
            </a:r>
            <a:r>
              <a:rPr sz="1950" spc="-20" dirty="0">
                <a:latin typeface="Times New Roman"/>
                <a:cs typeface="Times New Roman"/>
              </a:rPr>
              <a:t>|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|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6229" y="4911796"/>
            <a:ext cx="1145540" cy="31547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340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x</a:t>
            </a:r>
            <a:r>
              <a:rPr sz="1725" spc="112" baseline="43478" dirty="0">
                <a:latin typeface="Times New Roman"/>
                <a:cs typeface="Times New Roman"/>
              </a:rPr>
              <a:t>2 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5611" y="1174750"/>
            <a:ext cx="2581140" cy="570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40" y="377189"/>
            <a:ext cx="6423559" cy="1767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1"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TUYẾN TÍNH VÀ HỆ PHI TUYẾN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0864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1086485" algn="l"/>
                <a:tab pos="1087120" algn="l"/>
              </a:tabLst>
            </a:pPr>
            <a:r>
              <a:rPr lang="en-US" sz="2000" spc="-5" dirty="0" err="1">
                <a:latin typeface="Times New Roman"/>
                <a:cs typeface="Times New Roman"/>
              </a:rPr>
              <a:t>Điều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chế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biên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độ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14859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485900" algn="l"/>
                <a:tab pos="1486535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hay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sz="2000" spc="-5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4223" y="2082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Black"/>
                <a:cs typeface="Arial Black"/>
              </a:rPr>
              <a:t>8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2815" y="1126020"/>
            <a:ext cx="4272587" cy="1644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41" y="0"/>
            <a:ext cx="8707120" cy="193706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 Black"/>
                <a:cs typeface="Arial Black"/>
              </a:rPr>
              <a:t>9</a:t>
            </a:r>
            <a:endParaRPr sz="1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BẤT BIẾN VÀ HỆ BIẾN THIÊN THEO THỜI GIAN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685800" indent="-343535">
              <a:lnSpc>
                <a:spcPct val="100000"/>
              </a:lnSpc>
              <a:spcBef>
                <a:spcPts val="1700"/>
              </a:spcBef>
              <a:buFont typeface="Times New Roman"/>
              <a:buChar char="•"/>
              <a:tabLst>
                <a:tab pos="685800" algn="l"/>
                <a:tab pos="6864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bất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biến</a:t>
            </a:r>
            <a:endParaRPr sz="2400" dirty="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500"/>
              </a:spcBef>
              <a:tabLst>
                <a:tab pos="10864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lang="vi-VN" sz="2000" dirty="0">
                <a:latin typeface="Times New Roman"/>
                <a:cs typeface="Times New Roman"/>
              </a:rPr>
              <a:t> Hệ 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bất biến theo thời gian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hê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thống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nếu tín hiệu vào bị dịch đi T (bất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kỳ) đơn vị thời gian thì tín hiệu ra cũng bị dịch đi T đơn vị thời gian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2184400"/>
            <a:ext cx="1384300" cy="5578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354330" indent="-344805" algn="ctr">
              <a:lnSpc>
                <a:spcPct val="100000"/>
              </a:lnSpc>
              <a:spcBef>
                <a:spcPts val="30"/>
              </a:spcBef>
            </a:pPr>
            <a:r>
              <a:rPr lang="en-US" sz="1800" spc="-60" dirty="0" err="1">
                <a:latin typeface="Times New Roman"/>
                <a:cs typeface="Times New Roman"/>
              </a:rPr>
              <a:t>Hê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thống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bất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biến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24638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3300" y="24384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9126" y="2089021"/>
            <a:ext cx="3994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80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13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0300" y="2146300"/>
            <a:ext cx="1384300" cy="5578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354965" indent="-344805" algn="ctr">
              <a:lnSpc>
                <a:spcPct val="100000"/>
              </a:lnSpc>
              <a:spcBef>
                <a:spcPts val="30"/>
              </a:spcBef>
            </a:pPr>
            <a:r>
              <a:rPr lang="en-US" sz="1800" spc="-60" dirty="0" err="1">
                <a:latin typeface="Times New Roman"/>
                <a:cs typeface="Times New Roman"/>
              </a:rPr>
              <a:t>Hệ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thống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bất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60" dirty="0" err="1">
                <a:latin typeface="Times New Roman"/>
                <a:cs typeface="Times New Roman"/>
              </a:rPr>
              <a:t>biến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8400" y="24257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2400300"/>
            <a:ext cx="1244600" cy="76200"/>
          </a:xfrm>
          <a:custGeom>
            <a:avLst/>
            <a:gdLst/>
            <a:ahLst/>
            <a:cxnLst/>
            <a:rect l="l" t="t" r="r" b="b"/>
            <a:pathLst>
              <a:path w="1244600" h="76200">
                <a:moveTo>
                  <a:pt x="1168400" y="0"/>
                </a:moveTo>
                <a:lnTo>
                  <a:pt x="1168400" y="76200"/>
                </a:lnTo>
                <a:lnTo>
                  <a:pt x="1235202" y="42799"/>
                </a:lnTo>
                <a:lnTo>
                  <a:pt x="1181100" y="42799"/>
                </a:lnTo>
                <a:lnTo>
                  <a:pt x="1181100" y="33274"/>
                </a:lnTo>
                <a:lnTo>
                  <a:pt x="1234948" y="33274"/>
                </a:lnTo>
                <a:lnTo>
                  <a:pt x="1168400" y="0"/>
                </a:lnTo>
                <a:close/>
              </a:path>
              <a:path w="1244600" h="76200">
                <a:moveTo>
                  <a:pt x="11684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168400" y="42799"/>
                </a:lnTo>
                <a:lnTo>
                  <a:pt x="1168400" y="33274"/>
                </a:lnTo>
                <a:close/>
              </a:path>
              <a:path w="1244600" h="76200">
                <a:moveTo>
                  <a:pt x="1234948" y="33274"/>
                </a:moveTo>
                <a:lnTo>
                  <a:pt x="1181100" y="33274"/>
                </a:lnTo>
                <a:lnTo>
                  <a:pt x="1181100" y="42799"/>
                </a:lnTo>
                <a:lnTo>
                  <a:pt x="1235202" y="42799"/>
                </a:lnTo>
                <a:lnTo>
                  <a:pt x="1244600" y="38100"/>
                </a:lnTo>
                <a:lnTo>
                  <a:pt x="12349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90667" y="1987471"/>
            <a:ext cx="7886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y</a:t>
            </a:r>
            <a:r>
              <a:rPr sz="1950" spc="30" dirty="0">
                <a:latin typeface="Times New Roman"/>
                <a:cs typeface="Times New Roman"/>
              </a:rPr>
              <a:t>(</a:t>
            </a:r>
            <a:r>
              <a:rPr sz="1950" i="1" spc="30" dirty="0">
                <a:latin typeface="Times New Roman"/>
                <a:cs typeface="Times New Roman"/>
              </a:rPr>
              <a:t>t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t</a:t>
            </a:r>
            <a:r>
              <a:rPr sz="1725" spc="44" baseline="-24154" dirty="0">
                <a:latin typeface="Times New Roman"/>
                <a:cs typeface="Times New Roman"/>
              </a:rPr>
              <a:t>0</a:t>
            </a:r>
            <a:r>
              <a:rPr sz="1725" spc="-157" baseline="-24154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321" y="2063290"/>
            <a:ext cx="45618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89045" algn="l"/>
              </a:tabLst>
            </a:pPr>
            <a:r>
              <a:rPr sz="1950" i="1" spc="50" dirty="0">
                <a:latin typeface="Times New Roman"/>
                <a:cs typeface="Times New Roman"/>
              </a:rPr>
              <a:t>x</a:t>
            </a:r>
            <a:r>
              <a:rPr sz="1950" spc="5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t</a:t>
            </a:r>
            <a:r>
              <a:rPr sz="1950" spc="50" dirty="0">
                <a:latin typeface="Times New Roman"/>
                <a:cs typeface="Times New Roman"/>
              </a:rPr>
              <a:t>)	</a:t>
            </a:r>
            <a:r>
              <a:rPr sz="2925" i="1" spc="30" baseline="2849" dirty="0">
                <a:latin typeface="Times New Roman"/>
                <a:cs typeface="Times New Roman"/>
              </a:rPr>
              <a:t>x</a:t>
            </a:r>
            <a:r>
              <a:rPr sz="2925" spc="30" baseline="2849" dirty="0">
                <a:latin typeface="Times New Roman"/>
                <a:cs typeface="Times New Roman"/>
              </a:rPr>
              <a:t>(</a:t>
            </a:r>
            <a:r>
              <a:rPr sz="2925" i="1" spc="30" baseline="2849" dirty="0">
                <a:latin typeface="Times New Roman"/>
                <a:cs typeface="Times New Roman"/>
              </a:rPr>
              <a:t>t</a:t>
            </a:r>
            <a:r>
              <a:rPr sz="2925" i="1" spc="-150" baseline="2849" dirty="0">
                <a:latin typeface="Times New Roman"/>
                <a:cs typeface="Times New Roman"/>
              </a:rPr>
              <a:t> </a:t>
            </a:r>
            <a:r>
              <a:rPr sz="2925" spc="60" baseline="2849" dirty="0">
                <a:latin typeface="Symbol"/>
                <a:cs typeface="Symbol"/>
              </a:rPr>
              <a:t></a:t>
            </a:r>
            <a:r>
              <a:rPr sz="2925" spc="-405" baseline="2849" dirty="0">
                <a:latin typeface="Times New Roman"/>
                <a:cs typeface="Times New Roman"/>
              </a:rPr>
              <a:t> </a:t>
            </a:r>
            <a:r>
              <a:rPr sz="2925" i="1" spc="44" baseline="2849" dirty="0">
                <a:latin typeface="Times New Roman"/>
                <a:cs typeface="Times New Roman"/>
              </a:rPr>
              <a:t>t</a:t>
            </a:r>
            <a:r>
              <a:rPr sz="1725" spc="44" baseline="-19323" dirty="0">
                <a:latin typeface="Times New Roman"/>
                <a:cs typeface="Times New Roman"/>
              </a:rPr>
              <a:t>0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925" spc="37" baseline="2849" dirty="0">
                <a:latin typeface="Times New Roman"/>
                <a:cs typeface="Times New Roman"/>
              </a:rPr>
              <a:t>)</a:t>
            </a:r>
            <a:endParaRPr sz="2925" baseline="2849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141" y="2958002"/>
            <a:ext cx="2280285" cy="834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Ví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dụ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i="1" spc="-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cos(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8341" y="455904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0233" y="4487464"/>
            <a:ext cx="1181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29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8892" y="4437627"/>
            <a:ext cx="673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3881" y="4764336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499" y="4522797"/>
            <a:ext cx="15087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48360" algn="l"/>
              </a:tabLst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</a:t>
            </a:r>
            <a:r>
              <a:rPr sz="1950" spc="35" dirty="0">
                <a:latin typeface="Times New Roman"/>
                <a:cs typeface="Times New Roman"/>
              </a:rPr>
              <a:t>	</a:t>
            </a:r>
            <a:r>
              <a:rPr sz="1950" i="1" spc="30" dirty="0">
                <a:latin typeface="Times New Roman"/>
                <a:cs typeface="Times New Roman"/>
              </a:rPr>
              <a:t>x</a:t>
            </a:r>
            <a:r>
              <a:rPr sz="1950" spc="30" dirty="0">
                <a:latin typeface="Times New Roman"/>
                <a:cs typeface="Times New Roman"/>
              </a:rPr>
              <a:t>(</a:t>
            </a:r>
            <a:r>
              <a:rPr sz="1950" i="1" spc="30" dirty="0">
                <a:latin typeface="Times New Roman"/>
                <a:cs typeface="Times New Roman"/>
              </a:rPr>
              <a:t>v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r>
              <a:rPr sz="1950" i="1" spc="30" dirty="0">
                <a:latin typeface="Times New Roman"/>
                <a:cs typeface="Times New Roman"/>
              </a:rPr>
              <a:t>dv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41" y="0"/>
            <a:ext cx="8707120" cy="577401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 Black"/>
                <a:cs typeface="Arial Black"/>
              </a:rPr>
              <a:t>10</a:t>
            </a:r>
            <a:endParaRPr sz="1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latin typeface="Arial" pitchFamily="34" charset="0"/>
                <a:cs typeface="Arial" pitchFamily="34" charset="0"/>
              </a:rPr>
              <a:t>PHÂN LOẠI: HỆ CÓ NHỚ VÀ HỆ KHÔNG NHỚ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685800" indent="-343535">
              <a:lnSpc>
                <a:spcPct val="100000"/>
              </a:lnSpc>
              <a:spcBef>
                <a:spcPts val="1415"/>
              </a:spcBef>
              <a:buFont typeface="Times New Roman"/>
              <a:buChar char="•"/>
              <a:tabLst>
                <a:tab pos="685800" algn="l"/>
                <a:tab pos="686435" algn="l"/>
              </a:tabLst>
            </a:pP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không</a:t>
            </a:r>
            <a:r>
              <a:rPr lang="en-US"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imes New Roman"/>
                <a:cs typeface="Times New Roman"/>
              </a:rPr>
              <a:t>nhớ</a:t>
            </a:r>
            <a:endParaRPr sz="2400" dirty="0">
              <a:latin typeface="Times New Roman"/>
              <a:cs typeface="Times New Roman"/>
            </a:endParaRPr>
          </a:p>
          <a:p>
            <a:pPr marL="1086485" marR="1339850" lvl="1" indent="-286385">
              <a:lnSpc>
                <a:spcPct val="90100"/>
              </a:lnSpc>
              <a:spcBef>
                <a:spcPts val="495"/>
              </a:spcBef>
              <a:buChar char="–"/>
              <a:tabLst>
                <a:tab pos="1150620" algn="l"/>
                <a:tab pos="1151255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Nếu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giá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trị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tín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hiệu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tại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thời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điểm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t0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bất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kỳ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giá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trị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tín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hiệu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tại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thời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điểm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t0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thì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không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nhớ</a:t>
            </a:r>
            <a:r>
              <a:rPr lang="en-US" sz="2000" dirty="0">
                <a:latin typeface="Times New Roman"/>
                <a:cs typeface="Times New Roman"/>
              </a:rPr>
              <a:t> ( </a:t>
            </a:r>
            <a:r>
              <a:rPr lang="en-US" sz="2000" dirty="0" err="1">
                <a:latin typeface="Times New Roman"/>
                <a:cs typeface="Times New Roman"/>
              </a:rPr>
              <a:t>h</a:t>
            </a:r>
            <a:r>
              <a:rPr lang="en-US" sz="2000" dirty="0" err="1" smtClean="0">
                <a:latin typeface="Times New Roman"/>
                <a:cs typeface="Times New Roman"/>
              </a:rPr>
              <a:t>ệ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tĩnh</a:t>
            </a:r>
            <a:r>
              <a:rPr lang="en-US" sz="2000" dirty="0">
                <a:latin typeface="Times New Roman"/>
                <a:cs typeface="Times New Roman"/>
              </a:rPr>
              <a:t> )</a:t>
            </a:r>
            <a:endParaRPr sz="2000" dirty="0">
              <a:latin typeface="Times New Roman"/>
              <a:cs typeface="Times New Roman"/>
            </a:endParaRPr>
          </a:p>
          <a:p>
            <a:pPr marL="1086485" marR="1739264" lvl="1" indent="-1086485">
              <a:lnSpc>
                <a:spcPct val="110000"/>
              </a:lnSpc>
              <a:buChar char="–"/>
              <a:tabLst>
                <a:tab pos="1086485" algn="l"/>
                <a:tab pos="1087120" algn="l"/>
              </a:tabLst>
            </a:pPr>
            <a:r>
              <a:rPr lang="en-US" sz="2000" spc="-5" dirty="0" err="1">
                <a:latin typeface="Times New Roman"/>
                <a:cs typeface="Times New Roman"/>
              </a:rPr>
              <a:t>Ví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dụ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 x(t): </a:t>
            </a:r>
            <a:r>
              <a:rPr lang="en-US" sz="2000" dirty="0" err="1">
                <a:latin typeface="Times New Roman"/>
                <a:cs typeface="Times New Roman"/>
              </a:rPr>
              <a:t>Cường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độ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dòng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chạy</a:t>
            </a:r>
            <a:r>
              <a:rPr lang="en-US" sz="2000" dirty="0">
                <a:latin typeface="Times New Roman"/>
                <a:cs typeface="Times New Roman"/>
              </a:rPr>
              <a:t> qua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trở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y(t):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áp</a:t>
            </a:r>
            <a:r>
              <a:rPr lang="en-US" sz="2000" dirty="0">
                <a:latin typeface="Times New Roman"/>
                <a:cs typeface="Times New Roman"/>
              </a:rPr>
              <a:t> qua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trở</a:t>
            </a:r>
            <a:endParaRPr sz="2000" dirty="0">
              <a:latin typeface="Times New Roman"/>
              <a:cs typeface="Times New Roman"/>
            </a:endParaRPr>
          </a:p>
          <a:p>
            <a:pPr marL="3080385">
              <a:lnSpc>
                <a:spcPct val="100000"/>
              </a:lnSpc>
              <a:spcBef>
                <a:spcPts val="745"/>
              </a:spcBef>
            </a:pPr>
            <a:r>
              <a:rPr sz="1950" i="1" spc="60" dirty="0">
                <a:latin typeface="Times New Roman"/>
                <a:cs typeface="Times New Roman"/>
              </a:rPr>
              <a:t>y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spc="60" dirty="0">
                <a:latin typeface="Times New Roman"/>
                <a:cs typeface="Times New Roman"/>
              </a:rPr>
              <a:t>)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Rx</a:t>
            </a:r>
            <a:r>
              <a:rPr sz="1950" spc="40" dirty="0">
                <a:latin typeface="Times New Roman"/>
                <a:cs typeface="Times New Roman"/>
              </a:rPr>
              <a:t>(</a:t>
            </a:r>
            <a:r>
              <a:rPr sz="1950" i="1" spc="40" dirty="0">
                <a:latin typeface="Times New Roman"/>
                <a:cs typeface="Times New Roman"/>
              </a:rPr>
              <a:t>t</a:t>
            </a:r>
            <a:r>
              <a:rPr sz="1950" spc="40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  <a:p>
            <a:pPr marL="1048385" lvl="1" indent="-286385">
              <a:lnSpc>
                <a:spcPct val="100000"/>
              </a:lnSpc>
              <a:spcBef>
                <a:spcPts val="540"/>
              </a:spcBef>
              <a:buChar char="–"/>
              <a:tabLst>
                <a:tab pos="1048385" algn="l"/>
                <a:tab pos="104902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Giá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thời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duy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thời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t.</a:t>
            </a:r>
            <a:endParaRPr sz="2000" dirty="0">
              <a:latin typeface="Times New Roman"/>
              <a:cs typeface="Times New Roman"/>
            </a:endParaRPr>
          </a:p>
          <a:p>
            <a:pPr marL="647065" indent="-342900">
              <a:lnSpc>
                <a:spcPct val="100000"/>
              </a:lnSpc>
              <a:spcBef>
                <a:spcPts val="275"/>
              </a:spcBef>
              <a:buFont typeface="Times New Roman"/>
              <a:buChar char="•"/>
              <a:tabLst>
                <a:tab pos="647065" algn="l"/>
                <a:tab pos="647700" algn="l"/>
              </a:tabLst>
            </a:pP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lang="en-US"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000099"/>
                </a:solidFill>
                <a:latin typeface="Times New Roman"/>
                <a:cs typeface="Times New Roman"/>
              </a:rPr>
              <a:t>nhớ</a:t>
            </a:r>
            <a:endParaRPr sz="2400" dirty="0">
              <a:latin typeface="Times New Roman"/>
              <a:cs typeface="Times New Roman"/>
            </a:endParaRPr>
          </a:p>
          <a:p>
            <a:pPr marL="1086485" marR="1339850" lvl="1" indent="-286385">
              <a:lnSpc>
                <a:spcPct val="90100"/>
              </a:lnSpc>
              <a:spcBef>
                <a:spcPts val="495"/>
              </a:spcBef>
              <a:buChar char="–"/>
              <a:tabLst>
                <a:tab pos="1150620" algn="l"/>
                <a:tab pos="1151255" algn="l"/>
              </a:tabLst>
            </a:pPr>
            <a:r>
              <a:rPr lang="vi-VN" sz="2000" dirty="0">
                <a:latin typeface="Times New Roman"/>
                <a:cs typeface="Times New Roman"/>
              </a:rPr>
              <a:t>Nếu </a:t>
            </a:r>
            <a:r>
              <a:rPr lang="vi-VN" sz="2000" dirty="0">
                <a:solidFill>
                  <a:srgbClr val="FF0000"/>
                </a:solidFill>
                <a:latin typeface="Times New Roman"/>
                <a:cs typeface="Times New Roman"/>
              </a:rPr>
              <a:t>giá trị của tín hiệu ra tại thời điểm </a:t>
            </a:r>
            <a:r>
              <a:rPr lang="vi-VN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t0</a:t>
            </a:r>
            <a:r>
              <a:rPr lang="vi-VN" sz="2000" dirty="0">
                <a:solidFill>
                  <a:srgbClr val="FF0000"/>
                </a:solidFill>
                <a:latin typeface="Times New Roman"/>
                <a:cs typeface="Times New Roman"/>
              </a:rPr>
              <a:t> (bất kỳ)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những</a:t>
            </a:r>
            <a:r>
              <a:rPr lang="vi-VN" sz="2000" dirty="0">
                <a:latin typeface="Times New Roman"/>
                <a:cs typeface="Times New Roman"/>
              </a:rPr>
              <a:t> phụ thuộc vào</a:t>
            </a:r>
            <a:r>
              <a:rPr lang="vi-VN" sz="2000" spc="-2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/>
                <a:cs typeface="Times New Roman"/>
              </a:rPr>
              <a:t>giá trị của tín hiệu vào tại thời điểm </a:t>
            </a:r>
            <a:r>
              <a:rPr lang="vi-VN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t0</a:t>
            </a:r>
            <a:r>
              <a:rPr lang="vi-VN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mà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còn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  <a:r>
              <a:rPr lang="en-US" sz="2000" dirty="0" err="1">
                <a:latin typeface="Times New Roman"/>
                <a:cs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thuộc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những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khác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thời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điểm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vi-VN" sz="2000" i="1" dirty="0">
                <a:latin typeface="Times New Roman"/>
                <a:cs typeface="Times New Roman"/>
              </a:rPr>
              <a:t>t0</a:t>
            </a:r>
            <a:r>
              <a:rPr lang="en-US" sz="2000" dirty="0" smtClean="0">
                <a:latin typeface="Times New Roman"/>
                <a:cs typeface="Times New Roman"/>
              </a:rPr>
              <a:t> , </a:t>
            </a:r>
            <a:r>
              <a:rPr lang="vi-VN" sz="2000" dirty="0">
                <a:latin typeface="Times New Roman"/>
                <a:cs typeface="Times New Roman"/>
              </a:rPr>
              <a:t>thì hệ đó được gọi là hệ </a:t>
            </a:r>
            <a:r>
              <a:rPr lang="en-US" sz="2000" dirty="0" err="1">
                <a:latin typeface="Times New Roman"/>
                <a:cs typeface="Times New Roman"/>
              </a:rPr>
              <a:t>nhớ</a:t>
            </a:r>
            <a:endParaRPr lang="vi-VN" sz="2000" dirty="0">
              <a:latin typeface="Times New Roman"/>
              <a:cs typeface="Times New Roman"/>
            </a:endParaRPr>
          </a:p>
          <a:p>
            <a:pPr marL="1048385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1048385" algn="l"/>
                <a:tab pos="1049020" algn="l"/>
              </a:tabLst>
            </a:pPr>
            <a:r>
              <a:rPr lang="en-US" sz="2000" spc="-5" dirty="0" err="1">
                <a:latin typeface="Times New Roman"/>
                <a:cs typeface="Times New Roman"/>
              </a:rPr>
              <a:t>Ví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dụ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lang="en-US" sz="2000" spc="-10" dirty="0" err="1">
                <a:latin typeface="Times New Roman"/>
                <a:cs typeface="Times New Roman"/>
              </a:rPr>
              <a:t>Tụ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điện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Dòng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: x(t),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áp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ra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y(t)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54951" y="2489200"/>
            <a:ext cx="1470025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2004" y="5890686"/>
            <a:ext cx="130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latin typeface="Symbol"/>
                <a:cs typeface="Symbol"/>
              </a:rPr>
              <a:t></a:t>
            </a:r>
            <a:endParaRPr sz="29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5313" y="5816432"/>
            <a:ext cx="673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984" y="6093889"/>
            <a:ext cx="1962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35" dirty="0">
                <a:latin typeface="Times New Roman"/>
                <a:cs typeface="Times New Roman"/>
              </a:rPr>
              <a:t>C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1839" y="6267876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283" y="5854849"/>
            <a:ext cx="191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4087" y="5966252"/>
            <a:ext cx="5956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623" y="5957679"/>
            <a:ext cx="6813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-45" dirty="0">
                <a:latin typeface="Times New Roman"/>
                <a:cs typeface="Times New Roman"/>
              </a:rPr>
              <a:t>x</a:t>
            </a:r>
            <a:r>
              <a:rPr sz="1950" spc="-45" dirty="0">
                <a:latin typeface="Times New Roman"/>
                <a:cs typeface="Times New Roman"/>
              </a:rPr>
              <a:t>(</a:t>
            </a:r>
            <a:r>
              <a:rPr sz="2050" i="1" spc="-45" dirty="0">
                <a:latin typeface="Symbol"/>
                <a:cs typeface="Symbol"/>
              </a:rPr>
              <a:t></a:t>
            </a:r>
            <a:r>
              <a:rPr sz="2050" i="1" spc="-29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)</a:t>
            </a:r>
            <a:r>
              <a:rPr sz="1950" i="1" spc="15" dirty="0">
                <a:latin typeface="Times New Roman"/>
                <a:cs typeface="Times New Roman"/>
              </a:rPr>
              <a:t>d</a:t>
            </a:r>
            <a:r>
              <a:rPr sz="2050" i="1" spc="15" dirty="0">
                <a:latin typeface="Symbol"/>
                <a:cs typeface="Symbol"/>
              </a:rPr>
              <a:t></a:t>
            </a:r>
            <a:endParaRPr sz="205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6D6D6F-0800-4EEB-A463-07FF63B25B58}"/>
</file>

<file path=customXml/itemProps2.xml><?xml version="1.0" encoding="utf-8"?>
<ds:datastoreItem xmlns:ds="http://schemas.openxmlformats.org/officeDocument/2006/customXml" ds:itemID="{B9DDBDC5-9C67-4AAE-82BC-1D4A1F248744}"/>
</file>

<file path=customXml/itemProps3.xml><?xml version="1.0" encoding="utf-8"?>
<ds:datastoreItem xmlns:ds="http://schemas.openxmlformats.org/officeDocument/2006/customXml" ds:itemID="{B2B648BF-2435-4328-BF81-E4F2A685399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2577</Words>
  <Application>Microsoft Office PowerPoint</Application>
  <PresentationFormat>On-screen Show (4:3)</PresentationFormat>
  <Paragraphs>511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NỘI DUNG CHÍNH</vt:lpstr>
      <vt:lpstr>PHÂN LOẠI: ĐỊNH NGHĨA HỆ THỐNG</vt:lpstr>
      <vt:lpstr>PHÂN LOẠI: ĐỊNH NGHĨA HỆ THỐNG</vt:lpstr>
      <vt:lpstr>PowerPoint Presentation</vt:lpstr>
      <vt:lpstr>PowerPoint Presentation</vt:lpstr>
      <vt:lpstr>PHÂN LOẠI: HỆ TUYẾN TÍNH VÀ HỆ PHI TUYẾN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LOẠI: HỆ KHẢ NGHỊCH</vt:lpstr>
      <vt:lpstr>PowerPoint Presentation</vt:lpstr>
      <vt:lpstr>NỘI DUNG CHÍNH</vt:lpstr>
      <vt:lpstr>HỆ TUYẾN TÍNH BẤT BIẾN: ĐỊNH NGHĨA</vt:lpstr>
      <vt:lpstr>HỆ LTI: ĐÁP ỨNG XUNG</vt:lpstr>
      <vt:lpstr>HỆ LTI: TÍCH CHẬP</vt:lpstr>
      <vt:lpstr>PowerPoint Presentation</vt:lpstr>
      <vt:lpstr>PowerPoint Presentation</vt:lpstr>
      <vt:lpstr>HỆ LTI: TÍCH CHẬP</vt:lpstr>
      <vt:lpstr>HỆ LTI: TÍCH CHẬP</vt:lpstr>
      <vt:lpstr>HỆ LTI: TÍCH CHẬP</vt:lpstr>
      <vt:lpstr>HỆ LTI: CÁC TÍNH CHẤT CỦA TÍCH CHẬP</vt:lpstr>
      <vt:lpstr>HỆ LTI: CÁC TÍNH CHẤT CỦA TÍCH CHẬP</vt:lpstr>
      <vt:lpstr>PowerPoint Presentation</vt:lpstr>
      <vt:lpstr>HỆ LTI: CÁC TÍNH CHẤT CỦA TÍCH CHẬP</vt:lpstr>
      <vt:lpstr>HỆ LTI: TÍNH TÍCH CHẬP BẰNG PHƯƠNG PHÁP ĐỒ THỊ</vt:lpstr>
      <vt:lpstr>HỆ LTI: TÍNH TÍCH CHẬP BẰNG PHƯƠNG PHÁP ĐỒ THỊ</vt:lpstr>
      <vt:lpstr>NỘI DUNG CHÍNH</vt:lpstr>
      <vt:lpstr>CÁC TÍNH CHẤT CỦA HỆ LTI</vt:lpstr>
      <vt:lpstr>CÁC TÍNH CHẤT CỦA HỆ LTI</vt:lpstr>
      <vt:lpstr>CÁC TÍNH CHẤT CỦA HỆ LTI</vt:lpstr>
      <vt:lpstr>CÁC TÍNH CHẤT CỦA HỆ LTI</vt:lpstr>
      <vt:lpstr>NỘI DUNG CHÍNH</vt:lpstr>
      <vt:lpstr>PHƯƠNG TRÌNH VI PHÂN</vt:lpstr>
      <vt:lpstr>PHƯƠNG TRÌNH VI PHÂN</vt:lpstr>
      <vt:lpstr>PHƯƠNG TRÌNH VI PHÂN</vt:lpstr>
      <vt:lpstr>PHƯƠNG TRÌNH VI PHÂN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544 Preface</dc:title>
  <dc:creator>Jingxian Wu</dc:creator>
  <cp:lastModifiedBy>SVP1321DCXS</cp:lastModifiedBy>
  <cp:revision>39</cp:revision>
  <dcterms:created xsi:type="dcterms:W3CDTF">2019-04-23T15:13:46Z</dcterms:created>
  <dcterms:modified xsi:type="dcterms:W3CDTF">2019-11-05T09:09:04Z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2019-04-23T00:00:00Z</vt:filetime>
  </property>
  <property fmtid="{D5CDD505-2E9C-101B-9397-08002B2CF9AE}" pid="5" name="ContentTypeId">
    <vt:lpwstr>0x0101001702DDB1602E1F418973D7514106350D</vt:lpwstr>
  </property>
</Properties>
</file>