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10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31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30CA4"/>
    <a:srgbClr val="F5F155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78" d="100"/>
          <a:sy n="78" d="100"/>
        </p:scale>
        <p:origin x="62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1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E50E-AA83-412C-B58E-A705680CD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FDB3E-2376-448F-B965-930CDACAD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4A21-6A17-4B74-ABE8-C17AA1E2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C443-A1DE-443D-AF39-1A9AD55F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59B7-8FA0-411F-B5AD-FCB261C9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9F04-DBF2-414A-B688-6896652D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E127-425B-4AC8-AA7E-EDAB22BA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081-8FA5-4137-A265-0924FF73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270B-0219-4D4A-BA60-946719F0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8786-8595-48AE-819B-0C78EA7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D02A4-6699-441B-B794-A162D8022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3499-5780-43FD-BE33-985C7553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BB8E-ED68-40A6-9B99-308D89FC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83B5-B72A-4960-A08C-B80D45F1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395B-C41D-4A2C-A242-BDDA39BD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42C2-943B-467B-916D-126A87AC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F6D3-9BA0-40C2-847E-AB83B022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9B23-AAF9-4CC4-8539-051742A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5D87-C557-4FE3-AC23-E02977A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F85B-28E0-4EFD-80C0-A5F67BE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5FAF-8FEB-43CA-B0E3-923AFEFA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B8DD-973B-41EC-BABD-31D56F92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2B0A-EF49-4F7C-93B8-3DA61305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85A4-8759-4DF1-A89F-E2FB068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8539-68CB-4CB2-A6E9-2F67E85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4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A27-2545-490F-B31F-09D8EF6D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E83B-ECB7-45DF-9AF5-DA205CBBD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C0296-A4B5-4D14-A8DC-F23FF516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44E1-F8BB-4FB9-B509-93BDF9BF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49EA-B01A-4DDF-8BBA-B9256EB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F696C-A990-4E0B-B99B-0DC6115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8C49-4C11-4AA8-A852-60D0C878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A6EB2-3686-4B36-900E-40133B5B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314F9-D4E2-4D8A-9E25-3FFD959A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CC3EF-7B91-4F97-A87E-3840DF1B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42B57-4BB4-4BCB-805A-5AAB4801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FA62B-5BCF-44CB-AAEF-82CAAEE2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EF4DF-4B5D-434F-85F5-AD1AA79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2B22D-BBE9-4F7D-8F45-AC0E875E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705B-E0F9-4075-9E5F-6E237F54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57A51-C7AD-4A76-A09E-CF8DFD8D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1F644-4F1D-4C14-ADE0-CA9AA15B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7DE7-9DC7-4793-B1C0-8F1937B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F7E8-879D-4C2F-A3F9-A2EDCCA5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2FAF-2789-4EA9-A689-326BBB29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C10E-1C16-48B9-9047-1574F0BB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2660-8DB6-4D5F-890B-BCFB2A6D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3007-35A3-460E-9078-99511C39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C6A1-ED99-4636-A7F6-C834F5FD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484C1-2DC1-44AA-A9FC-456EB701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77A1-3C62-4DF2-B9C2-D0B00771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7AD6-9464-473C-8824-B7B8598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9147-7C9A-4AF9-B184-71138BD3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D4FDF-D2A2-40F6-A26C-34FDBAE0E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969A-8846-4E17-9E23-6E12C457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F143-6D1D-4237-8D85-E9DDD12A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5DC8-8157-431B-A37E-F0F9D56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16F5-E751-4C2A-B269-59FED328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4F44-266E-42BF-8244-27C0588D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B265-8D40-4D82-9EB3-330FEB88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B982-0A97-4887-A02B-EC0768241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CA95-B0BE-49A5-9BDD-4F9A003503F6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9800-15AD-4047-84BD-ED7C9567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0A0B-4BB4-43AB-9935-E91CC8B70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DA56-4F82-4477-97CC-9236A588B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6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8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229600" cy="1143000"/>
          </a:xfrm>
        </p:spPr>
        <p:txBody>
          <a:bodyPr>
            <a:noAutofit/>
          </a:bodyPr>
          <a:lstStyle/>
          <a:p>
            <a:pPr lvl="0" algn="r"/>
            <a:r>
              <a:rPr kumimoji="0" lang="en-US" altLang="en-US" sz="28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TÍN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HIỆU VÀ HỆ THỐNG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CHƯƠNG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3: </a:t>
            </a:r>
            <a:r>
              <a:rPr kumimoji="0" lang="en-US" altLang="en-US" sz="28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Phép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b</a:t>
            </a:r>
            <a:r>
              <a:rPr kumimoji="0" lang="en-US" altLang="en-US" sz="28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iến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</a:rPr>
              <a:t> đổi Laplace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B064A-1CD9-4E90-B4D6-B357809ACA2C}"/>
              </a:ext>
            </a:extLst>
          </p:cNvPr>
          <p:cNvSpPr/>
          <p:nvPr/>
        </p:nvSpPr>
        <p:spPr>
          <a:xfrm>
            <a:off x="0" y="4937760"/>
            <a:ext cx="24384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867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MỘT PHÍA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Biến đổi Laplace một phía: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- 0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trị của x(t) tại t=0 được xem xét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- Hữu ích khi xử lí tín hiệu nhân quả  hoặc hệ thống nhân quả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*Tín hiệu nhân quả :x(t)=0,t&lt;0.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*Hệ thống nhân quả :h(t)=0,t&lt;0.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- Chúng ta sẽ gọi đơn giản biến đổi Laplace một phía là biến đổi Laplace.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EE224-E0BD-474C-8E31-D48D40704E8B}"/>
              </a:ext>
            </a:extLst>
          </p:cNvPr>
          <p:cNvSpPr/>
          <p:nvPr/>
        </p:nvSpPr>
        <p:spPr>
          <a:xfrm>
            <a:off x="2514600" y="2383631"/>
            <a:ext cx="3124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F7C9338-98F5-441D-851C-866BEF8A7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3198"/>
              </p:ext>
            </p:extLst>
          </p:nvPr>
        </p:nvGraphicFramePr>
        <p:xfrm>
          <a:off x="2895600" y="2479675"/>
          <a:ext cx="251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562040" imgH="482400" progId="Equation.DSMT4">
                  <p:embed/>
                </p:oleObj>
              </mc:Choice>
              <mc:Fallback>
                <p:oleObj name="Equation" r:id="rId3" imgW="156204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79675"/>
                        <a:ext cx="25146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MỘT PHÍA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 Tìm biến đổi Laplace một phía của các tín hiệu sau 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1. x(t)= A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2. x(t)=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MỘT PHÍA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x(t)=  exp(j2t)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4. x(t)= cos(2t)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5. x(t)= sin(2t)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MỘT PHÍA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232447B-F01F-43DF-9F8B-4B95ED462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48096"/>
                  </p:ext>
                </p:extLst>
              </p:nvPr>
            </p:nvGraphicFramePr>
            <p:xfrm>
              <a:off x="304800" y="1676400"/>
              <a:ext cx="3939334" cy="414587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424775442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4112969472"/>
                        </a:ext>
                      </a:extLst>
                    </a:gridCol>
                    <a:gridCol w="1043734">
                      <a:extLst>
                        <a:ext uri="{9D8B030D-6E8A-4147-A177-3AD203B41FA5}">
                          <a16:colId xmlns:a16="http://schemas.microsoft.com/office/drawing/2014/main" val="671644465"/>
                        </a:ext>
                      </a:extLst>
                    </a:gridCol>
                  </a:tblGrid>
                  <a:tr h="3075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949325"/>
                      </a:ext>
                    </a:extLst>
                  </a:tr>
                  <a:tr h="494771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b="1" dirty="0"/>
                            <a:t>1. </a:t>
                          </a:r>
                          <a:r>
                            <a:rPr lang="en-US" dirty="0"/>
                            <a:t>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Re{s}&gt;0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931001"/>
                      </a:ext>
                    </a:extLst>
                  </a:tr>
                  <a:tr h="4962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2. </a:t>
                          </a:r>
                          <a:r>
                            <a:rPr lang="en-US" dirty="0"/>
                            <a:t>u(t) – u(t-a)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exp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[−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at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996949"/>
                      </a:ext>
                    </a:extLst>
                  </a:tr>
                  <a:tr h="3075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3.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For all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311034"/>
                      </a:ext>
                    </a:extLst>
                  </a:tr>
                  <a:tr h="3075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4.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exp[-at]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For all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003884"/>
                      </a:ext>
                    </a:extLst>
                  </a:tr>
                  <a:tr h="6824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5.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=1,2,…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389655"/>
                      </a:ext>
                    </a:extLst>
                  </a:tr>
                  <a:tr h="4981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6. </a:t>
                          </a:r>
                          <a:r>
                            <a:rPr lang="en-US" dirty="0"/>
                            <a:t>exp[-at]u(t)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81761"/>
                      </a:ext>
                    </a:extLst>
                  </a:tr>
                  <a:tr h="53104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exp[-at]u(t)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516458"/>
                      </a:ext>
                    </a:extLst>
                  </a:tr>
                  <a:tr h="5204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8.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48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0232447B-F01F-43DF-9F8B-4B95ED462A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20848096"/>
                  </p:ext>
                </p:extLst>
              </p:nvPr>
            </p:nvGraphicFramePr>
            <p:xfrm>
              <a:off x="304800" y="1676400"/>
              <a:ext cx="3939334" cy="414587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xmlns="" val="424775442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4112969472"/>
                        </a:ext>
                      </a:extLst>
                    </a:gridCol>
                    <a:gridCol w="1043734">
                      <a:extLst>
                        <a:ext uri="{9D8B030D-6E8A-4147-A177-3AD203B41FA5}">
                          <a16:colId xmlns:a16="http://schemas.microsoft.com/office/drawing/2014/main" xmlns="" val="671644465"/>
                        </a:ext>
                      </a:extLst>
                    </a:gridCol>
                  </a:tblGrid>
                  <a:tr h="3075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79949325"/>
                      </a:ext>
                    </a:extLst>
                  </a:tr>
                  <a:tr h="494771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b="1" dirty="0"/>
                            <a:t>1. </a:t>
                          </a:r>
                          <a:r>
                            <a:rPr lang="en-US" dirty="0"/>
                            <a:t>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64198" r="-72269" b="-6790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Re{s}&gt;0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85931001"/>
                      </a:ext>
                    </a:extLst>
                  </a:tr>
                  <a:tr h="4962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2. </a:t>
                          </a:r>
                          <a:r>
                            <a:rPr lang="en-US" dirty="0"/>
                            <a:t>u(t) – u(t-a)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164198" r="-72269" b="-5790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33996949"/>
                      </a:ext>
                    </a:extLst>
                  </a:tr>
                  <a:tr h="307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419608" r="-172269" b="-8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For all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47311034"/>
                      </a:ext>
                    </a:extLst>
                  </a:tr>
                  <a:tr h="307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530000" r="-172269" b="-7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exp[-at]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For all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34003884"/>
                      </a:ext>
                    </a:extLst>
                  </a:tr>
                  <a:tr h="6824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281250" r="-172269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281250" r="-72269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37389655"/>
                      </a:ext>
                    </a:extLst>
                  </a:tr>
                  <a:tr h="4981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6. </a:t>
                          </a:r>
                          <a:r>
                            <a:rPr lang="en-US" dirty="0"/>
                            <a:t>exp[-at]u(t)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520732" r="-72269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5481761"/>
                      </a:ext>
                    </a:extLst>
                  </a:tr>
                  <a:tr h="53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578409" r="-172269" b="-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578409" r="-72269" b="-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68516458"/>
                      </a:ext>
                    </a:extLst>
                  </a:tr>
                  <a:tr h="520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702353" r="-172269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0" t="-702353" r="-72269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904880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37C1AF3-A42F-41D4-B13C-357B1267E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605960"/>
                  </p:ext>
                </p:extLst>
              </p:nvPr>
            </p:nvGraphicFramePr>
            <p:xfrm>
              <a:off x="4559105" y="1676400"/>
              <a:ext cx="4545039" cy="414587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9456843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852631907"/>
                        </a:ext>
                      </a:extLst>
                    </a:gridCol>
                    <a:gridCol w="887439">
                      <a:extLst>
                        <a:ext uri="{9D8B030D-6E8A-4147-A177-3AD203B41FA5}">
                          <a16:colId xmlns:a16="http://schemas.microsoft.com/office/drawing/2014/main" val="2707421231"/>
                        </a:ext>
                      </a:extLst>
                    </a:gridCol>
                  </a:tblGrid>
                  <a:tr h="3247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006389"/>
                      </a:ext>
                    </a:extLst>
                  </a:tr>
                  <a:tr h="51469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9.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34341"/>
                      </a:ext>
                    </a:extLst>
                  </a:tr>
                  <a:tr h="5809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10. </a:t>
                          </a:r>
                          <a:r>
                            <a:rPr lang="en-US" dirty="0"/>
                            <a:t>cos</a:t>
                          </a:r>
                          <a:r>
                            <a:rPr lang="en-US" baseline="30000" dirty="0"/>
                            <a:t>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9917808"/>
                      </a:ext>
                    </a:extLst>
                  </a:tr>
                  <a:tr h="5339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11. </a:t>
                          </a:r>
                          <a:r>
                            <a:rPr lang="en-US" dirty="0"/>
                            <a:t>sin</a:t>
                          </a:r>
                          <a:r>
                            <a:rPr lang="en-US" baseline="30000" dirty="0"/>
                            <a:t>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870768"/>
                      </a:ext>
                    </a:extLst>
                  </a:tr>
                  <a:tr h="5368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12</a:t>
                          </a:r>
                          <a:r>
                            <a:rPr lang="en-US" dirty="0"/>
                            <a:t>. exp[-at]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3605515"/>
                      </a:ext>
                    </a:extLst>
                  </a:tr>
                  <a:tr h="5233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13</a:t>
                          </a:r>
                          <a:r>
                            <a:rPr lang="en-US" dirty="0"/>
                            <a:t>. exp[-at]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81773"/>
                      </a:ext>
                    </a:extLst>
                  </a:tr>
                  <a:tr h="5809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14</a:t>
                          </a:r>
                          <a:r>
                            <a:rPr lang="en-US" dirty="0"/>
                            <a:t>. t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635848"/>
                      </a:ext>
                    </a:extLst>
                  </a:tr>
                  <a:tr h="5502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15</a:t>
                          </a:r>
                          <a:r>
                            <a:rPr lang="en-US" dirty="0"/>
                            <a:t>. t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1257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7C1AF3-A42F-41D4-B13C-357B1267E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605960"/>
                  </p:ext>
                </p:extLst>
              </p:nvPr>
            </p:nvGraphicFramePr>
            <p:xfrm>
              <a:off x="4559105" y="1676400"/>
              <a:ext cx="4545039" cy="414587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9812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4568435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52631907"/>
                        </a:ext>
                      </a:extLst>
                    </a:gridCol>
                    <a:gridCol w="8874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07421231"/>
                        </a:ext>
                      </a:extLst>
                    </a:gridCol>
                  </a:tblGrid>
                  <a:tr h="3247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Signal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50006389"/>
                      </a:ext>
                    </a:extLst>
                  </a:tr>
                  <a:tr h="514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63529" r="-129538" b="-63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63529" r="-53091" b="-63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8034341"/>
                      </a:ext>
                    </a:extLst>
                  </a:tr>
                  <a:tr h="580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146316" r="-129538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146316" r="-53091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89917808"/>
                      </a:ext>
                    </a:extLst>
                  </a:tr>
                  <a:tr h="533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265909" r="-129538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265909" r="-53091" b="-4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89870768"/>
                      </a:ext>
                    </a:extLst>
                  </a:tr>
                  <a:tr h="5368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365909" r="-129538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365909" r="-5309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53605515"/>
                      </a:ext>
                    </a:extLst>
                  </a:tr>
                  <a:tr h="523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482353" r="-12953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482353" r="-5309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 -a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68181773"/>
                      </a:ext>
                    </a:extLst>
                  </a:tr>
                  <a:tr h="580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515625" r="-129538" b="-94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515625" r="-53091" b="-94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61635848"/>
                      </a:ext>
                    </a:extLst>
                  </a:tr>
                  <a:tr h="550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8" t="-656667" r="-129538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8545" t="-656667" r="-53091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Re{s} 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4125729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Mở đầu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Biến đổi Laplace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Các tính chất của biến đổi Laplace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biến đổi Laplace ngược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ứng dụng của biến đổi Laplace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1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1037"/>
            <a:ext cx="8286750" cy="10239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TUYẾN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782955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Tính tuyến tính: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Nếu  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(t) ↔X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(s)                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(t)↔X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(s)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 Khi đó :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Miền hội tụ là giao giữa các miền hội tụ của hai tín hiệu gốc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-Hãy tìm biến đổi Laplace của  [ A+Bexp(-bt)]u(t)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217D4-B0CE-4804-BC46-B511092F603D}"/>
              </a:ext>
            </a:extLst>
          </p:cNvPr>
          <p:cNvSpPr/>
          <p:nvPr/>
        </p:nvSpPr>
        <p:spPr>
          <a:xfrm>
            <a:off x="2286000" y="2895600"/>
            <a:ext cx="3429000" cy="4826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1371BEF-F4A0-470E-A044-FB5A740D9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50488"/>
              </p:ext>
            </p:extLst>
          </p:nvPr>
        </p:nvGraphicFramePr>
        <p:xfrm>
          <a:off x="2514600" y="29972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49377600" imgH="5486400" progId="Equation.DSMT4">
                  <p:embed/>
                </p:oleObj>
              </mc:Choice>
              <mc:Fallback>
                <p:oleObj name="Equation" r:id="rId3" imgW="49377600" imgH="548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97200"/>
                        <a:ext cx="2895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9137"/>
            <a:ext cx="7886700" cy="9302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DỊCH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Dịch thời gian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Nếu   x(t)↔X(s) và  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&gt;0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- Khi đó :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Miền hội tụ  không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thay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đổi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3DCA5-0E7B-4244-BB62-140A82F31217}"/>
              </a:ext>
            </a:extLst>
          </p:cNvPr>
          <p:cNvSpPr/>
          <p:nvPr/>
        </p:nvSpPr>
        <p:spPr>
          <a:xfrm>
            <a:off x="2514600" y="2895600"/>
            <a:ext cx="3124200" cy="533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vi-V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x(t-t</a:t>
            </a:r>
            <a:r>
              <a:rPr lang="vi-VN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)u(t-t</a:t>
            </a:r>
            <a:r>
              <a:rPr lang="vi-VN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)↔ X(s)exp(-st</a:t>
            </a:r>
            <a:r>
              <a:rPr lang="vi-VN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1037"/>
            <a:ext cx="7886700" cy="7778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DỊCH TRÊN MIỀN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DỊCH </a:t>
            </a:r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trên miền s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- Nếu          x(t)↔X(s)    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Re(s)&gt;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- Khi đó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Re(s)&gt;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+Re(s</a:t>
            </a:r>
            <a:r>
              <a:rPr lang="vi-V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Hãy 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ìm biến đổi Laplace của  x(t)= A exp(-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ɑ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t)cos(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vi-V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t)u(t)</a:t>
            </a: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268C3-3571-4B56-8C72-9AC26F6295C4}"/>
              </a:ext>
            </a:extLst>
          </p:cNvPr>
          <p:cNvSpPr/>
          <p:nvPr/>
        </p:nvSpPr>
        <p:spPr>
          <a:xfrm>
            <a:off x="2362200" y="2895600"/>
            <a:ext cx="3429000" cy="533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y(t)=x(t)exp(s</a:t>
            </a:r>
            <a:r>
              <a:rPr lang="vi-VN" sz="20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t)↔X(s-s</a:t>
            </a:r>
            <a:r>
              <a:rPr lang="vi-VN" sz="20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vi-V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68337"/>
            <a:ext cx="7886700" cy="9302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CO GIÃN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8611"/>
            <a:ext cx="7886700" cy="45783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CO giãn thời gian</a:t>
            </a:r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- Nếu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x(t)↔X(s)                                        Re{s}&gt;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vi-V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- Khi đó                                                        Re{s}&gt;a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vi-V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Hãy t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ìm biến đổi Laplace của  x(t)=u(at)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D8A26-41D5-4585-AA49-1A104B9D90B1}"/>
              </a:ext>
            </a:extLst>
          </p:cNvPr>
          <p:cNvSpPr/>
          <p:nvPr/>
        </p:nvSpPr>
        <p:spPr>
          <a:xfrm>
            <a:off x="2590800" y="3201986"/>
            <a:ext cx="2438400" cy="836613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F3C70A9-A5D5-4E8B-9F6D-476A62B3D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559999"/>
              </p:ext>
            </p:extLst>
          </p:nvPr>
        </p:nvGraphicFramePr>
        <p:xfrm>
          <a:off x="2933700" y="3201987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26822400" imgH="10363200" progId="Equation.DSMT4">
                  <p:embed/>
                </p:oleObj>
              </mc:Choice>
              <mc:Fallback>
                <p:oleObj name="Equation" r:id="rId3" imgW="26822400" imgH="10363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201987"/>
                        <a:ext cx="1905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1037"/>
            <a:ext cx="8210550" cy="100647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 TRÊN MIỀN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7511"/>
            <a:ext cx="7886700" cy="4489452"/>
          </a:xfrm>
        </p:spPr>
        <p:txBody>
          <a:bodyPr>
            <a:normAutofit/>
          </a:bodyPr>
          <a:lstStyle/>
          <a:p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Đạo hàm trên miền thời gian 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Nếu    g(t)↔G(s)</a:t>
            </a:r>
          </a:p>
          <a:p>
            <a:pPr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         - Khi đó :</a:t>
            </a:r>
          </a:p>
          <a:p>
            <a:pPr>
              <a:buNone/>
            </a:pP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Hãy 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ìm biến đổi Laplace của g(t)=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vi-VN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u(t),  g(0</a:t>
            </a:r>
            <a:r>
              <a:rPr lang="vi-V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)=0</a:t>
            </a:r>
            <a:endParaRPr lang="vi-V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92141"/>
              </p:ext>
            </p:extLst>
          </p:nvPr>
        </p:nvGraphicFramePr>
        <p:xfrm>
          <a:off x="2818315" y="2971801"/>
          <a:ext cx="4406535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3390840" imgH="1257120" progId="Equation.DSMT4">
                  <p:embed/>
                </p:oleObj>
              </mc:Choice>
              <mc:Fallback>
                <p:oleObj name="Equation" r:id="rId3" imgW="3390840" imgH="1257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315" y="2971801"/>
                        <a:ext cx="4406535" cy="16763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Mở Đầu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Các tính chất của 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Phép biến đổi Laplace ngược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Các ứng dụng của biến đổi Laplace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0062"/>
            <a:ext cx="86868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 TRÊN MIỀN THỜI GIAN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Hãy s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ử dụng biến đổi Laplace để giải phương trình vi phân 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y´´(t)+3y´(t)+2y(t)=0,       y(0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)=3    y´(0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)=1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1055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ĐẠO HÀM TRÊN MIỀN 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1600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Đạo hàm trên miền s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-Nếu x(t)↔X(s)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-Khi đó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-Hãy tìm biến đổi Laplace của  t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u(t)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D2D5B-0DB9-405D-AF3A-2C3EDCF930EE}"/>
              </a:ext>
            </a:extLst>
          </p:cNvPr>
          <p:cNvSpPr/>
          <p:nvPr/>
        </p:nvSpPr>
        <p:spPr>
          <a:xfrm>
            <a:off x="2590800" y="3048000"/>
            <a:ext cx="2667000" cy="914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9B8E46-2629-42A6-B652-CFBFD0251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20313"/>
              </p:ext>
            </p:extLst>
          </p:nvPr>
        </p:nvGraphicFramePr>
        <p:xfrm>
          <a:off x="2819400" y="31623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31089600" imgH="10058400" progId="Equation.DSMT4">
                  <p:embed/>
                </p:oleObj>
              </mc:Choice>
              <mc:Fallback>
                <p:oleObj name="Equation" r:id="rId3" imgW="31089600" imgH="1005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62300"/>
                        <a:ext cx="2133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681037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600200"/>
            <a:ext cx="8515350" cy="45767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Tích chập 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Nếu x(t)↔X(s)                 h(t)↔H(s)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 Khi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x(t)   h(t)↔X(s)H(s)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Miền hội tụ của X(s)H(s) là giao của các miền hội tụ của X(s) và H(s)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25763"/>
              </p:ext>
            </p:extLst>
          </p:nvPr>
        </p:nvGraphicFramePr>
        <p:xfrm>
          <a:off x="2135872" y="2562238"/>
          <a:ext cx="285750" cy="30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872" y="2562238"/>
                        <a:ext cx="285750" cy="30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8680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PHÂN TRÊN MIỀN THỜI GIAN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Tích phân trên miền thời gian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-Nếu         x(t)↔X(s)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-Khi đó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dụ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 Hãy tìm biến đổi Laplace của r(t)=tu(t)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82B-0FE6-4759-BF91-737612C17DC4}"/>
              </a:ext>
            </a:extLst>
          </p:cNvPr>
          <p:cNvSpPr/>
          <p:nvPr/>
        </p:nvSpPr>
        <p:spPr>
          <a:xfrm>
            <a:off x="2819400" y="2971800"/>
            <a:ext cx="2514600" cy="7620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E75DAF-502F-4504-BD8C-F4250F140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50702"/>
              </p:ext>
            </p:extLst>
          </p:nvPr>
        </p:nvGraphicFramePr>
        <p:xfrm>
          <a:off x="3162300" y="30099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28956000" imgH="11277600" progId="Equation.DSMT4">
                  <p:embed/>
                </p:oleObj>
              </mc:Choice>
              <mc:Fallback>
                <p:oleObj name="Equation" r:id="rId3" imgW="28956000" imgH="11277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009900"/>
                        <a:ext cx="182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1037"/>
            <a:ext cx="8134350" cy="10096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tích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chập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62295"/>
              </p:ext>
            </p:extLst>
          </p:nvPr>
        </p:nvGraphicFramePr>
        <p:xfrm>
          <a:off x="2362200" y="2362200"/>
          <a:ext cx="2819400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3" imgW="38709600" imgH="10363200" progId="Equation.DSMT4">
                  <p:embed/>
                </p:oleObj>
              </mc:Choice>
              <mc:Fallback>
                <p:oleObj name="Equation" r:id="rId3" imgW="38709600" imgH="10363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2819400" cy="775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1037"/>
            <a:ext cx="8134350" cy="11080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hệ LTI, đầu vào là x(t)=exp(-2t)u(t),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 của hệ thống là  y(t)=[exp(-t)+exp(-2t)-exp(-3t)]u(t)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tìm đáp ứng xung của hệ thống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TÍCH CHẬP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-Hãy tìm biến đổi Laplace của đáp ứng xung của hệ thống LTI được biểu diễn bởi phương trình vi phân sau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2y´´(t)-3y´(t)+y(t)=3x´(t)+x(t)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thiết hệ thống ban đầu ở trạng thái nghỉ (y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(0)=x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(0)=0)</a:t>
            </a:r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5815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ĐiỀU CHẾ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Điều chế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x(t)↔X(s)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- Khi đó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60D22-AA84-4802-AAF3-128B3433630B}"/>
              </a:ext>
            </a:extLst>
          </p:cNvPr>
          <p:cNvSpPr/>
          <p:nvPr/>
        </p:nvSpPr>
        <p:spPr>
          <a:xfrm>
            <a:off x="2133600" y="2978945"/>
            <a:ext cx="4114800" cy="1364455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FEBA759-C74E-4A9E-AC4E-6056C130A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58659"/>
              </p:ext>
            </p:extLst>
          </p:nvPr>
        </p:nvGraphicFramePr>
        <p:xfrm>
          <a:off x="2199832" y="3017044"/>
          <a:ext cx="4048568" cy="13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65532000" imgH="19507200" progId="Equation.DSMT4">
                  <p:embed/>
                </p:oleObj>
              </mc:Choice>
              <mc:Fallback>
                <p:oleObj name="Equation" r:id="rId3" imgW="65532000" imgH="1950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832" y="3017044"/>
                        <a:ext cx="4048568" cy="132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ĐIỀU CHẾ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Hãy tìm biến đổi Laplace  của x(t)=exp(-at)sin(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t)u(t)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1187"/>
            <a:ext cx="8362950" cy="9731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GIÁ TRỊ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4325"/>
            <a:ext cx="7886700" cy="4592638"/>
          </a:xfrm>
        </p:spPr>
        <p:txBody>
          <a:bodyPr/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Định lý giá trị đầu: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Nếu tín hiệu x(t) khả vi vô hạn trên khoảng xung quanh x(0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thì : 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s= </a:t>
            </a:r>
            <a:r>
              <a:rPr lang="en-US" sz="2000" b="1" dirty="0"/>
              <a:t>∞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phải thuộc miền hội tụ 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-Diễn biến của x(t) với giá trị t nhỏ được xác định bởi diễn biến của X(s) với giá trị s lớn .</a:t>
            </a:r>
            <a:endParaRPr lang="en-US" sz="2000" b="1" dirty="0"/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25146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" imgW="26517600" imgH="7010400" progId="Equation.DSMT4">
                  <p:embed/>
                </p:oleObj>
              </mc:Choice>
              <mc:Fallback>
                <p:oleObj name="Equation" r:id="rId3" imgW="26517600" imgH="7010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2133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5" imgW="2743200" imgH="4267200" progId="Equation.DSMT4">
                  <p:embed/>
                </p:oleObj>
              </mc:Choice>
              <mc:Fallback>
                <p:oleObj name="Equation" r:id="rId5" imgW="2743200" imgH="426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495800" y="3365500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7" imgW="3657600" imgH="3048000" progId="Equation.DSMT4">
                  <p:embed/>
                </p:oleObj>
              </mc:Choice>
              <mc:Fallback>
                <p:oleObj name="Equation" r:id="rId7" imgW="3657600" imgH="3048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65500"/>
                        <a:ext cx="1524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28765"/>
            <a:ext cx="23622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Tại sao lại cần phép biến đổi Laplace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9812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Phân tích trong miền tần số với biến đổi Fourier rất hữu dụng trọng việc nghiên cứu về tín hiệu và hệ thống LTI.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26670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chập trong miền thời gian =&gt; Phép nhân trong miền tần số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32766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đề: Nhiều tín hiệu không có biến đổi Fourier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x(t)=exp(at)u(t), a&gt;0                                                   x(t)=tu(t)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đổi Laplace có thể giải quyết vấn đề này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* Nó tồn tại cho hầu hết tín hiệu thông thường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theo các tính chất tương tự như biến đổi Fourier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*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không mang bất kỳ ý nghĩa vật lý nào, chỉ là công cụ toán học tạo điều kiện cho việc phân tích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-Biến đổi Fourier cho ta cách biểu diễn tín hiệu trên miền tần số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5815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GIÁ TRỊ ĐẦU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Biến đổi Laplace của  x(t)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Hãy tìm giá trị của x(0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362042"/>
              </p:ext>
            </p:extLst>
          </p:nvPr>
        </p:nvGraphicFramePr>
        <p:xfrm>
          <a:off x="4876800" y="2074178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3" imgW="31089600" imgH="10058400" progId="Equation.DSMT4">
                  <p:embed/>
                </p:oleObj>
              </mc:Choice>
              <mc:Fallback>
                <p:oleObj name="Equation" r:id="rId3" imgW="31089600" imgH="1005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74178"/>
                        <a:ext cx="2133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58150" cy="110101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TÍNH CHẤT: ĐỊNH LÝ GIÁ TRỊ CUỐI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Định lý giá trị cuối :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-Nếu        x(t)↔X(s)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- Khi đó                                                 , s=0 phải thuộc miền hội tụ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-Đầu vào x(t)=Au(t) được đưa tới một hệ thống với hàm truyền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như sau                                  , hãy tìm giá trị của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34007"/>
              </p:ext>
            </p:extLst>
          </p:nvPr>
        </p:nvGraphicFramePr>
        <p:xfrm>
          <a:off x="1740291" y="4343400"/>
          <a:ext cx="1752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3" imgW="28651200" imgH="10058400" progId="Equation.DSMT4">
                  <p:embed/>
                </p:oleObj>
              </mc:Choice>
              <mc:Fallback>
                <p:oleObj name="Equation" r:id="rId3" imgW="28651200" imgH="10058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91" y="4343400"/>
                        <a:ext cx="1752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4437"/>
              </p:ext>
            </p:extLst>
          </p:nvPr>
        </p:nvGraphicFramePr>
        <p:xfrm>
          <a:off x="5791200" y="4495800"/>
          <a:ext cx="914400" cy="44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5" imgW="12192000" imgH="6705600" progId="Equation.DSMT4">
                  <p:embed/>
                </p:oleObj>
              </mc:Choice>
              <mc:Fallback>
                <p:oleObj name="Equation" r:id="rId5" imgW="12192000" imgH="6705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914400" cy="440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8164A9-55B9-4874-8221-7773CACB2036}"/>
              </a:ext>
            </a:extLst>
          </p:cNvPr>
          <p:cNvSpPr/>
          <p:nvPr/>
        </p:nvSpPr>
        <p:spPr>
          <a:xfrm>
            <a:off x="2616591" y="2571169"/>
            <a:ext cx="2895599" cy="56721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B77F70B-5608-4281-805B-D3B011339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8671"/>
              </p:ext>
            </p:extLst>
          </p:nvPr>
        </p:nvGraphicFramePr>
        <p:xfrm>
          <a:off x="2895600" y="2667000"/>
          <a:ext cx="2286000" cy="47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7" imgW="1244520" imgH="266400" progId="Equation.DSMT4">
                  <p:embed/>
                </p:oleObj>
              </mc:Choice>
              <mc:Fallback>
                <p:oleObj name="Equation" r:id="rId7" imgW="1244520" imgH="266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2286000" cy="471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1037"/>
            <a:ext cx="7981950" cy="10096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TÍNH CHẤT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68B08-A20F-47C2-8B73-D3267C45E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447800"/>
            <a:ext cx="7319637" cy="52578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itchFamily="34" charset="0"/>
                <a:cs typeface="Arial" pitchFamily="34" charset="0"/>
              </a:rPr>
              <a:t>NỘI DUNG CHÍNH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Mở đầu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Các tính chất của 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Phép biến đổi Laplace ngược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Các ứng dụng của  biến đổi Laplace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PHÉP BIẾN ĐỔI LAPLACE NG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Phép biến đổi Laplace ngược 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Để tính được tích phân trên cần dùng đến tích phân đường trên mặt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→ Khó </a:t>
            </a:r>
          </a:p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đặc biệt của phép biến đổi Laplac ngược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Trong nhiều trường hợp, biến đổi Laplace có thể biểu diễn bởi hàm phân thức của s: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bước tìm phép biến đổi ngược: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	1.Khai triển X(s) thành tổng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tối giản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	2.Tìm phép biến đổi ngược thông qua bảng biến đổi Laplace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AC30EE6-F393-40FC-B7EC-D0C7D16D7F14}"/>
              </a:ext>
            </a:extLst>
          </p:cNvPr>
          <p:cNvSpPr/>
          <p:nvPr/>
        </p:nvSpPr>
        <p:spPr>
          <a:xfrm>
            <a:off x="1981200" y="1905000"/>
            <a:ext cx="4572000" cy="763589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A3183AE-4593-4091-98E2-BF6BD34FF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63573"/>
              </p:ext>
            </p:extLst>
          </p:nvPr>
        </p:nvGraphicFramePr>
        <p:xfrm>
          <a:off x="2667000" y="1920876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7" imgW="45110400" imgH="11887200" progId="Equation.DSMT4">
                  <p:embed/>
                </p:oleObj>
              </mc:Choice>
              <mc:Fallback>
                <p:oleObj name="Equation" r:id="rId7" imgW="45110400" imgH="1188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20876"/>
                        <a:ext cx="342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3851EFD-0D48-4562-9B57-5D167543BFF2}"/>
              </a:ext>
            </a:extLst>
          </p:cNvPr>
          <p:cNvSpPr/>
          <p:nvPr/>
        </p:nvSpPr>
        <p:spPr>
          <a:xfrm>
            <a:off x="1981200" y="4343400"/>
            <a:ext cx="4572000" cy="9906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CEB2B-896F-4939-A9B7-6AB7FFDB7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61309"/>
              </p:ext>
            </p:extLst>
          </p:nvPr>
        </p:nvGraphicFramePr>
        <p:xfrm>
          <a:off x="2590800" y="4443119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9" imgW="53035200" imgH="10972800" progId="Equation.DSMT4">
                  <p:embed/>
                </p:oleObj>
              </mc:Choice>
              <mc:Fallback>
                <p:oleObj name="Equation" r:id="rId9" imgW="53035200" imgH="10972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43119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299"/>
            <a:ext cx="796788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PHÉP BIẾN ĐỔI LAPLACE NG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Nhắc lại : Khai triển thành phân thức tối giản khi các nghiệm đa thức là các nghiệm phân biệt: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Hãy tìm biến đổi Laplace ngược của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22410"/>
              </p:ext>
            </p:extLst>
          </p:nvPr>
        </p:nvGraphicFramePr>
        <p:xfrm>
          <a:off x="2930769" y="2505953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3" imgW="44196000" imgH="10363200" progId="Equation.DSMT4">
                  <p:embed/>
                </p:oleObj>
              </mc:Choice>
              <mc:Fallback>
                <p:oleObj name="Equation" r:id="rId3" imgW="44196000" imgH="10363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69" y="2505953"/>
                        <a:ext cx="2514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24776"/>
              </p:ext>
            </p:extLst>
          </p:nvPr>
        </p:nvGraphicFramePr>
        <p:xfrm>
          <a:off x="864576" y="3467894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5" imgW="30175200" imgH="5791200" progId="Equation.DSMT4">
                  <p:embed/>
                </p:oleObj>
              </mc:Choice>
              <mc:Fallback>
                <p:oleObj name="Equation" r:id="rId5" imgW="30175200" imgH="5791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76" y="3467894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45038"/>
              </p:ext>
            </p:extLst>
          </p:nvPr>
        </p:nvGraphicFramePr>
        <p:xfrm>
          <a:off x="3435009" y="3516498"/>
          <a:ext cx="1752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7" imgW="31089600" imgH="5791200" progId="Equation.DSMT4">
                  <p:embed/>
                </p:oleObj>
              </mc:Choice>
              <mc:Fallback>
                <p:oleObj name="Equation" r:id="rId7" imgW="31089600" imgH="5791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09" y="3516498"/>
                        <a:ext cx="1752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43034"/>
              </p:ext>
            </p:extLst>
          </p:nvPr>
        </p:nvGraphicFramePr>
        <p:xfrm>
          <a:off x="5708992" y="3516498"/>
          <a:ext cx="20864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9" imgW="30784800" imgH="5791200" progId="Equation.DSMT4">
                  <p:embed/>
                </p:oleObj>
              </mc:Choice>
              <mc:Fallback>
                <p:oleObj name="Equation" r:id="rId9" imgW="30784800" imgH="5791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992" y="3516498"/>
                        <a:ext cx="20864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217976"/>
              </p:ext>
            </p:extLst>
          </p:nvPr>
        </p:nvGraphicFramePr>
        <p:xfrm>
          <a:off x="2930769" y="5224463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11" imgW="30480000" imgH="9448800" progId="Equation.DSMT4">
                  <p:embed/>
                </p:oleObj>
              </mc:Choice>
              <mc:Fallback>
                <p:oleObj name="Equation" r:id="rId11" imgW="30480000" imgH="9448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69" y="5224463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7"/>
            <a:ext cx="8058150" cy="10096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PHÉP BIẾN ĐỔI LAPLACE NG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-Hãy tìm biến đổi Laplace ngược 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*Nếu đa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có bậc cao hơn hoặc bằng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đa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, ta cần sắp xếp lại sao cho bậc của đa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cao hơn.</a:t>
            </a:r>
          </a:p>
          <a:p>
            <a:pPr>
              <a:buNone/>
            </a:pPr>
            <a:endParaRPr lang="en-US" sz="20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21358"/>
              </p:ext>
            </p:extLst>
          </p:nvPr>
        </p:nvGraphicFramePr>
        <p:xfrm>
          <a:off x="3276600" y="2720926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3" imgW="27432000" imgH="10058400" progId="Equation.DSMT4">
                  <p:embed/>
                </p:oleObj>
              </mc:Choice>
              <mc:Fallback>
                <p:oleObj name="Equation" r:id="rId3" imgW="27432000" imgH="1005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20926"/>
                        <a:ext cx="1981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6"/>
            <a:ext cx="8229600" cy="7667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PHÉP BIẾN ĐỔI LAPLACE NG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Nhắc lại : Khai triển thành phân thức tối giản </a:t>
            </a:r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thức mẫu có nghiệm bội hai (nghiệm kép) :</a:t>
            </a:r>
            <a:endParaRPr lang="en-US" sz="2400" b="1" dirty="0">
              <a:solidFill>
                <a:srgbClr val="130CA4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9194"/>
              </p:ext>
            </p:extLst>
          </p:nvPr>
        </p:nvGraphicFramePr>
        <p:xfrm>
          <a:off x="1828800" y="2590800"/>
          <a:ext cx="5029200" cy="797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Equation" r:id="rId3" imgW="68580000" imgH="10058400" progId="Equation.DSMT4">
                  <p:embed/>
                </p:oleObj>
              </mc:Choice>
              <mc:Fallback>
                <p:oleObj name="Equation" r:id="rId3" imgW="68580000" imgH="10058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029200" cy="797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8504"/>
              </p:ext>
            </p:extLst>
          </p:nvPr>
        </p:nvGraphicFramePr>
        <p:xfrm>
          <a:off x="613718" y="3869417"/>
          <a:ext cx="2205682" cy="47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5" imgW="31394400" imgH="5791200" progId="Equation.DSMT4">
                  <p:embed/>
                </p:oleObj>
              </mc:Choice>
              <mc:Fallback>
                <p:oleObj name="Equation" r:id="rId5" imgW="31394400" imgH="579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18" y="3869417"/>
                        <a:ext cx="2205682" cy="472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90615"/>
              </p:ext>
            </p:extLst>
          </p:nvPr>
        </p:nvGraphicFramePr>
        <p:xfrm>
          <a:off x="3139146" y="3754822"/>
          <a:ext cx="2804454" cy="74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7" imgW="37490400" imgH="9448800" progId="Equation.DSMT4">
                  <p:embed/>
                </p:oleObj>
              </mc:Choice>
              <mc:Fallback>
                <p:oleObj name="Equation" r:id="rId7" imgW="37490400" imgH="9448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46" y="3754822"/>
                        <a:ext cx="2804454" cy="740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60663"/>
              </p:ext>
            </p:extLst>
          </p:nvPr>
        </p:nvGraphicFramePr>
        <p:xfrm>
          <a:off x="6215209" y="3876751"/>
          <a:ext cx="2090591" cy="46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Equation" r:id="rId9" imgW="28346400" imgH="5486400" progId="Equation.DSMT4">
                  <p:embed/>
                </p:oleObj>
              </mc:Choice>
              <mc:Fallback>
                <p:oleObj name="Equation" r:id="rId9" imgW="28346400" imgH="5486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209" y="3876751"/>
                        <a:ext cx="2090591" cy="466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PHÉP BIẾN ĐỔI LAPLACE NG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Đa thức mẫu có nghiệm bội 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209800"/>
          <a:ext cx="632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3" imgW="89001600" imgH="10058400" progId="Equation.DSMT4">
                  <p:embed/>
                </p:oleObj>
              </mc:Choice>
              <mc:Fallback>
                <p:oleObj name="Equation" r:id="rId3" imgW="89001600" imgH="10058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324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461226"/>
              </p:ext>
            </p:extLst>
          </p:nvPr>
        </p:nvGraphicFramePr>
        <p:xfrm>
          <a:off x="6629400" y="3733800"/>
          <a:ext cx="1295400" cy="41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Equation" r:id="rId5" imgW="16154400" imgH="4876800" progId="Equation.DSMT4">
                  <p:embed/>
                </p:oleObj>
              </mc:Choice>
              <mc:Fallback>
                <p:oleObj name="Equation" r:id="rId5" imgW="16154400" imgH="4876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0"/>
                        <a:ext cx="1295400" cy="414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71690"/>
              </p:ext>
            </p:extLst>
          </p:nvPr>
        </p:nvGraphicFramePr>
        <p:xfrm>
          <a:off x="1600200" y="4800601"/>
          <a:ext cx="2353584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1"/>
                        <a:ext cx="2353584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01EEAEB-2AAD-4E0A-8B48-9DF568A7B1AC}"/>
              </a:ext>
            </a:extLst>
          </p:cNvPr>
          <p:cNvSpPr/>
          <p:nvPr/>
        </p:nvSpPr>
        <p:spPr>
          <a:xfrm>
            <a:off x="1447800" y="3276600"/>
            <a:ext cx="4648200" cy="11430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9ABDA7E-AE65-4E67-8763-971E7DFAA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74420"/>
              </p:ext>
            </p:extLst>
          </p:nvPr>
        </p:nvGraphicFramePr>
        <p:xfrm>
          <a:off x="1524000" y="34290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9" imgW="56083200" imgH="10668000" progId="Equation.DSMT4">
                  <p:embed/>
                </p:oleObj>
              </mc:Choice>
              <mc:Fallback>
                <p:oleObj name="Equation" r:id="rId9" imgW="56083200" imgH="10668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4495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itchFamily="34" charset="0"/>
                <a:cs typeface="Arial" pitchFamily="34" charset="0"/>
              </a:rPr>
              <a:t>NỘI DUNG CHÍNH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Mỏ đầu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Các ính chất của 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Phép biến đổi Laplace ngược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Các ứng dụng của  biến đổi Laplace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itchFamily="34" charset="0"/>
                <a:cs typeface="Arial" pitchFamily="34" charset="0"/>
              </a:rP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Mở đầu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tính chất của biến đổi Laplace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biến đổi Laplace ngược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Các ứng dụng của biến đổi Laplace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20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117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Hệ thống LTI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-Phương trình hệ thống : phương trình vi phân biểu diễn mối quan hệ giữa đầu ra và đầu vào của hệ thống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 Biểu diễn  trên miền s: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14F9AA5-878A-4D58-8737-4D6C4557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968549"/>
              </p:ext>
            </p:extLst>
          </p:nvPr>
        </p:nvGraphicFramePr>
        <p:xfrm>
          <a:off x="1905000" y="2514600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3" imgW="77724000" imgH="10363200" progId="Equation.DSMT4">
                  <p:embed/>
                </p:oleObj>
              </mc:Choice>
              <mc:Fallback>
                <p:oleObj name="Equation" r:id="rId3" imgW="77724000" imgH="10363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4800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397954" y="3200400"/>
            <a:ext cx="4114800" cy="748813"/>
            <a:chOff x="2397954" y="3200400"/>
            <a:chExt cx="4114800" cy="7488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F03812-A6B3-4EB1-8448-BF3314F6F6C1}"/>
                </a:ext>
              </a:extLst>
            </p:cNvPr>
            <p:cNvSpPr/>
            <p:nvPr/>
          </p:nvSpPr>
          <p:spPr>
            <a:xfrm>
              <a:off x="2397954" y="3200400"/>
              <a:ext cx="4114800" cy="748813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47F7DA52-3070-4F55-BC07-2B833342E5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267337"/>
                </p:ext>
              </p:extLst>
            </p:nvPr>
          </p:nvGraphicFramePr>
          <p:xfrm>
            <a:off x="2819400" y="3229052"/>
            <a:ext cx="29718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8" name="Equation" r:id="rId5" imgW="46329600" imgH="10363200" progId="Equation.DSMT4">
                    <p:embed/>
                  </p:oleObj>
                </mc:Choice>
                <mc:Fallback>
                  <p:oleObj name="Equation" r:id="rId5" imgW="46329600" imgH="10363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3229052"/>
                          <a:ext cx="29718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2063847" y="4525765"/>
            <a:ext cx="4794153" cy="748813"/>
            <a:chOff x="2397954" y="4525765"/>
            <a:chExt cx="4794153" cy="7488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97E52-60F5-4023-B06C-701C9AD91552}"/>
                </a:ext>
              </a:extLst>
            </p:cNvPr>
            <p:cNvSpPr/>
            <p:nvPr/>
          </p:nvSpPr>
          <p:spPr>
            <a:xfrm>
              <a:off x="2397954" y="4525765"/>
              <a:ext cx="4794153" cy="748813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AD099DC0-BD48-42CC-A506-122CA6F52F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708607"/>
                </p:ext>
              </p:extLst>
            </p:nvPr>
          </p:nvGraphicFramePr>
          <p:xfrm>
            <a:off x="3090863" y="4557713"/>
            <a:ext cx="3571875" cy="70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9" name="Equation" r:id="rId7" imgW="2171520" imgH="431640" progId="Equation.DSMT4">
                    <p:embed/>
                  </p:oleObj>
                </mc:Choice>
                <mc:Fallback>
                  <p:oleObj name="Equation" r:id="rId7" imgW="2171520" imgH="43164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863" y="4557713"/>
                          <a:ext cx="3571875" cy="700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9A65B-274A-431B-842F-8EC983BAE747}"/>
              </a:ext>
            </a:extLst>
          </p:cNvPr>
          <p:cNvSpPr/>
          <p:nvPr/>
        </p:nvSpPr>
        <p:spPr>
          <a:xfrm>
            <a:off x="2819400" y="5486400"/>
            <a:ext cx="3352800" cy="128719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07584B2-B7DD-4B6E-86AE-D0B786E6A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26117"/>
              </p:ext>
            </p:extLst>
          </p:nvPr>
        </p:nvGraphicFramePr>
        <p:xfrm>
          <a:off x="3053275" y="5479928"/>
          <a:ext cx="2966525" cy="129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9" imgW="42062400" imgH="20116800" progId="Equation.DSMT4">
                  <p:embed/>
                </p:oleObj>
              </mc:Choice>
              <mc:Fallback>
                <p:oleObj name="Equation" r:id="rId9" imgW="42062400" imgH="20116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275" y="5479928"/>
                        <a:ext cx="2966525" cy="1293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6B7E2-3C80-4399-8DB7-80E577E7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1" y="2057400"/>
            <a:ext cx="8360581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2334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Sơ đồ mô phỏng (Dạng chuẩn thứ nhất)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4893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Hãy biểu diễn cách thực hiện hệ thống ở dang chuẩn thứ nhất với hàm truyền sau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29269"/>
              </p:ext>
            </p:extLst>
          </p:nvPr>
        </p:nvGraphicFramePr>
        <p:xfrm>
          <a:off x="3200401" y="2895601"/>
          <a:ext cx="2438400" cy="7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3" imgW="1562040" imgH="419040" progId="Equation.DSMT4">
                  <p:embed/>
                </p:oleObj>
              </mc:Choice>
              <mc:Fallback>
                <p:oleObj name="Equation" r:id="rId3" imgW="1562040" imgH="419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895601"/>
                        <a:ext cx="2438400" cy="709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177F486-57C3-41B4-94D2-5D13090ED573}"/>
              </a:ext>
            </a:extLst>
          </p:cNvPr>
          <p:cNvSpPr/>
          <p:nvPr/>
        </p:nvSpPr>
        <p:spPr>
          <a:xfrm>
            <a:off x="3124200" y="2608264"/>
            <a:ext cx="2286000" cy="820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8000"/>
            <a:ext cx="7981950" cy="118268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GHÉP NỐI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nối hệ thống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-Song song: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EC3EA-FD6D-4CB6-8FED-0B857C068042}"/>
              </a:ext>
            </a:extLst>
          </p:cNvPr>
          <p:cNvSpPr/>
          <p:nvPr/>
        </p:nvSpPr>
        <p:spPr>
          <a:xfrm>
            <a:off x="2971800" y="3733800"/>
            <a:ext cx="3352800" cy="533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A9781-974F-48A4-95FC-8808806C126D}"/>
              </a:ext>
            </a:extLst>
          </p:cNvPr>
          <p:cNvSpPr/>
          <p:nvPr/>
        </p:nvSpPr>
        <p:spPr>
          <a:xfrm>
            <a:off x="2971800" y="5791200"/>
            <a:ext cx="3352800" cy="520699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F12E8D6-A7DF-4210-853B-243038EE4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90996"/>
              </p:ext>
            </p:extLst>
          </p:nvPr>
        </p:nvGraphicFramePr>
        <p:xfrm>
          <a:off x="3429748" y="3860342"/>
          <a:ext cx="2314944" cy="38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3" imgW="32918400" imgH="5486400" progId="Equation.DSMT4">
                  <p:embed/>
                </p:oleObj>
              </mc:Choice>
              <mc:Fallback>
                <p:oleObj name="Equation" r:id="rId3" imgW="32918400" imgH="5486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748" y="3860342"/>
                        <a:ext cx="2314944" cy="385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57AC182-9E65-4E02-82BB-37C145D22FA3}"/>
              </a:ext>
            </a:extLst>
          </p:cNvPr>
          <p:cNvSpPr/>
          <p:nvPr/>
        </p:nvSpPr>
        <p:spPr>
          <a:xfrm>
            <a:off x="3810000" y="24384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EE68D-B23C-44E8-83E8-8BCFD69985C1}"/>
              </a:ext>
            </a:extLst>
          </p:cNvPr>
          <p:cNvSpPr/>
          <p:nvPr/>
        </p:nvSpPr>
        <p:spPr>
          <a:xfrm>
            <a:off x="3810000" y="3245827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4760CD-078C-4505-BC78-6BBD2BCCF3D9}"/>
              </a:ext>
            </a:extLst>
          </p:cNvPr>
          <p:cNvSpPr/>
          <p:nvPr/>
        </p:nvSpPr>
        <p:spPr>
          <a:xfrm>
            <a:off x="5237871" y="2857500"/>
            <a:ext cx="36653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1E44D-4AD5-4C67-B2E9-D825A9ED6876}"/>
              </a:ext>
            </a:extLst>
          </p:cNvPr>
          <p:cNvCxnSpPr>
            <a:cxnSpLocks/>
          </p:cNvCxnSpPr>
          <p:nvPr/>
        </p:nvCxnSpPr>
        <p:spPr>
          <a:xfrm>
            <a:off x="2590800" y="30480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D6E40-B542-4264-9A16-1C1F7140D734}"/>
              </a:ext>
            </a:extLst>
          </p:cNvPr>
          <p:cNvCxnSpPr>
            <a:endCxn id="14" idx="0"/>
          </p:cNvCxnSpPr>
          <p:nvPr/>
        </p:nvCxnSpPr>
        <p:spPr>
          <a:xfrm>
            <a:off x="5421136" y="2608264"/>
            <a:ext cx="0" cy="2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EC15A-2C4A-45B5-932B-ED7FB9F336B6}"/>
              </a:ext>
            </a:extLst>
          </p:cNvPr>
          <p:cNvCxnSpPr>
            <a:cxnSpLocks/>
          </p:cNvCxnSpPr>
          <p:nvPr/>
        </p:nvCxnSpPr>
        <p:spPr>
          <a:xfrm flipV="1">
            <a:off x="5421136" y="3214691"/>
            <a:ext cx="1" cy="2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AC97BD-CB0E-4C2C-B9B7-46A9892A61FD}"/>
              </a:ext>
            </a:extLst>
          </p:cNvPr>
          <p:cNvSpPr txBox="1"/>
          <p:nvPr/>
        </p:nvSpPr>
        <p:spPr>
          <a:xfrm>
            <a:off x="1844134" y="28653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891C6-4674-4E1A-8FFD-CA04F9777425}"/>
              </a:ext>
            </a:extLst>
          </p:cNvPr>
          <p:cNvCxnSpPr>
            <a:stCxn id="14" idx="6"/>
          </p:cNvCxnSpPr>
          <p:nvPr/>
        </p:nvCxnSpPr>
        <p:spPr>
          <a:xfrm>
            <a:off x="5604401" y="3048000"/>
            <a:ext cx="339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01C350-7FA3-4E07-9148-3DF6FBF44DFA}"/>
              </a:ext>
            </a:extLst>
          </p:cNvPr>
          <p:cNvSpPr txBox="1"/>
          <p:nvPr/>
        </p:nvSpPr>
        <p:spPr>
          <a:xfrm>
            <a:off x="6010275" y="2853690"/>
            <a:ext cx="685800" cy="38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257FFF-F937-4A2B-84B4-F7E3748C7973}"/>
              </a:ext>
            </a:extLst>
          </p:cNvPr>
          <p:cNvSpPr txBox="1"/>
          <p:nvPr/>
        </p:nvSpPr>
        <p:spPr>
          <a:xfrm>
            <a:off x="5549086" y="2676318"/>
            <a:ext cx="26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05BB2F-9C7C-4F06-877C-40EBB0B679E9}"/>
              </a:ext>
            </a:extLst>
          </p:cNvPr>
          <p:cNvSpPr txBox="1"/>
          <p:nvPr/>
        </p:nvSpPr>
        <p:spPr>
          <a:xfrm>
            <a:off x="5532946" y="3075781"/>
            <a:ext cx="26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FDFC8-4806-44BC-ACD0-C7770B09E118}"/>
              </a:ext>
            </a:extLst>
          </p:cNvPr>
          <p:cNvSpPr/>
          <p:nvPr/>
        </p:nvSpPr>
        <p:spPr>
          <a:xfrm>
            <a:off x="3147739" y="4922227"/>
            <a:ext cx="818271" cy="461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6F9D6-435D-4881-9F3F-336AB500DEAD}"/>
              </a:ext>
            </a:extLst>
          </p:cNvPr>
          <p:cNvSpPr/>
          <p:nvPr/>
        </p:nvSpPr>
        <p:spPr>
          <a:xfrm>
            <a:off x="4786129" y="4922226"/>
            <a:ext cx="818271" cy="461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FA45F5-4972-4517-920C-431C14277758}"/>
              </a:ext>
            </a:extLst>
          </p:cNvPr>
          <p:cNvCxnSpPr>
            <a:cxnSpLocks/>
          </p:cNvCxnSpPr>
          <p:nvPr/>
        </p:nvCxnSpPr>
        <p:spPr>
          <a:xfrm>
            <a:off x="3966010" y="5181600"/>
            <a:ext cx="820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BA3E5D-9DD0-437F-8F8E-FD5F86514B0A}"/>
              </a:ext>
            </a:extLst>
          </p:cNvPr>
          <p:cNvCxnSpPr>
            <a:cxnSpLocks/>
          </p:cNvCxnSpPr>
          <p:nvPr/>
        </p:nvCxnSpPr>
        <p:spPr>
          <a:xfrm>
            <a:off x="5600215" y="5198012"/>
            <a:ext cx="820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D1C78E-DD87-4D77-99E7-4C3EB65F3F63}"/>
              </a:ext>
            </a:extLst>
          </p:cNvPr>
          <p:cNvCxnSpPr>
            <a:cxnSpLocks/>
          </p:cNvCxnSpPr>
          <p:nvPr/>
        </p:nvCxnSpPr>
        <p:spPr>
          <a:xfrm>
            <a:off x="2453734" y="5180134"/>
            <a:ext cx="670466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9AEB898-D933-4DB5-AE15-FDCB28360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26217"/>
              </p:ext>
            </p:extLst>
          </p:nvPr>
        </p:nvGraphicFramePr>
        <p:xfrm>
          <a:off x="3466613" y="5904303"/>
          <a:ext cx="2133602" cy="41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Equation" r:id="rId5" imgW="29870400" imgH="5486400" progId="Equation.DSMT4">
                  <p:embed/>
                </p:oleObj>
              </mc:Choice>
              <mc:Fallback>
                <p:oleObj name="Equation" r:id="rId5" imgW="29870400" imgH="5486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613" y="5904303"/>
                        <a:ext cx="2133602" cy="410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848077D-F5B0-4BBC-AFC6-4D57EE3E86D0}"/>
              </a:ext>
            </a:extLst>
          </p:cNvPr>
          <p:cNvSpPr txBox="1"/>
          <p:nvPr/>
        </p:nvSpPr>
        <p:spPr>
          <a:xfrm>
            <a:off x="6548620" y="49626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07677A-2EA5-46C0-B28E-64A401773064}"/>
              </a:ext>
            </a:extLst>
          </p:cNvPr>
          <p:cNvSpPr txBox="1"/>
          <p:nvPr/>
        </p:nvSpPr>
        <p:spPr>
          <a:xfrm>
            <a:off x="4031077" y="4799153"/>
            <a:ext cx="685800" cy="38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E560F-566D-4069-BFCF-829716792375}"/>
              </a:ext>
            </a:extLst>
          </p:cNvPr>
          <p:cNvSpPr txBox="1"/>
          <p:nvPr/>
        </p:nvSpPr>
        <p:spPr>
          <a:xfrm>
            <a:off x="1783841" y="50174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-Hãy biểu diễn hệ thống dưới đây thành dạng nối tiếp của các hệ thống con :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80535"/>
              </p:ext>
            </p:extLst>
          </p:nvPr>
        </p:nvGraphicFramePr>
        <p:xfrm>
          <a:off x="2911251" y="2895600"/>
          <a:ext cx="2607274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1562040" imgH="419040" progId="Equation.DSMT4">
                  <p:embed/>
                </p:oleObj>
              </mc:Choice>
              <mc:Fallback>
                <p:oleObj name="Equation" r:id="rId3" imgW="156204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251" y="2895600"/>
                        <a:ext cx="2607274" cy="761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-Hãy tìm hàm truyền của hệ thống: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3435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BIỄU DIỄN HỆ THỐNG LTI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Điểm cực và điểm không 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điểm không: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,...z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điểm cực: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,...p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3CBC1-79FF-43BF-93A1-E9DBF0047653}"/>
              </a:ext>
            </a:extLst>
          </p:cNvPr>
          <p:cNvSpPr/>
          <p:nvPr/>
        </p:nvSpPr>
        <p:spPr>
          <a:xfrm>
            <a:off x="2438400" y="2286000"/>
            <a:ext cx="4038600" cy="914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2BCF4EC-05A8-4C11-A108-A2063534E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89693"/>
              </p:ext>
            </p:extLst>
          </p:nvPr>
        </p:nvGraphicFramePr>
        <p:xfrm>
          <a:off x="2590800" y="2362200"/>
          <a:ext cx="3695700" cy="76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3" imgW="51816000" imgH="10363200" progId="Equation.DSMT4">
                  <p:embed/>
                </p:oleObj>
              </mc:Choice>
              <mc:Fallback>
                <p:oleObj name="Equation" r:id="rId3" imgW="51816000" imgH="10363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3695700" cy="766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58150" cy="115728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Nhắc lại : Ổn định BIBO</a:t>
            </a:r>
          </a:p>
          <a:p>
            <a:pPr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               -Đầu vào bị chặn luôn dẫn đến việc đầu ra cũng bị chặn</a:t>
            </a:r>
          </a:p>
          <a:p>
            <a:pPr>
              <a:buNone/>
            </a:pP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Vị trí các 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cực của H(s) trong miền s xác định 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nếu hệ thống 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ổn định BIBO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hay không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vi-VN" sz="24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-Các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cực đơn : Bậc của các cực là 1</a:t>
            </a:r>
          </a:p>
          <a:p>
            <a:pPr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Các điểm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bội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: các cực có bậc cao hơn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46746"/>
              </p:ext>
            </p:extLst>
          </p:nvPr>
        </p:nvGraphicFramePr>
        <p:xfrm>
          <a:off x="2671102" y="4469405"/>
          <a:ext cx="365349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3" imgW="54254400" imgH="10363200" progId="Equation.DSMT4">
                  <p:embed/>
                </p:oleObj>
              </mc:Choice>
              <mc:Fallback>
                <p:oleObj name="Equation" r:id="rId3" imgW="54254400" imgH="10363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102" y="4469405"/>
                        <a:ext cx="3653497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F79EAE-AE19-41C0-AAE4-A68BD09F60B9}"/>
              </a:ext>
            </a:extLst>
          </p:cNvPr>
          <p:cNvSpPr/>
          <p:nvPr/>
        </p:nvSpPr>
        <p:spPr>
          <a:xfrm>
            <a:off x="2743200" y="2746839"/>
            <a:ext cx="2362200" cy="831273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E9D47A7-5770-48C4-AB22-8D281098E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8563"/>
              </p:ext>
            </p:extLst>
          </p:nvPr>
        </p:nvGraphicFramePr>
        <p:xfrm>
          <a:off x="3048000" y="2753534"/>
          <a:ext cx="1676400" cy="76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5" imgW="22555200" imgH="10972800" progId="Equation.DSMT4">
                  <p:embed/>
                </p:oleObj>
              </mc:Choice>
              <mc:Fallback>
                <p:oleObj name="Equation" r:id="rId5" imgW="22555200" imgH="10972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53534"/>
                        <a:ext cx="1676400" cy="767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404BEA-845D-469E-AD96-1BB2A05A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07044"/>
            <a:ext cx="4458696" cy="3354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6"/>
            <a:ext cx="8229600" cy="563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1: 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điểm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cực đơn nằm ở nửa  bên trái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mặt phẳng  phức  s</a:t>
            </a:r>
            <a:endParaRPr lang="vi-VN" sz="22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8631"/>
              </p:ext>
            </p:extLst>
          </p:nvPr>
        </p:nvGraphicFramePr>
        <p:xfrm>
          <a:off x="685800" y="22098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4" imgW="77114400" imgH="10363200" progId="Equation.DSMT4">
                  <p:embed/>
                </p:oleObj>
              </mc:Choice>
              <mc:Fallback>
                <p:oleObj name="Equation" r:id="rId4" imgW="77114400" imgH="10363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449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38516"/>
              </p:ext>
            </p:extLst>
          </p:nvPr>
        </p:nvGraphicFramePr>
        <p:xfrm>
          <a:off x="762000" y="2928907"/>
          <a:ext cx="3505200" cy="153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6" imgW="46634400" imgH="21640800" progId="Equation.DSMT4">
                  <p:embed/>
                </p:oleObj>
              </mc:Choice>
              <mc:Fallback>
                <p:oleObj name="Equation" r:id="rId6" imgW="46634400" imgH="21640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8907"/>
                        <a:ext cx="3505200" cy="1532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22351"/>
              </p:ext>
            </p:extLst>
          </p:nvPr>
        </p:nvGraphicFramePr>
        <p:xfrm>
          <a:off x="838200" y="4343400"/>
          <a:ext cx="1447800" cy="7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8" imgW="20421600" imgH="10972800" progId="Equation.DSMT4">
                  <p:embed/>
                </p:oleObj>
              </mc:Choice>
              <mc:Fallback>
                <p:oleObj name="Equation" r:id="rId8" imgW="20421600" imgH="10972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1447800" cy="79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1218AD5-4D76-4B02-80A8-C3C62DBE633A}"/>
              </a:ext>
            </a:extLst>
          </p:cNvPr>
          <p:cNvSpPr/>
          <p:nvPr/>
        </p:nvSpPr>
        <p:spPr>
          <a:xfrm>
            <a:off x="685800" y="5180682"/>
            <a:ext cx="7924800" cy="76291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 tất cả các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cực của hệ thống nằm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nửa mặt phẳng bên trái thì hệ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ổn định. 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4A71A4-A011-4238-B866-232525F76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48" y="2147528"/>
            <a:ext cx="3337654" cy="2657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8637"/>
            <a:ext cx="7981950" cy="11620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34350" cy="4576763"/>
          </a:xfrm>
        </p:spPr>
        <p:txBody>
          <a:bodyPr/>
          <a:lstStyle/>
          <a:p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2: các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điểm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cực đơn nằm ở nửa bên phải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mặt phẳng s:</a:t>
            </a:r>
            <a:endParaRPr lang="vi-VN" sz="22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18887"/>
              </p:ext>
            </p:extLst>
          </p:nvPr>
        </p:nvGraphicFramePr>
        <p:xfrm>
          <a:off x="533400" y="2227266"/>
          <a:ext cx="4419600" cy="70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4" imgW="77114400" imgH="10363200" progId="Equation.DSMT4">
                  <p:embed/>
                </p:oleObj>
              </mc:Choice>
              <mc:Fallback>
                <p:oleObj name="Equation" r:id="rId4" imgW="77114400" imgH="10363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7266"/>
                        <a:ext cx="4419600" cy="709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52589"/>
              </p:ext>
            </p:extLst>
          </p:nvPr>
        </p:nvGraphicFramePr>
        <p:xfrm>
          <a:off x="533400" y="3048000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6" imgW="46634400" imgH="21640800" progId="Equation.DSMT4">
                  <p:embed/>
                </p:oleObj>
              </mc:Choice>
              <mc:Fallback>
                <p:oleObj name="Equation" r:id="rId6" imgW="46634400" imgH="21640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34290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5EC771B-574F-48C7-95CD-96572FF44547}"/>
              </a:ext>
            </a:extLst>
          </p:cNvPr>
          <p:cNvSpPr/>
          <p:nvPr/>
        </p:nvSpPr>
        <p:spPr>
          <a:xfrm>
            <a:off x="457200" y="4876800"/>
            <a:ext cx="7848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 có ít nhất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 điểm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cực của hệ thống thuộc nửa mặt phẳng bên phải thì hệ sẽ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không 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ổn định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HAI PHÍA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itchFamily="18" charset="0"/>
              </a:rPr>
              <a:t>Biến đổi Laplace hai phía:</a:t>
            </a:r>
          </a:p>
          <a:p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itchFamily="18" charset="0"/>
              </a:rPr>
              <a:t>       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81922"/>
              </p:ext>
            </p:extLst>
          </p:nvPr>
        </p:nvGraphicFramePr>
        <p:xfrm>
          <a:off x="5867401" y="2286000"/>
          <a:ext cx="1371599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16154400" imgH="4572000" progId="Equation.DSMT4">
                  <p:embed/>
                </p:oleObj>
              </mc:Choice>
              <mc:Fallback>
                <p:oleObj name="Equation" r:id="rId3" imgW="16154400" imgH="4572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286000"/>
                        <a:ext cx="1371599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0900" y="2904151"/>
                <a:ext cx="6705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là một giá trị phức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-s cũng thường được gọi là tần số phức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-Ký hiệu :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2904151"/>
                <a:ext cx="6705600" cy="1015663"/>
              </a:xfrm>
              <a:prstGeom prst="rect">
                <a:avLst/>
              </a:prstGeom>
              <a:blipFill>
                <a:blip r:embed="rId5"/>
                <a:stretch>
                  <a:fillRect l="-1000" t="-3593" b="-958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45720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Miền thời gian và miền phức 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-x(t) : là hàm của thời gian t → x(t) được gọi là tín hiệu trên miền thời gian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(s) : là một hàm của s→ 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(s) được gọi là tín hiệu trên miền 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Miền s cũng được gọi là miền tần số phức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C9611-D4EF-465C-B1F5-4EF846C6C57D}"/>
              </a:ext>
            </a:extLst>
          </p:cNvPr>
          <p:cNvSpPr/>
          <p:nvPr/>
        </p:nvSpPr>
        <p:spPr>
          <a:xfrm>
            <a:off x="1905000" y="2114416"/>
            <a:ext cx="3124200" cy="789736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CAB4579-F257-42AC-8398-0B297873A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52741"/>
              </p:ext>
            </p:extLst>
          </p:nvPr>
        </p:nvGraphicFramePr>
        <p:xfrm>
          <a:off x="2087033" y="2126397"/>
          <a:ext cx="27516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6" imgW="39624000" imgH="10972800" progId="Equation.DSMT4">
                  <p:embed/>
                </p:oleObj>
              </mc:Choice>
              <mc:Fallback>
                <p:oleObj name="Equation" r:id="rId6" imgW="39624000" imgH="10972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033" y="2126397"/>
                        <a:ext cx="275166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3370613-75A0-4728-9DC5-29A93CC8B147}"/>
              </a:ext>
            </a:extLst>
          </p:cNvPr>
          <p:cNvSpPr/>
          <p:nvPr/>
        </p:nvSpPr>
        <p:spPr>
          <a:xfrm>
            <a:off x="2520072" y="3714440"/>
            <a:ext cx="2278939" cy="40036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A4B42-7F9B-47C2-916C-72F19295068F}"/>
              </a:ext>
            </a:extLst>
          </p:cNvPr>
          <p:cNvSpPr/>
          <p:nvPr/>
        </p:nvSpPr>
        <p:spPr>
          <a:xfrm>
            <a:off x="2521661" y="4171640"/>
            <a:ext cx="2278939" cy="40036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56209"/>
              </p:ext>
            </p:extLst>
          </p:nvPr>
        </p:nvGraphicFramePr>
        <p:xfrm>
          <a:off x="2743200" y="3719512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8" imgW="1015920" imgH="482400" progId="Equation.DSMT4">
                  <p:embed/>
                </p:oleObj>
              </mc:Choice>
              <mc:Fallback>
                <p:oleObj name="Equation" r:id="rId8" imgW="1015920" imgH="482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19512"/>
                        <a:ext cx="19050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13435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3 : Các</a:t>
            </a:r>
            <a:r>
              <a:rPr lang="en-US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điểm </a:t>
            </a:r>
            <a:r>
              <a:rPr lang="vi-VN" sz="22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cực đơn nằm trên trục ảo</a:t>
            </a: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05274"/>
              </p:ext>
            </p:extLst>
          </p:nvPr>
        </p:nvGraphicFramePr>
        <p:xfrm>
          <a:off x="780757" y="2277600"/>
          <a:ext cx="4400843" cy="71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3" imgW="77114400" imgH="10363200" progId="Equation.DSMT4">
                  <p:embed/>
                </p:oleObj>
              </mc:Choice>
              <mc:Fallback>
                <p:oleObj name="Equation" r:id="rId3" imgW="77114400" imgH="10363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7" y="2277600"/>
                        <a:ext cx="4400843" cy="71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54391"/>
              </p:ext>
            </p:extLst>
          </p:nvPr>
        </p:nvGraphicFramePr>
        <p:xfrm>
          <a:off x="780757" y="3352800"/>
          <a:ext cx="3486443" cy="74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5" imgW="46634400" imgH="10363200" progId="Equation.DSMT4">
                  <p:embed/>
                </p:oleObj>
              </mc:Choice>
              <mc:Fallback>
                <p:oleObj name="Equation" r:id="rId5" imgW="46634400" imgH="10363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7" y="3352800"/>
                        <a:ext cx="3486443" cy="747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7F7B24C-4FB8-44FA-856B-D421180A6A72}"/>
              </a:ext>
            </a:extLst>
          </p:cNvPr>
          <p:cNvSpPr/>
          <p:nvPr/>
        </p:nvSpPr>
        <p:spPr>
          <a:xfrm>
            <a:off x="609600" y="4724400"/>
            <a:ext cx="7848600" cy="5334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 các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điểm 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cực của hệ thống nằm trên trục ảo, hệ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vi-V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không ổn định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819834"/>
            <a:ext cx="8229600" cy="64633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4 : Các 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điểm bội </a:t>
            </a:r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nằm ở nửa bên trái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mặt phẳng s</a:t>
            </a:r>
            <a:endParaRPr lang="vi-VN" sz="20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5: Các 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cực nằm ở nửa bên phải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mặt phẳng s:</a:t>
            </a:r>
            <a:endParaRPr lang="vi-VN" sz="20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Trường hợp 6: Các </a:t>
            </a:r>
            <a:r>
              <a:rPr lang="en-US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điểm </a:t>
            </a:r>
            <a:r>
              <a:rPr lang="vi-VN" sz="20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cực nằm ở trên trục ảo   </a:t>
            </a:r>
            <a:endParaRPr lang="en-US" sz="20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77015"/>
              </p:ext>
            </p:extLst>
          </p:nvPr>
        </p:nvGraphicFramePr>
        <p:xfrm>
          <a:off x="1600200" y="2037006"/>
          <a:ext cx="4572000" cy="7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3" imgW="60960000" imgH="10363200" progId="Equation.DSMT4">
                  <p:embed/>
                </p:oleObj>
              </mc:Choice>
              <mc:Fallback>
                <p:oleObj name="Equation" r:id="rId3" imgW="60960000" imgH="10363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37006"/>
                        <a:ext cx="4572000" cy="744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77553"/>
              </p:ext>
            </p:extLst>
          </p:nvPr>
        </p:nvGraphicFramePr>
        <p:xfrm>
          <a:off x="1600200" y="3453055"/>
          <a:ext cx="4263684" cy="73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5" imgW="60960000" imgH="10363200" progId="Equation.DSMT4">
                  <p:embed/>
                </p:oleObj>
              </mc:Choice>
              <mc:Fallback>
                <p:oleObj name="Equation" r:id="rId5" imgW="60960000" imgH="10363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53055"/>
                        <a:ext cx="4263684" cy="737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0989"/>
              </p:ext>
            </p:extLst>
          </p:nvPr>
        </p:nvGraphicFramePr>
        <p:xfrm>
          <a:off x="1600200" y="4572000"/>
          <a:ext cx="2892085" cy="74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7" imgW="37490400" imgH="10363200" progId="Equation.DSMT4">
                  <p:embed/>
                </p:oleObj>
              </mc:Choice>
              <mc:Fallback>
                <p:oleObj name="Equation" r:id="rId7" imgW="37490400" imgH="10363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2892085" cy="748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9" imgW="2743200" imgH="4267200" progId="Equation.DSMT4">
                  <p:embed/>
                </p:oleObj>
              </mc:Choice>
              <mc:Fallback>
                <p:oleObj name="Equation" r:id="rId9" imgW="2743200" imgH="42672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66914" y="208746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+mj-lt"/>
              </a:rPr>
              <a:t>Ổn định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9845" y="34822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 ổn định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6914" y="4600249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 ổn định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134350" cy="11572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ỨNG DỤNG: TÍNH ỔN ĐỊNH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       - Kiểm tra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tính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ổn định của hệ sau :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29796"/>
              </p:ext>
            </p:extLst>
          </p:nvPr>
        </p:nvGraphicFramePr>
        <p:xfrm>
          <a:off x="2743200" y="2667000"/>
          <a:ext cx="2362200" cy="80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3" imgW="28956000" imgH="9448800" progId="Equation.DSMT4">
                  <p:embed/>
                </p:oleObj>
              </mc:Choice>
              <mc:Fallback>
                <p:oleObj name="Equation" r:id="rId3" imgW="28956000" imgH="9448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2362200" cy="808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23348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8229600" cy="448151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Miền thời gian và miền s: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x(t) : là hàm của thời gian t → x(t) được gọi là  tín hiệu trên miền thời gian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(s) : là một hàm của s→ 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(s) được gọi là tín hiệu trên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*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 cũng được gọi là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miền tần số phức</a:t>
            </a:r>
          </a:p>
          <a:p>
            <a:pPr>
              <a:buNone/>
            </a:pP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Bằng cách chuyển đổi tín hiệu từ miền thời gian sang miền s, chúng ta có thể đơn giản hóa rất nhiều việc phân tích hệ thống LTI.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Phân tích hệ thống trên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1. Chuyển đổi các tín hiệu trên miền thời gian sang miền s bằng biến đổi Laplace.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diễn việc phân tích hệ thống miền 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3. Chuyển kết quả trên miền s về miền thời gian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HAI PHÍA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-Tìm biến đổi Laplace hai phía của: x(t)=exp(-at)u(t)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Miền hội tụ 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-Phạm vi của s mà biến đổi Laplace của tín hiệu hội tụ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-Biến đổi Laplace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chứa 2 thành phần :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	 *Biểu thức toán học của biến đổi Laplace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*Miền hội tụ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EF8B4-8102-467C-AC26-4BAE8B41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38" y="2174631"/>
            <a:ext cx="6699301" cy="3967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HAI PHÍA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-Tìm biến đổi Laplace hai phía của: x(t)=exp(-at)u(t)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BIẾN ĐỔI LAPLACE: BIẾN ĐỔI LAPLACE HAI PHÍA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en-US" sz="2400" b="1" dirty="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dirty="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biến đổi Laplace hai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x(t)=3exp(-2t)u(t)+4exp(t)u(-t)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A9E94C-C229-4852-8956-25F700D00D23}"/>
</file>

<file path=customXml/itemProps2.xml><?xml version="1.0" encoding="utf-8"?>
<ds:datastoreItem xmlns:ds="http://schemas.openxmlformats.org/officeDocument/2006/customXml" ds:itemID="{A45D522E-EF10-4B0F-99F2-6FC7986D5072}"/>
</file>

<file path=customXml/itemProps3.xml><?xml version="1.0" encoding="utf-8"?>
<ds:datastoreItem xmlns:ds="http://schemas.openxmlformats.org/officeDocument/2006/customXml" ds:itemID="{EF98C1F0-BADA-440B-8BE2-AD048C7EB9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2962</Words>
  <Application>Microsoft Office PowerPoint</Application>
  <PresentationFormat>On-screen Show (4:3)</PresentationFormat>
  <Paragraphs>437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TÍN HIỆU VÀ HỆ THỐNG  CHƯƠNG 3: Phép biến đổi Laplace</vt:lpstr>
      <vt:lpstr>Nội Dung Chính</vt:lpstr>
      <vt:lpstr>Mở Đầu</vt:lpstr>
      <vt:lpstr>Nội Dung Chính</vt:lpstr>
      <vt:lpstr>BIẾN ĐỔI LAPLACE: BIẾN ĐỔI LAPLACE HAI PHÍA</vt:lpstr>
      <vt:lpstr>BIẾN ĐỔI LAPLACE</vt:lpstr>
      <vt:lpstr>BIẾN ĐỔI LAPLACE: BIẾN ĐỔI LAPLACE HAI PHÍA</vt:lpstr>
      <vt:lpstr>BIẾN ĐỔI LAPLACE: BIẾN ĐỔI LAPLACE HAI PHÍA</vt:lpstr>
      <vt:lpstr>BIẾN ĐỔI LAPLACE: BIẾN ĐỔI LAPLACE HAI PHÍA</vt:lpstr>
      <vt:lpstr>BIẾN ĐỔI LAPLACE: BIẾN ĐỔI LAPLACE MỘT PHÍA</vt:lpstr>
      <vt:lpstr>BIẾN ĐỔI LAPLACE: BIẾN ĐỔI LAPLACE MỘT PHÍA </vt:lpstr>
      <vt:lpstr>BIẾN ĐỔI LAPLACE: BIẾN ĐỔI LAPLACE MỘT PHÍA </vt:lpstr>
      <vt:lpstr>BIẾN ĐỔI LAPLACE: BIẾN ĐỔI LAPLACE MỘT PHÍA</vt:lpstr>
      <vt:lpstr>NỘI DUNG CHÍNH</vt:lpstr>
      <vt:lpstr>CÁC TÍNH CHẤT: TUYẾN TÍNH</vt:lpstr>
      <vt:lpstr>CÁC TÍNH CHẤT: DỊCH THỜI GIAN</vt:lpstr>
      <vt:lpstr>CÁC TÍNH CHẤT: DỊCH TRÊN MIỀN S</vt:lpstr>
      <vt:lpstr>CÁC TÍNH CHẤT: CO GIÃN THỜI GIAN</vt:lpstr>
      <vt:lpstr>CÁC TÍNH CHẤT: ĐẠO HÀM TRÊN MIỀN THỜI GIAN</vt:lpstr>
      <vt:lpstr>CÁC TÍNH CHẤT: ĐẠO HÀM TRÊN MIỀN THỜI GIAN</vt:lpstr>
      <vt:lpstr>CÁC TÍNH CHẤT: ĐẠO HÀM TRÊN MIỀN S</vt:lpstr>
      <vt:lpstr>CÁC TÍNH CHẤT: TÍCH CHẬP</vt:lpstr>
      <vt:lpstr>CÁC TÍNH CHẤT: TÍCH PHÂN TRÊN MIỀN THỜI GIAN</vt:lpstr>
      <vt:lpstr>CÁC TÍNH CHẤT: TÍCH CHẬP</vt:lpstr>
      <vt:lpstr>CÁC TÍNH CHẤT: TÍCH CHẬP</vt:lpstr>
      <vt:lpstr>CÁC TÍNH CHẤT: TÍCH CHẬP</vt:lpstr>
      <vt:lpstr>CÁC TÍNH CHẤT: ĐiỀU CHẾ</vt:lpstr>
      <vt:lpstr>CÁC TÍNH CHẤT: ĐIỀU CHẾ</vt:lpstr>
      <vt:lpstr>CÁC TÍNH CHẤT: ĐỊNH LÝ GIÁ TRỊ ĐẦU</vt:lpstr>
      <vt:lpstr>CÁC TÍNH CHẤT: ĐỊNH LÝ GIÁ TRỊ ĐẦU</vt:lpstr>
      <vt:lpstr>TÍNH CHẤT: ĐỊNH LÝ GIÁ TRỊ CUỐI</vt:lpstr>
      <vt:lpstr>TÍNH CHẤT</vt:lpstr>
      <vt:lpstr>NỘI DUNG CHÍNH </vt:lpstr>
      <vt:lpstr>PHÉP BIẾN ĐỔI LAPLACE NGƯỢC</vt:lpstr>
      <vt:lpstr>PHÉP BIẾN ĐỔI LAPLACE NGƯỢC</vt:lpstr>
      <vt:lpstr>PHÉP BIẾN ĐỔI LAPLACE NGƯỢC</vt:lpstr>
      <vt:lpstr>PHÉP BIẾN ĐỔI LAPLACE NGƯỢC</vt:lpstr>
      <vt:lpstr>PHÉP BIẾN ĐỔI LAPLACE NGƯỢC</vt:lpstr>
      <vt:lpstr>NỘI DUNG CHÍNH</vt:lpstr>
      <vt:lpstr>ỨNG DỤNG: BIỄU DIỄN HỆ THỐNG LTI</vt:lpstr>
      <vt:lpstr>ỨNG DỤNG: BIỄU DIỄN HỆ THỐNG LTI</vt:lpstr>
      <vt:lpstr>ỨNG DỤNG: BIỄU DIỄN HỆ THỐNG LTI</vt:lpstr>
      <vt:lpstr>ỨNG DỤNG: GHÉP NỐI HỆ THỐNG</vt:lpstr>
      <vt:lpstr>ỨNG DỤNG: BIỄU DIỄN HỆ THỐNG LTI</vt:lpstr>
      <vt:lpstr>ỨNG DỤNG: BIỄU DIỄN HỆ THỐNG LTI</vt:lpstr>
      <vt:lpstr>ỨNG DỤNG: BIỄU DIỄN HỆ THỐNG LTI</vt:lpstr>
      <vt:lpstr>ỨNG DỤNG: TÍNH ỔN ĐỊNH</vt:lpstr>
      <vt:lpstr>ỨNG DỤNG: TÍNH ỔN ĐỊNH</vt:lpstr>
      <vt:lpstr>ỨNG DỤNG: TÍNH ỔN ĐỊNH</vt:lpstr>
      <vt:lpstr>ỨNG DỤNG: TÍNH ỔN ĐỊNH</vt:lpstr>
      <vt:lpstr>ỨNG DỤNG: TÍNH ỔN ĐỊNH</vt:lpstr>
      <vt:lpstr>ỨNG DỤNG: TÍNH ỔN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PHẦN 3124: TÍN HIỆU VÀ HỆ THỐNG  CHƯƠNG 3:</dc:title>
  <dc:creator>ADMIN</dc:creator>
  <cp:lastModifiedBy>Do Thi Tu Anh</cp:lastModifiedBy>
  <cp:revision>115</cp:revision>
  <dcterms:created xsi:type="dcterms:W3CDTF">2019-04-19T12:24:04Z</dcterms:created>
  <dcterms:modified xsi:type="dcterms:W3CDTF">2020-09-13T12:46:13Z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