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comments/comment19.xml" ContentType="application/vnd.openxmlformats-officedocument.presentationml.comments+xml"/>
  <Override PartName="/ppt/comments/comment20.xml" ContentType="application/vnd.openxmlformats-officedocument.presentationml.comments+xml"/>
  <Override PartName="/ppt/comments/comment21.xml" ContentType="application/vnd.openxmlformats-officedocument.presentationml.comments+xml"/>
  <Override PartName="/ppt/comments/comment22.xml" ContentType="application/vnd.openxmlformats-officedocument.presentationml.comments+xml"/>
  <Override PartName="/ppt/comments/comment23.xml" ContentType="application/vnd.openxmlformats-officedocument.presentationml.comments+xml"/>
  <Override PartName="/ppt/comments/comment24.xml" ContentType="application/vnd.openxmlformats-officedocument.presentationml.comments+xml"/>
  <Override PartName="/ppt/comments/comment25.xml" ContentType="application/vnd.openxmlformats-officedocument.presentationml.comments+xml"/>
  <Override PartName="/ppt/comments/comment26.xml" ContentType="application/vnd.openxmlformats-officedocument.presentationml.comments+xml"/>
  <Override PartName="/ppt/comments/comment27.xml" ContentType="application/vnd.openxmlformats-officedocument.presentationml.comments+xml"/>
  <Override PartName="/ppt/comments/comment28.xml" ContentType="application/vnd.openxmlformats-officedocument.presentationml.comments+xml"/>
  <Override PartName="/ppt/comments/comment29.xml" ContentType="application/vnd.openxmlformats-officedocument.presentationml.comments+xml"/>
  <Override PartName="/ppt/comments/comment30.xml" ContentType="application/vnd.openxmlformats-officedocument.presentationml.comments+xml"/>
  <Override PartName="/ppt/comments/comment31.xml" ContentType="application/vnd.openxmlformats-officedocument.presentationml.comments+xml"/>
  <Override PartName="/ppt/comments/comment32.xml" ContentType="application/vnd.openxmlformats-officedocument.presentationml.comments+xml"/>
  <Override PartName="/ppt/comments/comment33.xml" ContentType="application/vnd.openxmlformats-officedocument.presentationml.comments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333" r:id="rId4"/>
    <p:sldId id="334" r:id="rId5"/>
    <p:sldId id="335" r:id="rId6"/>
    <p:sldId id="336" r:id="rId7"/>
    <p:sldId id="338" r:id="rId8"/>
    <p:sldId id="337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56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7" r:id="rId27"/>
    <p:sldId id="355" r:id="rId28"/>
    <p:sldId id="358" r:id="rId29"/>
    <p:sldId id="359" r:id="rId30"/>
    <p:sldId id="360" r:id="rId31"/>
    <p:sldId id="361" r:id="rId32"/>
    <p:sldId id="363" r:id="rId33"/>
    <p:sldId id="364" r:id="rId34"/>
    <p:sldId id="365" r:id="rId35"/>
    <p:sldId id="366" r:id="rId36"/>
    <p:sldId id="367" r:id="rId37"/>
    <p:sldId id="368" r:id="rId38"/>
    <p:sldId id="36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em Doan" initials="TD" lastIdx="1" clrIdx="0">
    <p:extLst>
      <p:ext uri="{19B8F6BF-5375-455C-9EA6-DF929625EA0E}">
        <p15:presenceInfo xmlns:p15="http://schemas.microsoft.com/office/powerpoint/2012/main" userId="622325d0897945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FF"/>
    <a:srgbClr val="FFFF99"/>
    <a:srgbClr val="130CA4"/>
    <a:srgbClr val="B6B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2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3T19:25:14.044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103C-0F7C-48C6-A631-BF46ABC94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26579-680C-4199-8840-3C15F9CEF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AFD33-129D-4201-8987-763A2FDA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678-AEFB-4C89-87F9-74CD6ADCA5C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15008-3982-4B23-908E-2E4812F42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C09BE-43E7-487F-BBB2-780F5738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8DA5-2E29-4936-9F4A-21F6527C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8EDF-E4E4-4341-80FF-0002DA48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E859E-798A-4439-B2D4-8BE5A3191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3A230-199B-446D-ABBA-D9BCEED81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678-AEFB-4C89-87F9-74CD6ADCA5C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30108-ABC8-4F24-91B6-B03309974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19D8F-09B6-444D-B5B3-ABAF2AEB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8DA5-2E29-4936-9F4A-21F6527C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9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A014C-AF20-40EB-A2B6-3927D4A00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CAA92-9955-40B8-BAE2-2BE96D196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CFFEE-E0AB-4CE1-9C90-4C64E35FD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678-AEFB-4C89-87F9-74CD6ADCA5C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1007F-72BE-41AB-9603-81EAE6D3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DCC50-501E-4EE0-9489-5692605C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8DA5-2E29-4936-9F4A-21F6527C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8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7A475-C287-4BC8-AE20-E679ECBD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ED02B-9E46-41B1-A703-FD96959C1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48994-C3A4-4CA6-8E5E-044CFC84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678-AEFB-4C89-87F9-74CD6ADCA5C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863C9-C047-47CF-94BD-06BFEC8B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2C98F-7D77-46AC-ACF1-85C40E44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8DA5-2E29-4936-9F4A-21F6527C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0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D1005-1E56-453D-9C8C-29C1357D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8FBD8-C5E8-4402-9E8F-3AE8A26B2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16796-B7F1-43A3-B94D-0969B578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678-AEFB-4C89-87F9-74CD6ADCA5C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8FE94-DB93-43CD-A79B-5EE320FC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6BF7B-7708-4912-8647-2B75EF61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8DA5-2E29-4936-9F4A-21F6527C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2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240C3-2A05-432B-867D-4C59E6AC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33F00-4939-41E1-AB74-10FF2FD29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DB4CC-4AE7-4AC2-8986-DA668AECB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2FBBB-6DD0-4B32-BE5C-DE5E0EA6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678-AEFB-4C89-87F9-74CD6ADCA5C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0B707-200C-4A48-AB87-AE8DB307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F9550-0F10-4DBD-A4A9-01814F51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8DA5-2E29-4936-9F4A-21F6527C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2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C3EF9-5A40-4B4F-9CAB-DC48713F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E4507-0A9C-48ED-BB14-59546CF83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CD8AE-A47D-47FF-A637-DA3ED59BC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9378AF-FBA3-4D69-B347-EF8B8136C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82C2DC-4630-46F3-85B2-BB95F05AD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708020-AD48-451E-BF57-12DC3252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678-AEFB-4C89-87F9-74CD6ADCA5C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4CF463-1113-4934-B4EE-B9AC4039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706B3-EB28-4987-85A6-F1C31702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8DA5-2E29-4936-9F4A-21F6527C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3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4428-F01C-4124-B95F-A78444E6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A66C2-AE11-4C9E-BD00-8B408AB0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678-AEFB-4C89-87F9-74CD6ADCA5C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FEAC9-5A68-4904-94A5-57F2A3FD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4176E-6F49-430A-AB60-43CFE59E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8DA5-2E29-4936-9F4A-21F6527C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0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1E3C2D-4EC8-4F07-A882-4127A668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678-AEFB-4C89-87F9-74CD6ADCA5C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4B14A-B274-4186-9E4D-60C19CE6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2E94E-B328-4AA0-8AC2-0E99C3DD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8DA5-2E29-4936-9F4A-21F6527C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8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78264-E2B7-4238-A4A7-60FF1C142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31B23-D8AE-41F2-81AD-F1236D78F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DC1E4-A634-4DE4-93C5-E351DB0B9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5AD0F-E56C-4423-80F8-B9BF4ED2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678-AEFB-4C89-87F9-74CD6ADCA5C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CD02-5C68-422A-A06F-A37BD13E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372C9-758E-4701-871C-A176384F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8DA5-2E29-4936-9F4A-21F6527C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2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BE1BE-1DF5-4976-A6D7-985830973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35AF1-4006-4343-BF2D-563AB6F1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2420B-EE09-4312-8D49-66366A569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12A66-9378-499F-94B5-AE5C8DDC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678-AEFB-4C89-87F9-74CD6ADCA5C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C97E7-FDCC-489B-837D-B72EF3050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AE0FE-5BAF-4F35-A8F1-E3784ADC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8DA5-2E29-4936-9F4A-21F6527C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3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F75F29-C041-4451-8249-969BDB9F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CB33E-4D6B-4F8E-A379-6FD357BA2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0A036-C87B-4FB9-9A60-E214DD571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09678-AEFB-4C89-87F9-74CD6ADCA5C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2A523-014C-4F29-AB6E-FEDAE8D28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7D775-F7EC-4215-94F0-7990C38DD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18DA5-2E29-4936-9F4A-21F6527C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8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7.xml"/><Relationship Id="rId3" Type="http://schemas.openxmlformats.org/officeDocument/2006/relationships/image" Target="../media/image1.jp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.jp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11" Type="http://schemas.openxmlformats.org/officeDocument/2006/relationships/comments" Target="../comments/comment8.xml"/><Relationship Id="rId5" Type="http://schemas.openxmlformats.org/officeDocument/2006/relationships/image" Target="../media/image18.png"/><Relationship Id="rId10" Type="http://schemas.openxmlformats.org/officeDocument/2006/relationships/image" Target="../media/image25.png"/><Relationship Id="rId4" Type="http://schemas.openxmlformats.org/officeDocument/2006/relationships/image" Target="../media/image2.jp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.jp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.jpg"/><Relationship Id="rId9" Type="http://schemas.openxmlformats.org/officeDocument/2006/relationships/comments" Target="../comments/commen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0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1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2.xml"/><Relationship Id="rId5" Type="http://schemas.openxmlformats.org/officeDocument/2006/relationships/image" Target="../media/image22.jp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3.xml"/><Relationship Id="rId5" Type="http://schemas.openxmlformats.org/officeDocument/2006/relationships/image" Target="../media/image23.jp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4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jpg"/><Relationship Id="rId7" Type="http://schemas.openxmlformats.org/officeDocument/2006/relationships/image" Target="../media/image3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comments" Target="../comments/comment15.xml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1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6.xml"/><Relationship Id="rId4" Type="http://schemas.openxmlformats.org/officeDocument/2006/relationships/image" Target="../media/image24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7.xml"/><Relationship Id="rId3" Type="http://schemas.openxmlformats.org/officeDocument/2006/relationships/image" Target="../media/image2.jpg"/><Relationship Id="rId7" Type="http://schemas.openxmlformats.org/officeDocument/2006/relationships/image" Target="../media/image4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8.xml"/><Relationship Id="rId5" Type="http://schemas.openxmlformats.org/officeDocument/2006/relationships/image" Target="../media/image30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9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20.xml"/><Relationship Id="rId5" Type="http://schemas.openxmlformats.org/officeDocument/2006/relationships/image" Target="../media/image48.png"/><Relationship Id="rId4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comments" Target="../comments/comment2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2.xml"/><Relationship Id="rId3" Type="http://schemas.openxmlformats.org/officeDocument/2006/relationships/image" Target="../media/image2.jpg"/><Relationship Id="rId7" Type="http://schemas.openxmlformats.org/officeDocument/2006/relationships/image" Target="../media/image5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4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comments" Target="../comments/comment2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4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5.xml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2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2.jpg"/><Relationship Id="rId7" Type="http://schemas.openxmlformats.org/officeDocument/2006/relationships/image" Target="../media/image59.png"/><Relationship Id="rId12" Type="http://schemas.openxmlformats.org/officeDocument/2006/relationships/comments" Target="../comments/comment2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0.png"/><Relationship Id="rId11" Type="http://schemas.openxmlformats.org/officeDocument/2006/relationships/image" Target="../media/image66.png"/><Relationship Id="rId5" Type="http://schemas.openxmlformats.org/officeDocument/2006/relationships/image" Target="../media/image570.png"/><Relationship Id="rId10" Type="http://schemas.openxmlformats.org/officeDocument/2006/relationships/image" Target="../media/image65.png"/><Relationship Id="rId4" Type="http://schemas.openxmlformats.org/officeDocument/2006/relationships/image" Target="../media/image62.png"/><Relationship Id="rId9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.jpg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68.png"/><Relationship Id="rId4" Type="http://schemas.openxmlformats.org/officeDocument/2006/relationships/image" Target="../media/image2.jpg"/><Relationship Id="rId9" Type="http://schemas.openxmlformats.org/officeDocument/2006/relationships/comments" Target="../comments/comment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9.xml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30.xml"/><Relationship Id="rId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1.jpg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1.png"/><Relationship Id="rId11" Type="http://schemas.openxmlformats.org/officeDocument/2006/relationships/comments" Target="../comments/comment31.xml"/><Relationship Id="rId5" Type="http://schemas.openxmlformats.org/officeDocument/2006/relationships/image" Target="../media/image70.png"/><Relationship Id="rId10" Type="http://schemas.openxmlformats.org/officeDocument/2006/relationships/image" Target="../media/image58.wmf"/><Relationship Id="rId4" Type="http://schemas.openxmlformats.org/officeDocument/2006/relationships/image" Target="../media/image2.jpg"/><Relationship Id="rId9" Type="http://schemas.openxmlformats.org/officeDocument/2006/relationships/oleObject" Target="../embeddings/oleObject15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2.xml"/><Relationship Id="rId3" Type="http://schemas.openxmlformats.org/officeDocument/2006/relationships/image" Target="../media/image2.jpg"/><Relationship Id="rId7" Type="http://schemas.openxmlformats.org/officeDocument/2006/relationships/image" Target="../media/image6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33.xml"/><Relationship Id="rId4" Type="http://schemas.openxmlformats.org/officeDocument/2006/relationships/image" Target="../media/image6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2.xml"/><Relationship Id="rId5" Type="http://schemas.openxmlformats.org/officeDocument/2006/relationships/image" Target="../media/image6.png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3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2.jpg"/><Relationship Id="rId10" Type="http://schemas.openxmlformats.org/officeDocument/2006/relationships/comments" Target="../comments/comment4.xml"/><Relationship Id="rId4" Type="http://schemas.openxmlformats.org/officeDocument/2006/relationships/image" Target="../media/image1.jpg"/><Relationship Id="rId9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jp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10" Type="http://schemas.openxmlformats.org/officeDocument/2006/relationships/comments" Target="../comments/comment5.xml"/><Relationship Id="rId4" Type="http://schemas.openxmlformats.org/officeDocument/2006/relationships/image" Target="../media/image2.jp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comments" Target="../comments/comment6.xml"/><Relationship Id="rId3" Type="http://schemas.openxmlformats.org/officeDocument/2006/relationships/image" Target="../media/image1.jpg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png"/><Relationship Id="rId11" Type="http://schemas.openxmlformats.org/officeDocument/2006/relationships/oleObject" Target="../embeddings/oleObject5.bin"/><Relationship Id="rId5" Type="http://schemas.openxmlformats.org/officeDocument/2006/relationships/image" Target="../media/image19.png"/><Relationship Id="rId10" Type="http://schemas.openxmlformats.org/officeDocument/2006/relationships/image" Target="../media/image9.wmf"/><Relationship Id="rId4" Type="http://schemas.openxmlformats.org/officeDocument/2006/relationships/image" Target="../media/image2.jpg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3930" y="783279"/>
            <a:ext cx="4577268" cy="941568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Engineering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Arkansas </a:t>
            </a:r>
            <a:br>
              <a:rPr lang="en-US" sz="1800" dirty="0"/>
            </a:br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8430177" y="827511"/>
            <a:ext cx="2080985" cy="556856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1347601" y="3459785"/>
            <a:ext cx="9410330" cy="65394"/>
            <a:chOff x="0" y="0"/>
            <a:chExt cx="8153400" cy="9144"/>
          </a:xfrm>
        </p:grpSpPr>
        <p:sp>
          <p:nvSpPr>
            <p:cNvPr id="18" name="Shape 7"/>
            <p:cNvSpPr/>
            <p:nvPr/>
          </p:nvSpPr>
          <p:spPr>
            <a:xfrm>
              <a:off x="0" y="0"/>
              <a:ext cx="8153400" cy="0"/>
            </a:xfrm>
            <a:custGeom>
              <a:avLst/>
              <a:gdLst/>
              <a:ahLst/>
              <a:cxnLst/>
              <a:rect l="0" t="0" r="0" b="0"/>
              <a:pathLst>
                <a:path w="81534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sz="3600"/>
            </a:p>
          </p:txBody>
        </p:sp>
      </p:grpSp>
      <p:sp>
        <p:nvSpPr>
          <p:cNvPr id="7" name="Rectangle 6"/>
          <p:cNvSpPr/>
          <p:nvPr/>
        </p:nvSpPr>
        <p:spPr>
          <a:xfrm>
            <a:off x="3942080" y="751840"/>
            <a:ext cx="6815851" cy="741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345183" y="2239264"/>
            <a:ext cx="9492343" cy="1251712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TÍN HIỆU VÀ HỆ THỐNG</a:t>
            </a:r>
          </a:p>
          <a:p>
            <a:pPr algn="r"/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vi-VN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ƠNG 4: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Fourier</a:t>
            </a:r>
          </a:p>
        </p:txBody>
      </p:sp>
    </p:spTree>
    <p:extLst>
      <p:ext uri="{BB962C8B-B14F-4D97-AF65-F5344CB8AC3E}">
        <p14:creationId xmlns:p14="http://schemas.microsoft.com/office/powerpoint/2010/main" val="105969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CHUỖI FOURIER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105834"/>
            <a:ext cx="9908940" cy="4797545"/>
          </a:xfrm>
        </p:spPr>
        <p:txBody>
          <a:bodyPr>
            <a:normAutofit/>
          </a:bodyPr>
          <a:lstStyle/>
          <a:p>
            <a:pPr algn="l"/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F1CC8B-6A89-4D92-848A-B9AA3F89EEB6}"/>
              </a:ext>
            </a:extLst>
          </p:cNvPr>
          <p:cNvSpPr txBox="1">
            <a:spLocks/>
          </p:cNvSpPr>
          <p:nvPr/>
        </p:nvSpPr>
        <p:spPr>
          <a:xfrm>
            <a:off x="435287" y="1102659"/>
            <a:ext cx="8596668" cy="5109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800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639C6E2-7611-436B-8590-2C5FDCA96A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00867"/>
              </p:ext>
            </p:extLst>
          </p:nvPr>
        </p:nvGraphicFramePr>
        <p:xfrm>
          <a:off x="1107227" y="1757363"/>
          <a:ext cx="28352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5" imgW="1371600" imgH="457200" progId="Equation.DSMT4">
                  <p:embed/>
                </p:oleObj>
              </mc:Choice>
              <mc:Fallback>
                <p:oleObj name="Equation" r:id="rId5" imgW="1371600" imgH="45720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07227" y="1757363"/>
                        <a:ext cx="2835275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7A4C6BA9-C551-4E97-AB84-EB56167BE7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83" y="1469918"/>
            <a:ext cx="4731344" cy="326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85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CHUỖI FOURIER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690" y="1093644"/>
            <a:ext cx="9908940" cy="4797545"/>
          </a:xfrm>
        </p:spPr>
        <p:txBody>
          <a:bodyPr>
            <a:normAutofit/>
          </a:bodyPr>
          <a:lstStyle/>
          <a:p>
            <a:pPr algn="l"/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9FA7DB9-C67C-43EB-A20B-A9BEBB19E0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286" y="1102659"/>
                <a:ext cx="9904467" cy="51098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3400" b="1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Biên </a:t>
                </a:r>
                <a:r>
                  <a:rPr lang="en-US" sz="3400" b="1" dirty="0" err="1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3400" b="1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và pha </a:t>
                </a:r>
                <a:endParaRPr lang="en-US" sz="3400" dirty="0">
                  <a:solidFill>
                    <a:srgbClr val="130CA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số của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chuỗi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Fourier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thường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số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phức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</a:p>
              <a:p>
                <a:pPr algn="l"/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3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US" sz="3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3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</m:d>
                      <m:sSup>
                        <m:sSupPr>
                          <m:ctrlPr>
                            <a:rPr lang="en-US" sz="3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3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Phổ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biên độ : Biên độ như là  một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algn="l"/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</a:p>
              <a:p>
                <a:pPr algn="l"/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Pha như là một hàm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endParaRPr lang="en-US" sz="32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en-US" sz="28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9FA7DB9-C67C-43EB-A20B-A9BEBB19E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86" y="1102659"/>
                <a:ext cx="9904467" cy="5109882"/>
              </a:xfrm>
              <a:prstGeom prst="rect">
                <a:avLst/>
              </a:prstGeom>
              <a:blipFill>
                <a:blip r:embed="rId5"/>
                <a:stretch>
                  <a:fillRect l="-800" t="-2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D3BE45A-D237-451A-9610-18B033E196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812499"/>
              </p:ext>
            </p:extLst>
          </p:nvPr>
        </p:nvGraphicFramePr>
        <p:xfrm>
          <a:off x="6229684" y="2889000"/>
          <a:ext cx="509795" cy="378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6" imgW="291960" imgH="228600" progId="Equation.DSMT4">
                  <p:embed/>
                </p:oleObj>
              </mc:Choice>
              <mc:Fallback>
                <p:oleObj name="Equation" r:id="rId6" imgW="291960" imgH="2286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29684" y="2889000"/>
                        <a:ext cx="509795" cy="3786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4A5BB09-544F-4527-8133-2548424425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695120"/>
              </p:ext>
            </p:extLst>
          </p:nvPr>
        </p:nvGraphicFramePr>
        <p:xfrm>
          <a:off x="4681183" y="4198984"/>
          <a:ext cx="509795" cy="378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8" imgW="291960" imgH="228600" progId="Equation.DSMT4">
                  <p:embed/>
                </p:oleObj>
              </mc:Choice>
              <mc:Fallback>
                <p:oleObj name="Equation" r:id="rId8" imgW="29196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81183" y="4198984"/>
                        <a:ext cx="509795" cy="3786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CC7D9FC-B71F-40AF-B45A-216A8ED9D718}"/>
                  </a:ext>
                </a:extLst>
              </p:cNvPr>
              <p:cNvSpPr/>
              <p:nvPr/>
            </p:nvSpPr>
            <p:spPr>
              <a:xfrm>
                <a:off x="2787500" y="3267667"/>
                <a:ext cx="2403478" cy="843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CC7D9FC-B71F-40AF-B45A-216A8ED9D7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500" y="3267667"/>
                <a:ext cx="2403478" cy="8438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EF0360C-C8AC-48F2-AA8A-6A8460D97610}"/>
                  </a:ext>
                </a:extLst>
              </p:cNvPr>
              <p:cNvSpPr/>
              <p:nvPr/>
            </p:nvSpPr>
            <p:spPr>
              <a:xfrm>
                <a:off x="2501743" y="4744864"/>
                <a:ext cx="2689235" cy="8560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EF0360C-C8AC-48F2-AA8A-6A8460D97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743" y="4744864"/>
                <a:ext cx="2689235" cy="8560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863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CHUỖI FOURIER: MIỀN TẦN SỐ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105834"/>
            <a:ext cx="9908940" cy="4797545"/>
          </a:xfrm>
        </p:spPr>
        <p:txBody>
          <a:bodyPr>
            <a:normAutofit/>
          </a:bodyPr>
          <a:lstStyle/>
          <a:p>
            <a:pPr algn="l"/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F1CC8B-6A89-4D92-848A-B9AA3F89EEB6}"/>
              </a:ext>
            </a:extLst>
          </p:cNvPr>
          <p:cNvSpPr txBox="1">
            <a:spLocks/>
          </p:cNvSpPr>
          <p:nvPr/>
        </p:nvSpPr>
        <p:spPr>
          <a:xfrm>
            <a:off x="435287" y="1102659"/>
            <a:ext cx="8596668" cy="5109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02CBEC8-C868-41D3-AD17-AB75419937B5}"/>
              </a:ext>
            </a:extLst>
          </p:cNvPr>
          <p:cNvSpPr txBox="1">
            <a:spLocks/>
          </p:cNvSpPr>
          <p:nvPr/>
        </p:nvSpPr>
        <p:spPr>
          <a:xfrm>
            <a:off x="604098" y="1102659"/>
            <a:ext cx="9791926" cy="5442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(line spectrum)</a:t>
            </a:r>
            <a:endParaRPr lang="en-US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hòa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s(t)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DE2715B-66A8-475D-B6E8-B938611B12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980215"/>
              </p:ext>
            </p:extLst>
          </p:nvPr>
        </p:nvGraphicFramePr>
        <p:xfrm>
          <a:off x="4037582" y="3634362"/>
          <a:ext cx="509795" cy="378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5" imgW="291960" imgH="228600" progId="Equation.DSMT4">
                  <p:embed/>
                </p:oleObj>
              </mc:Choice>
              <mc:Fallback>
                <p:oleObj name="Equation" r:id="rId5" imgW="291960" imgH="2286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7582" y="3634362"/>
                        <a:ext cx="509795" cy="3786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636C9643-3286-479D-9E15-3139B44F3E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98" y="1715923"/>
            <a:ext cx="11587902" cy="4314182"/>
          </a:xfrm>
          <a:prstGeom prst="rect">
            <a:avLst/>
          </a:prstGeom>
        </p:spPr>
      </p:pic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2ACE9C34-4E7E-4785-97F5-C42E982543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972222"/>
              </p:ext>
            </p:extLst>
          </p:nvPr>
        </p:nvGraphicFramePr>
        <p:xfrm>
          <a:off x="6096000" y="4484736"/>
          <a:ext cx="637071" cy="379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quation" r:id="rId8" imgW="291960" imgH="228600" progId="Equation.DSMT4">
                  <p:embed/>
                </p:oleObj>
              </mc:Choice>
              <mc:Fallback>
                <p:oleObj name="Equation" r:id="rId8" imgW="291960" imgH="2286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324E1E32-354D-4F19-BB70-00997E03B4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0" y="4484736"/>
                        <a:ext cx="637071" cy="3798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2192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CHUỖI FOURIER: MIỀN TẦN SỐ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105835"/>
            <a:ext cx="8150187" cy="4351600"/>
          </a:xfrm>
        </p:spPr>
        <p:txBody>
          <a:bodyPr>
            <a:normAutofit/>
          </a:bodyPr>
          <a:lstStyle/>
          <a:p>
            <a:pPr algn="l"/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C03F39C-C0CD-4FE8-B84D-87F668FB2BF2}"/>
              </a:ext>
            </a:extLst>
          </p:cNvPr>
          <p:cNvSpPr txBox="1">
            <a:spLocks/>
          </p:cNvSpPr>
          <p:nvPr/>
        </p:nvSpPr>
        <p:spPr>
          <a:xfrm>
            <a:off x="435286" y="872197"/>
            <a:ext cx="9331013" cy="5340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nốt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đàn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Piano </a:t>
            </a:r>
            <a:endParaRPr lang="en-US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2CB1E00-4D9E-48FA-BD5E-36A26ABADB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568" y="1340360"/>
            <a:ext cx="7707762" cy="510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2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CHUỖI FOURIER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105834"/>
            <a:ext cx="9908940" cy="4797545"/>
          </a:xfrm>
        </p:spPr>
        <p:txBody>
          <a:bodyPr>
            <a:normAutofit/>
          </a:bodyPr>
          <a:lstStyle/>
          <a:p>
            <a:pPr algn="l"/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F1CC8B-6A89-4D92-848A-B9AA3F89EEB6}"/>
              </a:ext>
            </a:extLst>
          </p:cNvPr>
          <p:cNvSpPr txBox="1">
            <a:spLocks/>
          </p:cNvSpPr>
          <p:nvPr/>
        </p:nvSpPr>
        <p:spPr>
          <a:xfrm>
            <a:off x="435287" y="1102659"/>
            <a:ext cx="8596668" cy="5109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800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CD87ED7-2A92-484A-90B3-585DA6D2FCA5}"/>
                  </a:ext>
                </a:extLst>
              </p:cNvPr>
              <p:cNvSpPr/>
              <p:nvPr/>
            </p:nvSpPr>
            <p:spPr>
              <a:xfrm>
                <a:off x="1020317" y="1288150"/>
                <a:ext cx="6096000" cy="8925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 dụ </a:t>
                </a:r>
              </a:p>
              <a:p>
                <a:r>
                  <a:rPr lang="en-US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 chuỗi Fourier của 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s(t)= exp(j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t)</a:t>
                </a:r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CD87ED7-2A92-484A-90B3-585DA6D2FC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317" y="1288150"/>
                <a:ext cx="6096000" cy="892552"/>
              </a:xfrm>
              <a:prstGeom prst="rect">
                <a:avLst/>
              </a:prstGeom>
              <a:blipFill>
                <a:blip r:embed="rId4"/>
                <a:stretch>
                  <a:fillRect l="-1300" t="-5442" b="-17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063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CHUỖI FOURIER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105834"/>
            <a:ext cx="9908940" cy="4797545"/>
          </a:xfrm>
        </p:spPr>
        <p:txBody>
          <a:bodyPr>
            <a:normAutofit/>
          </a:bodyPr>
          <a:lstStyle/>
          <a:p>
            <a:pPr algn="l"/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F1CC8B-6A89-4D92-848A-B9AA3F89EEB6}"/>
              </a:ext>
            </a:extLst>
          </p:cNvPr>
          <p:cNvSpPr txBox="1">
            <a:spLocks/>
          </p:cNvSpPr>
          <p:nvPr/>
        </p:nvSpPr>
        <p:spPr>
          <a:xfrm>
            <a:off x="435287" y="1102659"/>
            <a:ext cx="8596668" cy="5109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800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8316562-F36C-4AD3-94AF-2DFE084F1A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286" y="1102659"/>
                <a:ext cx="9331013" cy="51098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 dụ </a:t>
                </a:r>
              </a:p>
              <a:p>
                <a:pPr algn="l"/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 chuỗi Fourier của  : s(t)=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B+Acos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endPara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8316562-F36C-4AD3-94AF-2DFE084F1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86" y="1102659"/>
                <a:ext cx="9331013" cy="5109882"/>
              </a:xfrm>
              <a:prstGeom prst="rect">
                <a:avLst/>
              </a:prstGeom>
              <a:blipFill>
                <a:blip r:embed="rId4"/>
                <a:stretch>
                  <a:fillRect l="-849" t="-1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40ECD830-3416-425E-AE9D-91E6289DE3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02" y="1943960"/>
            <a:ext cx="7674712" cy="455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2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CHUỖI FOURIER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F1CC8B-6A89-4D92-848A-B9AA3F89EEB6}"/>
              </a:ext>
            </a:extLst>
          </p:cNvPr>
          <p:cNvSpPr txBox="1">
            <a:spLocks/>
          </p:cNvSpPr>
          <p:nvPr/>
        </p:nvSpPr>
        <p:spPr>
          <a:xfrm>
            <a:off x="435287" y="1102659"/>
            <a:ext cx="8596668" cy="5109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800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D87ED7-2A92-484A-90B3-585DA6D2FCA5}"/>
              </a:ext>
            </a:extLst>
          </p:cNvPr>
          <p:cNvSpPr/>
          <p:nvPr/>
        </p:nvSpPr>
        <p:spPr>
          <a:xfrm>
            <a:off x="1020317" y="1288149"/>
            <a:ext cx="14053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 </a:t>
            </a:r>
          </a:p>
          <a:p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594F7ED-4FC1-4DF1-B9B0-97FBCFDA1D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6881" y="692707"/>
                <a:ext cx="10100194" cy="53226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chuỗi Fourier của  : s</a:t>
                </a:r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0,−</m:t>
                            </m:r>
                            <m:f>
                              <m:fPr>
                                <m:type m:val="li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&lt;−</m:t>
                            </m:r>
                            <m:f>
                              <m:fPr>
                                <m:type m:val="li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US" sz="2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,−</m:t>
                            </m:r>
                            <m:f>
                              <m:fPr>
                                <m:type m:val="li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f>
                              <m:fPr>
                                <m:type m:val="li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US" sz="2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0,</m:t>
                            </m:r>
                            <m:f>
                              <m:fPr>
                                <m:type m:val="li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f>
                              <m:fPr>
                                <m:type m:val="li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US" sz="2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0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endParaRPr lang="en-US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594F7ED-4FC1-4DF1-B9B0-97FBCFDA1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81" y="692707"/>
                <a:ext cx="10100194" cy="5322676"/>
              </a:xfrm>
              <a:prstGeom prst="rect">
                <a:avLst/>
              </a:prstGeom>
              <a:blipFill rotWithShape="1">
                <a:blip r:embed="rId4"/>
                <a:stretch>
                  <a:fillRect t="-1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0F27AB88-2751-4314-A9B3-B9621B12F6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521" y="2021553"/>
            <a:ext cx="9760958" cy="39129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BE9CBD-A15C-4249-A13D-9A91C684725D}"/>
              </a:ext>
            </a:extLst>
          </p:cNvPr>
          <p:cNvSpPr txBox="1"/>
          <p:nvPr/>
        </p:nvSpPr>
        <p:spPr>
          <a:xfrm>
            <a:off x="7489237" y="5599591"/>
            <a:ext cx="2746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/>
              <a:t>Miền</a:t>
            </a:r>
            <a:r>
              <a:rPr lang="en-US" sz="2000" i="1" dirty="0"/>
              <a:t> </a:t>
            </a:r>
            <a:r>
              <a:rPr lang="en-US" sz="2000" i="1" dirty="0" err="1"/>
              <a:t>tần</a:t>
            </a:r>
            <a:r>
              <a:rPr lang="en-US" sz="2000" i="1" dirty="0"/>
              <a:t> </a:t>
            </a:r>
            <a:r>
              <a:rPr lang="en-US" sz="2000" i="1" dirty="0" err="1"/>
              <a:t>số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457317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CHUỖI FOURIER: ĐIỀU KIỆN DIRICHLET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6" y="889865"/>
            <a:ext cx="10866884" cy="535007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6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Fourier,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algn="l"/>
            <a:r>
              <a:rPr lang="en-US" sz="29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ững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Dirichlet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Fourier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Dirichlet 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x(t)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tuyệt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chu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2. x(t)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ữu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chu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3. x(t)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ữu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2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F1CC8B-6A89-4D92-848A-B9AA3F89EEB6}"/>
              </a:ext>
            </a:extLst>
          </p:cNvPr>
          <p:cNvSpPr txBox="1">
            <a:spLocks/>
          </p:cNvSpPr>
          <p:nvPr/>
        </p:nvSpPr>
        <p:spPr>
          <a:xfrm>
            <a:off x="435287" y="1102659"/>
            <a:ext cx="8596668" cy="5109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800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B5DF22F-2FD7-4FCF-86FC-BB53DC22554A}"/>
                  </a:ext>
                </a:extLst>
              </p:cNvPr>
              <p:cNvSpPr/>
              <p:nvPr/>
            </p:nvSpPr>
            <p:spPr>
              <a:xfrm>
                <a:off x="3374390" y="3988973"/>
                <a:ext cx="2186561" cy="72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B5DF22F-2FD7-4FCF-86FC-BB53DC225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390" y="3988973"/>
                <a:ext cx="2186561" cy="724494"/>
              </a:xfrm>
              <a:prstGeom prst="rect">
                <a:avLst/>
              </a:prstGeom>
              <a:blipFill rotWithShape="1">
                <a:blip r:embed="rId4"/>
                <a:stretch>
                  <a:fillRect r="-3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668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8" y="375242"/>
            <a:ext cx="9390230" cy="50225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MỤC LỤC: NỘI DUNG CHÍNH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8" y="1185419"/>
            <a:ext cx="9144000" cy="316045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B6B4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b="1" dirty="0">
                <a:solidFill>
                  <a:srgbClr val="B6B4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Fourier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Fourier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/>
        </p:nvCxnSpPr>
        <p:spPr>
          <a:xfrm>
            <a:off x="339635" y="877493"/>
            <a:ext cx="112863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272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TÍNH CHẤT: TUYẾN TÍNH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105834"/>
            <a:ext cx="9908940" cy="4797545"/>
          </a:xfrm>
        </p:spPr>
        <p:txBody>
          <a:bodyPr>
            <a:normAutofit/>
          </a:bodyPr>
          <a:lstStyle/>
          <a:p>
            <a:pPr algn="l"/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F1CC8B-6A89-4D92-848A-B9AA3F89EEB6}"/>
              </a:ext>
            </a:extLst>
          </p:cNvPr>
          <p:cNvSpPr txBox="1">
            <a:spLocks/>
          </p:cNvSpPr>
          <p:nvPr/>
        </p:nvSpPr>
        <p:spPr>
          <a:xfrm>
            <a:off x="435287" y="1102659"/>
            <a:ext cx="8596668" cy="5109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800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0EBC291-2B80-4EEA-9E92-F85231279302}"/>
              </a:ext>
            </a:extLst>
          </p:cNvPr>
          <p:cNvSpPr txBox="1">
            <a:spLocks/>
          </p:cNvSpPr>
          <p:nvPr/>
        </p:nvSpPr>
        <p:spPr>
          <a:xfrm>
            <a:off x="435286" y="954621"/>
            <a:ext cx="9331013" cy="5257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l"/>
            <a:r>
              <a:rPr 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-Hai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l"/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Fourier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chồng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142E1B70-C9CC-4F1A-B8CF-667B94FF6C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92785" y="4488959"/>
                <a:ext cx="5953649" cy="167081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t">
                <a:normAutofit fontScale="25000" lnSpcReduction="20000"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eaLnBrk="1" hangingPunct="1"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eaLnBrk="1" hangingPunct="1"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eaLnBrk="1" hangingPunct="1"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eaLnBrk="1" hangingPunct="1"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eaLnBrk="1" hangingPunct="1"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eaLnBrk="1" hangingPunct="1"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eaLnBrk="1" hangingPunct="1"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eaLnBrk="1" hangingPunct="1"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8000" b="1" dirty="0"/>
                  <a:t>  If </a:t>
                </a:r>
                <a:br>
                  <a:rPr lang="en-US" sz="8000" dirty="0"/>
                </a:br>
                <a:br>
                  <a:rPr lang="en-US" sz="8000" dirty="0"/>
                </a:br>
                <a:r>
                  <a:rPr lang="en-US" sz="8000" dirty="0"/>
                  <a:t>        </a:t>
                </a:r>
              </a:p>
              <a:p>
                <a:r>
                  <a:rPr lang="en-US" sz="8000" b="1" dirty="0"/>
                  <a:t>  then </a:t>
                </a:r>
                <a:br>
                  <a:rPr lang="en-US" dirty="0"/>
                </a:br>
                <a:br>
                  <a:rPr lang="en-US" sz="9600" dirty="0"/>
                </a:br>
                <a:r>
                  <a:rPr lang="en-US" sz="9600" dirty="0"/>
                  <a:t> 			</a:t>
                </a:r>
                <a:r>
                  <a:rPr lang="en-US" sz="8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80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8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x(t)+k</a:t>
                </a:r>
                <a:r>
                  <a:rPr lang="en-US" sz="80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8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y(t)=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8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8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8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8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br>
                  <a:rPr lang="en-US" sz="8000" dirty="0"/>
                </a:br>
                <a:br>
                  <a:rPr lang="en-US" sz="8000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42E1B70-C9CC-4F1A-B8CF-667B94FF6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85" y="4488959"/>
                <a:ext cx="5953649" cy="1670816"/>
              </a:xfrm>
              <a:prstGeom prst="rect">
                <a:avLst/>
              </a:prstGeom>
              <a:blipFill rotWithShape="1">
                <a:blip r:embed="rId4"/>
                <a:stretch>
                  <a:fillRect l="-1534" t="-5091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4E0A970-085C-4E38-A7C2-DB56DD4BAA5C}"/>
                  </a:ext>
                </a:extLst>
              </p:cNvPr>
              <p:cNvSpPr/>
              <p:nvPr/>
            </p:nvSpPr>
            <p:spPr>
              <a:xfrm>
                <a:off x="5676479" y="1181615"/>
                <a:ext cx="1241563" cy="5675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0" dirty="0"/>
                  <a:t>T</a:t>
                </a:r>
                <a:r>
                  <a:rPr lang="en-US" sz="2000" baseline="-25000" dirty="0"/>
                  <a:t>0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𝛺</m:t>
                            </m:r>
                          </m:e>
                          <m:sub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4E0A970-085C-4E38-A7C2-DB56DD4BAA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479" y="1181615"/>
                <a:ext cx="1241563" cy="567528"/>
              </a:xfrm>
              <a:prstGeom prst="rect">
                <a:avLst/>
              </a:prstGeom>
              <a:blipFill>
                <a:blip r:embed="rId5"/>
                <a:stretch>
                  <a:fillRect l="-4902"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FDE9E44-110A-44D6-A660-137F0510C428}"/>
                  </a:ext>
                </a:extLst>
              </p:cNvPr>
              <p:cNvSpPr/>
              <p:nvPr/>
            </p:nvSpPr>
            <p:spPr>
              <a:xfrm>
                <a:off x="1672869" y="1874534"/>
                <a:ext cx="2633734" cy="10297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=−∞</m:t>
                                </m:r>
                              </m:sub>
                              <m:sup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+∞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𝑗𝑛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𝛺</m:t>
                                        </m:r>
                                      </m:e>
                                      <m:sub>
                                        <m:r>
                                          <a:rPr lang="en-US" sz="2000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nary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FDE9E44-110A-44D6-A660-137F0510C4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869" y="1874534"/>
                <a:ext cx="2633734" cy="10297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D541657-7361-45E1-9FA7-482FADA77FF1}"/>
                  </a:ext>
                </a:extLst>
              </p:cNvPr>
              <p:cNvSpPr/>
              <p:nvPr/>
            </p:nvSpPr>
            <p:spPr>
              <a:xfrm>
                <a:off x="5974787" y="1915474"/>
                <a:ext cx="2634888" cy="9478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𝑗𝑛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𝛺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D541657-7361-45E1-9FA7-482FADA77F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787" y="1915474"/>
                <a:ext cx="2634888" cy="9478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1FC8E72-8D7A-40DA-8345-024225485332}"/>
                  </a:ext>
                </a:extLst>
              </p:cNvPr>
              <p:cNvSpPr/>
              <p:nvPr/>
            </p:nvSpPr>
            <p:spPr>
              <a:xfrm>
                <a:off x="2358897" y="3499942"/>
                <a:ext cx="4879669" cy="712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x(t)+k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y(t)=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𝑗𝑛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𝛺</m:t>
                                    </m:r>
                                  </m:e>
                                  <m:sub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1FC8E72-8D7A-40DA-8345-0242254853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897" y="3499942"/>
                <a:ext cx="4879669" cy="712311"/>
              </a:xfrm>
              <a:prstGeom prst="rect">
                <a:avLst/>
              </a:prstGeom>
              <a:blipFill>
                <a:blip r:embed="rId8"/>
                <a:stretch>
                  <a:fillRect l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7C2AA5A-F9AA-4909-BD29-ED77E6353D03}"/>
                  </a:ext>
                </a:extLst>
              </p:cNvPr>
              <p:cNvSpPr/>
              <p:nvPr/>
            </p:nvSpPr>
            <p:spPr>
              <a:xfrm>
                <a:off x="3630933" y="4782937"/>
                <a:ext cx="14995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⇔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7C2AA5A-F9AA-4909-BD29-ED77E6353D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933" y="4782937"/>
                <a:ext cx="1499578" cy="400110"/>
              </a:xfrm>
              <a:prstGeom prst="rect">
                <a:avLst/>
              </a:prstGeom>
              <a:blipFill>
                <a:blip r:embed="rId9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6FD63CE-D43D-42A4-96A2-DC92C4DE326E}"/>
                  </a:ext>
                </a:extLst>
              </p:cNvPr>
              <p:cNvSpPr/>
              <p:nvPr/>
            </p:nvSpPr>
            <p:spPr>
              <a:xfrm>
                <a:off x="6670435" y="4811586"/>
                <a:ext cx="157611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⇔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6FD63CE-D43D-42A4-96A2-DC92C4DE32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435" y="4811586"/>
                <a:ext cx="1576113" cy="400110"/>
              </a:xfrm>
              <a:prstGeom prst="rect">
                <a:avLst/>
              </a:prstGeom>
              <a:blipFill>
                <a:blip r:embed="rId10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246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8" y="375242"/>
            <a:ext cx="9390230" cy="50225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NỘI DUNG CHÍNH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8" y="1185419"/>
            <a:ext cx="9144000" cy="316045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Fourier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Fourier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endParaRPr lang="en-US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/>
        </p:nvCxnSpPr>
        <p:spPr>
          <a:xfrm>
            <a:off x="339635" y="877493"/>
            <a:ext cx="112863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031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TÍNH CHẤT : ĐỐI XỨNG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105834"/>
            <a:ext cx="9908940" cy="4797545"/>
          </a:xfrm>
        </p:spPr>
        <p:txBody>
          <a:bodyPr>
            <a:normAutofit/>
          </a:bodyPr>
          <a:lstStyle/>
          <a:p>
            <a:pPr algn="l"/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F1CC8B-6A89-4D92-848A-B9AA3F89EEB6}"/>
              </a:ext>
            </a:extLst>
          </p:cNvPr>
          <p:cNvSpPr txBox="1">
            <a:spLocks/>
          </p:cNvSpPr>
          <p:nvPr/>
        </p:nvSpPr>
        <p:spPr>
          <a:xfrm>
            <a:off x="435287" y="1102659"/>
            <a:ext cx="8596668" cy="5109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800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CCC093-5353-4F5E-9FCB-5F72E2E8A1E8}"/>
              </a:ext>
            </a:extLst>
          </p:cNvPr>
          <p:cNvSpPr txBox="1">
            <a:spLocks/>
          </p:cNvSpPr>
          <p:nvPr/>
        </p:nvSpPr>
        <p:spPr>
          <a:xfrm>
            <a:off x="435287" y="954621"/>
            <a:ext cx="10493970" cy="5136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xứng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chẵn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x(t) = x(-t)</a:t>
            </a:r>
          </a:p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lẻ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x(t) = - x(-t)</a:t>
            </a:r>
          </a:p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Fourier  </a:t>
            </a:r>
            <a:endParaRPr lang="en-US" sz="2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6E808C-8C62-412B-8CC1-3C79656EFD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018" y="2676880"/>
            <a:ext cx="8190540" cy="314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99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TÍNH CHẤT : ĐỐI XỨNG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284701"/>
            <a:ext cx="9908940" cy="4618678"/>
          </a:xfrm>
        </p:spPr>
        <p:txBody>
          <a:bodyPr>
            <a:normAutofit/>
          </a:bodyPr>
          <a:lstStyle/>
          <a:p>
            <a:pPr algn="l"/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F1CC8B-6A89-4D92-848A-B9AA3F89EEB6}"/>
              </a:ext>
            </a:extLst>
          </p:cNvPr>
          <p:cNvSpPr txBox="1">
            <a:spLocks/>
          </p:cNvSpPr>
          <p:nvPr/>
        </p:nvSpPr>
        <p:spPr>
          <a:xfrm>
            <a:off x="435287" y="1102659"/>
            <a:ext cx="8596668" cy="5109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800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D001C95-C833-4FC3-A56E-1FB975F27C95}"/>
              </a:ext>
            </a:extLst>
          </p:cNvPr>
          <p:cNvSpPr txBox="1">
            <a:spLocks/>
          </p:cNvSpPr>
          <p:nvPr/>
        </p:nvSpPr>
        <p:spPr>
          <a:xfrm>
            <a:off x="435286" y="935445"/>
            <a:ext cx="10974835" cy="5156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Fourier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xứng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chẵn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chẵn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Fourier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xứng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lẻ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lẻ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algn="l"/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F19A934-16F6-45FA-B8CA-B941B99F2FF1}"/>
                  </a:ext>
                </a:extLst>
              </p:cNvPr>
              <p:cNvSpPr/>
              <p:nvPr/>
            </p:nvSpPr>
            <p:spPr>
              <a:xfrm>
                <a:off x="647949" y="1976717"/>
                <a:ext cx="4080891" cy="1021171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rgbClr val="FFFF0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x(t)=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𝛺</m:t>
                                </m:r>
                              </m:e>
                              <m: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F19A934-16F6-45FA-B8CA-B941B99F2F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49" y="1976717"/>
                <a:ext cx="4080891" cy="102117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ECBBF52-1915-4359-AB27-6904DF1472E7}"/>
                  </a:ext>
                </a:extLst>
              </p:cNvPr>
              <p:cNvSpPr/>
              <p:nvPr/>
            </p:nvSpPr>
            <p:spPr>
              <a:xfrm>
                <a:off x="5668970" y="1976717"/>
                <a:ext cx="4370196" cy="1021171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rgbClr val="FFFF66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f>
                          <m:fPr>
                            <m:type m:val="li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𝛺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ECBBF52-1915-4359-AB27-6904DF147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970" y="1976717"/>
                <a:ext cx="4370196" cy="102117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752C7C9-2E97-4490-B492-14E7E00734E8}"/>
                  </a:ext>
                </a:extLst>
              </p:cNvPr>
              <p:cNvSpPr/>
              <p:nvPr/>
            </p:nvSpPr>
            <p:spPr>
              <a:xfrm>
                <a:off x="706225" y="4592112"/>
                <a:ext cx="4022615" cy="1062317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rgbClr val="FFFF0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x(t)=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n-US" sz="2400" b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𝛺</m:t>
                                </m:r>
                              </m:e>
                              <m:sub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752C7C9-2E97-4490-B492-14E7E0073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25" y="4592112"/>
                <a:ext cx="4022615" cy="106231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A60894-BA73-42A4-ADC9-204B7C3664E2}"/>
                  </a:ext>
                </a:extLst>
              </p:cNvPr>
              <p:cNvSpPr/>
              <p:nvPr/>
            </p:nvSpPr>
            <p:spPr>
              <a:xfrm>
                <a:off x="5736051" y="4588871"/>
                <a:ext cx="4435991" cy="1062317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rgbClr val="FFFF0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f>
                          <m:fPr>
                            <m:type m:val="li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𝛺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8A60894-BA73-42A4-ADC9-204B7C3664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051" y="4588871"/>
                <a:ext cx="4435991" cy="106231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201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TÍNH CHẤT : ĐỐI XỨNG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105834"/>
            <a:ext cx="9908940" cy="4797545"/>
          </a:xfrm>
        </p:spPr>
        <p:txBody>
          <a:bodyPr>
            <a:normAutofit/>
          </a:bodyPr>
          <a:lstStyle/>
          <a:p>
            <a:pPr algn="l"/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F1CC8B-6A89-4D92-848A-B9AA3F89EEB6}"/>
              </a:ext>
            </a:extLst>
          </p:cNvPr>
          <p:cNvSpPr txBox="1">
            <a:spLocks/>
          </p:cNvSpPr>
          <p:nvPr/>
        </p:nvSpPr>
        <p:spPr>
          <a:xfrm>
            <a:off x="435287" y="1102659"/>
            <a:ext cx="8596668" cy="5109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800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6D6B85D3-C3F0-4D5C-A448-8E3DBD161E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4967" y="975360"/>
                <a:ext cx="5162873" cy="1930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14400" lvl="1" indent="-457200" algn="l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 </a:t>
                </a:r>
                <a:r>
                  <a:rPr lang="en-US" sz="2400" b="1" dirty="0" err="1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US" sz="2400" b="1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</a:p>
              <a:p>
                <a:pPr lvl="1" algn="l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x(t)=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f>
                              <m:fPr>
                                <m:type m:val="li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D6B85D3-C3F0-4D5C-A448-8E3DBD161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67" y="975360"/>
                <a:ext cx="5162873" cy="1930400"/>
              </a:xfrm>
              <a:prstGeom prst="rect">
                <a:avLst/>
              </a:prstGeom>
              <a:blipFill rotWithShape="1">
                <a:blip r:embed="rId4"/>
                <a:stretch>
                  <a:fillRect t="-4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31E2B219-0405-4352-A823-F88050E6A0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386" y="1328655"/>
            <a:ext cx="5125362" cy="308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08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197" y="250317"/>
            <a:ext cx="888436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TÍNH CHẤT: SỰ DỊCH THỜI GIAN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105834"/>
            <a:ext cx="9908940" cy="4797545"/>
          </a:xfrm>
        </p:spPr>
        <p:txBody>
          <a:bodyPr>
            <a:normAutofit/>
          </a:bodyPr>
          <a:lstStyle/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F1CC8B-6A89-4D92-848A-B9AA3F89EEB6}"/>
              </a:ext>
            </a:extLst>
          </p:cNvPr>
          <p:cNvSpPr txBox="1">
            <a:spLocks/>
          </p:cNvSpPr>
          <p:nvPr/>
        </p:nvSpPr>
        <p:spPr>
          <a:xfrm>
            <a:off x="435287" y="1102659"/>
            <a:ext cx="8596668" cy="5109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800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1DB3D58A-F0A5-4AFB-B630-60DF1BE38B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286" y="954620"/>
                <a:ext cx="9791113" cy="51121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14400" lvl="1" indent="-457200" algn="l">
                  <a:buFont typeface="Arial" panose="020B0604020202020204" pitchFamily="34" charset="0"/>
                  <a:buChar char="•"/>
                </a:pPr>
                <a:r>
                  <a:rPr lang="en-US" sz="2600" b="1" dirty="0" err="1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2600" b="1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b="1" dirty="0" err="1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2600" b="1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b="1" dirty="0" err="1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endParaRPr lang="en-US" sz="2600" b="1" dirty="0">
                  <a:solidFill>
                    <a:srgbClr val="130CA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l">
                  <a:buFontTx/>
                  <a:buChar char="-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 x(t)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chuỗi Fourier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x(t-t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chuỗi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𝑗𝑛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𝛺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1" algn="l">
                  <a:buFontTx/>
                  <a:buChar char="-"/>
                </a:pP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l"/>
                <a:endParaRPr lang="en-US" sz="2800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8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*Chứng minh:</a:t>
                </a:r>
                <a:endParaRPr lang="en-US" sz="2800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DB3D58A-F0A5-4AFB-B630-60DF1BE38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86" y="954620"/>
                <a:ext cx="9791113" cy="5112175"/>
              </a:xfrm>
              <a:prstGeom prst="rect">
                <a:avLst/>
              </a:prstGeom>
              <a:blipFill rotWithShape="1">
                <a:blip r:embed="rId4"/>
                <a:stretch>
                  <a:fillRect l="-1308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2F1909D-2E5B-49BF-9187-2E25D2060A91}"/>
                  </a:ext>
                </a:extLst>
              </p:cNvPr>
              <p:cNvSpPr/>
              <p:nvPr/>
            </p:nvSpPr>
            <p:spPr>
              <a:xfrm>
                <a:off x="1223889" y="1832835"/>
                <a:ext cx="7496041" cy="778285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rgbClr val="FFFF0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x(t)</a:t>
                </a:r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x(t-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𝑗𝑛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𝛺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2F1909D-2E5B-49BF-9187-2E25D2060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889" y="1832835"/>
                <a:ext cx="7496041" cy="778285"/>
              </a:xfrm>
              <a:prstGeom prst="rect">
                <a:avLst/>
              </a:prstGeom>
              <a:blipFill rotWithShape="1">
                <a:blip r:embed="rId5"/>
                <a:stretch>
                  <a:fillRect t="-4688" b="-27344"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619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6265" y="250317"/>
            <a:ext cx="8870293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TÍNH CHẤT: ĐỊNH LÝ PARSEVAL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83437" y="750234"/>
                <a:ext cx="9908940" cy="4797545"/>
              </a:xfrm>
            </p:spPr>
            <p:txBody>
              <a:bodyPr>
                <a:normAutofit/>
              </a:bodyPr>
              <a:lstStyle/>
              <a:p>
                <a:pPr algn="l"/>
                <a:endParaRPr lang="en-US" sz="2000" b="1" i="1" dirty="0">
                  <a:solidFill>
                    <a:srgbClr val="130CA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US" sz="2400" b="1" dirty="0" err="1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Nhắc</a:t>
                </a:r>
                <a:r>
                  <a:rPr lang="en-US" sz="2400" b="1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lại</a:t>
                </a:r>
                <a:r>
                  <a:rPr lang="en-US" sz="2400" b="1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en-US" sz="2400" b="1" dirty="0" err="1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2400" b="1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2400" b="1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của tín hiệu </a:t>
                </a:r>
                <a:r>
                  <a:rPr lang="en-US" sz="2400" b="1" dirty="0" err="1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tuần</a:t>
                </a:r>
                <a:r>
                  <a:rPr lang="en-US" sz="2400" b="1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hoàn</a:t>
                </a:r>
                <a:endParaRPr lang="en-US" sz="2400" b="1" dirty="0">
                  <a:solidFill>
                    <a:srgbClr val="130CA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6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limLoc m:val="undOvr"/>
                        <m:grow m:val="on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2600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 lý </a:t>
                </a:r>
                <a:r>
                  <a:rPr lang="en-US" sz="2400" b="1" dirty="0" err="1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Parseval’s</a:t>
                </a:r>
                <a:endParaRPr lang="en-US" sz="2400" b="1" dirty="0">
                  <a:solidFill>
                    <a:srgbClr val="130CA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l">
                  <a:buFont typeface="Wingdings" panose="05000000000000000000" pitchFamily="2" charset="2"/>
                  <a:buChar char="q"/>
                </a:pPr>
                <a:endParaRPr lang="en-US" sz="2600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l">
                  <a:buFont typeface="Wingdings" panose="05000000000000000000" pitchFamily="2" charset="2"/>
                  <a:buChar char="q"/>
                </a:pPr>
                <a:endParaRPr lang="en-US" sz="2600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l"/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l"/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l"/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l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*Chứng minh </a:t>
                </a:r>
                <a:endParaRPr lang="en-US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8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200" b="1" i="1" dirty="0">
                  <a:solidFill>
                    <a:srgbClr val="130CA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83437" y="750234"/>
                <a:ext cx="9908940" cy="4797545"/>
              </a:xfrm>
              <a:blipFill rotWithShape="1">
                <a:blip r:embed="rId2"/>
                <a:stretch>
                  <a:fillRect l="-1292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F1CC8B-6A89-4D92-848A-B9AA3F89EEB6}"/>
              </a:ext>
            </a:extLst>
          </p:cNvPr>
          <p:cNvSpPr txBox="1">
            <a:spLocks/>
          </p:cNvSpPr>
          <p:nvPr/>
        </p:nvSpPr>
        <p:spPr>
          <a:xfrm>
            <a:off x="435287" y="1102659"/>
            <a:ext cx="8596668" cy="5109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800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D4ABB10-AB91-4FFC-B822-EC036F157DE3}"/>
                  </a:ext>
                </a:extLst>
              </p:cNvPr>
              <p:cNvSpPr/>
              <p:nvPr/>
            </p:nvSpPr>
            <p:spPr>
              <a:xfrm>
                <a:off x="3207597" y="2525158"/>
                <a:ext cx="5082161" cy="1645920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x(t)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limLoc m:val="undOvr"/>
                        <m:grow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=−∞</m:t>
                            </m:r>
                          </m:sub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+∞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D4ABB10-AB91-4FFC-B822-EC036F157D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597" y="2525158"/>
                <a:ext cx="5082161" cy="1645920"/>
              </a:xfrm>
              <a:prstGeom prst="rect">
                <a:avLst/>
              </a:prstGeom>
              <a:blipFill rotWithShape="1">
                <a:blip r:embed="rId5"/>
                <a:stretch>
                  <a:fillRect l="-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0D63F8A2-DB7C-442A-A629-D7249F3C2DBB}"/>
              </a:ext>
            </a:extLst>
          </p:cNvPr>
          <p:cNvSpPr/>
          <p:nvPr/>
        </p:nvSpPr>
        <p:spPr>
          <a:xfrm>
            <a:off x="1833592" y="5202510"/>
            <a:ext cx="8524816" cy="668006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sz="1400" dirty="0"/>
            </a:br>
            <a:r>
              <a:rPr lang="en-US" sz="1400" dirty="0"/>
              <a:t>       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68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TÍNH CHẤT: ĐỊNH LÝ PARSEVAL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105834"/>
            <a:ext cx="9908940" cy="4797545"/>
          </a:xfrm>
        </p:spPr>
        <p:txBody>
          <a:bodyPr>
            <a:normAutofit/>
          </a:bodyPr>
          <a:lstStyle/>
          <a:p>
            <a:pPr algn="l"/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F1CC8B-6A89-4D92-848A-B9AA3F89EEB6}"/>
              </a:ext>
            </a:extLst>
          </p:cNvPr>
          <p:cNvSpPr txBox="1">
            <a:spLocks/>
          </p:cNvSpPr>
          <p:nvPr/>
        </p:nvSpPr>
        <p:spPr>
          <a:xfrm>
            <a:off x="435287" y="1102659"/>
            <a:ext cx="8596668" cy="5109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800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CFF1444-1A35-4641-A6D1-E16806361992}"/>
              </a:ext>
            </a:extLst>
          </p:cNvPr>
          <p:cNvSpPr txBox="1">
            <a:spLocks/>
          </p:cNvSpPr>
          <p:nvPr/>
        </p:nvSpPr>
        <p:spPr>
          <a:xfrm>
            <a:off x="435286" y="935445"/>
            <a:ext cx="10736395" cy="5156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1" algn="l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Parseval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l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1A3DFD5A-366C-417D-893D-39FB0F2D28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102452"/>
              </p:ext>
            </p:extLst>
          </p:nvPr>
        </p:nvGraphicFramePr>
        <p:xfrm>
          <a:off x="4644390" y="1843333"/>
          <a:ext cx="2101850" cy="418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5" imgW="1054080" imgH="228600" progId="Equation.DSMT4">
                  <p:embed/>
                </p:oleObj>
              </mc:Choice>
              <mc:Fallback>
                <p:oleObj name="Equation" r:id="rId5" imgW="1054080" imgH="2286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4390" y="1843333"/>
                        <a:ext cx="2101850" cy="4189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9172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8" y="375242"/>
            <a:ext cx="9390230" cy="50225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NỘI DUNG CHÍNH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8" y="1185419"/>
            <a:ext cx="9144000" cy="316045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B6B4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b="1" dirty="0">
                <a:solidFill>
                  <a:srgbClr val="B6B4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Fourier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B6B4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solidFill>
                  <a:srgbClr val="B6B4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B6B4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b="1" dirty="0">
                <a:solidFill>
                  <a:srgbClr val="B6B4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B6B4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b="1" dirty="0">
                <a:solidFill>
                  <a:srgbClr val="B6B4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B6B4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solidFill>
                  <a:srgbClr val="B6B4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B6B4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b="1" dirty="0">
                <a:solidFill>
                  <a:srgbClr val="B6B4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Fourier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B6B4E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endParaRPr lang="en-US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/>
        </p:nvCxnSpPr>
        <p:spPr>
          <a:xfrm>
            <a:off x="339635" y="877493"/>
            <a:ext cx="112863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312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TÍN HIỆU VÀO TUẦN HOÀN: TÍN HIỆU MŨ PHỨC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105834"/>
            <a:ext cx="9908940" cy="4797545"/>
          </a:xfrm>
        </p:spPr>
        <p:txBody>
          <a:bodyPr>
            <a:normAutofit/>
          </a:bodyPr>
          <a:lstStyle/>
          <a:p>
            <a:pPr algn="l"/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F1CC8B-6A89-4D92-848A-B9AA3F89EEB6}"/>
              </a:ext>
            </a:extLst>
          </p:cNvPr>
          <p:cNvSpPr txBox="1">
            <a:spLocks/>
          </p:cNvSpPr>
          <p:nvPr/>
        </p:nvSpPr>
        <p:spPr>
          <a:xfrm>
            <a:off x="435287" y="1102659"/>
            <a:ext cx="8596668" cy="5109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800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02CB626-FC39-42FB-ADB4-EF66AD0669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7896" y="954621"/>
                <a:ext cx="9157252" cy="57688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14400" lvl="1" indent="-457200" algn="l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Hệ thống LTI  với tín hiệu đầu vào là </a:t>
                </a:r>
                <a:r>
                  <a:rPr lang="en-US" sz="2400" b="1" dirty="0" err="1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2400" b="1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mũ</a:t>
                </a:r>
                <a:r>
                  <a:rPr lang="en-US" sz="2400" b="1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phức  </a:t>
                </a:r>
              </a:p>
              <a:p>
                <a:pPr lvl="1" algn="l"/>
                <a:endParaRPr lang="en-US" sz="2600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l">
                  <a:buFont typeface="Wingdings" panose="05000000000000000000" pitchFamily="2" charset="2"/>
                  <a:buChar char="q"/>
                </a:pPr>
                <a:endParaRPr lang="en-US" sz="2600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l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y(t)= x(t)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h(t)=h(t)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x(t)</a:t>
                </a:r>
              </a:p>
              <a:p>
                <a:pPr lvl="1" algn="l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l"/>
                <a:r>
                  <a:rPr lang="en-US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=exp(j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exp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(−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𝛺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l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 </a:t>
                </a:r>
                <a:r>
                  <a:rPr lang="en-US" sz="2400" b="1" dirty="0" err="1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truyền</a:t>
                </a:r>
                <a:r>
                  <a:rPr lang="en-US" sz="2400" b="1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1" algn="l"/>
                <a:endParaRPr lang="en-US" sz="2600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l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l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thống LTI 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vào là hàm mũ phức ,đầu ra là :</a:t>
                </a:r>
              </a:p>
              <a:p>
                <a:pPr lvl="1" algn="l"/>
                <a:endParaRPr lang="en-US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l"/>
                <a:endParaRPr lang="en-US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l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-Nó cho thấy hệ thống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đáp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ứng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nhau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tại các tần số khác nhau</a:t>
                </a:r>
              </a:p>
              <a:p>
                <a:pPr lvl="1" algn="l"/>
                <a:endParaRPr lang="en-US" sz="2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l"/>
                <a:endParaRPr lang="en-US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02CB626-FC39-42FB-ADB4-EF66AD066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96" y="954621"/>
                <a:ext cx="9157252" cy="5768812"/>
              </a:xfrm>
              <a:prstGeom prst="rect">
                <a:avLst/>
              </a:prstGeom>
              <a:blipFill>
                <a:blip r:embed="rId4"/>
                <a:stretch>
                  <a:fillRect t="-1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CEBD3512-0FB8-425C-BFAB-CB721E3FCF06}"/>
              </a:ext>
            </a:extLst>
          </p:cNvPr>
          <p:cNvSpPr/>
          <p:nvPr/>
        </p:nvSpPr>
        <p:spPr>
          <a:xfrm>
            <a:off x="4234369" y="1476931"/>
            <a:ext cx="1491175" cy="577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h(t)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DAF4AA-C6F5-4FB4-BBE0-F162E02A45C9}"/>
              </a:ext>
            </a:extLst>
          </p:cNvPr>
          <p:cNvCxnSpPr>
            <a:cxnSpLocks/>
          </p:cNvCxnSpPr>
          <p:nvPr/>
        </p:nvCxnSpPr>
        <p:spPr>
          <a:xfrm flipV="1">
            <a:off x="5753680" y="1744396"/>
            <a:ext cx="1252025" cy="1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5805664-5316-40F9-92DC-5E8A4866EC44}"/>
              </a:ext>
            </a:extLst>
          </p:cNvPr>
          <p:cNvSpPr txBox="1"/>
          <p:nvPr/>
        </p:nvSpPr>
        <p:spPr>
          <a:xfrm>
            <a:off x="6070858" y="1352794"/>
            <a:ext cx="627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888BC3-5813-4732-A848-4AE7878F52A7}"/>
                  </a:ext>
                </a:extLst>
              </p:cNvPr>
              <p:cNvSpPr txBox="1"/>
              <p:nvPr/>
            </p:nvSpPr>
            <p:spPr>
              <a:xfrm>
                <a:off x="3028891" y="1294813"/>
                <a:ext cx="1266092" cy="717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x(t)=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888BC3-5813-4732-A848-4AE7878F5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891" y="1294813"/>
                <a:ext cx="1266092" cy="717889"/>
              </a:xfrm>
              <a:prstGeom prst="rect">
                <a:avLst/>
              </a:prstGeom>
              <a:blipFill>
                <a:blip r:embed="rId5"/>
                <a:stretch>
                  <a:fillRect l="-5288" t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52B745F-D990-4179-A799-BBE0E518ADCB}"/>
                  </a:ext>
                </a:extLst>
              </p:cNvPr>
              <p:cNvSpPr/>
              <p:nvPr/>
            </p:nvSpPr>
            <p:spPr>
              <a:xfrm>
                <a:off x="2769703" y="3907205"/>
                <a:ext cx="5168349" cy="624055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rgbClr val="FFFF0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exp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(−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𝛺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52B745F-D990-4179-A799-BBE0E518AD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703" y="3907205"/>
                <a:ext cx="5168349" cy="624055"/>
              </a:xfrm>
              <a:prstGeom prst="rect">
                <a:avLst/>
              </a:prstGeom>
              <a:blipFill rotWithShape="1">
                <a:blip r:embed="rId6"/>
                <a:stretch>
                  <a:fillRect t="-81553" b="-132039"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D5298A4-7FAB-434C-83F3-6373BD594E81}"/>
                  </a:ext>
                </a:extLst>
              </p:cNvPr>
              <p:cNvSpPr/>
              <p:nvPr/>
            </p:nvSpPr>
            <p:spPr>
              <a:xfrm>
                <a:off x="2933604" y="5048186"/>
                <a:ext cx="4171328" cy="515001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rgbClr val="FFFF0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y(t)= H(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j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𝛺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D5298A4-7FAB-434C-83F3-6373BD594E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604" y="5048186"/>
                <a:ext cx="4171328" cy="515001"/>
              </a:xfrm>
              <a:prstGeom prst="rect">
                <a:avLst/>
              </a:prstGeom>
              <a:blipFill rotWithShape="1">
                <a:blip r:embed="rId7"/>
                <a:stretch>
                  <a:fillRect b="-8140"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E6A207-4A65-4D48-B3FB-73F4C16A3410}"/>
              </a:ext>
            </a:extLst>
          </p:cNvPr>
          <p:cNvCxnSpPr>
            <a:cxnSpLocks/>
          </p:cNvCxnSpPr>
          <p:nvPr/>
        </p:nvCxnSpPr>
        <p:spPr>
          <a:xfrm flipV="1">
            <a:off x="2933604" y="1751339"/>
            <a:ext cx="1252025" cy="1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373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TÍN HIỆU VÀO TUẦN HOÀN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105834"/>
            <a:ext cx="9908940" cy="4797545"/>
          </a:xfrm>
        </p:spPr>
        <p:txBody>
          <a:bodyPr>
            <a:normAutofit/>
          </a:bodyPr>
          <a:lstStyle/>
          <a:p>
            <a:pPr algn="l"/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F1CC8B-6A89-4D92-848A-B9AA3F89EEB6}"/>
              </a:ext>
            </a:extLst>
          </p:cNvPr>
          <p:cNvSpPr txBox="1">
            <a:spLocks/>
          </p:cNvSpPr>
          <p:nvPr/>
        </p:nvSpPr>
        <p:spPr>
          <a:xfrm>
            <a:off x="435287" y="1102659"/>
            <a:ext cx="8596668" cy="5109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800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0B9489-50B7-4CAB-AF97-AE060E426459}"/>
              </a:ext>
            </a:extLst>
          </p:cNvPr>
          <p:cNvSpPr/>
          <p:nvPr/>
        </p:nvSpPr>
        <p:spPr>
          <a:xfrm>
            <a:off x="715617" y="982177"/>
            <a:ext cx="94834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endParaRPr lang="en-US" sz="2400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9D941E8C-D72E-4E99-B206-40FDF93DE8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221198"/>
              </p:ext>
            </p:extLst>
          </p:nvPr>
        </p:nvGraphicFramePr>
        <p:xfrm>
          <a:off x="5285376" y="1413063"/>
          <a:ext cx="1886828" cy="44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5" imgW="914400" imgH="228600" progId="Equation.DSMT4">
                  <p:embed/>
                </p:oleObj>
              </mc:Choice>
              <mc:Fallback>
                <p:oleObj name="Equation" r:id="rId5" imgW="914400" imgH="2286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85376" y="1413063"/>
                        <a:ext cx="1886828" cy="443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7408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TÍN HIỆU VÀO TUẦN HOÀN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105834"/>
            <a:ext cx="9908940" cy="4797545"/>
          </a:xfrm>
        </p:spPr>
        <p:txBody>
          <a:bodyPr>
            <a:normAutofit/>
          </a:bodyPr>
          <a:lstStyle/>
          <a:p>
            <a:pPr algn="l"/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F1CC8B-6A89-4D92-848A-B9AA3F89EEB6}"/>
              </a:ext>
            </a:extLst>
          </p:cNvPr>
          <p:cNvSpPr txBox="1">
            <a:spLocks/>
          </p:cNvSpPr>
          <p:nvPr/>
        </p:nvSpPr>
        <p:spPr>
          <a:xfrm>
            <a:off x="435287" y="1102659"/>
            <a:ext cx="8596668" cy="5109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800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5EEE58-F990-460A-BFBD-F573E8DE13A2}"/>
              </a:ext>
            </a:extLst>
          </p:cNvPr>
          <p:cNvSpPr/>
          <p:nvPr/>
        </p:nvSpPr>
        <p:spPr>
          <a:xfrm>
            <a:off x="627529" y="940422"/>
            <a:ext cx="964602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hàm truyền của hệ thống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tả trong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381C5A-90D4-4F3A-B7BC-D35B05978B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182" y="1737360"/>
            <a:ext cx="4382340" cy="283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8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MỞ ĐẦU: Ý 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20317" y="1105834"/>
                <a:ext cx="9908940" cy="4797545"/>
              </a:xfrm>
            </p:spPr>
            <p:txBody>
              <a:bodyPr>
                <a:normAutofit/>
              </a:bodyPr>
              <a:lstStyle/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Ý t</a:t>
                </a:r>
                <a:r>
                  <a:rPr lang="vi-VN" b="1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b="1" dirty="0" err="1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ởng</a:t>
                </a:r>
                <a:r>
                  <a:rPr lang="en-US" b="1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b="1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chuỗi</a:t>
                </a:r>
                <a:r>
                  <a:rPr lang="en-US" b="1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Fourier </a:t>
                </a:r>
              </a:p>
              <a:p>
                <a:pPr algn="l"/>
                <a:r>
                  <a:rPr lang="en-US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chập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dẫn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sự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thành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tổng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chuỗi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delta</a:t>
                </a:r>
              </a:p>
              <a:p>
                <a:pPr lvl="2" algn="l"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delta </a:t>
                </a:r>
                <a:r>
                  <a:rPr lang="en-US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trễ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miền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</a:p>
              <a:p>
                <a:pPr lvl="2" algn="l"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tích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miền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2" algn="l"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000" b="1" i="1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+∞</m:t>
                            </m:r>
                          </m:sup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</m:e>
                        </m:nary>
                      </m:e>
                    </m:nary>
                  </m:oMath>
                </a14:m>
                <a:endParaRPr lang="en-US" sz="2000" b="1" i="1" dirty="0">
                  <a:solidFill>
                    <a:srgbClr val="130CA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000" b="1" i="1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sz="2200" b="1" i="1" dirty="0">
                  <a:solidFill>
                    <a:srgbClr val="130CA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20317" y="1105834"/>
                <a:ext cx="9908940" cy="4797545"/>
              </a:xfrm>
              <a:blipFill rotWithShape="1">
                <a:blip r:embed="rId2"/>
                <a:stretch>
                  <a:fillRect l="-923" t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45C4D64-1C5E-4D58-BEFC-8F7B702AE6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938" y="4218417"/>
            <a:ext cx="6760832" cy="216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74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TÍN HIỆU VÀO TUẦN HOÀN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105834"/>
            <a:ext cx="9908940" cy="4797545"/>
          </a:xfrm>
        </p:spPr>
        <p:txBody>
          <a:bodyPr>
            <a:normAutofit/>
          </a:bodyPr>
          <a:lstStyle/>
          <a:p>
            <a:pPr algn="l"/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F1CC8B-6A89-4D92-848A-B9AA3F89EEB6}"/>
              </a:ext>
            </a:extLst>
          </p:cNvPr>
          <p:cNvSpPr txBox="1">
            <a:spLocks/>
          </p:cNvSpPr>
          <p:nvPr/>
        </p:nvSpPr>
        <p:spPr>
          <a:xfrm>
            <a:off x="435287" y="1102659"/>
            <a:ext cx="8596668" cy="5109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800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C81E44-FCF2-477C-8EA6-456CABD36C82}"/>
              </a:ext>
            </a:extLst>
          </p:cNvPr>
          <p:cNvSpPr/>
          <p:nvPr/>
        </p:nvSpPr>
        <p:spPr>
          <a:xfrm>
            <a:off x="627529" y="940422"/>
            <a:ext cx="9646024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hàm truyền của hệ thống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tả trong hình: </a:t>
            </a:r>
          </a:p>
          <a:p>
            <a:pPr lvl="1"/>
            <a:endParaRPr lang="en-US" sz="2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242A69F-7505-404E-B8C8-29E20AA9A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311" y="1777999"/>
            <a:ext cx="5113278" cy="349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002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TÍN HIỆU VÀO TUẦN HOÀN: HÀM TRUYỀN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105834"/>
            <a:ext cx="9908940" cy="4797545"/>
          </a:xfrm>
        </p:spPr>
        <p:txBody>
          <a:bodyPr>
            <a:normAutofit/>
          </a:bodyPr>
          <a:lstStyle/>
          <a:p>
            <a:pPr algn="l"/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F1CC8B-6A89-4D92-848A-B9AA3F89EEB6}"/>
              </a:ext>
            </a:extLst>
          </p:cNvPr>
          <p:cNvSpPr txBox="1">
            <a:spLocks/>
          </p:cNvSpPr>
          <p:nvPr/>
        </p:nvSpPr>
        <p:spPr>
          <a:xfrm>
            <a:off x="435287" y="1102659"/>
            <a:ext cx="8596668" cy="5109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800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5ED034-254C-4F63-AA17-59E47E9D568A}"/>
              </a:ext>
            </a:extLst>
          </p:cNvPr>
          <p:cNvSpPr/>
          <p:nvPr/>
        </p:nvSpPr>
        <p:spPr>
          <a:xfrm>
            <a:off x="683085" y="1102659"/>
            <a:ext cx="10246172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endParaRPr lang="en-US" sz="2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E2D60D3-46C4-4481-9A8E-33885C4FC3C2}"/>
                  </a:ext>
                </a:extLst>
              </p:cNvPr>
              <p:cNvSpPr/>
              <p:nvPr/>
            </p:nvSpPr>
            <p:spPr>
              <a:xfrm>
                <a:off x="3369015" y="2176318"/>
                <a:ext cx="3420294" cy="11833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)=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E2D60D3-46C4-4481-9A8E-33885C4FC3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015" y="2176318"/>
                <a:ext cx="3420294" cy="1183337"/>
              </a:xfrm>
              <a:prstGeom prst="rect">
                <a:avLst/>
              </a:prstGeom>
              <a:blipFill rotWithShape="1">
                <a:blip r:embed="rId4"/>
                <a:stretch>
                  <a:fillRect r="-1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64145B-B14E-4DAB-8BE3-31237E4C7C5B}"/>
                  </a:ext>
                </a:extLst>
              </p:cNvPr>
              <p:cNvSpPr/>
              <p:nvPr/>
            </p:nvSpPr>
            <p:spPr>
              <a:xfrm>
                <a:off x="3369015" y="3848093"/>
                <a:ext cx="3420294" cy="142655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rgbClr val="FFFF0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𝛺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𝛺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𝛺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20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164145B-B14E-4DAB-8BE3-31237E4C7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015" y="3848093"/>
                <a:ext cx="3420294" cy="1426553"/>
              </a:xfrm>
              <a:prstGeom prst="rect">
                <a:avLst/>
              </a:prstGeom>
              <a:blipFill rotWithShape="1">
                <a:blip r:embed="rId5"/>
                <a:stretch>
                  <a:fillRect b="-851"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067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TÍN HIỆU VÀO TUẦN HOÀN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782270"/>
            <a:ext cx="9908940" cy="4797545"/>
          </a:xfrm>
        </p:spPr>
        <p:txBody>
          <a:bodyPr>
            <a:normAutofit/>
          </a:bodyPr>
          <a:lstStyle/>
          <a:p>
            <a:pPr algn="l"/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F1CC8B-6A89-4D92-848A-B9AA3F89EEB6}"/>
              </a:ext>
            </a:extLst>
          </p:cNvPr>
          <p:cNvSpPr txBox="1">
            <a:spLocks/>
          </p:cNvSpPr>
          <p:nvPr/>
        </p:nvSpPr>
        <p:spPr>
          <a:xfrm>
            <a:off x="435287" y="1102659"/>
            <a:ext cx="8596668" cy="5109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800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0B9489-50B7-4CAB-AF97-AE060E426459}"/>
              </a:ext>
            </a:extLst>
          </p:cNvPr>
          <p:cNvSpPr/>
          <p:nvPr/>
        </p:nvSpPr>
        <p:spPr>
          <a:xfrm>
            <a:off x="715617" y="982177"/>
            <a:ext cx="842838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AC0A821-EB9A-4F7B-AFDF-21CE2FB639A3}"/>
                  </a:ext>
                </a:extLst>
              </p:cNvPr>
              <p:cNvSpPr/>
              <p:nvPr/>
            </p:nvSpPr>
            <p:spPr>
              <a:xfrm>
                <a:off x="8250254" y="1495462"/>
                <a:ext cx="1402500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AC0A821-EB9A-4F7B-AFDF-21CE2FB63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254" y="1495462"/>
                <a:ext cx="1402500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E0D387D5-5E5F-4ADA-A954-5D2B8B5DE0E5}"/>
              </a:ext>
            </a:extLst>
          </p:cNvPr>
          <p:cNvSpPr/>
          <p:nvPr/>
        </p:nvSpPr>
        <p:spPr>
          <a:xfrm>
            <a:off x="4178105" y="2110147"/>
            <a:ext cx="1491170" cy="5916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h(t)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AE7CF8-2248-4035-A1D5-6551A79D8C87}"/>
              </a:ext>
            </a:extLst>
          </p:cNvPr>
          <p:cNvCxnSpPr>
            <a:cxnSpLocks/>
          </p:cNvCxnSpPr>
          <p:nvPr/>
        </p:nvCxnSpPr>
        <p:spPr>
          <a:xfrm>
            <a:off x="5697411" y="2405984"/>
            <a:ext cx="2039820" cy="21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D34487-4C79-4724-AD8E-AF7800E13850}"/>
              </a:ext>
            </a:extLst>
          </p:cNvPr>
          <p:cNvCxnSpPr>
            <a:cxnSpLocks/>
          </p:cNvCxnSpPr>
          <p:nvPr/>
        </p:nvCxnSpPr>
        <p:spPr>
          <a:xfrm flipV="1">
            <a:off x="2341783" y="2376991"/>
            <a:ext cx="1762908" cy="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36F7826-AE66-4C63-A52D-8F7BEA4BCA5F}"/>
                  </a:ext>
                </a:extLst>
              </p:cNvPr>
              <p:cNvSpPr/>
              <p:nvPr/>
            </p:nvSpPr>
            <p:spPr>
              <a:xfrm>
                <a:off x="2902084" y="1808502"/>
                <a:ext cx="944233" cy="410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𝑗𝑛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𝛺</m:t>
                              </m:r>
                            </m:e>
                            <m: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36F7826-AE66-4C63-A52D-8F7BEA4BCA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084" y="1808502"/>
                <a:ext cx="944233" cy="4101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8BC5E6D-4090-4631-BCB2-BE3A70AAB80C}"/>
                  </a:ext>
                </a:extLst>
              </p:cNvPr>
              <p:cNvSpPr/>
              <p:nvPr/>
            </p:nvSpPr>
            <p:spPr>
              <a:xfrm>
                <a:off x="5744631" y="1863197"/>
                <a:ext cx="1708526" cy="4101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𝑗𝑛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𝛺</m:t>
                            </m:r>
                          </m:e>
                          <m:sub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8BC5E6D-4090-4631-BCB2-BE3A70AAB8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631" y="1863197"/>
                <a:ext cx="1708526" cy="410112"/>
              </a:xfrm>
              <a:prstGeom prst="rect">
                <a:avLst/>
              </a:prstGeom>
              <a:blipFill>
                <a:blip r:embed="rId6"/>
                <a:stretch>
                  <a:fillRect t="-7463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8A0F8C12-88CF-4A9A-95F1-0B3AD193DDD8}"/>
              </a:ext>
            </a:extLst>
          </p:cNvPr>
          <p:cNvSpPr/>
          <p:nvPr/>
        </p:nvSpPr>
        <p:spPr>
          <a:xfrm>
            <a:off x="4167041" y="3612485"/>
            <a:ext cx="1530374" cy="5916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h(t)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610ED93-F2DB-468C-B12E-472FDDA5EF8B}"/>
              </a:ext>
            </a:extLst>
          </p:cNvPr>
          <p:cNvCxnSpPr>
            <a:cxnSpLocks/>
          </p:cNvCxnSpPr>
          <p:nvPr/>
        </p:nvCxnSpPr>
        <p:spPr>
          <a:xfrm flipV="1">
            <a:off x="5765400" y="3917440"/>
            <a:ext cx="2154711" cy="20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40EF10F-A1B1-4E0C-94B5-F79680D8D20A}"/>
              </a:ext>
            </a:extLst>
          </p:cNvPr>
          <p:cNvSpPr/>
          <p:nvPr/>
        </p:nvSpPr>
        <p:spPr>
          <a:xfrm>
            <a:off x="4178100" y="4690374"/>
            <a:ext cx="1491175" cy="5916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h(t)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513E54-4498-476D-83A0-DF1531A7FFFE}"/>
              </a:ext>
            </a:extLst>
          </p:cNvPr>
          <p:cNvCxnSpPr>
            <a:cxnSpLocks/>
          </p:cNvCxnSpPr>
          <p:nvPr/>
        </p:nvCxnSpPr>
        <p:spPr>
          <a:xfrm flipV="1">
            <a:off x="5759875" y="5101247"/>
            <a:ext cx="21602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45F412-A2F7-469C-AC75-274E84BE1F15}"/>
              </a:ext>
            </a:extLst>
          </p:cNvPr>
          <p:cNvCxnSpPr>
            <a:cxnSpLocks/>
          </p:cNvCxnSpPr>
          <p:nvPr/>
        </p:nvCxnSpPr>
        <p:spPr>
          <a:xfrm>
            <a:off x="2243014" y="5096974"/>
            <a:ext cx="18308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E1ABC8E-0BC8-4E42-9EB3-1C9B8A069DBA}"/>
                  </a:ext>
                </a:extLst>
              </p:cNvPr>
              <p:cNvSpPr/>
              <p:nvPr/>
            </p:nvSpPr>
            <p:spPr>
              <a:xfrm>
                <a:off x="2321583" y="2990311"/>
                <a:ext cx="1697928" cy="9478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𝑗𝑛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𝛺</m:t>
                                  </m:r>
                                </m:e>
                                <m:sub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E1ABC8E-0BC8-4E42-9EB3-1C9B8A069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583" y="2990311"/>
                <a:ext cx="1697928" cy="9478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CB39687-239F-4CC6-884B-88ABA0B7E0A1}"/>
                  </a:ext>
                </a:extLst>
              </p:cNvPr>
              <p:cNvSpPr/>
              <p:nvPr/>
            </p:nvSpPr>
            <p:spPr>
              <a:xfrm>
                <a:off x="5744631" y="3023295"/>
                <a:ext cx="2371995" cy="8622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𝑗𝑛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𝛺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𝛺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CB39687-239F-4CC6-884B-88ABA0B7E0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631" y="3023295"/>
                <a:ext cx="2371995" cy="8622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F32B15A-F3A3-4C44-AB85-05939E92803E}"/>
                  </a:ext>
                </a:extLst>
              </p:cNvPr>
              <p:cNvSpPr/>
              <p:nvPr/>
            </p:nvSpPr>
            <p:spPr>
              <a:xfrm>
                <a:off x="5744630" y="4187820"/>
                <a:ext cx="2371995" cy="8622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𝑗𝑛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𝛺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𝛺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F32B15A-F3A3-4C44-AB85-05939E9280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630" y="4187820"/>
                <a:ext cx="2371995" cy="8622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6701557E-3ADE-4896-8652-ED196130AC06}"/>
              </a:ext>
            </a:extLst>
          </p:cNvPr>
          <p:cNvSpPr txBox="1"/>
          <p:nvPr/>
        </p:nvSpPr>
        <p:spPr>
          <a:xfrm>
            <a:off x="2836083" y="4690374"/>
            <a:ext cx="858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9BF27D9-9348-4ABD-9D2B-F3D2C1B9FE5B}"/>
                  </a:ext>
                </a:extLst>
              </p:cNvPr>
              <p:cNvSpPr/>
              <p:nvPr/>
            </p:nvSpPr>
            <p:spPr>
              <a:xfrm>
                <a:off x="2538497" y="5499922"/>
                <a:ext cx="9332983" cy="96605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Xét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thống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tuần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hoàn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trọng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chuỗi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Fourier {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ứng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thành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phần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chuỗi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Fourier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ứng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thành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phần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 H(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ị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ủ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truy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ề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đượ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đá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ạ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  <m:sub/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9BF27D9-9348-4ABD-9D2B-F3D2C1B9FE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497" y="5499922"/>
                <a:ext cx="9332983" cy="966050"/>
              </a:xfrm>
              <a:prstGeom prst="rect">
                <a:avLst/>
              </a:prstGeom>
              <a:blipFill>
                <a:blip r:embed="rId10"/>
                <a:stretch>
                  <a:fillRect l="-326" t="-625" r="-326" b="-6250"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9D8B9FA-30AD-4581-BCC7-01FD5FAE4CA4}"/>
              </a:ext>
            </a:extLst>
          </p:cNvPr>
          <p:cNvCxnSpPr>
            <a:cxnSpLocks/>
          </p:cNvCxnSpPr>
          <p:nvPr/>
        </p:nvCxnSpPr>
        <p:spPr>
          <a:xfrm flipV="1">
            <a:off x="2243014" y="3906505"/>
            <a:ext cx="1844485" cy="1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00CFC74-FF77-4441-B8A0-C75BDC64E75D}"/>
                  </a:ext>
                </a:extLst>
              </p:cNvPr>
              <p:cNvSpPr/>
              <p:nvPr/>
            </p:nvSpPr>
            <p:spPr>
              <a:xfrm>
                <a:off x="593759" y="872156"/>
                <a:ext cx="10848854" cy="71096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71550" lvl="1" indent="-51435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 thống LTI  với tín hiệu đầu vào tuần hoàn </a:t>
                </a:r>
              </a:p>
              <a:p>
                <a:pPr lvl="1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 hiệu đầu vào tuần hoàn x(t)=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nary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jn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1"/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Tuyến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tính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600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600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600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600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6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00CFC74-FF77-4441-B8A0-C75BDC64E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59" y="872156"/>
                <a:ext cx="10848854" cy="7109639"/>
              </a:xfrm>
              <a:prstGeom prst="rect">
                <a:avLst/>
              </a:prstGeom>
              <a:blipFill>
                <a:blip r:embed="rId11"/>
                <a:stretch>
                  <a:fillRect t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651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TÍN HIỆU VÀO TUẦN HOÀN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105834"/>
            <a:ext cx="9908940" cy="4797545"/>
          </a:xfrm>
        </p:spPr>
        <p:txBody>
          <a:bodyPr>
            <a:normAutofit/>
          </a:bodyPr>
          <a:lstStyle/>
          <a:p>
            <a:pPr algn="l"/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F1CC8B-6A89-4D92-848A-B9AA3F89EEB6}"/>
              </a:ext>
            </a:extLst>
          </p:cNvPr>
          <p:cNvSpPr txBox="1">
            <a:spLocks/>
          </p:cNvSpPr>
          <p:nvPr/>
        </p:nvSpPr>
        <p:spPr>
          <a:xfrm>
            <a:off x="435287" y="1102659"/>
            <a:ext cx="8596668" cy="5109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800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0B9489-50B7-4CAB-AF97-AE060E426459}"/>
              </a:ext>
            </a:extLst>
          </p:cNvPr>
          <p:cNvSpPr/>
          <p:nvPr/>
        </p:nvSpPr>
        <p:spPr>
          <a:xfrm>
            <a:off x="715617" y="982177"/>
            <a:ext cx="842838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4B4573C-EB74-417D-BA49-56B7F68AA13C}"/>
                  </a:ext>
                </a:extLst>
              </p:cNvPr>
              <p:cNvSpPr/>
              <p:nvPr/>
            </p:nvSpPr>
            <p:spPr>
              <a:xfrm>
                <a:off x="1020317" y="926975"/>
                <a:ext cx="9060994" cy="60897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2400" b="1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pháp</a:t>
                </a:r>
                <a:r>
                  <a:rPr lang="en-US" sz="2400" b="1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Để tìm tín hiệu ra của hệ thống LTI  với tín hiệu vào tuần hoàn 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1.Tìm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hệ số chuỗi Fourier của tín hiệu vào tuần hoàn  </a:t>
                </a:r>
              </a:p>
              <a:p>
                <a:pPr lvl="1"/>
                <a:endParaRPr lang="en-US" sz="2000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𝑗𝑛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𝛺</m:t>
                                </m:r>
                              </m:e>
                              <m:sub>
                                <m:r>
                                  <a:rPr lang="en-US" sz="2400" b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nary>
                  </m:oMath>
                </a14:m>
                <a:r>
                  <a:rPr lang="en-US" sz="2000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  <m:sub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000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Tìm hàm truyền của hệ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thống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LTI: H(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3.Tín hiệu ra của hệ thống là: </a:t>
                </a:r>
              </a:p>
              <a:p>
                <a:pPr lvl="1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1"/>
                <a:endParaRPr lang="en-US" sz="2600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600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600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600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600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600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6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4B4573C-EB74-417D-BA49-56B7F68AA1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317" y="926975"/>
                <a:ext cx="9060994" cy="6089744"/>
              </a:xfrm>
              <a:prstGeom prst="rect">
                <a:avLst/>
              </a:prstGeom>
              <a:blipFill>
                <a:blip r:embed="rId5"/>
                <a:stretch>
                  <a:fillRect t="-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B46B1611-121B-48FB-B1F3-1F08F53FCFDC}"/>
              </a:ext>
            </a:extLst>
          </p:cNvPr>
          <p:cNvSpPr txBox="1">
            <a:spLocks/>
          </p:cNvSpPr>
          <p:nvPr/>
        </p:nvSpPr>
        <p:spPr>
          <a:xfrm>
            <a:off x="3126031" y="3952239"/>
            <a:ext cx="4796800" cy="894081"/>
          </a:xfrm>
          <a:prstGeom prst="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/>
              <a:t>  </a:t>
            </a:r>
          </a:p>
          <a:p>
            <a:r>
              <a:rPr lang="en-US" sz="8000" dirty="0"/>
              <a:t>  </a:t>
            </a:r>
            <a:br>
              <a:rPr lang="en-US" sz="9600" dirty="0"/>
            </a:br>
            <a:br>
              <a:rPr lang="en-US" sz="9600" dirty="0"/>
            </a:br>
            <a:br>
              <a:rPr lang="en-US" sz="8000" dirty="0"/>
            </a:br>
            <a:r>
              <a:rPr lang="en-US" sz="8000" dirty="0"/>
              <a:t>        </a:t>
            </a:r>
          </a:p>
          <a:p>
            <a:r>
              <a:rPr lang="en-US" sz="9600" dirty="0"/>
              <a:t>		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4A4563-902D-4F70-9F79-71D174C8D4CA}"/>
              </a:ext>
            </a:extLst>
          </p:cNvPr>
          <p:cNvSpPr/>
          <p:nvPr/>
        </p:nvSpPr>
        <p:spPr>
          <a:xfrm>
            <a:off x="8299088" y="2815026"/>
            <a:ext cx="1577780" cy="4147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Chu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x(t)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B7041F17-6170-4D88-B6DC-4644BCBAE8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903282"/>
              </p:ext>
            </p:extLst>
          </p:nvPr>
        </p:nvGraphicFramePr>
        <p:xfrm>
          <a:off x="6976948" y="1646774"/>
          <a:ext cx="458021" cy="359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6" imgW="304560" imgH="253800" progId="Equation.DSMT4">
                  <p:embed/>
                </p:oleObj>
              </mc:Choice>
              <mc:Fallback>
                <p:oleObj name="Equation" r:id="rId6" imgW="304560" imgH="2538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76948" y="1646774"/>
                        <a:ext cx="458021" cy="3598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6B69156-1ED8-437F-B8DF-77604779A04D}"/>
                  </a:ext>
                </a:extLst>
              </p:cNvPr>
              <p:cNvSpPr/>
              <p:nvPr/>
            </p:nvSpPr>
            <p:spPr>
              <a:xfrm>
                <a:off x="3450342" y="4101929"/>
                <a:ext cx="4200943" cy="595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y(t)=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𝑗𝑛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𝛺</m:t>
                                    </m:r>
                                  </m:e>
                                  <m:sub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𝛺</m:t>
                                </m:r>
                              </m:e>
                              <m:sub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6B69156-1ED8-437F-B8DF-77604779A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342" y="4101929"/>
                <a:ext cx="4200943" cy="595997"/>
              </a:xfrm>
              <a:prstGeom prst="rect">
                <a:avLst/>
              </a:prstGeom>
              <a:blipFill rotWithShape="1">
                <a:blip r:embed="rId8"/>
                <a:stretch>
                  <a:fillRect l="-2177"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6AC66B-ED6A-41C9-9D14-11DE7DCEEE6B}"/>
              </a:ext>
            </a:extLst>
          </p:cNvPr>
          <p:cNvCxnSpPr>
            <a:cxnSpLocks/>
          </p:cNvCxnSpPr>
          <p:nvPr/>
        </p:nvCxnSpPr>
        <p:spPr>
          <a:xfrm>
            <a:off x="7922831" y="2547251"/>
            <a:ext cx="546919" cy="12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814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TÍN HIỆU VÀO TUẦN HOÀN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105834"/>
            <a:ext cx="9908940" cy="4797545"/>
          </a:xfrm>
        </p:spPr>
        <p:txBody>
          <a:bodyPr>
            <a:normAutofit/>
          </a:bodyPr>
          <a:lstStyle/>
          <a:p>
            <a:pPr algn="l"/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F1CC8B-6A89-4D92-848A-B9AA3F89EEB6}"/>
              </a:ext>
            </a:extLst>
          </p:cNvPr>
          <p:cNvSpPr txBox="1">
            <a:spLocks/>
          </p:cNvSpPr>
          <p:nvPr/>
        </p:nvSpPr>
        <p:spPr>
          <a:xfrm>
            <a:off x="435287" y="1102659"/>
            <a:ext cx="8596668" cy="5109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800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0B9489-50B7-4CAB-AF97-AE060E426459}"/>
              </a:ext>
            </a:extLst>
          </p:cNvPr>
          <p:cNvSpPr/>
          <p:nvPr/>
        </p:nvSpPr>
        <p:spPr>
          <a:xfrm>
            <a:off x="715617" y="982177"/>
            <a:ext cx="842838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AD4C78-6133-4514-9FBE-5F4B194B114D}"/>
              </a:ext>
            </a:extLst>
          </p:cNvPr>
          <p:cNvSpPr/>
          <p:nvPr/>
        </p:nvSpPr>
        <p:spPr>
          <a:xfrm>
            <a:off x="627529" y="940422"/>
            <a:ext cx="964602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đáp ứng xung của hệ thống khi tín hiệu đầu vào là : </a:t>
            </a:r>
          </a:p>
          <a:p>
            <a:pPr lvl="1"/>
            <a:endParaRPr lang="en-US" sz="2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x(t)= 4cos(t) – 2cos(2t)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CA873E1-B284-41AB-BB21-F32086F15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951" y="1700001"/>
            <a:ext cx="3695723" cy="313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63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TÍN HIỆU VÀO TUẦN HOÀN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105834"/>
            <a:ext cx="9908940" cy="4797545"/>
          </a:xfrm>
        </p:spPr>
        <p:txBody>
          <a:bodyPr>
            <a:normAutofit/>
          </a:bodyPr>
          <a:lstStyle/>
          <a:p>
            <a:pPr algn="l"/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F1CC8B-6A89-4D92-848A-B9AA3F89EEB6}"/>
              </a:ext>
            </a:extLst>
          </p:cNvPr>
          <p:cNvSpPr txBox="1">
            <a:spLocks/>
          </p:cNvSpPr>
          <p:nvPr/>
        </p:nvSpPr>
        <p:spPr>
          <a:xfrm>
            <a:off x="435287" y="1102659"/>
            <a:ext cx="8596668" cy="5109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800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0B9489-50B7-4CAB-AF97-AE060E426459}"/>
              </a:ext>
            </a:extLst>
          </p:cNvPr>
          <p:cNvSpPr/>
          <p:nvPr/>
        </p:nvSpPr>
        <p:spPr>
          <a:xfrm>
            <a:off x="715617" y="982177"/>
            <a:ext cx="842838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143A2A-2374-4A9C-915C-021BD6BB43DD}"/>
              </a:ext>
            </a:extLst>
          </p:cNvPr>
          <p:cNvSpPr/>
          <p:nvPr/>
        </p:nvSpPr>
        <p:spPr>
          <a:xfrm>
            <a:off x="627529" y="940422"/>
            <a:ext cx="1131677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đáp ứng xung của hệ thống khi tín hiệu đầu vào được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hình :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D3FA51-6F1B-47B5-9EB7-C6265E0F78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01" y="2302675"/>
            <a:ext cx="11335327" cy="346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25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TÍN HIỆU VÀO TUẦN HOÀN: HIỆN T</a:t>
            </a:r>
            <a:r>
              <a:rPr lang="vi-VN" sz="28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ỢNG GIBBS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105834"/>
            <a:ext cx="9908940" cy="4797545"/>
          </a:xfrm>
        </p:spPr>
        <p:txBody>
          <a:bodyPr>
            <a:normAutofit/>
          </a:bodyPr>
          <a:lstStyle/>
          <a:p>
            <a:pPr algn="l"/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F1CC8B-6A89-4D92-848A-B9AA3F89EEB6}"/>
              </a:ext>
            </a:extLst>
          </p:cNvPr>
          <p:cNvSpPr txBox="1">
            <a:spLocks/>
          </p:cNvSpPr>
          <p:nvPr/>
        </p:nvSpPr>
        <p:spPr>
          <a:xfrm>
            <a:off x="435287" y="1102659"/>
            <a:ext cx="8596668" cy="5109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800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0B9489-50B7-4CAB-AF97-AE060E426459}"/>
              </a:ext>
            </a:extLst>
          </p:cNvPr>
          <p:cNvSpPr/>
          <p:nvPr/>
        </p:nvSpPr>
        <p:spPr>
          <a:xfrm>
            <a:off x="715617" y="982177"/>
            <a:ext cx="842838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AD4C78-6133-4514-9FBE-5F4B194B114D}"/>
              </a:ext>
            </a:extLst>
          </p:cNvPr>
          <p:cNvSpPr/>
          <p:nvPr/>
        </p:nvSpPr>
        <p:spPr>
          <a:xfrm>
            <a:off x="627529" y="940422"/>
            <a:ext cx="964602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2F76AA-77E9-492C-8100-5580FCE9E1BC}"/>
              </a:ext>
            </a:extLst>
          </p:cNvPr>
          <p:cNvSpPr/>
          <p:nvPr/>
        </p:nvSpPr>
        <p:spPr>
          <a:xfrm>
            <a:off x="627528" y="940422"/>
            <a:ext cx="1099678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 </a:t>
            </a:r>
            <a:r>
              <a:rPr lang="en-US" sz="2400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Gibbs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Hầu hết chuỗi Fourier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endParaRPr lang="en-US" sz="2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bị giới hạn </a:t>
            </a:r>
          </a:p>
          <a:p>
            <a:pPr lvl="1"/>
            <a:endParaRPr lang="en-US" sz="2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Vậy điều gì sẽ xảy ra nếu ta 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bớt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 chuỗi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Các tín hiệu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bớt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sẽ xấp xỉ với tín hiệu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B358974-1EF9-45F2-83D3-06671F6C0E4E}"/>
              </a:ext>
            </a:extLst>
          </p:cNvPr>
          <p:cNvSpPr txBox="1">
            <a:spLocks/>
          </p:cNvSpPr>
          <p:nvPr/>
        </p:nvSpPr>
        <p:spPr>
          <a:xfrm>
            <a:off x="3652383" y="3860558"/>
            <a:ext cx="3383506" cy="823441"/>
          </a:xfrm>
          <a:prstGeom prst="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/>
              <a:t>  </a:t>
            </a:r>
          </a:p>
          <a:p>
            <a:r>
              <a:rPr lang="en-US" sz="8000" dirty="0"/>
              <a:t>  </a:t>
            </a:r>
            <a:br>
              <a:rPr lang="en-US" sz="9600" dirty="0"/>
            </a:br>
            <a:br>
              <a:rPr lang="en-US" sz="9600" dirty="0"/>
            </a:br>
            <a:br>
              <a:rPr lang="en-US" sz="8000" dirty="0"/>
            </a:br>
            <a:r>
              <a:rPr lang="en-US" sz="8000" dirty="0"/>
              <a:t>        </a:t>
            </a:r>
          </a:p>
          <a:p>
            <a:r>
              <a:rPr lang="en-US" sz="9600" dirty="0"/>
              <a:t>		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ECAB40C-D675-4C4D-BFFA-F492B4B4E1EE}"/>
                  </a:ext>
                </a:extLst>
              </p:cNvPr>
              <p:cNvSpPr/>
              <p:nvPr/>
            </p:nvSpPr>
            <p:spPr>
              <a:xfrm>
                <a:off x="3128273" y="2178179"/>
                <a:ext cx="2997645" cy="11188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𝑗𝑛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𝛺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ECAB40C-D675-4C4D-BFFA-F492B4B4E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273" y="2178179"/>
                <a:ext cx="2997645" cy="1118896"/>
              </a:xfrm>
              <a:prstGeom prst="rect">
                <a:avLst/>
              </a:prstGeom>
              <a:blipFill rotWithShape="1">
                <a:blip r:embed="rId5"/>
                <a:stretch>
                  <a:fillRect r="-5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78CE927-D6AA-4A0B-AF67-D49BA6C63F37}"/>
                  </a:ext>
                </a:extLst>
              </p:cNvPr>
              <p:cNvSpPr/>
              <p:nvPr/>
            </p:nvSpPr>
            <p:spPr>
              <a:xfrm>
                <a:off x="3812973" y="3954746"/>
                <a:ext cx="3150927" cy="595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𝑗𝑛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𝛺</m:t>
                                </m:r>
                              </m:e>
                              <m:sub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78CE927-D6AA-4A0B-AF67-D49BA6C63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973" y="3954746"/>
                <a:ext cx="3150927" cy="595997"/>
              </a:xfrm>
              <a:prstGeom prst="rect">
                <a:avLst/>
              </a:prstGeom>
              <a:blipFill rotWithShape="1">
                <a:blip r:embed="rId6"/>
                <a:stretch>
                  <a:fillRect l="-2901" r="-4449" b="-13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Right 9">
            <a:extLst>
              <a:ext uri="{FF2B5EF4-FFF2-40B4-BE49-F238E27FC236}">
                <a16:creationId xmlns:a16="http://schemas.microsoft.com/office/drawing/2014/main" id="{A6069EE0-64F0-4D37-80D7-4A3BEFEBC2BA}"/>
              </a:ext>
            </a:extLst>
          </p:cNvPr>
          <p:cNvSpPr/>
          <p:nvPr/>
        </p:nvSpPr>
        <p:spPr>
          <a:xfrm>
            <a:off x="1762638" y="1848023"/>
            <a:ext cx="530087" cy="1325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694166D8-D3CC-4D7A-8B1B-151ECED6D1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596607"/>
              </p:ext>
            </p:extLst>
          </p:nvPr>
        </p:nvGraphicFramePr>
        <p:xfrm>
          <a:off x="3863773" y="4848076"/>
          <a:ext cx="641231" cy="389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Equation" r:id="rId7" imgW="393480" imgH="253800" progId="Equation.DSMT4">
                  <p:embed/>
                </p:oleObj>
              </mc:Choice>
              <mc:Fallback>
                <p:oleObj name="Equation" r:id="rId7" imgW="393480" imgH="2538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63773" y="4848076"/>
                        <a:ext cx="641231" cy="3898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9DBE5DA7-F9C0-4F39-90DA-86729B5FD1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560595"/>
              </p:ext>
            </p:extLst>
          </p:nvPr>
        </p:nvGraphicFramePr>
        <p:xfrm>
          <a:off x="7221000" y="4858980"/>
          <a:ext cx="496478" cy="389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Equation" r:id="rId9" imgW="304560" imgH="253800" progId="Equation.DSMT4">
                  <p:embed/>
                </p:oleObj>
              </mc:Choice>
              <mc:Fallback>
                <p:oleObj name="Equation" r:id="rId9" imgW="304560" imgH="2538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21000" y="4858980"/>
                        <a:ext cx="496478" cy="3898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5165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TÍN HIỆU VÀO TUẦN HOÀN: HIỆN T</a:t>
            </a:r>
            <a:r>
              <a:rPr lang="vi-VN" sz="28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ỢNG GIBBS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105834"/>
            <a:ext cx="9908940" cy="4797545"/>
          </a:xfrm>
        </p:spPr>
        <p:txBody>
          <a:bodyPr>
            <a:normAutofit/>
          </a:bodyPr>
          <a:lstStyle/>
          <a:p>
            <a:pPr algn="l"/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F1CC8B-6A89-4D92-848A-B9AA3F89EEB6}"/>
              </a:ext>
            </a:extLst>
          </p:cNvPr>
          <p:cNvSpPr txBox="1">
            <a:spLocks/>
          </p:cNvSpPr>
          <p:nvPr/>
        </p:nvSpPr>
        <p:spPr>
          <a:xfrm>
            <a:off x="435287" y="1102659"/>
            <a:ext cx="8596668" cy="5109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800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0B9489-50B7-4CAB-AF97-AE060E426459}"/>
              </a:ext>
            </a:extLst>
          </p:cNvPr>
          <p:cNvSpPr/>
          <p:nvPr/>
        </p:nvSpPr>
        <p:spPr>
          <a:xfrm>
            <a:off x="715617" y="982177"/>
            <a:ext cx="842838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87E79E-2325-4E60-99AD-75BB707AAF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8" t="3052" b="54040"/>
          <a:stretch/>
        </p:blipFill>
        <p:spPr>
          <a:xfrm>
            <a:off x="1153552" y="980264"/>
            <a:ext cx="3073064" cy="20500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9A70E72-D2D1-4846-AF8F-15C38D5FA986}"/>
                  </a:ext>
                </a:extLst>
              </p:cNvPr>
              <p:cNvSpPr/>
              <p:nvPr/>
            </p:nvSpPr>
            <p:spPr>
              <a:xfrm>
                <a:off x="4548311" y="1236755"/>
                <a:ext cx="3202744" cy="1491176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  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𝑜𝑑𝑑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0,           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𝑒𝑣𝑒𝑛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9A70E72-D2D1-4846-AF8F-15C38D5FA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311" y="1236755"/>
                <a:ext cx="3202744" cy="149117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50E9CDD8-EC35-4F8D-B623-52DB444D0A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44876" y="1602599"/>
                <a:ext cx="3383506" cy="1120200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t">
                <a:normAutofit fontScale="25000" lnSpcReduction="20000"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eaLnBrk="1" hangingPunct="1"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eaLnBrk="1" hangingPunct="1"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eaLnBrk="1" hangingPunct="1"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eaLnBrk="1" hangingPunct="1"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eaLnBrk="1" hangingPunct="1"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eaLnBrk="1" hangingPunct="1"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eaLnBrk="1" hangingPunct="1"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eaLnBrk="1" hangingPunct="1"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0" dirty="0"/>
              </a:p>
              <a:p>
                <a:r>
                  <a:rPr lang="en-US" sz="8000" dirty="0"/>
                  <a:t>  </a:t>
                </a:r>
                <a:r>
                  <a:rPr lang="en-US" sz="9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96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9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9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960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960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b>
                          <m:sSubPr>
                            <m:ctrlPr>
                              <a:rPr lang="en-US" sz="9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sz="9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9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9600" i="1">
                                <a:latin typeface="Cambria Math" panose="02040503050406030204" pitchFamily="18" charset="0"/>
                              </a:rPr>
                              <m:t>𝑗𝑛</m:t>
                            </m:r>
                            <m:sSub>
                              <m:sSubPr>
                                <m:ctrlPr>
                                  <a:rPr lang="en-US" sz="9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600" i="1">
                                    <a:latin typeface="Cambria Math" panose="02040503050406030204" pitchFamily="18" charset="0"/>
                                  </a:rPr>
                                  <m:t>𝛺</m:t>
                                </m:r>
                              </m:e>
                              <m:sub>
                                <m:r>
                                  <a:rPr lang="en-US" sz="96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9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</m:oMath>
                </a14:m>
                <a:endParaRPr lang="en-US" sz="8800" dirty="0"/>
              </a:p>
              <a:p>
                <a:br>
                  <a:rPr lang="en-US" sz="9600" dirty="0"/>
                </a:br>
                <a:br>
                  <a:rPr lang="en-US" sz="8000" dirty="0"/>
                </a:br>
                <a:r>
                  <a:rPr lang="en-US" sz="8000" dirty="0"/>
                  <a:t>        </a:t>
                </a:r>
              </a:p>
              <a:p>
                <a:r>
                  <a:rPr lang="en-US" sz="9600" dirty="0"/>
                  <a:t>		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0E9CDD8-EC35-4F8D-B623-52DB444D0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876" y="1602599"/>
                <a:ext cx="3383506" cy="1120200"/>
              </a:xfrm>
              <a:prstGeom prst="rect">
                <a:avLst/>
              </a:prstGeom>
              <a:blipFill rotWithShape="1">
                <a:blip r:embed="rId6"/>
                <a:stretch>
                  <a:fillRect l="-2878" t="-7568" r="-360" b="-9189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FCC0201C-4E00-43E4-A942-46CC70863B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97" y="2849616"/>
            <a:ext cx="9172406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TÍN HIỆU VÀO TUẦN HOÀN: HIỆN T</a:t>
            </a:r>
            <a:r>
              <a:rPr lang="vi-VN" sz="28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ỢNG GIBBS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105834"/>
            <a:ext cx="9908940" cy="4797545"/>
          </a:xfrm>
        </p:spPr>
        <p:txBody>
          <a:bodyPr>
            <a:normAutofit/>
          </a:bodyPr>
          <a:lstStyle/>
          <a:p>
            <a:pPr algn="l"/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F1CC8B-6A89-4D92-848A-B9AA3F89EEB6}"/>
              </a:ext>
            </a:extLst>
          </p:cNvPr>
          <p:cNvSpPr txBox="1">
            <a:spLocks/>
          </p:cNvSpPr>
          <p:nvPr/>
        </p:nvSpPr>
        <p:spPr>
          <a:xfrm>
            <a:off x="435287" y="1102659"/>
            <a:ext cx="8596668" cy="5109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800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0B9489-50B7-4CAB-AF97-AE060E426459}"/>
              </a:ext>
            </a:extLst>
          </p:cNvPr>
          <p:cNvSpPr/>
          <p:nvPr/>
        </p:nvSpPr>
        <p:spPr>
          <a:xfrm>
            <a:off x="715617" y="982177"/>
            <a:ext cx="842838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5443D74-0C57-410E-8C6A-6CFE40A7A90E}"/>
              </a:ext>
            </a:extLst>
          </p:cNvPr>
          <p:cNvSpPr txBox="1">
            <a:spLocks/>
          </p:cNvSpPr>
          <p:nvPr/>
        </p:nvSpPr>
        <p:spPr>
          <a:xfrm>
            <a:off x="435286" y="1102659"/>
            <a:ext cx="9331013" cy="5109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Lăng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kính</a:t>
            </a:r>
            <a:endParaRPr lang="en-US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B37552-672D-42AD-B3B3-3263A30B50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870" y="2188809"/>
            <a:ext cx="5377911" cy="455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5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MỞ ĐẦU: Ý T</a:t>
            </a:r>
            <a:r>
              <a:rPr lang="vi-VN" sz="2800" b="1" dirty="0"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105834"/>
            <a:ext cx="9908940" cy="4797545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2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Sao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lvl="2"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-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dãy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mũ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Fourier</a:t>
            </a:r>
          </a:p>
          <a:p>
            <a:pPr lvl="2" algn="l"/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2" algn="l"/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</a:p>
          <a:p>
            <a:pPr lvl="2" algn="l">
              <a:buFont typeface="Wingdings" panose="05000000000000000000" pitchFamily="2" charset="2"/>
              <a:buChar char="v"/>
            </a:pP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l">
              <a:buFont typeface="Wingdings" panose="05000000000000000000" pitchFamily="2" charset="2"/>
              <a:buChar char="v"/>
            </a:pP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mũ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	1.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mũ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	 </a:t>
            </a:r>
          </a:p>
          <a:p>
            <a:pPr lvl="2"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=&gt;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lvl="2" algn="l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mũ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E243FB8-9572-4BBD-9076-DFC3BBB9F664}"/>
                  </a:ext>
                </a:extLst>
              </p:cNvPr>
              <p:cNvSpPr/>
              <p:nvPr/>
            </p:nvSpPr>
            <p:spPr>
              <a:xfrm>
                <a:off x="7334498" y="2810423"/>
                <a:ext cx="1420565" cy="618577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baseline="-25000" dirty="0"/>
                  <a:t>0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𝛺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E243FB8-9572-4BBD-9076-DFC3BBB9F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498" y="2810423"/>
                <a:ext cx="1420565" cy="6185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AE43034-BBE6-4AFE-9301-09255BEF8AE3}"/>
                  </a:ext>
                </a:extLst>
              </p:cNvPr>
              <p:cNvSpPr/>
              <p:nvPr/>
            </p:nvSpPr>
            <p:spPr>
              <a:xfrm>
                <a:off x="3160813" y="2780937"/>
                <a:ext cx="2743472" cy="618577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𝛺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AE43034-BBE6-4AFE-9301-09255BEF8A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813" y="2780937"/>
                <a:ext cx="2743472" cy="618577"/>
              </a:xfrm>
              <a:prstGeom prst="rect">
                <a:avLst/>
              </a:prstGeom>
              <a:blipFill>
                <a:blip r:embed="rId5"/>
                <a:stretch>
                  <a:fillRect b="-8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12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MỞ ĐẦU: ÔN TẬP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105834"/>
            <a:ext cx="9908940" cy="4797545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600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600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mũ</a:t>
            </a:r>
            <a:r>
              <a:rPr lang="en-US" sz="2600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endParaRPr lang="en-US" sz="2600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Tx/>
              <a:buChar char="-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mũ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</a:t>
            </a:r>
          </a:p>
          <a:p>
            <a:pPr algn="l">
              <a:buFontTx/>
              <a:buChar char="-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600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600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600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sz="2600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=&gt;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000" b="1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/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91F74D5-4507-43EF-A476-40A25A8F2F79}"/>
                  </a:ext>
                </a:extLst>
              </p:cNvPr>
              <p:cNvSpPr/>
              <p:nvPr/>
            </p:nvSpPr>
            <p:spPr>
              <a:xfrm>
                <a:off x="3596640" y="1573990"/>
                <a:ext cx="4348480" cy="640976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rgbClr val="FFFF0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𝑓𝑡</m:t>
                        </m:r>
                      </m:sup>
                    </m:sSup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=cos(2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t)+</a:t>
                </a:r>
                <a:r>
                  <a:rPr lang="en-US" sz="20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jsin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(2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t)</a:t>
                </a: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91F74D5-4507-43EF-A476-40A25A8F2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640" y="1573990"/>
                <a:ext cx="4348480" cy="64097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32F32D4F-FE10-4DC9-9505-EFFCEDCA60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74" y="4386098"/>
            <a:ext cx="6494184" cy="243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7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MỞ ĐẦU: TẬP TÍN HIỆU TRỰC GIAO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20316" y="1105834"/>
                <a:ext cx="10347595" cy="4797545"/>
              </a:xfrm>
            </p:spPr>
            <p:txBody>
              <a:bodyPr>
                <a:normAutofit fontScale="92500" lnSpcReduction="10000"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 nghĩa : </a:t>
                </a:r>
                <a:r>
                  <a:rPr lang="en-US" b="1" dirty="0" err="1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b="1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tín hiệu trực giao </a:t>
                </a:r>
              </a:p>
              <a:p>
                <a:pPr algn="l"/>
                <a:r>
                  <a:rPr lang="en-US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hợp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tín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,…} </m:t>
                    </m:r>
                  </m:oMath>
                </a14:m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gọi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trực giao trong một khoảng (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	</a:t>
                </a:r>
              </a:p>
              <a:p>
                <a:pPr algn="l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</a:p>
              <a:p>
                <a:pPr algn="l"/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buFont typeface="Wingdings" panose="05000000000000000000" pitchFamily="2" charset="2"/>
                  <a:buChar char="q"/>
                </a:pPr>
                <a:endParaRPr lang="en-US" sz="2800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b="1" dirty="0" err="1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</a:t>
                </a:r>
                <a:r>
                  <a:rPr lang="en-US" b="1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dụ : </a:t>
                </a:r>
              </a:p>
              <a:p>
                <a:pPr algn="l"/>
                <a:r>
                  <a:rPr lang="en-US" sz="28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	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tín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                          ,k=1,2,3,… 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trực giao trên khoảng [0,T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], </a:t>
                </a:r>
              </a:p>
              <a:p>
                <a:pPr algn="l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800" b="1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000" b="1" i="1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algn="l"/>
                <a:endParaRPr lang="en-US" sz="2000" b="1" i="1" dirty="0">
                  <a:solidFill>
                    <a:srgbClr val="130CA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000" b="1" i="1" dirty="0">
                    <a:solidFill>
                      <a:srgbClr val="130CA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sz="2200" b="1" i="1" dirty="0">
                  <a:solidFill>
                    <a:srgbClr val="130CA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20316" y="1105834"/>
                <a:ext cx="10347595" cy="4797545"/>
              </a:xfrm>
              <a:blipFill>
                <a:blip r:embed="rId3"/>
                <a:stretch>
                  <a:fillRect l="-766"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69C3CE-4DFB-4A6C-9590-000E3E44F76B}"/>
                  </a:ext>
                </a:extLst>
              </p:cNvPr>
              <p:cNvSpPr/>
              <p:nvPr/>
            </p:nvSpPr>
            <p:spPr>
              <a:xfrm>
                <a:off x="3104491" y="2122181"/>
                <a:ext cx="5073748" cy="1023377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)=</m:t>
                          </m:r>
                        </m:e>
                      </m:nary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0,   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69C3CE-4DFB-4A6C-9590-000E3E44F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491" y="2122181"/>
                <a:ext cx="5073748" cy="10233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BCB14FA-0BB5-4BF1-A55E-9C9C48314FA3}"/>
                  </a:ext>
                </a:extLst>
              </p:cNvPr>
              <p:cNvSpPr/>
              <p:nvPr/>
            </p:nvSpPr>
            <p:spPr>
              <a:xfrm>
                <a:off x="3514255" y="3471333"/>
                <a:ext cx="2239999" cy="4735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𝑗𝑘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𝛺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BCB14FA-0BB5-4BF1-A55E-9C9C48314F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255" y="3471333"/>
                <a:ext cx="2239999" cy="473591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D1892D5C-C5FD-43A1-BBF8-86EA998029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509554"/>
              </p:ext>
            </p:extLst>
          </p:nvPr>
        </p:nvGraphicFramePr>
        <p:xfrm>
          <a:off x="2480310" y="4097666"/>
          <a:ext cx="121285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8" imgW="583920" imgH="431640" progId="Equation.DSMT4">
                  <p:embed/>
                </p:oleObj>
              </mc:Choice>
              <mc:Fallback>
                <p:oleObj name="Equation" r:id="rId8" imgW="583920" imgH="43164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80310" y="4097666"/>
                        <a:ext cx="1212850" cy="846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3555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8" y="375242"/>
            <a:ext cx="9390230" cy="50225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NỘI DUNG CHÍNH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8" y="1185419"/>
            <a:ext cx="9144000" cy="316045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Fourier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Fourier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/>
        </p:nvCxnSpPr>
        <p:spPr>
          <a:xfrm>
            <a:off x="339635" y="877493"/>
            <a:ext cx="112863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92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10560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CHUỖI FOURIER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105834"/>
            <a:ext cx="9908940" cy="4797545"/>
          </a:xfrm>
        </p:spPr>
        <p:txBody>
          <a:bodyPr>
            <a:normAutofit fontScale="70000" lnSpcReduction="20000"/>
          </a:bodyPr>
          <a:lstStyle/>
          <a:p>
            <a:pPr algn="l"/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400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400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US" sz="3400" b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 </a:t>
            </a:r>
            <a:r>
              <a:rPr lang="en-US" sz="2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2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9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, </a:t>
            </a:r>
            <a:r>
              <a:rPr lang="en-US" sz="2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mũ</a:t>
            </a: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  </a:t>
            </a:r>
          </a:p>
          <a:p>
            <a:pPr algn="l"/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lvl="5" algn="l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Fourier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800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2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357C9B3-CBF6-4439-97FC-2ABF7C5A25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537770"/>
              </p:ext>
            </p:extLst>
          </p:nvPr>
        </p:nvGraphicFramePr>
        <p:xfrm>
          <a:off x="1150904" y="3921918"/>
          <a:ext cx="2441576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5" imgW="1180800" imgH="228600" progId="Equation.DSMT4">
                  <p:embed/>
                </p:oleObj>
              </mc:Choice>
              <mc:Fallback>
                <p:oleObj name="Equation" r:id="rId5" imgW="1180800" imgH="2286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50904" y="3921918"/>
                        <a:ext cx="2441576" cy="44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C44D6E-EC3A-49AF-89D4-C443D4DD052B}"/>
                  </a:ext>
                </a:extLst>
              </p:cNvPr>
              <p:cNvSpPr/>
              <p:nvPr/>
            </p:nvSpPr>
            <p:spPr>
              <a:xfrm>
                <a:off x="3740172" y="2601670"/>
                <a:ext cx="3418449" cy="1047592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𝑗𝑛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𝛺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C44D6E-EC3A-49AF-89D4-C443D4DD05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172" y="2601670"/>
                <a:ext cx="3418449" cy="10475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1D049D0-0F1C-4468-A0EB-7E7EC0CC4F26}"/>
                  </a:ext>
                </a:extLst>
              </p:cNvPr>
              <p:cNvSpPr/>
              <p:nvPr/>
            </p:nvSpPr>
            <p:spPr>
              <a:xfrm>
                <a:off x="7982084" y="2926500"/>
                <a:ext cx="1506488" cy="722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𝛺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sub>
                      </m:sSub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1D049D0-0F1C-4468-A0EB-7E7EC0CC4F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084" y="2926500"/>
                <a:ext cx="1506488" cy="7227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29CA813-83B2-47EE-B373-2F11FA74C00D}"/>
                  </a:ext>
                </a:extLst>
              </p:cNvPr>
              <p:cNvSpPr/>
              <p:nvPr/>
            </p:nvSpPr>
            <p:spPr>
              <a:xfrm>
                <a:off x="3592480" y="4717498"/>
                <a:ext cx="3515797" cy="718355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</a:t>
                </a:r>
                <a:r>
                  <a:rPr lang="en-US" sz="2000" baseline="-250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𝑗𝑛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𝛺</m:t>
                                </m:r>
                              </m:e>
                              <m:sub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29CA813-83B2-47EE-B373-2F11FA74C0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480" y="4717498"/>
                <a:ext cx="3515797" cy="718355"/>
              </a:xfrm>
              <a:prstGeom prst="rect">
                <a:avLst/>
              </a:prstGeom>
              <a:blipFill>
                <a:blip r:embed="rId9"/>
                <a:stretch>
                  <a:fillRect t="-70588" b="-100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8186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317" y="250317"/>
            <a:ext cx="8736241" cy="60313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CHUỖI FOURIER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317" y="1105834"/>
            <a:ext cx="10495822" cy="5635359"/>
          </a:xfrm>
        </p:spPr>
        <p:txBody>
          <a:bodyPr>
            <a:normAutofit fontScale="47500" lnSpcReduction="20000"/>
          </a:bodyPr>
          <a:lstStyle/>
          <a:p>
            <a:pPr algn="l"/>
            <a:endParaRPr lang="en-US" sz="20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5100" b="1" i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5100" b="1" dirty="0" err="1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5100" b="1" dirty="0">
                <a:solidFill>
                  <a:srgbClr val="130C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Fourier </a:t>
            </a:r>
          </a:p>
          <a:p>
            <a:pPr algn="l">
              <a:buFont typeface="Wingdings" panose="05000000000000000000" pitchFamily="2" charset="2"/>
              <a:buChar char="q"/>
            </a:pPr>
            <a:endParaRPr lang="en-US" sz="3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endParaRPr lang="en-US" sz="3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4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4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4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4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mũ</a:t>
            </a:r>
            <a:r>
              <a:rPr lang="en-US" sz="4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4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4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l"/>
            <a:r>
              <a:rPr lang="en-US" sz="4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mũ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 </a:t>
            </a: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4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 </a:t>
            </a: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mũ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-n </a:t>
            </a: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endParaRPr lang="en-US" sz="4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4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, </a:t>
            </a: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x(t)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x(t) </a:t>
            </a: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2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x(t) </a:t>
            </a: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2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42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20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200" b="1" i="1" dirty="0">
              <a:solidFill>
                <a:srgbClr val="130CA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7690" y="5912394"/>
            <a:ext cx="1912620" cy="467360"/>
            <a:chOff x="-4467498" y="2563103"/>
            <a:chExt cx="1912620" cy="467868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014870" y="2590535"/>
              <a:ext cx="1007364" cy="440436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4467498" y="2563103"/>
              <a:ext cx="1912620" cy="467868"/>
            </a:xfrm>
            <a:prstGeom prst="rect">
              <a:avLst/>
            </a:prstGeom>
          </p:spPr>
        </p:pic>
      </p:grpSp>
      <p:cxnSp>
        <p:nvCxnSpPr>
          <p:cNvPr id="7" name="Straight Connector 6"/>
          <p:cNvCxnSpPr/>
          <p:nvPr/>
        </p:nvCxnSpPr>
        <p:spPr>
          <a:xfrm flipV="1">
            <a:off x="487680" y="858299"/>
            <a:ext cx="11138263" cy="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C1F64EC-458E-48F8-BCAD-C3F26E9A4375}"/>
                  </a:ext>
                </a:extLst>
              </p:cNvPr>
              <p:cNvSpPr/>
              <p:nvPr/>
            </p:nvSpPr>
            <p:spPr>
              <a:xfrm>
                <a:off x="4378104" y="1515768"/>
                <a:ext cx="3193365" cy="819244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x(t)=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𝑗𝑛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𝛺</m:t>
                                </m:r>
                              </m:e>
                              <m:sub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C1F64EC-458E-48F8-BCAD-C3F26E9A4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104" y="1515768"/>
                <a:ext cx="3193365" cy="8192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92F1713C-CC2A-42C4-A082-D0786F802EC5}"/>
              </a:ext>
            </a:extLst>
          </p:cNvPr>
          <p:cNvSpPr txBox="1">
            <a:spLocks/>
          </p:cNvSpPr>
          <p:nvPr/>
        </p:nvSpPr>
        <p:spPr>
          <a:xfrm>
            <a:off x="2764749" y="5833654"/>
            <a:ext cx="8859561" cy="5461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tín hiệu tuần hoàn, nó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biểu diễn dưới dạng s(t),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aseline="-25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000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CA9085-A2E8-48E8-A084-15C071082131}"/>
              </a:ext>
            </a:extLst>
          </p:cNvPr>
          <p:cNvSpPr/>
          <p:nvPr/>
        </p:nvSpPr>
        <p:spPr>
          <a:xfrm>
            <a:off x="2951044" y="4948420"/>
            <a:ext cx="5514536" cy="5461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5E82ED3-F997-463B-BFAD-5E757E54A492}"/>
                  </a:ext>
                </a:extLst>
              </p:cNvPr>
              <p:cNvSpPr/>
              <p:nvPr/>
            </p:nvSpPr>
            <p:spPr>
              <a:xfrm>
                <a:off x="5133182" y="5036804"/>
                <a:ext cx="2729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...,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,...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5E82ED3-F997-463B-BFAD-5E757E54A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182" y="5036804"/>
                <a:ext cx="272972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26008BD-0EB5-4863-9D16-804F4C0BBC86}"/>
              </a:ext>
            </a:extLst>
          </p:cNvPr>
          <p:cNvSpPr txBox="1"/>
          <p:nvPr/>
        </p:nvSpPr>
        <p:spPr>
          <a:xfrm>
            <a:off x="3567102" y="5062916"/>
            <a:ext cx="85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s(t)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A25893D-268D-4167-BDD1-DC6C6EE32401}"/>
              </a:ext>
            </a:extLst>
          </p:cNvPr>
          <p:cNvSpPr/>
          <p:nvPr/>
        </p:nvSpPr>
        <p:spPr>
          <a:xfrm>
            <a:off x="4545142" y="5195241"/>
            <a:ext cx="197928" cy="1327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25FF207-6FF6-45BC-8073-038426D458C1}"/>
              </a:ext>
            </a:extLst>
          </p:cNvPr>
          <p:cNvSpPr/>
          <p:nvPr/>
        </p:nvSpPr>
        <p:spPr>
          <a:xfrm rot="10800000">
            <a:off x="4234055" y="5195637"/>
            <a:ext cx="197928" cy="1327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F4CBC56E-2D41-4B7C-8913-D172BFBB53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339430"/>
              </p:ext>
            </p:extLst>
          </p:nvPr>
        </p:nvGraphicFramePr>
        <p:xfrm>
          <a:off x="5187201" y="3041832"/>
          <a:ext cx="495968" cy="368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7" imgW="291960" imgH="228600" progId="Equation.DSMT4">
                  <p:embed/>
                </p:oleObj>
              </mc:Choice>
              <mc:Fallback>
                <p:oleObj name="Equation" r:id="rId7" imgW="291960" imgH="22860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87201" y="3041832"/>
                        <a:ext cx="495968" cy="368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6D1E4058-E974-429B-BDD6-5D15510C79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377914"/>
              </p:ext>
            </p:extLst>
          </p:nvPr>
        </p:nvGraphicFramePr>
        <p:xfrm>
          <a:off x="5909947" y="3161316"/>
          <a:ext cx="917575" cy="71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9" imgW="482400" imgH="393480" progId="Equation.DSMT4">
                  <p:embed/>
                </p:oleObj>
              </mc:Choice>
              <mc:Fallback>
                <p:oleObj name="Equation" r:id="rId9" imgW="482400" imgH="39348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09947" y="3161316"/>
                        <a:ext cx="917575" cy="711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1B53FAC2-C142-4813-B632-99AB5CF867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298602"/>
              </p:ext>
            </p:extLst>
          </p:nvPr>
        </p:nvGraphicFramePr>
        <p:xfrm>
          <a:off x="3013266" y="3698057"/>
          <a:ext cx="2441576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11" imgW="1180800" imgH="228600" progId="Equation.DSMT4">
                  <p:embed/>
                </p:oleObj>
              </mc:Choice>
              <mc:Fallback>
                <p:oleObj name="Equation" r:id="rId11" imgW="1180800" imgH="22860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13266" y="3698057"/>
                        <a:ext cx="2441576" cy="44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8671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02DDB1602E1F418973D7514106350D" ma:contentTypeVersion="4" ma:contentTypeDescription="Create a new document." ma:contentTypeScope="" ma:versionID="170546f30c239b86c6523ea2b84b7268">
  <xsd:schema xmlns:xsd="http://www.w3.org/2001/XMLSchema" xmlns:xs="http://www.w3.org/2001/XMLSchema" xmlns:p="http://schemas.microsoft.com/office/2006/metadata/properties" xmlns:ns2="7b943c93-b938-48de-825e-fb1653b6f1c7" targetNamespace="http://schemas.microsoft.com/office/2006/metadata/properties" ma:root="true" ma:fieldsID="6e32fb89e853253165558a0af8fdade1" ns2:_="">
    <xsd:import namespace="7b943c93-b938-48de-825e-fb1653b6f1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943c93-b938-48de-825e-fb1653b6f1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4A6008-DD42-4A1C-B681-FBDFADDD203A}"/>
</file>

<file path=customXml/itemProps2.xml><?xml version="1.0" encoding="utf-8"?>
<ds:datastoreItem xmlns:ds="http://schemas.openxmlformats.org/officeDocument/2006/customXml" ds:itemID="{DCE51A68-91DD-488B-AAA1-22F605F30CF1}"/>
</file>

<file path=customXml/itemProps3.xml><?xml version="1.0" encoding="utf-8"?>
<ds:datastoreItem xmlns:ds="http://schemas.openxmlformats.org/officeDocument/2006/customXml" ds:itemID="{FE0A8659-B4DA-40B3-8E15-12D6F87CE9E5}"/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2211</Words>
  <Application>Microsoft Office PowerPoint</Application>
  <PresentationFormat>Widescreen</PresentationFormat>
  <Paragraphs>726</Paragraphs>
  <Slides>38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Calibri Light</vt:lpstr>
      <vt:lpstr>Cambria</vt:lpstr>
      <vt:lpstr>Cambria Math</vt:lpstr>
      <vt:lpstr>Times New Roman</vt:lpstr>
      <vt:lpstr>Wingdings</vt:lpstr>
      <vt:lpstr>Office Theme</vt:lpstr>
      <vt:lpstr>Equation</vt:lpstr>
      <vt:lpstr>Department of Electrical Engineering                University of Arkansas  </vt:lpstr>
      <vt:lpstr>NỘI DUNG CHÍNH</vt:lpstr>
      <vt:lpstr>MỞ ĐẦU: Ý TƯỞNG</vt:lpstr>
      <vt:lpstr>MỞ ĐẦU: Ý TƯỞNG</vt:lpstr>
      <vt:lpstr>MỞ ĐẦU: ÔN TẬP </vt:lpstr>
      <vt:lpstr>MỞ ĐẦU: TẬP TÍN HIỆU TRỰC GIAO</vt:lpstr>
      <vt:lpstr>NỘI DUNG CHÍNH</vt:lpstr>
      <vt:lpstr>CHUỖI FOURIER</vt:lpstr>
      <vt:lpstr>CHUỖI FOURIER</vt:lpstr>
      <vt:lpstr>CHUỖI FOURIER</vt:lpstr>
      <vt:lpstr>CHUỖI FOURIER</vt:lpstr>
      <vt:lpstr>CHUỖI FOURIER: MIỀN TẦN SỐ</vt:lpstr>
      <vt:lpstr>CHUỖI FOURIER: MIỀN TẦN SỐ</vt:lpstr>
      <vt:lpstr>CHUỖI FOURIER</vt:lpstr>
      <vt:lpstr>CHUỖI FOURIER</vt:lpstr>
      <vt:lpstr>CHUỖI FOURIER</vt:lpstr>
      <vt:lpstr>CHUỖI FOURIER: ĐIỀU KIỆN DIRICHLET</vt:lpstr>
      <vt:lpstr>MỤC LỤC: NỘI DUNG CHÍNH</vt:lpstr>
      <vt:lpstr>CÁC TÍNH CHẤT: TUYẾN TÍNH</vt:lpstr>
      <vt:lpstr>CÁC TÍNH CHẤT : ĐỐI XỨNG</vt:lpstr>
      <vt:lpstr>CÁC TÍNH CHẤT : ĐỐI XỨNG</vt:lpstr>
      <vt:lpstr>CÁC TÍNH CHẤT : ĐỐI XỨNG</vt:lpstr>
      <vt:lpstr>CÁC TÍNH CHẤT: SỰ DỊCH THỜI GIAN</vt:lpstr>
      <vt:lpstr>CÁC TÍNH CHẤT: ĐỊNH LÝ PARSEVAL</vt:lpstr>
      <vt:lpstr>CÁC TÍNH CHẤT: ĐỊNH LÝ PARSEVAL</vt:lpstr>
      <vt:lpstr>NỘI DUNG CHÍNH</vt:lpstr>
      <vt:lpstr>TÍN HIỆU VÀO TUẦN HOÀN: TÍN HIỆU MŨ PHỨC</vt:lpstr>
      <vt:lpstr>TÍN HIỆU VÀO TUẦN HOÀN</vt:lpstr>
      <vt:lpstr>TÍN HIỆU VÀO TUẦN HOÀN</vt:lpstr>
      <vt:lpstr>TÍN HIỆU VÀO TUẦN HOÀN</vt:lpstr>
      <vt:lpstr>TÍN HIỆU VÀO TUẦN HOÀN: HÀM TRUYỀN</vt:lpstr>
      <vt:lpstr>TÍN HIỆU VÀO TUẦN HOÀN</vt:lpstr>
      <vt:lpstr>TÍN HIỆU VÀO TUẦN HOÀN</vt:lpstr>
      <vt:lpstr>TÍN HIỆU VÀO TUẦN HOÀN</vt:lpstr>
      <vt:lpstr>TÍN HIỆU VÀO TUẦN HOÀN</vt:lpstr>
      <vt:lpstr>TÍN HIỆU VÀO TUẦN HOÀN: HIỆN TƯỢNG GIBBS</vt:lpstr>
      <vt:lpstr>TÍN HIỆU VÀO TUẦN HOÀN: HIỆN TƯỢNG GIBBS</vt:lpstr>
      <vt:lpstr>TÍN HIỆU VÀO TUẦN HOÀN: HIỆN TƯỢNG GIBBS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Electrical Engineering                University of Arkansas</dc:title>
  <dc:creator>vũ trang</dc:creator>
  <cp:lastModifiedBy>Do Thi Tu Anh</cp:lastModifiedBy>
  <cp:revision>26</cp:revision>
  <dcterms:created xsi:type="dcterms:W3CDTF">2019-04-18T14:47:25Z</dcterms:created>
  <dcterms:modified xsi:type="dcterms:W3CDTF">2020-09-13T12:49:15Z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0x0101001702DDB1602E1F418973D7514106350D</vt:lpwstr>
  </property>
</Properties>
</file>