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comments/comment24.xml" ContentType="application/vnd.openxmlformats-officedocument.presentationml.comments+xml"/>
  <Override PartName="/ppt/comments/comment25.xml" ContentType="application/vnd.openxmlformats-officedocument.presentationml.comments+xml"/>
  <Override PartName="/ppt/comments/comment26.xml" ContentType="application/vnd.openxmlformats-officedocument.presentationml.comments+xml"/>
  <Override PartName="/ppt/comments/comment27.xml" ContentType="application/vnd.openxmlformats-officedocument.presentationml.comments+xml"/>
  <Override PartName="/ppt/comments/comment28.xml" ContentType="application/vnd.openxmlformats-officedocument.presentationml.comments+xml"/>
  <Override PartName="/ppt/comments/comment29.xml" ContentType="application/vnd.openxmlformats-officedocument.presentationml.comments+xml"/>
  <Override PartName="/ppt/comments/comment30.xml" ContentType="application/vnd.openxmlformats-officedocument.presentationml.comments+xml"/>
  <Override PartName="/ppt/comments/comment31.xml" ContentType="application/vnd.openxmlformats-officedocument.presentationml.comments+xml"/>
  <Override PartName="/ppt/comments/comment32.xml" ContentType="application/vnd.openxmlformats-officedocument.presentationml.comments+xml"/>
  <Override PartName="/ppt/comments/comment33.xml" ContentType="application/vnd.openxmlformats-officedocument.presentationml.comments+xml"/>
  <Override PartName="/ppt/comments/comment34.xml" ContentType="application/vnd.openxmlformats-officedocument.presentationml.comments+xml"/>
  <Override PartName="/ppt/comments/comment35.xml" ContentType="application/vnd.openxmlformats-officedocument.presentationml.comments+xml"/>
  <Override PartName="/ppt/comments/comment36.xml" ContentType="application/vnd.openxmlformats-officedocument.presentationml.comments+xml"/>
  <Override PartName="/ppt/comments/comment37.xml" ContentType="application/vnd.openxmlformats-officedocument.presentationml.comments+xml"/>
  <Override PartName="/ppt/comments/comment38.xml" ContentType="application/vnd.openxmlformats-officedocument.presentationml.comments+xml"/>
  <Override PartName="/ppt/comments/comment39.xml" ContentType="application/vnd.openxmlformats-officedocument.presentationml.comments+xml"/>
  <Override PartName="/ppt/comments/comment40.xml" ContentType="application/vnd.openxmlformats-officedocument.presentationml.comments+xml"/>
  <Override PartName="/ppt/comments/comment41.xml" ContentType="application/vnd.openxmlformats-officedocument.presentationml.comments+xml"/>
  <Override PartName="/ppt/comments/comment42.xml" ContentType="application/vnd.openxmlformats-officedocument.presentationml.comments+xml"/>
  <Override PartName="/ppt/comments/comment22.xml" ContentType="application/vnd.openxmlformats-officedocument.presentationml.comments+xml"/>
  <Override PartName="/ppt/comments/comment21.xml" ContentType="application/vnd.openxmlformats-officedocument.presentationml.comments+xml"/>
  <Override PartName="/ppt/comments/comment20.xml" ContentType="application/vnd.openxmlformats-officedocument.presentationml.comments+xml"/>
  <Override PartName="/ppt/comments/comment19.xml" ContentType="application/vnd.openxmlformats-officedocument.presentationml.comments+xml"/>
  <Override PartName="/ppt/comments/comment23.xml" ContentType="application/vnd.openxmlformats-officedocument.presentationml.comment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6" r:id="rId24"/>
    <p:sldId id="324" r:id="rId25"/>
    <p:sldId id="325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347" r:id="rId47"/>
    <p:sldId id="348" r:id="rId48"/>
    <p:sldId id="349" r:id="rId49"/>
    <p:sldId id="35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12479A9-9114-494F-B7C3-CA324857028C}">
          <p14:sldIdLst>
            <p14:sldId id="256"/>
            <p14:sldId id="257"/>
            <p14:sldId id="258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6"/>
            <p14:sldId id="324"/>
            <p14:sldId id="325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em Doan" initials="TD" lastIdx="1" clrIdx="0">
    <p:extLst>
      <p:ext uri="{19B8F6BF-5375-455C-9EA6-DF929625EA0E}">
        <p15:presenceInfo xmlns:p15="http://schemas.microsoft.com/office/powerpoint/2012/main" userId="622325d0897945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130CA4"/>
    <a:srgbClr val="FFFF66"/>
    <a:srgbClr val="FFE181"/>
    <a:srgbClr val="FFD5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2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8" Type="http://schemas.openxmlformats.org/officeDocument/2006/relationships/customXml" Target="../customXml/item3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4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4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4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image" Target="../media/image68.wmf"/><Relationship Id="rId18" Type="http://schemas.openxmlformats.org/officeDocument/2006/relationships/image" Target="../media/image73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12" Type="http://schemas.openxmlformats.org/officeDocument/2006/relationships/image" Target="../media/image67.wmf"/><Relationship Id="rId17" Type="http://schemas.openxmlformats.org/officeDocument/2006/relationships/image" Target="../media/image72.wmf"/><Relationship Id="rId2" Type="http://schemas.openxmlformats.org/officeDocument/2006/relationships/image" Target="../media/image57.wmf"/><Relationship Id="rId16" Type="http://schemas.openxmlformats.org/officeDocument/2006/relationships/image" Target="../media/image71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11" Type="http://schemas.openxmlformats.org/officeDocument/2006/relationships/image" Target="../media/image66.wmf"/><Relationship Id="rId5" Type="http://schemas.openxmlformats.org/officeDocument/2006/relationships/image" Target="../media/image60.wmf"/><Relationship Id="rId15" Type="http://schemas.openxmlformats.org/officeDocument/2006/relationships/image" Target="../media/image70.wmf"/><Relationship Id="rId10" Type="http://schemas.openxmlformats.org/officeDocument/2006/relationships/image" Target="../media/image65.wmf"/><Relationship Id="rId19" Type="http://schemas.openxmlformats.org/officeDocument/2006/relationships/image" Target="../media/image74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Relationship Id="rId14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4" Type="http://schemas.openxmlformats.org/officeDocument/2006/relationships/image" Target="../media/image8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4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42.wmf"/><Relationship Id="rId4" Type="http://schemas.openxmlformats.org/officeDocument/2006/relationships/image" Target="../media/image89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4" Type="http://schemas.openxmlformats.org/officeDocument/2006/relationships/image" Target="../media/image113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4" Type="http://schemas.openxmlformats.org/officeDocument/2006/relationships/image" Target="../media/image118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7CCA-E0F0-4490-8F31-3FF45FCFFDAE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DAA0-411E-429B-8B3C-AA75AFA0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7CCA-E0F0-4490-8F31-3FF45FCFFDAE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DAA0-411E-429B-8B3C-AA75AFA0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4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7CCA-E0F0-4490-8F31-3FF45FCFFDAE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DAA0-411E-429B-8B3C-AA75AFA0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0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7CCA-E0F0-4490-8F31-3FF45FCFFDAE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DAA0-411E-429B-8B3C-AA75AFA0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4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7CCA-E0F0-4490-8F31-3FF45FCFFDAE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DAA0-411E-429B-8B3C-AA75AFA0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6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7CCA-E0F0-4490-8F31-3FF45FCFFDAE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DAA0-411E-429B-8B3C-AA75AFA0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1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7CCA-E0F0-4490-8F31-3FF45FCFFDAE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DAA0-411E-429B-8B3C-AA75AFA0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5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7CCA-E0F0-4490-8F31-3FF45FCFFDAE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DAA0-411E-429B-8B3C-AA75AFA0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6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7CCA-E0F0-4490-8F31-3FF45FCFFDAE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DAA0-411E-429B-8B3C-AA75AFA0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2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7CCA-E0F0-4490-8F31-3FF45FCFFDAE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DAA0-411E-429B-8B3C-AA75AFA0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4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7CCA-E0F0-4490-8F31-3FF45FCFFDAE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DAA0-411E-429B-8B3C-AA75AFA0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5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B7CCA-E0F0-4490-8F31-3FF45FCFFDAE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0DAA0-411E-429B-8B3C-AA75AFA0D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0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comments" Target="../comments/comment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9.xml"/><Relationship Id="rId3" Type="http://schemas.openxmlformats.org/officeDocument/2006/relationships/image" Target="../media/image22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4.bin"/><Relationship Id="rId3" Type="http://schemas.openxmlformats.org/officeDocument/2006/relationships/image" Target="../media/image1.jpg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comments" Target="../comments/comment10.xml"/><Relationship Id="rId10" Type="http://schemas.openxmlformats.org/officeDocument/2006/relationships/image" Target="../media/image24.wmf"/><Relationship Id="rId4" Type="http://schemas.openxmlformats.org/officeDocument/2006/relationships/image" Target="../media/image2.jpg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33.wmf"/><Relationship Id="rId3" Type="http://schemas.openxmlformats.org/officeDocument/2006/relationships/image" Target="../media/image1.jpg"/><Relationship Id="rId21" Type="http://schemas.openxmlformats.org/officeDocument/2006/relationships/oleObject" Target="../embeddings/oleObject23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2.wmf"/><Relationship Id="rId20" Type="http://schemas.openxmlformats.org/officeDocument/2006/relationships/image" Target="../media/image34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23" Type="http://schemas.openxmlformats.org/officeDocument/2006/relationships/comments" Target="../comments/comment11.xml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2.jpg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31.wmf"/><Relationship Id="rId22" Type="http://schemas.openxmlformats.org/officeDocument/2006/relationships/image" Target="../media/image3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1.jpg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.jpg"/><Relationship Id="rId9" Type="http://schemas.openxmlformats.org/officeDocument/2006/relationships/comments" Target="../comments/commen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1.jpg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.jpg"/><Relationship Id="rId9" Type="http://schemas.openxmlformats.org/officeDocument/2006/relationships/comments" Target="../comments/comment1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42.png"/><Relationship Id="rId7" Type="http://schemas.openxmlformats.org/officeDocument/2006/relationships/image" Target="../media/image36.wmf"/><Relationship Id="rId12" Type="http://schemas.openxmlformats.org/officeDocument/2006/relationships/comments" Target="../comments/comment1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40.wmf"/><Relationship Id="rId5" Type="http://schemas.openxmlformats.org/officeDocument/2006/relationships/image" Target="../media/image2.jpg"/><Relationship Id="rId10" Type="http://schemas.openxmlformats.org/officeDocument/2006/relationships/oleObject" Target="../embeddings/oleObject30.bin"/><Relationship Id="rId4" Type="http://schemas.openxmlformats.org/officeDocument/2006/relationships/image" Target="../media/image1.jpg"/><Relationship Id="rId9" Type="http://schemas.openxmlformats.org/officeDocument/2006/relationships/image" Target="../media/image3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comments" Target="../comments/comment1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1.jpg"/><Relationship Id="rId7" Type="http://schemas.openxmlformats.org/officeDocument/2006/relationships/oleObject" Target="../embeddings/oleObject33.bin"/><Relationship Id="rId12" Type="http://schemas.openxmlformats.org/officeDocument/2006/relationships/comments" Target="../comments/comment1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2.wmf"/><Relationship Id="rId11" Type="http://schemas.openxmlformats.org/officeDocument/2006/relationships/image" Target="../media/image45.png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44.wmf"/><Relationship Id="rId4" Type="http://schemas.openxmlformats.org/officeDocument/2006/relationships/image" Target="../media/image2.jpg"/><Relationship Id="rId9" Type="http://schemas.openxmlformats.org/officeDocument/2006/relationships/oleObject" Target="../embeddings/oleObject3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1.jpg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6.wmf"/><Relationship Id="rId11" Type="http://schemas.openxmlformats.org/officeDocument/2006/relationships/comments" Target="../comments/comment18.xml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8.wmf"/><Relationship Id="rId4" Type="http://schemas.openxmlformats.org/officeDocument/2006/relationships/image" Target="../media/image2.jpg"/><Relationship Id="rId9" Type="http://schemas.openxmlformats.org/officeDocument/2006/relationships/oleObject" Target="../embeddings/oleObject3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1.jpg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2.wmf"/><Relationship Id="rId11" Type="http://schemas.openxmlformats.org/officeDocument/2006/relationships/comments" Target="../comments/comment19.xml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50.wmf"/><Relationship Id="rId4" Type="http://schemas.openxmlformats.org/officeDocument/2006/relationships/image" Target="../media/image2.jpg"/><Relationship Id="rId9" Type="http://schemas.openxmlformats.org/officeDocument/2006/relationships/oleObject" Target="../embeddings/oleObject4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1.jpg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2.jpg"/><Relationship Id="rId9" Type="http://schemas.openxmlformats.org/officeDocument/2006/relationships/comments" Target="../comments/comment2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1.jpg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2.jpg"/><Relationship Id="rId9" Type="http://schemas.openxmlformats.org/officeDocument/2006/relationships/comments" Target="../comments/commen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comments" Target="../comments/comment2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2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63.wmf"/><Relationship Id="rId26" Type="http://schemas.openxmlformats.org/officeDocument/2006/relationships/image" Target="../media/image67.wmf"/><Relationship Id="rId39" Type="http://schemas.openxmlformats.org/officeDocument/2006/relationships/oleObject" Target="../embeddings/oleObject64.bin"/><Relationship Id="rId3" Type="http://schemas.openxmlformats.org/officeDocument/2006/relationships/oleObject" Target="../embeddings/oleObject46.bin"/><Relationship Id="rId21" Type="http://schemas.openxmlformats.org/officeDocument/2006/relationships/oleObject" Target="../embeddings/oleObject55.bin"/><Relationship Id="rId34" Type="http://schemas.openxmlformats.org/officeDocument/2006/relationships/image" Target="../media/image71.wmf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53.bin"/><Relationship Id="rId25" Type="http://schemas.openxmlformats.org/officeDocument/2006/relationships/oleObject" Target="../embeddings/oleObject57.bin"/><Relationship Id="rId33" Type="http://schemas.openxmlformats.org/officeDocument/2006/relationships/oleObject" Target="../embeddings/oleObject61.bin"/><Relationship Id="rId38" Type="http://schemas.openxmlformats.org/officeDocument/2006/relationships/image" Target="../media/image73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2.wmf"/><Relationship Id="rId20" Type="http://schemas.openxmlformats.org/officeDocument/2006/relationships/image" Target="../media/image64.wmf"/><Relationship Id="rId29" Type="http://schemas.openxmlformats.org/officeDocument/2006/relationships/oleObject" Target="../embeddings/oleObject59.bin"/><Relationship Id="rId41" Type="http://schemas.openxmlformats.org/officeDocument/2006/relationships/comments" Target="../comments/comment2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66.wmf"/><Relationship Id="rId32" Type="http://schemas.openxmlformats.org/officeDocument/2006/relationships/image" Target="../media/image70.wmf"/><Relationship Id="rId37" Type="http://schemas.openxmlformats.org/officeDocument/2006/relationships/oleObject" Target="../embeddings/oleObject63.bin"/><Relationship Id="rId40" Type="http://schemas.openxmlformats.org/officeDocument/2006/relationships/image" Target="../media/image74.wmf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56.bin"/><Relationship Id="rId28" Type="http://schemas.openxmlformats.org/officeDocument/2006/relationships/image" Target="../media/image68.wmf"/><Relationship Id="rId36" Type="http://schemas.openxmlformats.org/officeDocument/2006/relationships/image" Target="../media/image72.wmf"/><Relationship Id="rId10" Type="http://schemas.openxmlformats.org/officeDocument/2006/relationships/image" Target="../media/image59.wmf"/><Relationship Id="rId19" Type="http://schemas.openxmlformats.org/officeDocument/2006/relationships/oleObject" Target="../embeddings/oleObject54.bin"/><Relationship Id="rId31" Type="http://schemas.openxmlformats.org/officeDocument/2006/relationships/oleObject" Target="../embeddings/oleObject60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61.wmf"/><Relationship Id="rId22" Type="http://schemas.openxmlformats.org/officeDocument/2006/relationships/image" Target="../media/image65.wmf"/><Relationship Id="rId27" Type="http://schemas.openxmlformats.org/officeDocument/2006/relationships/oleObject" Target="../embeddings/oleObject58.bin"/><Relationship Id="rId30" Type="http://schemas.openxmlformats.org/officeDocument/2006/relationships/image" Target="../media/image69.wmf"/><Relationship Id="rId35" Type="http://schemas.openxmlformats.org/officeDocument/2006/relationships/oleObject" Target="../embeddings/oleObject6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1.jpg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5.wmf"/><Relationship Id="rId11" Type="http://schemas.openxmlformats.org/officeDocument/2006/relationships/comments" Target="../comments/comment24.xml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77.wmf"/><Relationship Id="rId4" Type="http://schemas.openxmlformats.org/officeDocument/2006/relationships/image" Target="../media/image2.jpg"/><Relationship Id="rId9" Type="http://schemas.openxmlformats.org/officeDocument/2006/relationships/oleObject" Target="../embeddings/oleObject6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comments" Target="../comments/comment25.xml"/><Relationship Id="rId3" Type="http://schemas.openxmlformats.org/officeDocument/2006/relationships/image" Target="../media/image1.jpg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80.wmf"/><Relationship Id="rId4" Type="http://schemas.openxmlformats.org/officeDocument/2006/relationships/image" Target="../media/image2.jpg"/><Relationship Id="rId9" Type="http://schemas.openxmlformats.org/officeDocument/2006/relationships/oleObject" Target="../embeddings/oleObject7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1.jpg"/><Relationship Id="rId7" Type="http://schemas.openxmlformats.org/officeDocument/2006/relationships/image" Target="../media/image3.wmf"/><Relationship Id="rId12" Type="http://schemas.openxmlformats.org/officeDocument/2006/relationships/comments" Target="../comments/comment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5.wmf"/><Relationship Id="rId5" Type="http://schemas.openxmlformats.org/officeDocument/2006/relationships/image" Target="../media/image6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2.jpg"/><Relationship Id="rId9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1.jpg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2.wmf"/><Relationship Id="rId11" Type="http://schemas.openxmlformats.org/officeDocument/2006/relationships/comments" Target="../comments/comment26.xml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84.wmf"/><Relationship Id="rId4" Type="http://schemas.openxmlformats.org/officeDocument/2006/relationships/image" Target="../media/image2.jpg"/><Relationship Id="rId9" Type="http://schemas.openxmlformats.org/officeDocument/2006/relationships/oleObject" Target="../embeddings/oleObject7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1.jpg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2.jpg"/><Relationship Id="rId9" Type="http://schemas.openxmlformats.org/officeDocument/2006/relationships/comments" Target="../comments/comment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comments" Target="../comments/comment2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2.jp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comments" Target="../comments/comment29.xml"/><Relationship Id="rId3" Type="http://schemas.openxmlformats.org/officeDocument/2006/relationships/image" Target="../media/image1.jpg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88.wmf"/><Relationship Id="rId4" Type="http://schemas.openxmlformats.org/officeDocument/2006/relationships/image" Target="../media/image2.jpg"/><Relationship Id="rId9" Type="http://schemas.openxmlformats.org/officeDocument/2006/relationships/oleObject" Target="../embeddings/oleObject80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1.jpg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2.jpg"/><Relationship Id="rId9" Type="http://schemas.openxmlformats.org/officeDocument/2006/relationships/comments" Target="../comments/comment3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comments" Target="../comments/comment3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2.jp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1.jpg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2.jpg"/><Relationship Id="rId9" Type="http://schemas.openxmlformats.org/officeDocument/2006/relationships/comments" Target="../comments/comment3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33.xm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34.xml"/><Relationship Id="rId4" Type="http://schemas.openxmlformats.org/officeDocument/2006/relationships/image" Target="../media/image9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comments" Target="../comments/commen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35.xml"/><Relationship Id="rId4" Type="http://schemas.openxmlformats.org/officeDocument/2006/relationships/image" Target="../media/image9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36.xml"/><Relationship Id="rId4" Type="http://schemas.openxmlformats.org/officeDocument/2006/relationships/image" Target="../media/image9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37.xml"/><Relationship Id="rId4" Type="http://schemas.openxmlformats.org/officeDocument/2006/relationships/image" Target="../media/image9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image" Target="../media/image1.jpg"/><Relationship Id="rId7" Type="http://schemas.openxmlformats.org/officeDocument/2006/relationships/image" Target="../media/image9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87.bin"/><Relationship Id="rId5" Type="http://schemas.openxmlformats.org/officeDocument/2006/relationships/image" Target="../media/image101.png"/><Relationship Id="rId10" Type="http://schemas.openxmlformats.org/officeDocument/2006/relationships/comments" Target="../comments/comment38.xml"/><Relationship Id="rId4" Type="http://schemas.openxmlformats.org/officeDocument/2006/relationships/image" Target="../media/image2.jpg"/><Relationship Id="rId9" Type="http://schemas.openxmlformats.org/officeDocument/2006/relationships/image" Target="../media/image100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93.bin"/><Relationship Id="rId3" Type="http://schemas.openxmlformats.org/officeDocument/2006/relationships/image" Target="../media/image1.jpg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105.wmf"/><Relationship Id="rId17" Type="http://schemas.openxmlformats.org/officeDocument/2006/relationships/comments" Target="../comments/comment39.xml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7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104.wmf"/><Relationship Id="rId4" Type="http://schemas.openxmlformats.org/officeDocument/2006/relationships/image" Target="../media/image2.jpg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106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40.xml"/><Relationship Id="rId3" Type="http://schemas.openxmlformats.org/officeDocument/2006/relationships/image" Target="../media/image1.jpg"/><Relationship Id="rId7" Type="http://schemas.openxmlformats.org/officeDocument/2006/relationships/image" Target="../media/image10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2.jp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3" Type="http://schemas.openxmlformats.org/officeDocument/2006/relationships/oleObject" Target="../embeddings/oleObject96.bin"/><Relationship Id="rId7" Type="http://schemas.openxmlformats.org/officeDocument/2006/relationships/image" Target="../media/image111.wmf"/><Relationship Id="rId12" Type="http://schemas.openxmlformats.org/officeDocument/2006/relationships/comments" Target="../comments/comment4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97.bin"/><Relationship Id="rId11" Type="http://schemas.openxmlformats.org/officeDocument/2006/relationships/image" Target="../media/image113.wmf"/><Relationship Id="rId5" Type="http://schemas.openxmlformats.org/officeDocument/2006/relationships/image" Target="../media/image114.png"/><Relationship Id="rId10" Type="http://schemas.openxmlformats.org/officeDocument/2006/relationships/oleObject" Target="../embeddings/oleObject99.bin"/><Relationship Id="rId4" Type="http://schemas.openxmlformats.org/officeDocument/2006/relationships/image" Target="../media/image110.wmf"/><Relationship Id="rId9" Type="http://schemas.openxmlformats.org/officeDocument/2006/relationships/image" Target="../media/image112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4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13" Type="http://schemas.openxmlformats.org/officeDocument/2006/relationships/image" Target="../media/image118.wmf"/><Relationship Id="rId3" Type="http://schemas.openxmlformats.org/officeDocument/2006/relationships/image" Target="../media/image1.jpg"/><Relationship Id="rId7" Type="http://schemas.openxmlformats.org/officeDocument/2006/relationships/image" Target="../media/image119.png"/><Relationship Id="rId12" Type="http://schemas.openxmlformats.org/officeDocument/2006/relationships/oleObject" Target="../embeddings/oleObject10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15.wmf"/><Relationship Id="rId11" Type="http://schemas.openxmlformats.org/officeDocument/2006/relationships/image" Target="../media/image117.wmf"/><Relationship Id="rId5" Type="http://schemas.openxmlformats.org/officeDocument/2006/relationships/oleObject" Target="../embeddings/oleObject100.bin"/><Relationship Id="rId10" Type="http://schemas.openxmlformats.org/officeDocument/2006/relationships/oleObject" Target="../embeddings/oleObject102.bin"/><Relationship Id="rId4" Type="http://schemas.openxmlformats.org/officeDocument/2006/relationships/image" Target="../media/image2.jpg"/><Relationship Id="rId9" Type="http://schemas.openxmlformats.org/officeDocument/2006/relationships/image" Target="../media/image116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2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1.jp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.jpg"/><Relationship Id="rId9" Type="http://schemas.openxmlformats.org/officeDocument/2006/relationships/comments" Target="../comments/commen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4.xml"/><Relationship Id="rId3" Type="http://schemas.openxmlformats.org/officeDocument/2006/relationships/image" Target="../media/image1.jp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5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6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347601" y="3459785"/>
            <a:ext cx="9410330" cy="65394"/>
            <a:chOff x="0" y="0"/>
            <a:chExt cx="8153400" cy="9144"/>
          </a:xfrm>
        </p:grpSpPr>
        <p:sp>
          <p:nvSpPr>
            <p:cNvPr id="18" name="Shape 7"/>
            <p:cNvSpPr/>
            <p:nvPr/>
          </p:nvSpPr>
          <p:spPr>
            <a:xfrm>
              <a:off x="0" y="0"/>
              <a:ext cx="8153400" cy="0"/>
            </a:xfrm>
            <a:custGeom>
              <a:avLst/>
              <a:gdLst/>
              <a:ahLst/>
              <a:cxnLst/>
              <a:rect l="0" t="0" r="0" b="0"/>
              <a:pathLst>
                <a:path w="81534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600"/>
            </a:p>
          </p:txBody>
        </p:sp>
      </p:grp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426463" y="2046224"/>
            <a:ext cx="9492343" cy="1251712"/>
          </a:xfrm>
        </p:spPr>
        <p:txBody>
          <a:bodyPr>
            <a:normAutofit/>
          </a:bodyPr>
          <a:lstStyle/>
          <a:p>
            <a:pPr algn="r"/>
            <a:r>
              <a:rPr lang="en-US" sz="32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 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HIỆU VÀ HỆ THỐNG</a:t>
            </a:r>
          </a:p>
          <a:p>
            <a:pPr algn="r"/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vi-VN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ƠNG 5: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Fourier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924800" y="3541776"/>
            <a:ext cx="3023616" cy="1207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9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BIẾN ĐỔI FOURIER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071419"/>
            <a:ext cx="9908940" cy="416243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Hãy tìm biến đổi Fourier của x(t) =   (t-a) </a:t>
            </a:r>
            <a:endParaRPr lang="en-US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algn="l"/>
            <a:r>
              <a:rPr lang="en-US" sz="2800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808127"/>
              </p:ext>
            </p:extLst>
          </p:nvPr>
        </p:nvGraphicFramePr>
        <p:xfrm>
          <a:off x="5287009" y="1489166"/>
          <a:ext cx="305353" cy="302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5" imgW="139680" imgH="177480" progId="Equation.DSMT4">
                  <p:embed/>
                </p:oleObj>
              </mc:Choice>
              <mc:Fallback>
                <p:oleObj name="Equation" r:id="rId5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87009" y="1489166"/>
                        <a:ext cx="305353" cy="302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621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BẢNG CÔNG THỨC BIẾN ĐỔI FOURIER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071419"/>
            <a:ext cx="9908940" cy="416243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76" y="966917"/>
            <a:ext cx="5294811" cy="53206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787" y="970195"/>
            <a:ext cx="5565295" cy="419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787" y="1399532"/>
            <a:ext cx="5294811" cy="27370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661" y="4171405"/>
            <a:ext cx="4214242" cy="21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53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BIẾN ĐỔI FOURIER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20317" y="1105834"/>
                <a:ext cx="9908940" cy="4797545"/>
              </a:xfrm>
            </p:spPr>
            <p:txBody>
              <a:bodyPr>
                <a:norm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Điều kiện tồn tại biến đổi Fourier</a:t>
                </a:r>
              </a:p>
              <a:p>
                <a:pPr algn="l"/>
                <a:r>
                  <a:rPr lang="en-US" sz="1400" b="1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Không phải tín hiệu nào cũng có biến đổi Fourier</a:t>
                </a:r>
              </a:p>
              <a:p>
                <a:pPr algn="l"/>
                <a:r>
                  <a:rPr lang="en-US" sz="2000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Nếu một tín hiệu có biến đổi Fourier, tín hiệu đó phải thoải mãn 2 điều kiện:</a:t>
                </a:r>
              </a:p>
              <a:p>
                <a:pPr algn="l"/>
                <a:r>
                  <a:rPr lang="en-US" sz="2000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x(t)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phải khả tích tuyệt đối</a:t>
                </a:r>
              </a:p>
              <a:p>
                <a:pPr algn="l"/>
                <a:endParaRPr lang="en-US" sz="2000" dirty="0">
                  <a:solidFill>
                    <a:srgbClr val="130CA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000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x(t)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 hữu hạn số điểm không liên tục, điểm cực tiểu và điểm cực đại </a:t>
                </a:r>
              </a:p>
              <a:p>
                <a:pPr algn="l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         trong bất kỳ khoảng thời gian hữu hạn nào.</a:t>
                </a:r>
                <a:endParaRPr lang="en-US" sz="2000" i="1" dirty="0">
                  <a:solidFill>
                    <a:srgbClr val="130CA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 dụ</a:t>
                </a:r>
              </a:p>
              <a:p>
                <a:pPr algn="l"/>
                <a:r>
                  <a:rPr lang="en-US" sz="2000" b="1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x(t)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endParaRPr lang="en-US" sz="2000" i="1" dirty="0">
                  <a:solidFill>
                    <a:srgbClr val="130CA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20317" y="1105834"/>
                <a:ext cx="9908940" cy="4797545"/>
              </a:xfrm>
              <a:blipFill>
                <a:blip r:embed="rId3"/>
                <a:stretch>
                  <a:fillRect l="-800" t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119775"/>
              </p:ext>
            </p:extLst>
          </p:nvPr>
        </p:nvGraphicFramePr>
        <p:xfrm>
          <a:off x="5188228" y="2612991"/>
          <a:ext cx="1573117" cy="633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Equation" r:id="rId6" imgW="660240" imgH="330120" progId="Equation.DSMT4">
                  <p:embed/>
                </p:oleObj>
              </mc:Choice>
              <mc:Fallback>
                <p:oleObj name="Equation" r:id="rId6" imgW="6602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88228" y="2612991"/>
                        <a:ext cx="1573117" cy="6333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0319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8" y="375242"/>
            <a:ext cx="9390230" cy="50225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NỘI DUNG CHÍNH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8" y="1185419"/>
            <a:ext cx="9144000" cy="316045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 đầu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 đổi Fourier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tính chất của biến đổi Fourier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ứng dụng của biến đổi Fourier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/>
        </p:nvCxnSpPr>
        <p:spPr>
          <a:xfrm>
            <a:off x="339635" y="877493"/>
            <a:ext cx="112863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843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TÍNH CHẤT: TUYẾN TÍNH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105834"/>
            <a:ext cx="9908940" cy="479754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 tuyến tính </a:t>
            </a:r>
          </a:p>
          <a:p>
            <a:pPr algn="l"/>
            <a:r>
              <a:rPr lang="en-US" sz="1400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Nếu: </a:t>
            </a:r>
          </a:p>
          <a:p>
            <a:pPr algn="l"/>
            <a:r>
              <a:rPr lang="en-US" sz="2000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/>
            <a:r>
              <a:rPr lang="en-US" sz="2000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thì: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</a:t>
            </a:r>
          </a:p>
          <a:p>
            <a:pPr algn="l"/>
            <a:r>
              <a:rPr lang="en-US" sz="2000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Hãy tìm biến đổi Fourier của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x(t) 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rect(t/  ) +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exp(-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t)u(t) +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(t)</a:t>
            </a:r>
            <a:endParaRPr lang="en-US" sz="2000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530825"/>
              </p:ext>
            </p:extLst>
          </p:nvPr>
        </p:nvGraphicFramePr>
        <p:xfrm>
          <a:off x="3418060" y="1509818"/>
          <a:ext cx="1754832" cy="432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1" name="Equation" r:id="rId5" imgW="927000" imgH="228600" progId="Equation.DSMT4">
                  <p:embed/>
                </p:oleObj>
              </mc:Choice>
              <mc:Fallback>
                <p:oleObj name="Equation" r:id="rId5" imgW="927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8060" y="1509818"/>
                        <a:ext cx="1754832" cy="4326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498145"/>
              </p:ext>
            </p:extLst>
          </p:nvPr>
        </p:nvGraphicFramePr>
        <p:xfrm>
          <a:off x="6688229" y="1505264"/>
          <a:ext cx="1846171" cy="437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2" name="Equation" r:id="rId7" imgW="965160" imgH="228600" progId="Equation.DSMT4">
                  <p:embed/>
                </p:oleObj>
              </mc:Choice>
              <mc:Fallback>
                <p:oleObj name="Equation" r:id="rId7" imgW="965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88229" y="1505264"/>
                        <a:ext cx="1846171" cy="4372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955793"/>
              </p:ext>
            </p:extLst>
          </p:nvPr>
        </p:nvGraphicFramePr>
        <p:xfrm>
          <a:off x="3805944" y="2331227"/>
          <a:ext cx="4205942" cy="447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3" name="Equation" r:id="rId9" imgW="2145960" imgH="228600" progId="Equation.DSMT4">
                  <p:embed/>
                </p:oleObj>
              </mc:Choice>
              <mc:Fallback>
                <p:oleObj name="Equation" r:id="rId9" imgW="2145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05944" y="2331227"/>
                        <a:ext cx="4205942" cy="44797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420496"/>
              </p:ext>
            </p:extLst>
          </p:nvPr>
        </p:nvGraphicFramePr>
        <p:xfrm>
          <a:off x="6521055" y="4236785"/>
          <a:ext cx="229176" cy="22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4" name="Equation" r:id="rId11" imgW="126720" imgH="139680" progId="Equation.DSMT4">
                  <p:embed/>
                </p:oleObj>
              </mc:Choice>
              <mc:Fallback>
                <p:oleObj name="Equation" r:id="rId11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21055" y="4236785"/>
                        <a:ext cx="229176" cy="226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589518"/>
              </p:ext>
            </p:extLst>
          </p:nvPr>
        </p:nvGraphicFramePr>
        <p:xfrm>
          <a:off x="8767857" y="4151948"/>
          <a:ext cx="252047" cy="320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5" name="Equation" r:id="rId13" imgW="139680" imgH="177480" progId="Equation.DSMT4">
                  <p:embed/>
                </p:oleObj>
              </mc:Choice>
              <mc:Fallback>
                <p:oleObj name="Equation" r:id="rId13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767857" y="4151948"/>
                        <a:ext cx="252047" cy="320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9206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TÍNH CHẤT: DỊCH THỜI GIAN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035935"/>
            <a:ext cx="9908940" cy="479754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 dịch thời gian </a:t>
            </a:r>
          </a:p>
          <a:p>
            <a:pPr algn="l"/>
            <a:r>
              <a:rPr lang="en-US" sz="1400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Nếu: </a:t>
            </a:r>
          </a:p>
          <a:p>
            <a:pPr algn="l"/>
            <a:r>
              <a:rPr lang="en-US" sz="2000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thì: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 algn="l"/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dịch pha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Ôn lại về số phức: </a:t>
            </a:r>
          </a:p>
          <a:p>
            <a:pPr algn="l"/>
            <a:endParaRPr lang="en-US" sz="2000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Dịch pha của số phức c tạo bởi     : </a:t>
            </a:r>
          </a:p>
          <a:p>
            <a:pPr algn="l"/>
            <a:r>
              <a:rPr lang="en-US" sz="2000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792450"/>
              </p:ext>
            </p:extLst>
          </p:nvPr>
        </p:nvGraphicFramePr>
        <p:xfrm>
          <a:off x="2693988" y="1537522"/>
          <a:ext cx="2498161" cy="434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8" name="Equation" r:id="rId5" imgW="1384200" imgH="241200" progId="Equation.DSMT4">
                  <p:embed/>
                </p:oleObj>
              </mc:Choice>
              <mc:Fallback>
                <p:oleObj name="Equation" r:id="rId5" imgW="1384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93988" y="1537522"/>
                        <a:ext cx="2498161" cy="434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93740"/>
              </p:ext>
            </p:extLst>
          </p:nvPr>
        </p:nvGraphicFramePr>
        <p:xfrm>
          <a:off x="3230926" y="1933808"/>
          <a:ext cx="2346036" cy="408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9" name="Equation" r:id="rId7" imgW="1384200" imgH="241200" progId="Equation.DSMT4">
                  <p:embed/>
                </p:oleObj>
              </mc:Choice>
              <mc:Fallback>
                <p:oleObj name="Equation" r:id="rId7" imgW="1384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30926" y="1933808"/>
                        <a:ext cx="2346036" cy="40894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H="1" flipV="1">
            <a:off x="5388439" y="2116351"/>
            <a:ext cx="1186532" cy="683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782313"/>
              </p:ext>
            </p:extLst>
          </p:nvPr>
        </p:nvGraphicFramePr>
        <p:xfrm>
          <a:off x="2854325" y="3336039"/>
          <a:ext cx="4878886" cy="415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0" name="Equation" r:id="rId9" imgW="2679480" imgH="228600" progId="Equation.DSMT4">
                  <p:embed/>
                </p:oleObj>
              </mc:Choice>
              <mc:Fallback>
                <p:oleObj name="Equation" r:id="rId9" imgW="2679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54325" y="3336039"/>
                        <a:ext cx="4878886" cy="415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234296"/>
              </p:ext>
            </p:extLst>
          </p:nvPr>
        </p:nvGraphicFramePr>
        <p:xfrm>
          <a:off x="2846854" y="3759551"/>
          <a:ext cx="1557090" cy="415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1" name="Equation" r:id="rId11" imgW="761760" imgH="203040" progId="Equation.DSMT4">
                  <p:embed/>
                </p:oleObj>
              </mc:Choice>
              <mc:Fallback>
                <p:oleObj name="Equation" r:id="rId11" imgW="761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46854" y="3759551"/>
                        <a:ext cx="1557090" cy="415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545113"/>
              </p:ext>
            </p:extLst>
          </p:nvPr>
        </p:nvGraphicFramePr>
        <p:xfrm>
          <a:off x="5192150" y="3777571"/>
          <a:ext cx="1469908" cy="405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2" name="Equation" r:id="rId13" imgW="736560" imgH="203040" progId="Equation.DSMT4">
                  <p:embed/>
                </p:oleObj>
              </mc:Choice>
              <mc:Fallback>
                <p:oleObj name="Equation" r:id="rId13" imgW="736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92150" y="3777571"/>
                        <a:ext cx="1469908" cy="4054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223004"/>
              </p:ext>
            </p:extLst>
          </p:nvPr>
        </p:nvGraphicFramePr>
        <p:xfrm>
          <a:off x="2854325" y="4183064"/>
          <a:ext cx="1430292" cy="434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3" name="Equation" r:id="rId15" imgW="876240" imgH="266400" progId="Equation.DSMT4">
                  <p:embed/>
                </p:oleObj>
              </mc:Choice>
              <mc:Fallback>
                <p:oleObj name="Equation" r:id="rId15" imgW="8762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54325" y="4183064"/>
                        <a:ext cx="1430292" cy="434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398069"/>
              </p:ext>
            </p:extLst>
          </p:nvPr>
        </p:nvGraphicFramePr>
        <p:xfrm>
          <a:off x="5180458" y="4203701"/>
          <a:ext cx="1934446" cy="418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4" name="Equation" r:id="rId17" imgW="939600" imgH="203040" progId="Equation.DSMT4">
                  <p:embed/>
                </p:oleObj>
              </mc:Choice>
              <mc:Fallback>
                <p:oleObj name="Equation" r:id="rId17" imgW="939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180458" y="4203701"/>
                        <a:ext cx="1934446" cy="4182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209341"/>
              </p:ext>
            </p:extLst>
          </p:nvPr>
        </p:nvGraphicFramePr>
        <p:xfrm>
          <a:off x="4403944" y="4705105"/>
          <a:ext cx="287901" cy="398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5" name="Equation" r:id="rId19" imgW="164880" imgH="228600" progId="Equation.DSMT4">
                  <p:embed/>
                </p:oleObj>
              </mc:Choice>
              <mc:Fallback>
                <p:oleObj name="Equation" r:id="rId19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403944" y="4705105"/>
                        <a:ext cx="287901" cy="398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202397"/>
              </p:ext>
            </p:extLst>
          </p:nvPr>
        </p:nvGraphicFramePr>
        <p:xfrm>
          <a:off x="5678511" y="4727976"/>
          <a:ext cx="1967089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6" name="Equation" r:id="rId21" imgW="1041120" imgH="228600" progId="Equation.DSMT4">
                  <p:embed/>
                </p:oleObj>
              </mc:Choice>
              <mc:Fallback>
                <p:oleObj name="Equation" r:id="rId21" imgW="1041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678511" y="4727976"/>
                        <a:ext cx="1967089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370662" y="5333248"/>
            <a:ext cx="7545498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Phép dịch trong miền thời gian → Phép dịch trong miền tần số</a:t>
            </a:r>
          </a:p>
        </p:txBody>
      </p:sp>
    </p:spTree>
    <p:extLst>
      <p:ext uri="{BB962C8B-B14F-4D97-AF65-F5344CB8AC3E}">
        <p14:creationId xmlns:p14="http://schemas.microsoft.com/office/powerpoint/2010/main" val="2059987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TÍNH CHẤT: DỊCH THỜI GIAN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071419"/>
            <a:ext cx="9908940" cy="416243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Hãy tìm biến đổi Fourier của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x(t) = rect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2] </a:t>
            </a:r>
            <a:endParaRPr lang="en-US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algn="l"/>
            <a:r>
              <a:rPr lang="en-US" sz="2800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480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TÍNH CHẤT: CO GIÃN THỜI GIAN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105834"/>
            <a:ext cx="9908940" cy="479754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 thay đổi thang thời gian</a:t>
            </a:r>
          </a:p>
          <a:p>
            <a:pPr algn="l"/>
            <a:r>
              <a:rPr lang="en-US" sz="1400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Nếu: </a:t>
            </a:r>
          </a:p>
          <a:p>
            <a:pPr algn="l"/>
            <a:r>
              <a:rPr lang="en-US" sz="2000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/>
            <a:r>
              <a:rPr lang="en-US" sz="2000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thì: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</a:t>
            </a:r>
          </a:p>
          <a:p>
            <a:pPr algn="l"/>
            <a:r>
              <a:rPr lang="en-US" sz="2000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Cho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X(ɷ) = rect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ɷ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-1)/2]. Hãy tìm biến đổi Fourier của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(-2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+4)</a:t>
            </a:r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025107"/>
              </p:ext>
            </p:extLst>
          </p:nvPr>
        </p:nvGraphicFramePr>
        <p:xfrm>
          <a:off x="3736018" y="1551550"/>
          <a:ext cx="1637171" cy="390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4" name="Equation" r:id="rId5" imgW="850680" imgH="203040" progId="Equation.DSMT4">
                  <p:embed/>
                </p:oleObj>
              </mc:Choice>
              <mc:Fallback>
                <p:oleObj name="Equation" r:id="rId5" imgW="850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36018" y="1551550"/>
                        <a:ext cx="1637171" cy="3909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435611"/>
              </p:ext>
            </p:extLst>
          </p:nvPr>
        </p:nvGraphicFramePr>
        <p:xfrm>
          <a:off x="3736019" y="2126860"/>
          <a:ext cx="2203228" cy="764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5" name="Equation" r:id="rId7" imgW="1244520" imgH="431640" progId="Equation.DSMT4">
                  <p:embed/>
                </p:oleObj>
              </mc:Choice>
              <mc:Fallback>
                <p:oleObj name="Equation" r:id="rId7" imgW="1244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36019" y="2126860"/>
                        <a:ext cx="2203228" cy="76438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8879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9842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TÍNH CHẤT: ĐỐI XỨNG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105834"/>
            <a:ext cx="9908940" cy="479754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 đối xứng</a:t>
            </a:r>
          </a:p>
          <a:p>
            <a:pPr algn="l"/>
            <a:r>
              <a:rPr lang="en-US" sz="1400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Nếu		     , và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1 tín hiệu thực trên miền thời gian</a:t>
            </a:r>
          </a:p>
          <a:p>
            <a:pPr algn="l"/>
            <a:r>
              <a:rPr lang="en-US" sz="2000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/>
            <a:r>
              <a:rPr lang="en-US" sz="2000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thì: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895151"/>
              </p:ext>
            </p:extLst>
          </p:nvPr>
        </p:nvGraphicFramePr>
        <p:xfrm>
          <a:off x="2646780" y="1567558"/>
          <a:ext cx="1542043" cy="368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" name="Equation" r:id="rId5" imgW="850680" imgH="203040" progId="Equation.DSMT4">
                  <p:embed/>
                </p:oleObj>
              </mc:Choice>
              <mc:Fallback>
                <p:oleObj name="Equation" r:id="rId5" imgW="850680" imgH="20304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46780" y="1567558"/>
                        <a:ext cx="1542043" cy="3682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952473"/>
              </p:ext>
            </p:extLst>
          </p:nvPr>
        </p:nvGraphicFramePr>
        <p:xfrm>
          <a:off x="3442218" y="2363547"/>
          <a:ext cx="1657121" cy="368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1" name="Equation" r:id="rId7" imgW="1028520" imgH="228600" progId="Equation.DSMT4">
                  <p:embed/>
                </p:oleObj>
              </mc:Choice>
              <mc:Fallback>
                <p:oleObj name="Equation" r:id="rId7" imgW="1028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42218" y="2363547"/>
                        <a:ext cx="1657121" cy="368249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0474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TÍNH CHẤT: ĐẠO HÀM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20317" y="1105834"/>
                <a:ext cx="9908940" cy="4797545"/>
              </a:xfrm>
            </p:spPr>
            <p:txBody>
              <a:bodyPr>
                <a:norm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 đạo hàm</a:t>
                </a:r>
              </a:p>
              <a:p>
                <a:pPr algn="l"/>
                <a:r>
                  <a:rPr lang="en-US" sz="1400" b="1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Nếu		</a:t>
                </a:r>
              </a:p>
              <a:p>
                <a:pPr algn="l"/>
                <a:r>
                  <a:rPr lang="en-US" sz="2000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algn="l"/>
                <a:r>
                  <a:rPr lang="en-US" sz="2000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thì: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b="1" dirty="0">
                  <a:solidFill>
                    <a:srgbClr val="130CA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 dụ</a:t>
                </a:r>
              </a:p>
              <a:p>
                <a:pPr algn="l"/>
                <a:r>
                  <a:rPr lang="en-US" sz="2000" b="1" i="1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Cho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ɷ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ɷ-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1)/2]. Hãy tìm biến đổi Fourier của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200" b="1" dirty="0">
                  <a:solidFill>
                    <a:srgbClr val="130CA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20317" y="1105834"/>
                <a:ext cx="9908940" cy="4797545"/>
              </a:xfrm>
              <a:blipFill>
                <a:blip r:embed="rId3"/>
                <a:stretch>
                  <a:fillRect l="-800" t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293305"/>
              </p:ext>
            </p:extLst>
          </p:nvPr>
        </p:nvGraphicFramePr>
        <p:xfrm>
          <a:off x="3324447" y="1544327"/>
          <a:ext cx="1568169" cy="37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4" name="Equation" r:id="rId6" imgW="850680" imgH="203040" progId="Equation.DSMT4">
                  <p:embed/>
                </p:oleObj>
              </mc:Choice>
              <mc:Fallback>
                <p:oleObj name="Equation" r:id="rId6" imgW="850680" imgH="20304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24447" y="1544327"/>
                        <a:ext cx="1568169" cy="374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870756"/>
              </p:ext>
            </p:extLst>
          </p:nvPr>
        </p:nvGraphicFramePr>
        <p:xfrm>
          <a:off x="3324447" y="2162186"/>
          <a:ext cx="1977066" cy="688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5" name="Equation" r:id="rId8" imgW="1130040" imgH="393480" progId="Equation.DSMT4">
                  <p:embed/>
                </p:oleObj>
              </mc:Choice>
              <mc:Fallback>
                <p:oleObj name="Equation" r:id="rId8" imgW="11300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24447" y="2162186"/>
                        <a:ext cx="1977066" cy="688641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249574"/>
              </p:ext>
            </p:extLst>
          </p:nvPr>
        </p:nvGraphicFramePr>
        <p:xfrm>
          <a:off x="6697435" y="2162186"/>
          <a:ext cx="2316338" cy="688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6" name="Equation" r:id="rId10" imgW="1409400" imgH="419040" progId="Equation.DSMT4">
                  <p:embed/>
                </p:oleObj>
              </mc:Choice>
              <mc:Fallback>
                <p:oleObj name="Equation" r:id="rId10" imgW="14094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97435" y="2162186"/>
                        <a:ext cx="2316338" cy="688641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098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8" y="375242"/>
            <a:ext cx="9390230" cy="50225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NỘI DUNG CHÍNH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8" y="1185419"/>
            <a:ext cx="9144000" cy="316045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 đầu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 đổi Fourier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tính chất của biến đổi Fourier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ứng dụng của biến đổi Fourier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/>
        </p:nvCxnSpPr>
        <p:spPr>
          <a:xfrm>
            <a:off x="339635" y="877493"/>
            <a:ext cx="112863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031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8" y="763064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TÍNH CHẤT: ĐẠO HÀM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105834"/>
            <a:ext cx="9908940" cy="479754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</a:t>
            </a: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Hãy tìm biến đổi Fourier của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sgn(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(Gợi ý: 	                  )	   </a:t>
            </a:r>
            <a:endParaRPr lang="en-US" sz="22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090343"/>
              </p:ext>
            </p:extLst>
          </p:nvPr>
        </p:nvGraphicFramePr>
        <p:xfrm>
          <a:off x="3006816" y="2203268"/>
          <a:ext cx="2021376" cy="708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Equation" r:id="rId5" imgW="1231560" imgH="431640" progId="Equation.DSMT4">
                  <p:embed/>
                </p:oleObj>
              </mc:Choice>
              <mc:Fallback>
                <p:oleObj name="Equation" r:id="rId5" imgW="1231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06816" y="2203268"/>
                        <a:ext cx="2021376" cy="708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6955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TÍNH CHẤT: TÍCH CHẬP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105834"/>
            <a:ext cx="9908940" cy="479754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 chập</a:t>
            </a:r>
          </a:p>
          <a:p>
            <a:pPr algn="l"/>
            <a:r>
              <a:rPr lang="en-US" sz="1400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Nếu		          ,		</a:t>
            </a:r>
          </a:p>
          <a:p>
            <a:pPr algn="l"/>
            <a:r>
              <a:rPr lang="en-US" sz="2000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/>
            <a:r>
              <a:rPr lang="en-US" sz="2000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thì: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020203"/>
              </p:ext>
            </p:extLst>
          </p:nvPr>
        </p:nvGraphicFramePr>
        <p:xfrm>
          <a:off x="2823909" y="1550566"/>
          <a:ext cx="1542043" cy="368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9" name="Equation" r:id="rId5" imgW="850680" imgH="203040" progId="Equation.DSMT4">
                  <p:embed/>
                </p:oleObj>
              </mc:Choice>
              <mc:Fallback>
                <p:oleObj name="Equation" r:id="rId5" imgW="850680" imgH="20304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23909" y="1550566"/>
                        <a:ext cx="1542043" cy="3682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15955"/>
              </p:ext>
            </p:extLst>
          </p:nvPr>
        </p:nvGraphicFramePr>
        <p:xfrm>
          <a:off x="4923972" y="1550566"/>
          <a:ext cx="1565058" cy="368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0" name="Equation" r:id="rId7" imgW="863280" imgH="203040" progId="Equation.DSMT4">
                  <p:embed/>
                </p:oleObj>
              </mc:Choice>
              <mc:Fallback>
                <p:oleObj name="Equation" r:id="rId7" imgW="863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23972" y="1550566"/>
                        <a:ext cx="1565058" cy="3682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970806"/>
              </p:ext>
            </p:extLst>
          </p:nvPr>
        </p:nvGraphicFramePr>
        <p:xfrm>
          <a:off x="3249613" y="2363788"/>
          <a:ext cx="29241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1" name="Equation" r:id="rId9" imgW="1612800" imgH="203040" progId="Equation.DSMT4">
                  <p:embed/>
                </p:oleObj>
              </mc:Choice>
              <mc:Fallback>
                <p:oleObj name="Equation" r:id="rId9" imgW="1612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49613" y="2363788"/>
                        <a:ext cx="2924175" cy="368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56286" y="3352800"/>
            <a:ext cx="8401050" cy="11986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80530" y="4551484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Miền thời gian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7119" y="4551484"/>
            <a:ext cx="1454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Miền tần số</a:t>
            </a:r>
          </a:p>
        </p:txBody>
      </p:sp>
    </p:spTree>
    <p:extLst>
      <p:ext uri="{BB962C8B-B14F-4D97-AF65-F5344CB8AC3E}">
        <p14:creationId xmlns:p14="http://schemas.microsoft.com/office/powerpoint/2010/main" val="2203993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TÍNH CHẤT: TÍCH CHẬP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105834"/>
            <a:ext cx="9908940" cy="479754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</a:t>
            </a: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Một hệ LTI có đáp ứng xung	          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Nếu đầu vào là					 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Hãy tìm đầu ra.</a:t>
            </a:r>
            <a:endParaRPr lang="en-US" sz="22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127954"/>
              </p:ext>
            </p:extLst>
          </p:nvPr>
        </p:nvGraphicFramePr>
        <p:xfrm>
          <a:off x="5144051" y="1510938"/>
          <a:ext cx="1491972" cy="389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8" name="Equation" r:id="rId5" imgW="876240" imgH="228600" progId="Equation.DSMT4">
                  <p:embed/>
                </p:oleObj>
              </mc:Choice>
              <mc:Fallback>
                <p:oleObj name="Equation" r:id="rId5" imgW="876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4051" y="1510938"/>
                        <a:ext cx="1491972" cy="389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052044"/>
              </p:ext>
            </p:extLst>
          </p:nvPr>
        </p:nvGraphicFramePr>
        <p:xfrm>
          <a:off x="3809092" y="1930628"/>
          <a:ext cx="3783986" cy="389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" name="Equation" r:id="rId7" imgW="2222280" imgH="228600" progId="Equation.DSMT4">
                  <p:embed/>
                </p:oleObj>
              </mc:Choice>
              <mc:Fallback>
                <p:oleObj name="Equation" r:id="rId7" imgW="222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09092" y="1930628"/>
                        <a:ext cx="3783986" cy="389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963294"/>
              </p:ext>
            </p:extLst>
          </p:nvPr>
        </p:nvGraphicFramePr>
        <p:xfrm>
          <a:off x="8620163" y="1978838"/>
          <a:ext cx="1960752" cy="34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0" name="Equation" r:id="rId9" imgW="1168200" imgH="203040" progId="Equation.DSMT4">
                  <p:embed/>
                </p:oleObj>
              </mc:Choice>
              <mc:Fallback>
                <p:oleObj name="Equation" r:id="rId9" imgW="1168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620163" y="1978838"/>
                        <a:ext cx="1960752" cy="34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3308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TÍNH CHẤT: PHÉP NHÂN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105834"/>
            <a:ext cx="9908940" cy="479754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nhân</a:t>
            </a:r>
          </a:p>
          <a:p>
            <a:pPr algn="l"/>
            <a:r>
              <a:rPr lang="en-US" sz="1400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Nếu		          ,		</a:t>
            </a:r>
          </a:p>
          <a:p>
            <a:pPr algn="l"/>
            <a:r>
              <a:rPr lang="en-US" sz="2000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/>
            <a:r>
              <a:rPr lang="en-US" sz="2000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thì: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824163" y="1550988"/>
          <a:ext cx="154146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3" name="Equation" r:id="rId5" imgW="850680" imgH="203040" progId="Equation.DSMT4">
                  <p:embed/>
                </p:oleObj>
              </mc:Choice>
              <mc:Fallback>
                <p:oleObj name="Equation" r:id="rId5" imgW="850680" imgH="20304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24163" y="1550988"/>
                        <a:ext cx="1541462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038487"/>
              </p:ext>
            </p:extLst>
          </p:nvPr>
        </p:nvGraphicFramePr>
        <p:xfrm>
          <a:off x="5142411" y="1531491"/>
          <a:ext cx="1742958" cy="387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4" name="Equation" r:id="rId7" imgW="914400" imgH="203040" progId="Equation.DSMT4">
                  <p:embed/>
                </p:oleObj>
              </mc:Choice>
              <mc:Fallback>
                <p:oleObj name="Equation" r:id="rId7" imgW="914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42411" y="1531491"/>
                        <a:ext cx="1742958" cy="387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305490"/>
              </p:ext>
            </p:extLst>
          </p:nvPr>
        </p:nvGraphicFramePr>
        <p:xfrm>
          <a:off x="2995566" y="2162186"/>
          <a:ext cx="3775925" cy="755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5" name="Equation" r:id="rId9" imgW="1968480" imgH="393480" progId="Equation.DSMT4">
                  <p:embed/>
                </p:oleObj>
              </mc:Choice>
              <mc:Fallback>
                <p:oleObj name="Equation" r:id="rId9" imgW="1968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95566" y="2162186"/>
                        <a:ext cx="3775925" cy="75518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4468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TÍNH CHẤT: ĐỐI NGẪU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105834"/>
            <a:ext cx="9908940" cy="479754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 đối ngẫu</a:t>
            </a:r>
          </a:p>
          <a:p>
            <a:pPr algn="l"/>
            <a:r>
              <a:rPr lang="en-US" sz="1400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Nếu		          	</a:t>
            </a:r>
          </a:p>
          <a:p>
            <a:pPr algn="l"/>
            <a:r>
              <a:rPr lang="en-US" sz="2000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/>
            <a:r>
              <a:rPr lang="en-US" sz="2000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thì: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894915"/>
              </p:ext>
            </p:extLst>
          </p:nvPr>
        </p:nvGraphicFramePr>
        <p:xfrm>
          <a:off x="3494088" y="1541463"/>
          <a:ext cx="1790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" name="Equation" r:id="rId5" imgW="850680" imgH="203040" progId="Equation.DSMT4">
                  <p:embed/>
                </p:oleObj>
              </mc:Choice>
              <mc:Fallback>
                <p:oleObj name="Equation" r:id="rId5" imgW="850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4088" y="1541463"/>
                        <a:ext cx="17907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388183"/>
              </p:ext>
            </p:extLst>
          </p:nvPr>
        </p:nvGraphicFramePr>
        <p:xfrm>
          <a:off x="3363067" y="2345518"/>
          <a:ext cx="2025370" cy="368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3" name="Equation" r:id="rId7" imgW="1117440" imgH="203040" progId="Equation.DSMT4">
                  <p:embed/>
                </p:oleObj>
              </mc:Choice>
              <mc:Fallback>
                <p:oleObj name="Equation" r:id="rId7" imgW="11174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63067" y="2345518"/>
                        <a:ext cx="2025370" cy="368249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2491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TÍNH CHẤT: ĐỐI NGẪU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105834"/>
            <a:ext cx="9908940" cy="479754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</a:t>
            </a: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Hãy tìm biến đổi Fourier của</a:t>
            </a:r>
          </a:p>
          <a:p>
            <a:pPr algn="l"/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(Nhớ lại:			 )</a:t>
            </a:r>
            <a:endParaRPr lang="en-US" sz="22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35845"/>
              </p:ext>
            </p:extLst>
          </p:nvPr>
        </p:nvGraphicFramePr>
        <p:xfrm>
          <a:off x="5127813" y="1371889"/>
          <a:ext cx="1505125" cy="7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1" name="Equation" r:id="rId5" imgW="863280" imgH="431640" progId="Equation.DSMT4">
                  <p:embed/>
                </p:oleObj>
              </mc:Choice>
              <mc:Fallback>
                <p:oleObj name="Equation" r:id="rId5" imgW="863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27813" y="1371889"/>
                        <a:ext cx="1505125" cy="75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062323"/>
              </p:ext>
            </p:extLst>
          </p:nvPr>
        </p:nvGraphicFramePr>
        <p:xfrm>
          <a:off x="3178266" y="2171567"/>
          <a:ext cx="2569391" cy="740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2" name="Equation" r:id="rId7" imgW="1498320" imgH="431640" progId="Equation.DSMT4">
                  <p:embed/>
                </p:oleObj>
              </mc:Choice>
              <mc:Fallback>
                <p:oleObj name="Equation" r:id="rId7" imgW="14983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78266" y="2171567"/>
                        <a:ext cx="2569391" cy="740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5384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TÍNH CHẤT: ĐỐI NGẪU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105834"/>
            <a:ext cx="9908940" cy="479754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</a:t>
            </a: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Hãy tìm biến đổi Fourier của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1</a:t>
            </a:r>
          </a:p>
          <a:p>
            <a:pPr algn="l"/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/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Hãy tìm biến đổi Fourier của </a:t>
            </a:r>
            <a:endParaRPr lang="en-US" sz="22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603565"/>
              </p:ext>
            </p:extLst>
          </p:nvPr>
        </p:nvGraphicFramePr>
        <p:xfrm>
          <a:off x="5129436" y="3123888"/>
          <a:ext cx="1242244" cy="421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" name="Equation" r:id="rId5" imgW="672840" imgH="228600" progId="Equation.DSMT4">
                  <p:embed/>
                </p:oleObj>
              </mc:Choice>
              <mc:Fallback>
                <p:oleObj name="Equation" r:id="rId5" imgW="672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29436" y="3123888"/>
                        <a:ext cx="1242244" cy="421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1435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TÍNH CHẤT: TÓM TẮT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847095"/>
            <a:ext cx="10441577" cy="5300717"/>
          </a:xfrm>
        </p:spPr>
        <p:txBody>
          <a:bodyPr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 tuyến tính</a:t>
            </a:r>
          </a:p>
          <a:p>
            <a:pPr marL="342900" indent="-342900" algn="l">
              <a:buFont typeface="+mj-lt"/>
              <a:buAutoNum type="arabi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Liên hợp phức	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Dịch thời gian	               	              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Dịch tần số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 giãn thời gian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           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l">
              <a:buFont typeface="+mj-lt"/>
              <a:buAutoNum type="arabi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Đạo hàm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Tích phân</a:t>
            </a:r>
          </a:p>
          <a:p>
            <a:pPr marL="342900" indent="-342900" algn="l">
              <a:buFont typeface="+mj-lt"/>
              <a:buAutoNum type="arabi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 lý Paseval</a:t>
            </a:r>
          </a:p>
          <a:p>
            <a:pPr marL="342900" indent="-342900" algn="l">
              <a:buFont typeface="+mj-lt"/>
              <a:buAutoNum type="arabi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 tích chập		             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 đối ngẫu		            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l">
              <a:buFont typeface="+mj-lt"/>
              <a:buAutoNum type="arabi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Phép nhân với t</a:t>
            </a:r>
          </a:p>
          <a:p>
            <a:pPr marL="342900" indent="-342900" algn="l">
              <a:buFont typeface="+mj-lt"/>
              <a:buAutoNum type="arabi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Điều chế		             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l">
              <a:buFont typeface="+mj-lt"/>
              <a:buAutoNum type="arabi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499925"/>
              </p:ext>
            </p:extLst>
          </p:nvPr>
        </p:nvGraphicFramePr>
        <p:xfrm>
          <a:off x="4418324" y="866110"/>
          <a:ext cx="893899" cy="57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6" name="Equation" r:id="rId3" imgW="672840" imgH="431640" progId="Equation.DSMT4">
                  <p:embed/>
                </p:oleObj>
              </mc:Choice>
              <mc:Fallback>
                <p:oleObj name="Equation" r:id="rId3" imgW="6728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8324" y="866110"/>
                        <a:ext cx="893899" cy="57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972593"/>
              </p:ext>
            </p:extLst>
          </p:nvPr>
        </p:nvGraphicFramePr>
        <p:xfrm>
          <a:off x="8405820" y="858329"/>
          <a:ext cx="971550" cy="579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7" name="Equation" r:id="rId5" imgW="723600" imgH="431640" progId="Equation.DSMT4">
                  <p:embed/>
                </p:oleObj>
              </mc:Choice>
              <mc:Fallback>
                <p:oleObj name="Equation" r:id="rId5" imgW="723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05820" y="858329"/>
                        <a:ext cx="971550" cy="579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010586"/>
              </p:ext>
            </p:extLst>
          </p:nvPr>
        </p:nvGraphicFramePr>
        <p:xfrm>
          <a:off x="8398872" y="1552440"/>
          <a:ext cx="615043" cy="263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8" name="Equation" r:id="rId7" imgW="533160" imgH="228600" progId="Equation.DSMT4">
                  <p:embed/>
                </p:oleObj>
              </mc:Choice>
              <mc:Fallback>
                <p:oleObj name="Equation" r:id="rId7" imgW="533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98872" y="1552440"/>
                        <a:ext cx="615043" cy="263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528700"/>
              </p:ext>
            </p:extLst>
          </p:nvPr>
        </p:nvGraphicFramePr>
        <p:xfrm>
          <a:off x="4418324" y="1808030"/>
          <a:ext cx="684895" cy="300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9" name="Equation" r:id="rId9" imgW="520560" imgH="228600" progId="Equation.DSMT4">
                  <p:embed/>
                </p:oleObj>
              </mc:Choice>
              <mc:Fallback>
                <p:oleObj name="Equation" r:id="rId9" imgW="520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18324" y="1808030"/>
                        <a:ext cx="684895" cy="3006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47671"/>
              </p:ext>
            </p:extLst>
          </p:nvPr>
        </p:nvGraphicFramePr>
        <p:xfrm>
          <a:off x="8398872" y="1803692"/>
          <a:ext cx="915072" cy="305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60" name="Equation" r:id="rId11" imgW="685800" imgH="228600" progId="Equation.DSMT4">
                  <p:embed/>
                </p:oleObj>
              </mc:Choice>
              <mc:Fallback>
                <p:oleObj name="Equation" r:id="rId11" imgW="685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398872" y="1803692"/>
                        <a:ext cx="915072" cy="305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35027"/>
              </p:ext>
            </p:extLst>
          </p:nvPr>
        </p:nvGraphicFramePr>
        <p:xfrm>
          <a:off x="4418324" y="2108716"/>
          <a:ext cx="694777" cy="305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61" name="Equation" r:id="rId13" imgW="520560" imgH="228600" progId="Equation.DSMT4">
                  <p:embed/>
                </p:oleObj>
              </mc:Choice>
              <mc:Fallback>
                <p:oleObj name="Equation" r:id="rId13" imgW="520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18324" y="2108716"/>
                        <a:ext cx="694777" cy="305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914610"/>
              </p:ext>
            </p:extLst>
          </p:nvPr>
        </p:nvGraphicFramePr>
        <p:xfrm>
          <a:off x="8398872" y="2119098"/>
          <a:ext cx="883926" cy="294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62" name="Equation" r:id="rId15" imgW="685800" imgH="228600" progId="Equation.DSMT4">
                  <p:embed/>
                </p:oleObj>
              </mc:Choice>
              <mc:Fallback>
                <p:oleObj name="Equation" r:id="rId15" imgW="685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398872" y="2119098"/>
                        <a:ext cx="883926" cy="294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088976"/>
              </p:ext>
            </p:extLst>
          </p:nvPr>
        </p:nvGraphicFramePr>
        <p:xfrm>
          <a:off x="8398872" y="2413740"/>
          <a:ext cx="1424397" cy="494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63" name="Equation" r:id="rId17" imgW="1244520" imgH="431640" progId="Equation.DSMT4">
                  <p:embed/>
                </p:oleObj>
              </mc:Choice>
              <mc:Fallback>
                <p:oleObj name="Equation" r:id="rId17" imgW="1244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398872" y="2413740"/>
                        <a:ext cx="1424397" cy="4941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380820"/>
              </p:ext>
            </p:extLst>
          </p:nvPr>
        </p:nvGraphicFramePr>
        <p:xfrm>
          <a:off x="4418324" y="2885752"/>
          <a:ext cx="615230" cy="563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64" name="Equation" r:id="rId19" imgW="457200" imgH="419040" progId="Equation.DSMT4">
                  <p:embed/>
                </p:oleObj>
              </mc:Choice>
              <mc:Fallback>
                <p:oleObj name="Equation" r:id="rId19" imgW="4572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418324" y="2885752"/>
                        <a:ext cx="615230" cy="563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855330"/>
              </p:ext>
            </p:extLst>
          </p:nvPr>
        </p:nvGraphicFramePr>
        <p:xfrm>
          <a:off x="8431561" y="2990749"/>
          <a:ext cx="986351" cy="300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65" name="Equation" r:id="rId21" imgW="749160" imgH="228600" progId="Equation.DSMT4">
                  <p:embed/>
                </p:oleObj>
              </mc:Choice>
              <mc:Fallback>
                <p:oleObj name="Equation" r:id="rId21" imgW="749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431561" y="2990749"/>
                        <a:ext cx="986351" cy="300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075483"/>
              </p:ext>
            </p:extLst>
          </p:nvPr>
        </p:nvGraphicFramePr>
        <p:xfrm>
          <a:off x="4418324" y="3447348"/>
          <a:ext cx="917928" cy="458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66" name="Equation" r:id="rId23" imgW="660240" imgH="330120" progId="Equation.DSMT4">
                  <p:embed/>
                </p:oleObj>
              </mc:Choice>
              <mc:Fallback>
                <p:oleObj name="Equation" r:id="rId23" imgW="6602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418324" y="3447348"/>
                        <a:ext cx="917928" cy="458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400772"/>
              </p:ext>
            </p:extLst>
          </p:nvPr>
        </p:nvGraphicFramePr>
        <p:xfrm>
          <a:off x="8391525" y="3506788"/>
          <a:ext cx="17081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67" name="Equation" r:id="rId25" imgW="1269720" imgH="419040" progId="Equation.DSMT4">
                  <p:embed/>
                </p:oleObj>
              </mc:Choice>
              <mc:Fallback>
                <p:oleObj name="Equation" r:id="rId25" imgW="12697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391525" y="3506788"/>
                        <a:ext cx="1708150" cy="563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137455"/>
              </p:ext>
            </p:extLst>
          </p:nvPr>
        </p:nvGraphicFramePr>
        <p:xfrm>
          <a:off x="4418324" y="4019694"/>
          <a:ext cx="1129036" cy="451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68" name="Equation" r:id="rId27" imgW="825480" imgH="330120" progId="Equation.DSMT4">
                  <p:embed/>
                </p:oleObj>
              </mc:Choice>
              <mc:Fallback>
                <p:oleObj name="Equation" r:id="rId27" imgW="8254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418324" y="4019694"/>
                        <a:ext cx="1129036" cy="4516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470878"/>
              </p:ext>
            </p:extLst>
          </p:nvPr>
        </p:nvGraphicFramePr>
        <p:xfrm>
          <a:off x="8398872" y="3977491"/>
          <a:ext cx="1641765" cy="530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69" name="Equation" r:id="rId29" imgW="1218960" imgH="393480" progId="Equation.DSMT4">
                  <p:embed/>
                </p:oleObj>
              </mc:Choice>
              <mc:Fallback>
                <p:oleObj name="Equation" r:id="rId29" imgW="1218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398872" y="3977491"/>
                        <a:ext cx="1641765" cy="530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070081"/>
              </p:ext>
            </p:extLst>
          </p:nvPr>
        </p:nvGraphicFramePr>
        <p:xfrm>
          <a:off x="8396123" y="4731188"/>
          <a:ext cx="1039207" cy="28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70" name="Equation" r:id="rId31" imgW="736560" imgH="203040" progId="Equation.DSMT4">
                  <p:embed/>
                </p:oleObj>
              </mc:Choice>
              <mc:Fallback>
                <p:oleObj name="Equation" r:id="rId31" imgW="736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396123" y="4731188"/>
                        <a:ext cx="1039207" cy="28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12931"/>
              </p:ext>
            </p:extLst>
          </p:nvPr>
        </p:nvGraphicFramePr>
        <p:xfrm>
          <a:off x="8402696" y="5105916"/>
          <a:ext cx="842117" cy="28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71" name="Equation" r:id="rId33" imgW="596880" imgH="203040" progId="Equation.DSMT4">
                  <p:embed/>
                </p:oleObj>
              </mc:Choice>
              <mc:Fallback>
                <p:oleObj name="Equation" r:id="rId33" imgW="596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402696" y="5105916"/>
                        <a:ext cx="842117" cy="28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444620"/>
              </p:ext>
            </p:extLst>
          </p:nvPr>
        </p:nvGraphicFramePr>
        <p:xfrm>
          <a:off x="4418324" y="5685695"/>
          <a:ext cx="828181" cy="28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72" name="Equation" r:id="rId35" imgW="660240" imgH="228600" progId="Equation.DSMT4">
                  <p:embed/>
                </p:oleObj>
              </mc:Choice>
              <mc:Fallback>
                <p:oleObj name="Equation" r:id="rId35" imgW="660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418324" y="5685695"/>
                        <a:ext cx="828181" cy="28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831584"/>
              </p:ext>
            </p:extLst>
          </p:nvPr>
        </p:nvGraphicFramePr>
        <p:xfrm>
          <a:off x="8396123" y="5548366"/>
          <a:ext cx="748795" cy="561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73" name="Equation" r:id="rId37" imgW="558720" imgH="419040" progId="Equation.DSMT4">
                  <p:embed/>
                </p:oleObj>
              </mc:Choice>
              <mc:Fallback>
                <p:oleObj name="Equation" r:id="rId37" imgW="5587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8396123" y="5548366"/>
                        <a:ext cx="748795" cy="561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653541"/>
              </p:ext>
            </p:extLst>
          </p:nvPr>
        </p:nvGraphicFramePr>
        <p:xfrm>
          <a:off x="8402696" y="6183671"/>
          <a:ext cx="1470748" cy="530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74" name="Equation" r:id="rId39" imgW="1091880" imgH="393480" progId="Equation.DSMT4">
                  <p:embed/>
                </p:oleObj>
              </mc:Choice>
              <mc:Fallback>
                <p:oleObj name="Equation" r:id="rId39" imgW="10918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8402696" y="6183671"/>
                        <a:ext cx="1470748" cy="530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3960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TÍNH CHẤT: VÍ DỤ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105834"/>
            <a:ext cx="9908940" cy="479754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</a:t>
            </a:r>
          </a:p>
          <a:p>
            <a:pPr algn="l"/>
            <a:r>
              <a:rPr lang="en-US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- 1. Hãy tìm biến đổi Fourier của 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- 2. Hãy tìm biến đổi Fourier của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727411"/>
              </p:ext>
            </p:extLst>
          </p:nvPr>
        </p:nvGraphicFramePr>
        <p:xfrm>
          <a:off x="5376735" y="1601632"/>
          <a:ext cx="1640196" cy="398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9" name="Equation" r:id="rId5" imgW="939600" imgH="228600" progId="Equation.DSMT4">
                  <p:embed/>
                </p:oleObj>
              </mc:Choice>
              <mc:Fallback>
                <p:oleObj name="Equation" r:id="rId5" imgW="939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76735" y="1601632"/>
                        <a:ext cx="1640196" cy="3989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178812"/>
              </p:ext>
            </p:extLst>
          </p:nvPr>
        </p:nvGraphicFramePr>
        <p:xfrm>
          <a:off x="3151672" y="4116137"/>
          <a:ext cx="1917183" cy="63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0" name="Equation" r:id="rId7" imgW="1193760" imgH="393480" progId="Equation.DSMT4">
                  <p:embed/>
                </p:oleObj>
              </mc:Choice>
              <mc:Fallback>
                <p:oleObj name="Equation" r:id="rId7" imgW="1193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51672" y="4116137"/>
                        <a:ext cx="1917183" cy="63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667831"/>
              </p:ext>
            </p:extLst>
          </p:nvPr>
        </p:nvGraphicFramePr>
        <p:xfrm>
          <a:off x="6408203" y="4116137"/>
          <a:ext cx="1264523" cy="63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1" name="Equation" r:id="rId9" imgW="838080" imgH="419040" progId="Equation.DSMT4">
                  <p:embed/>
                </p:oleObj>
              </mc:Choice>
              <mc:Fallback>
                <p:oleObj name="Equation" r:id="rId9" imgW="8380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08203" y="4116137"/>
                        <a:ext cx="1264523" cy="63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3829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TÍNH CHẤT: VÍ DỤ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105834"/>
            <a:ext cx="9908940" cy="479754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</a:t>
            </a:r>
          </a:p>
          <a:p>
            <a:pPr algn="l"/>
            <a:r>
              <a:rPr lang="en-US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- 3. Cho hệ LTI với đáp ứng xung 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Hãy tìm đầu ra của hệ biết đầu vào là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- 4. Nếu		         . Hãy tìm biến đổi Fourier của  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(Gợi ý:			    )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141226"/>
              </p:ext>
            </p:extLst>
          </p:nvPr>
        </p:nvGraphicFramePr>
        <p:xfrm>
          <a:off x="5489775" y="1602377"/>
          <a:ext cx="1425215" cy="371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2" name="Equation" r:id="rId5" imgW="876240" imgH="228600" progId="Equation.DSMT4">
                  <p:embed/>
                </p:oleObj>
              </mc:Choice>
              <mc:Fallback>
                <p:oleObj name="Equation" r:id="rId5" imgW="876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9775" y="1602377"/>
                        <a:ext cx="1425215" cy="371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698169"/>
              </p:ext>
            </p:extLst>
          </p:nvPr>
        </p:nvGraphicFramePr>
        <p:xfrm>
          <a:off x="2901223" y="3625867"/>
          <a:ext cx="1556892" cy="371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3" name="Equation" r:id="rId7" imgW="850680" imgH="203040" progId="Equation.DSMT4">
                  <p:embed/>
                </p:oleObj>
              </mc:Choice>
              <mc:Fallback>
                <p:oleObj name="Equation" r:id="rId7" imgW="850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01223" y="3625867"/>
                        <a:ext cx="1556892" cy="371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289894"/>
              </p:ext>
            </p:extLst>
          </p:nvPr>
        </p:nvGraphicFramePr>
        <p:xfrm>
          <a:off x="7532106" y="3495897"/>
          <a:ext cx="1172790" cy="586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4" name="Equation" r:id="rId9" imgW="660240" imgH="330120" progId="Equation.DSMT4">
                  <p:embed/>
                </p:oleObj>
              </mc:Choice>
              <mc:Fallback>
                <p:oleObj name="Equation" r:id="rId9" imgW="6602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32106" y="3495897"/>
                        <a:ext cx="1172790" cy="586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475543"/>
              </p:ext>
            </p:extLst>
          </p:nvPr>
        </p:nvGraphicFramePr>
        <p:xfrm>
          <a:off x="3258690" y="4301484"/>
          <a:ext cx="2576054" cy="587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5" name="Equation" r:id="rId11" imgW="1447560" imgH="330120" progId="Equation.DSMT4">
                  <p:embed/>
                </p:oleObj>
              </mc:Choice>
              <mc:Fallback>
                <p:oleObj name="Equation" r:id="rId11" imgW="14475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58690" y="4301484"/>
                        <a:ext cx="2576054" cy="587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078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MỞ ĐẦU: Ý TƯỞNG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009331"/>
            <a:ext cx="9908940" cy="4631771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tưởng: </a:t>
            </a:r>
          </a:p>
          <a:p>
            <a:pPr marL="342900" indent="-342900" algn="l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Chuỗi Fourier: các tín hiệu tuần hoàn có thể phân tích được thành tổng hợp của những tín hiệu 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hàm mũ phức trực giao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Mỗi hàm mũ phức chứa 1 tần số duy nhất: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Miền thời gian        Miền tần số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61554" y="853448"/>
            <a:ext cx="11268892" cy="8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094" y="3008210"/>
            <a:ext cx="9431383" cy="1825990"/>
          </a:xfrm>
          <a:prstGeom prst="rect">
            <a:avLst/>
          </a:prstGeom>
        </p:spPr>
      </p:pic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786135"/>
              </p:ext>
            </p:extLst>
          </p:nvPr>
        </p:nvGraphicFramePr>
        <p:xfrm>
          <a:off x="2937534" y="5043481"/>
          <a:ext cx="331088" cy="250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" name="Equation" r:id="rId6" imgW="203040" imgH="139680" progId="Equation.DSMT4">
                  <p:embed/>
                </p:oleObj>
              </mc:Choice>
              <mc:Fallback>
                <p:oleObj name="Equation" r:id="rId6" imgW="20304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37534" y="5043481"/>
                        <a:ext cx="331088" cy="250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910737"/>
              </p:ext>
            </p:extLst>
          </p:nvPr>
        </p:nvGraphicFramePr>
        <p:xfrm>
          <a:off x="3481259" y="1809621"/>
          <a:ext cx="1907178" cy="683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Equation" r:id="rId8" imgW="1079280" imgH="431640" progId="Equation.DSMT4">
                  <p:embed/>
                </p:oleObj>
              </mc:Choice>
              <mc:Fallback>
                <p:oleObj name="Equation" r:id="rId8" imgW="1079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81259" y="1809621"/>
                        <a:ext cx="1907178" cy="68373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494395"/>
              </p:ext>
            </p:extLst>
          </p:nvPr>
        </p:nvGraphicFramePr>
        <p:xfrm>
          <a:off x="6588125" y="1808978"/>
          <a:ext cx="1912258" cy="6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" name="Equation" r:id="rId10" imgW="1206360" imgH="469800" progId="Equation.DSMT4">
                  <p:embed/>
                </p:oleObj>
              </mc:Choice>
              <mc:Fallback>
                <p:oleObj name="Equation" r:id="rId10" imgW="12063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88125" y="1808978"/>
                        <a:ext cx="1912258" cy="6843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895251" y="5450100"/>
            <a:ext cx="570881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 hiệu không tuần hoàn (T = ∞) thì sao?</a:t>
            </a:r>
          </a:p>
        </p:txBody>
      </p:sp>
    </p:spTree>
    <p:extLst>
      <p:ext uri="{BB962C8B-B14F-4D97-AF65-F5344CB8AC3E}">
        <p14:creationId xmlns:p14="http://schemas.microsoft.com/office/powerpoint/2010/main" val="636960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TÍNH CHẤT: VÍ DỤ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105834"/>
            <a:ext cx="9908940" cy="479754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</a:t>
            </a:r>
          </a:p>
          <a:p>
            <a:pPr algn="l"/>
            <a:r>
              <a:rPr lang="en-US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- 5. (Điều chế) Nếu	           ,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Hãy tìm biến đổi Fourier của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- 6. Nếu 		          . Hãy tìm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527604"/>
              </p:ext>
            </p:extLst>
          </p:nvPr>
        </p:nvGraphicFramePr>
        <p:xfrm>
          <a:off x="4058009" y="1645922"/>
          <a:ext cx="1365029" cy="325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8" name="Equation" r:id="rId5" imgW="850680" imgH="203040" progId="Equation.DSMT4">
                  <p:embed/>
                </p:oleObj>
              </mc:Choice>
              <mc:Fallback>
                <p:oleObj name="Equation" r:id="rId5" imgW="850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58009" y="1645922"/>
                        <a:ext cx="1365029" cy="3259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968332"/>
              </p:ext>
            </p:extLst>
          </p:nvPr>
        </p:nvGraphicFramePr>
        <p:xfrm>
          <a:off x="5638841" y="1633036"/>
          <a:ext cx="1519605" cy="359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9" name="Equation" r:id="rId7" imgW="965160" imgH="228600" progId="Equation.DSMT4">
                  <p:embed/>
                </p:oleObj>
              </mc:Choice>
              <mc:Fallback>
                <p:oleObj name="Equation" r:id="rId7" imgW="965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38841" y="1633036"/>
                        <a:ext cx="1519605" cy="359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702840"/>
              </p:ext>
            </p:extLst>
          </p:nvPr>
        </p:nvGraphicFramePr>
        <p:xfrm>
          <a:off x="2893421" y="3487191"/>
          <a:ext cx="1600047" cy="694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0" name="Equation" r:id="rId9" imgW="965160" imgH="419040" progId="Equation.DSMT4">
                  <p:embed/>
                </p:oleObj>
              </mc:Choice>
              <mc:Fallback>
                <p:oleObj name="Equation" r:id="rId9" imgW="9651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93421" y="3487191"/>
                        <a:ext cx="1600047" cy="6947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3411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TÍNH CHẤT: ĐẠO HÀM TRONG MIỀN TẦN SỐ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105834"/>
            <a:ext cx="9908940" cy="479754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Đạo hàm trong miền tần số</a:t>
            </a:r>
          </a:p>
          <a:p>
            <a:pPr algn="l"/>
            <a:r>
              <a:rPr lang="en-US" sz="1400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Nếu		          		</a:t>
            </a:r>
          </a:p>
          <a:p>
            <a:pPr algn="l"/>
            <a:r>
              <a:rPr lang="en-US" sz="2000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/>
            <a:r>
              <a:rPr lang="en-US" sz="2000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thì: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824163" y="1550988"/>
          <a:ext cx="154146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8" name="Equation" r:id="rId5" imgW="850680" imgH="203040" progId="Equation.DSMT4">
                  <p:embed/>
                </p:oleObj>
              </mc:Choice>
              <mc:Fallback>
                <p:oleObj name="Equation" r:id="rId5" imgW="850680" imgH="20304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24163" y="1550988"/>
                        <a:ext cx="1541462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245071"/>
              </p:ext>
            </p:extLst>
          </p:nvPr>
        </p:nvGraphicFramePr>
        <p:xfrm>
          <a:off x="2824163" y="2084599"/>
          <a:ext cx="2588263" cy="813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9" name="Equation" r:id="rId7" imgW="1333440" imgH="419040" progId="Equation.DSMT4">
                  <p:embed/>
                </p:oleObj>
              </mc:Choice>
              <mc:Fallback>
                <p:oleObj name="Equation" r:id="rId7" imgW="13334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24163" y="2084599"/>
                        <a:ext cx="2588263" cy="813454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9151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TÍNH CHẤT: ĐẠO HÀM TRONG MIỀN TẦN SỐ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105834"/>
            <a:ext cx="9908940" cy="479754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</a:t>
            </a: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Hãy tìm biến đổi Fourier của	       ,       a &gt; 0</a:t>
            </a:r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/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247725"/>
              </p:ext>
            </p:extLst>
          </p:nvPr>
        </p:nvGraphicFramePr>
        <p:xfrm>
          <a:off x="5184321" y="1515293"/>
          <a:ext cx="969117" cy="415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0" name="Equation" r:id="rId5" imgW="533160" imgH="228600" progId="Equation.DSMT4">
                  <p:embed/>
                </p:oleObj>
              </mc:Choice>
              <mc:Fallback>
                <p:oleObj name="Equation" r:id="rId5" imgW="533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84321" y="1515293"/>
                        <a:ext cx="969117" cy="415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7574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TÍNH CHẤT: DỊCH TẦN SỐ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105834"/>
            <a:ext cx="9908940" cy="479754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 tần số</a:t>
            </a:r>
          </a:p>
          <a:p>
            <a:pPr algn="l"/>
            <a:r>
              <a:rPr lang="en-US" sz="1400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Nếu		          		</a:t>
            </a:r>
          </a:p>
          <a:p>
            <a:pPr algn="l"/>
            <a:r>
              <a:rPr lang="en-US" sz="2000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/>
            <a:r>
              <a:rPr lang="en-US" sz="2000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thì:</a:t>
            </a:r>
          </a:p>
          <a:p>
            <a:pPr algn="l"/>
            <a:endParaRPr lang="en-US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</a:t>
            </a: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Nếu			   . Hãy tìm biến đổi Fourier của  </a:t>
            </a:r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824163" y="1550988"/>
          <a:ext cx="154146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7" name="Equation" r:id="rId5" imgW="850680" imgH="203040" progId="Equation.DSMT4">
                  <p:embed/>
                </p:oleObj>
              </mc:Choice>
              <mc:Fallback>
                <p:oleObj name="Equation" r:id="rId5" imgW="850680" imgH="20304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24163" y="1550988"/>
                        <a:ext cx="1541462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281358"/>
              </p:ext>
            </p:extLst>
          </p:nvPr>
        </p:nvGraphicFramePr>
        <p:xfrm>
          <a:off x="2824163" y="2303864"/>
          <a:ext cx="2714488" cy="468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8" name="Equation" r:id="rId7" imgW="1396800" imgH="241200" progId="Equation.DSMT4">
                  <p:embed/>
                </p:oleObj>
              </mc:Choice>
              <mc:Fallback>
                <p:oleObj name="Equation" r:id="rId7" imgW="1396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24163" y="2303864"/>
                        <a:ext cx="2714488" cy="4688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668144"/>
              </p:ext>
            </p:extLst>
          </p:nvPr>
        </p:nvGraphicFramePr>
        <p:xfrm>
          <a:off x="2680605" y="3932197"/>
          <a:ext cx="2279192" cy="782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9" name="Equation" r:id="rId9" imgW="1257120" imgH="431640" progId="Equation.DSMT4">
                  <p:embed/>
                </p:oleObj>
              </mc:Choice>
              <mc:Fallback>
                <p:oleObj name="Equation" r:id="rId9" imgW="1257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80605" y="3932197"/>
                        <a:ext cx="2279192" cy="7827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447211"/>
              </p:ext>
            </p:extLst>
          </p:nvPr>
        </p:nvGraphicFramePr>
        <p:xfrm>
          <a:off x="8081416" y="4081394"/>
          <a:ext cx="1016317" cy="42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0" name="Equation" r:id="rId11" imgW="545760" imgH="228600" progId="Equation.DSMT4">
                  <p:embed/>
                </p:oleObj>
              </mc:Choice>
              <mc:Fallback>
                <p:oleObj name="Equation" r:id="rId11" imgW="545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81416" y="4081394"/>
                        <a:ext cx="1016317" cy="425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9596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TÍNH CHẤT: ĐỊNH LÝ PARSEVAL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105834"/>
            <a:ext cx="9908940" cy="479754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 lượng của tín hiệu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 lý Parseval</a:t>
            </a:r>
          </a:p>
          <a:p>
            <a:pPr algn="l"/>
            <a:endParaRPr lang="en-US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419028"/>
              </p:ext>
            </p:extLst>
          </p:nvPr>
        </p:nvGraphicFramePr>
        <p:xfrm>
          <a:off x="4248202" y="1445623"/>
          <a:ext cx="2192213" cy="670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4" name="Equation" r:id="rId5" imgW="1079280" imgH="330120" progId="Equation.DSMT4">
                  <p:embed/>
                </p:oleObj>
              </mc:Choice>
              <mc:Fallback>
                <p:oleObj name="Equation" r:id="rId5" imgW="10792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48202" y="1445623"/>
                        <a:ext cx="2192213" cy="670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220370"/>
              </p:ext>
            </p:extLst>
          </p:nvPr>
        </p:nvGraphicFramePr>
        <p:xfrm>
          <a:off x="3560623" y="2612571"/>
          <a:ext cx="3655628" cy="670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5" name="Equation" r:id="rId7" imgW="2145960" imgH="393480" progId="Equation.DSMT4">
                  <p:embed/>
                </p:oleObj>
              </mc:Choice>
              <mc:Fallback>
                <p:oleObj name="Equation" r:id="rId7" imgW="2145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60623" y="2612571"/>
                        <a:ext cx="3655628" cy="670559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9087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TÍNH CHẤT: ĐỊNH LÝ PARSEVAL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105834"/>
            <a:ext cx="9908940" cy="479754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</a:t>
            </a: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Hãy tìm năng lượng của tín hiệu</a:t>
            </a:r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/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985611"/>
              </p:ext>
            </p:extLst>
          </p:nvPr>
        </p:nvGraphicFramePr>
        <p:xfrm>
          <a:off x="5521233" y="1515291"/>
          <a:ext cx="1592125" cy="41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" name="Equation" r:id="rId5" imgW="876240" imgH="228600" progId="Equation.DSMT4">
                  <p:embed/>
                </p:oleObj>
              </mc:Choice>
              <mc:Fallback>
                <p:oleObj name="Equation" r:id="rId5" imgW="876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21233" y="1515291"/>
                        <a:ext cx="1592125" cy="415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5596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TÍNH CHẤT: TÍN HIỆU TUẦN HOÀN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105834"/>
            <a:ext cx="9908940" cy="479754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 đổi Fourier của tín hiệu tuần hoàn</a:t>
            </a: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Tín hiệu tuần hoàn có thể viết được dưới dạng chuỗi Fourier</a:t>
            </a:r>
          </a:p>
          <a:p>
            <a:pPr algn="l"/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Thực hiện biến đổi Fourier cả 2 vế</a:t>
            </a:r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/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159120"/>
              </p:ext>
            </p:extLst>
          </p:nvPr>
        </p:nvGraphicFramePr>
        <p:xfrm>
          <a:off x="4450262" y="1942010"/>
          <a:ext cx="1880171" cy="752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2" name="Equation" r:id="rId5" imgW="1079280" imgH="431640" progId="Equation.DSMT4">
                  <p:embed/>
                </p:oleObj>
              </mc:Choice>
              <mc:Fallback>
                <p:oleObj name="Equation" r:id="rId5" imgW="1079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50262" y="1942010"/>
                        <a:ext cx="1880171" cy="7520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655275"/>
              </p:ext>
            </p:extLst>
          </p:nvPr>
        </p:nvGraphicFramePr>
        <p:xfrm>
          <a:off x="3817940" y="3153207"/>
          <a:ext cx="3140994" cy="752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3" name="Equation" r:id="rId7" imgW="1803240" imgH="431640" progId="Equation.DSMT4">
                  <p:embed/>
                </p:oleObj>
              </mc:Choice>
              <mc:Fallback>
                <p:oleObj name="Equation" r:id="rId7" imgW="18032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17940" y="3153207"/>
                        <a:ext cx="3140994" cy="752069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5883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8" y="375242"/>
            <a:ext cx="9390230" cy="50225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NỘI DUNG CHÍNH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8" y="1185419"/>
            <a:ext cx="9144000" cy="316045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 đầu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 đổi Fourier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tính chất của biến đổi Fourier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ứng dụng của biến đổi Fourier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/>
        </p:nvCxnSpPr>
        <p:spPr>
          <a:xfrm>
            <a:off x="339635" y="877493"/>
            <a:ext cx="112863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8133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ỨNG DỤNG: LỌC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105834"/>
            <a:ext cx="9908940" cy="479754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Lọc tín hiệu</a:t>
            </a: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Lọc tín hiệu là quá trình trích xuất những phần cần thiết và hữu dụng của tín hiệu ra    	khỏi những thành phần không mong muốn</a:t>
            </a:r>
          </a:p>
          <a:p>
            <a:pPr algn="l"/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Dựa vào tính chất tích chập, chúng ta có thể thiết kế bộ lọc chỉ cho những tín hiệu 	 trong dải tần số nào đó đi qua</a:t>
            </a:r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12572" y="2133393"/>
            <a:ext cx="8011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tín hiệu qua bộ lọc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đầu ra của bộ lọc, những phần không mong muốn(ví dụ: tiếng ồn) sẽ bị loại bỏ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286" y="3642393"/>
            <a:ext cx="8401050" cy="120990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87337" y="4763121"/>
            <a:ext cx="1332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Bộ lọc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54983" y="4763121"/>
            <a:ext cx="1332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Bộ lọc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34488" y="5406602"/>
            <a:ext cx="1881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Miền thời gian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45823" y="5406602"/>
            <a:ext cx="1545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Miền tần số</a:t>
            </a:r>
          </a:p>
        </p:txBody>
      </p:sp>
    </p:spTree>
    <p:extLst>
      <p:ext uri="{BB962C8B-B14F-4D97-AF65-F5344CB8AC3E}">
        <p14:creationId xmlns:p14="http://schemas.microsoft.com/office/powerpoint/2010/main" val="40598170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ỨNG DỤNG: LỌC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105834"/>
            <a:ext cx="9908940" cy="479754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loại bộ lọc </a:t>
            </a: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337" y="1507842"/>
            <a:ext cx="7132947" cy="47697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13760" y="3431177"/>
            <a:ext cx="1872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Bộ lọc thông thấp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40198" y="5973142"/>
            <a:ext cx="1872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Bộ lọc thông dải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05313" y="3431177"/>
            <a:ext cx="1872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Bộ lọc thông cao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16129" y="5969844"/>
            <a:ext cx="2187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Bộ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chắn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dải (notch)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36719" y="2593583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Dải thông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82206" y="2593583"/>
            <a:ext cx="884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Dải thông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58937" y="5047632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Dải thông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60037" y="5047632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Dải thông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35841" y="5047632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Dải thông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31237" y="2593583"/>
            <a:ext cx="556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Dải chắn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24067" y="5047632"/>
            <a:ext cx="543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Dải chắn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919171" y="5047632"/>
            <a:ext cx="538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Dải chắn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93933" y="2593583"/>
            <a:ext cx="521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Dải chắn</a:t>
            </a:r>
          </a:p>
        </p:txBody>
      </p:sp>
    </p:spTree>
    <p:extLst>
      <p:ext uri="{BB962C8B-B14F-4D97-AF65-F5344CB8AC3E}">
        <p14:creationId xmlns:p14="http://schemas.microsoft.com/office/powerpoint/2010/main" val="3533654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MỞ ĐẦU: HÀM TRUYỀN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979513"/>
            <a:ext cx="9908940" cy="424403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 truyền của hệ thống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với tín hiệu vào tuần hoàn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2171700" lvl="4" indent="-342900" algn="l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71700" lvl="4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260" y="974728"/>
            <a:ext cx="3215919" cy="685859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136467"/>
              </p:ext>
            </p:extLst>
          </p:nvPr>
        </p:nvGraphicFramePr>
        <p:xfrm>
          <a:off x="4926131" y="1696247"/>
          <a:ext cx="3054175" cy="651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6" imgW="1333440" imgH="330120" progId="Equation.DSMT4">
                  <p:embed/>
                </p:oleObj>
              </mc:Choice>
              <mc:Fallback>
                <p:oleObj name="Equation" r:id="rId6" imgW="13334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26131" y="1696247"/>
                        <a:ext cx="3054175" cy="651769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160" y="2948336"/>
            <a:ext cx="5379599" cy="284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118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ỨNG DỤNG: LỌC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105834"/>
            <a:ext cx="9908940" cy="479754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lọc thực tế ( bộ lọc không lý tưởng)</a:t>
            </a: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167" y="1493004"/>
            <a:ext cx="6437287" cy="49556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15246" y="1759131"/>
            <a:ext cx="1001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thấp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5246" y="4454434"/>
            <a:ext cx="1001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dải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03177" y="1757642"/>
            <a:ext cx="1001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cao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003177" y="4454433"/>
            <a:ext cx="1001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Chắn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dải</a:t>
            </a:r>
          </a:p>
        </p:txBody>
      </p:sp>
    </p:spTree>
    <p:extLst>
      <p:ext uri="{BB962C8B-B14F-4D97-AF65-F5344CB8AC3E}">
        <p14:creationId xmlns:p14="http://schemas.microsoft.com/office/powerpoint/2010/main" val="8016575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ỨNG DỤNG: LỌC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105834"/>
            <a:ext cx="9908940" cy="479754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 về bộ lọc</a:t>
            </a:r>
          </a:p>
          <a:p>
            <a:pPr algn="l"/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Giới thiệu chung về bộ lọc notch</a:t>
            </a:r>
            <a:endParaRPr lang="en-US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137" y="1924594"/>
            <a:ext cx="9615120" cy="401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70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ỨNG DỤNG: LỌC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105834"/>
            <a:ext cx="9908940" cy="479754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</a:t>
            </a:r>
          </a:p>
          <a:p>
            <a:pPr algn="l"/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Hãy tìm đáp ứng tần số của mạch RC sau.</a:t>
            </a:r>
          </a:p>
          <a:p>
            <a:pPr algn="l"/>
            <a:r>
              <a:rPr lang="en-US" sz="2000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Đây là bọ lọc loại gì?</a:t>
            </a:r>
            <a:endParaRPr lang="en-US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99" y="2377440"/>
            <a:ext cx="8664376" cy="279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577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ỨNG DỤNG: ĐỊNH LÝ LẤY MẪU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010035"/>
            <a:ext cx="9908940" cy="479754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 lý lấy mẫu: Miền thời gian</a:t>
            </a: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Lấy mẫu: Chuyển đổi tín hiệu liên tục sang tín hiệu rời rạc</a:t>
            </a:r>
          </a:p>
          <a:p>
            <a:pPr algn="l"/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292" y="1872343"/>
            <a:ext cx="3418488" cy="40674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19623" y="2490651"/>
            <a:ext cx="72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476987"/>
              </p:ext>
            </p:extLst>
          </p:nvPr>
        </p:nvGraphicFramePr>
        <p:xfrm>
          <a:off x="5519623" y="3744686"/>
          <a:ext cx="2209222" cy="766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0" name="Equation" r:id="rId6" imgW="1244520" imgH="431640" progId="Equation.DSMT4">
                  <p:embed/>
                </p:oleObj>
              </mc:Choice>
              <mc:Fallback>
                <p:oleObj name="Equation" r:id="rId6" imgW="1244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19623" y="3744686"/>
                        <a:ext cx="2209222" cy="766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 flipV="1">
            <a:off x="7515498" y="4197532"/>
            <a:ext cx="687976" cy="383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63419" y="4511151"/>
            <a:ext cx="1865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 kì lấy mẫu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378951"/>
              </p:ext>
            </p:extLst>
          </p:nvPr>
        </p:nvGraphicFramePr>
        <p:xfrm>
          <a:off x="5519623" y="5345915"/>
          <a:ext cx="1974900" cy="46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1" name="Equation" r:id="rId8" imgW="977760" imgH="228600" progId="Equation.DSMT4">
                  <p:embed/>
                </p:oleObj>
              </mc:Choice>
              <mc:Fallback>
                <p:oleObj name="Equation" r:id="rId8" imgW="977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19623" y="5345915"/>
                        <a:ext cx="1974900" cy="46166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05662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ỨNG DỤNG: ĐỊNH LÝ LẤY MẪU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010035"/>
            <a:ext cx="9908940" cy="479754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 lý lấy mẫu: Miền tần số</a:t>
            </a: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Biến đổi Fourier của dãy xung đơn vị</a:t>
            </a:r>
          </a:p>
          <a:p>
            <a:pPr algn="l"/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65119" y="1968137"/>
            <a:ext cx="83950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Chuỗi xung lực tuần hoàn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Hãy tìm biến đổi Fourier của 2 vế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Phép nhân miền thời gian       Tích chập miền tần số  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138473"/>
              </p:ext>
            </p:extLst>
          </p:nvPr>
        </p:nvGraphicFramePr>
        <p:xfrm>
          <a:off x="3106785" y="2297458"/>
          <a:ext cx="4615544" cy="897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0" name="Equation" r:id="rId5" imgW="2286000" imgH="444240" progId="Equation.DSMT4">
                  <p:embed/>
                </p:oleObj>
              </mc:Choice>
              <mc:Fallback>
                <p:oleObj name="Equation" r:id="rId5" imgW="22860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06785" y="2297458"/>
                        <a:ext cx="4615544" cy="8974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882150"/>
              </p:ext>
            </p:extLst>
          </p:nvPr>
        </p:nvGraphicFramePr>
        <p:xfrm>
          <a:off x="8843923" y="2297458"/>
          <a:ext cx="1135032" cy="897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1" name="Equation" r:id="rId7" imgW="545760" imgH="431640" progId="Equation.DSMT4">
                  <p:embed/>
                </p:oleObj>
              </mc:Choice>
              <mc:Fallback>
                <p:oleObj name="Equation" r:id="rId7" imgW="545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43923" y="2297458"/>
                        <a:ext cx="1135032" cy="8974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H="1">
            <a:off x="5791200" y="1968137"/>
            <a:ext cx="679269" cy="705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70469" y="1689141"/>
            <a:ext cx="1645920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Chuỗi Fourier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864922"/>
              </p:ext>
            </p:extLst>
          </p:nvPr>
        </p:nvGraphicFramePr>
        <p:xfrm>
          <a:off x="4829175" y="3741738"/>
          <a:ext cx="1173163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2" name="Equation" r:id="rId9" imgW="583920" imgH="228600" progId="Equation.DSMT4">
                  <p:embed/>
                </p:oleObj>
              </mc:Choice>
              <mc:Fallback>
                <p:oleObj name="Equation" r:id="rId9" imgW="583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29175" y="3741738"/>
                        <a:ext cx="1173163" cy="458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793005"/>
              </p:ext>
            </p:extLst>
          </p:nvPr>
        </p:nvGraphicFramePr>
        <p:xfrm>
          <a:off x="5865495" y="4510627"/>
          <a:ext cx="364346" cy="26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3" name="Equation" r:id="rId11" imgW="190440" imgH="139680" progId="Equation.DSMT4">
                  <p:embed/>
                </p:oleObj>
              </mc:Choice>
              <mc:Fallback>
                <p:oleObj name="Equation" r:id="rId11" imgW="19044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65495" y="4510627"/>
                        <a:ext cx="364346" cy="267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360096"/>
              </p:ext>
            </p:extLst>
          </p:nvPr>
        </p:nvGraphicFramePr>
        <p:xfrm>
          <a:off x="3770449" y="4777814"/>
          <a:ext cx="3908590" cy="80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4" name="Equation" r:id="rId13" imgW="1904760" imgH="393480" progId="Equation.DSMT4">
                  <p:embed/>
                </p:oleObj>
              </mc:Choice>
              <mc:Fallback>
                <p:oleObj name="Equation" r:id="rId13" imgW="1904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70449" y="4777814"/>
                        <a:ext cx="3908590" cy="807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108169"/>
              </p:ext>
            </p:extLst>
          </p:nvPr>
        </p:nvGraphicFramePr>
        <p:xfrm>
          <a:off x="4134604" y="5627661"/>
          <a:ext cx="3180279" cy="752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5" name="Equation" r:id="rId15" imgW="1879560" imgH="444240" progId="Equation.DSMT4">
                  <p:embed/>
                </p:oleObj>
              </mc:Choice>
              <mc:Fallback>
                <p:oleObj name="Equation" r:id="rId15" imgW="18795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34604" y="5627661"/>
                        <a:ext cx="3180279" cy="75209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74081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ỨNG DỤNG: ĐỊNH LÝ LẤY MẪU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010035"/>
            <a:ext cx="9908940" cy="479754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 lý lấy mẫu: Miền tần số</a:t>
            </a: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Lấy mẫu trong miền thời gian	Lặp lại trong miền tần số </a:t>
            </a:r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590927"/>
              </p:ext>
            </p:extLst>
          </p:nvPr>
        </p:nvGraphicFramePr>
        <p:xfrm>
          <a:off x="5249959" y="1532914"/>
          <a:ext cx="380009" cy="278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7" name="Equation" r:id="rId5" imgW="190440" imgH="139680" progId="Equation.DSMT4">
                  <p:embed/>
                </p:oleObj>
              </mc:Choice>
              <mc:Fallback>
                <p:oleObj name="Equation" r:id="rId5" imgW="19044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49959" y="1532914"/>
                        <a:ext cx="380009" cy="2786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310" y="1811587"/>
            <a:ext cx="7371358" cy="447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165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ỨNG DỤNG: ĐỊNH LÝ LẤY MẪU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867314"/>
            <a:ext cx="9908940" cy="479754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 lý lấy mẫu:</a:t>
            </a: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Nếu tốc độ lấy mẫu gấp đôi băng thông, tín hiệu gốc có thể được khôi phục lại một 	cách hoàn hảo từ các mẫu</a:t>
            </a:r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		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405464"/>
              </p:ext>
            </p:extLst>
          </p:nvPr>
        </p:nvGraphicFramePr>
        <p:xfrm>
          <a:off x="5299421" y="1795886"/>
          <a:ext cx="1350732" cy="528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6" name="Equation" r:id="rId3" imgW="583920" imgH="228600" progId="Equation.DSMT4">
                  <p:embed/>
                </p:oleObj>
              </mc:Choice>
              <mc:Fallback>
                <p:oleObj name="Equation" r:id="rId3" imgW="583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99421" y="1795886"/>
                        <a:ext cx="1350732" cy="52854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842" y="2324433"/>
            <a:ext cx="4925909" cy="4363749"/>
          </a:xfrm>
          <a:prstGeom prst="rect">
            <a:avLst/>
          </a:prstGeom>
        </p:spPr>
      </p:pic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362024"/>
              </p:ext>
            </p:extLst>
          </p:nvPr>
        </p:nvGraphicFramePr>
        <p:xfrm>
          <a:off x="7600675" y="2666743"/>
          <a:ext cx="1350731" cy="528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7" name="Equation" r:id="rId6" imgW="583920" imgH="228600" progId="Equation.DSMT4">
                  <p:embed/>
                </p:oleObj>
              </mc:Choice>
              <mc:Fallback>
                <p:oleObj name="Equation" r:id="rId6" imgW="583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00675" y="2666743"/>
                        <a:ext cx="1350731" cy="5285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96969"/>
              </p:ext>
            </p:extLst>
          </p:nvPr>
        </p:nvGraphicFramePr>
        <p:xfrm>
          <a:off x="7600675" y="4165801"/>
          <a:ext cx="1350731" cy="528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8" name="Equation" r:id="rId8" imgW="583920" imgH="228600" progId="Equation.DSMT4">
                  <p:embed/>
                </p:oleObj>
              </mc:Choice>
              <mc:Fallback>
                <p:oleObj name="Equation" r:id="rId8" imgW="583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00675" y="4165801"/>
                        <a:ext cx="1350731" cy="5285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818833"/>
              </p:ext>
            </p:extLst>
          </p:nvPr>
        </p:nvGraphicFramePr>
        <p:xfrm>
          <a:off x="7600675" y="5664859"/>
          <a:ext cx="1350731" cy="528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9" name="Equation" r:id="rId10" imgW="583920" imgH="228600" progId="Equation.DSMT4">
                  <p:embed/>
                </p:oleObj>
              </mc:Choice>
              <mc:Fallback>
                <p:oleObj name="Equation" r:id="rId10" imgW="583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00675" y="5664859"/>
                        <a:ext cx="1350731" cy="5285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27917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ỨNG DỤNG: ĐIỀU CHẾ BIÊN ĐỘ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888109"/>
            <a:ext cx="9908940" cy="5721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 chế là gì?</a:t>
            </a: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Là quá trình thay đổi một số đặc tính của sóng mang để phù hợp với tín hiệu mang 	thông tin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 đó:</a:t>
            </a:r>
          </a:p>
          <a:p>
            <a:pPr algn="l"/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Tín hiệu mang thông tin (tín hiệu điều chế):</a:t>
            </a:r>
          </a:p>
          <a:p>
            <a:pPr algn="l"/>
            <a:endParaRPr lang="en-US" sz="2000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Sóng mang:</a:t>
            </a:r>
          </a:p>
          <a:p>
            <a:pPr algn="l"/>
            <a:endParaRPr lang="en-US" sz="2000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Tín hiệu được điều chế: tín hiệu nằm trong một dải thông.</a:t>
            </a:r>
            <a:endParaRPr lang="en-US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87680" y="6077853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582551" y="2124131"/>
            <a:ext cx="1375955" cy="5834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00115" y="2220279"/>
            <a:ext cx="114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Điều chế</a:t>
            </a: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136929" y="2415868"/>
            <a:ext cx="14456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958506" y="2406399"/>
            <a:ext cx="14456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 flipV="1">
            <a:off x="6270527" y="2707605"/>
            <a:ext cx="2" cy="336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54781" y="2220279"/>
            <a:ext cx="2645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 hiệu mang thông tin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42815" y="2220279"/>
            <a:ext cx="2645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 hiệu được điều chế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82548" y="2930807"/>
            <a:ext cx="1375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Sóng mang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44388" y="4008930"/>
            <a:ext cx="4798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 có tần số thấp (dải cơ sở)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 dụ: Tín hiệu giọng nói: 20Hz-20KHz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44387" y="4782286"/>
            <a:ext cx="7384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 có tần số cao, hình sin (dải thông)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 dụ: Trạm phát thanh AM (1050KHz), trạm phát thanh FM (100.1MHz), 2.4GHz,...</a:t>
            </a:r>
          </a:p>
        </p:txBody>
      </p:sp>
    </p:spTree>
    <p:extLst>
      <p:ext uri="{BB962C8B-B14F-4D97-AF65-F5344CB8AC3E}">
        <p14:creationId xmlns:p14="http://schemas.microsoft.com/office/powerpoint/2010/main" val="7599398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ỨNG DỤNG: ĐIỀU CHẾ BIÊN ĐỘ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001326"/>
            <a:ext cx="9908940" cy="5721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 chế biên độ (AM)</a:t>
            </a: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/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phép nhân trực tiếp giữa tín hiệu sóng mang và tín hiệu thông tin cần gửi đi.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69330" y="5908906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547379"/>
              </p:ext>
            </p:extLst>
          </p:nvPr>
        </p:nvGraphicFramePr>
        <p:xfrm>
          <a:off x="4055604" y="1515290"/>
          <a:ext cx="2665666" cy="406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2" name="Equation" r:id="rId5" imgW="1498320" imgH="228600" progId="Equation.DSMT4">
                  <p:embed/>
                </p:oleObj>
              </mc:Choice>
              <mc:Fallback>
                <p:oleObj name="Equation" r:id="rId5" imgW="1498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55604" y="1515290"/>
                        <a:ext cx="2665666" cy="40662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2891246" y="2943497"/>
            <a:ext cx="1164358" cy="5834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299068" y="4106092"/>
            <a:ext cx="2360022" cy="5834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91246" y="3046638"/>
            <a:ext cx="1164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Bộ nhân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55526" y="4206240"/>
            <a:ext cx="250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Mạch dao động nội bộ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270" y="2629989"/>
            <a:ext cx="3639964" cy="374627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593506" y="4798423"/>
            <a:ext cx="984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Ngược pha</a:t>
            </a:r>
          </a:p>
        </p:txBody>
      </p:sp>
      <p:cxnSp>
        <p:nvCxnSpPr>
          <p:cNvPr id="36" name="Straight Arrow Connector 35"/>
          <p:cNvCxnSpPr>
            <a:stCxn id="25" idx="0"/>
            <a:endCxn id="16" idx="2"/>
          </p:cNvCxnSpPr>
          <p:nvPr/>
        </p:nvCxnSpPr>
        <p:spPr>
          <a:xfrm flipH="1" flipV="1">
            <a:off x="3473425" y="3526971"/>
            <a:ext cx="5654" cy="579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8" idx="1"/>
          </p:cNvCxnSpPr>
          <p:nvPr/>
        </p:nvCxnSpPr>
        <p:spPr>
          <a:xfrm>
            <a:off x="1947672" y="3246693"/>
            <a:ext cx="9435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055604" y="3249443"/>
            <a:ext cx="9435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26620"/>
              </p:ext>
            </p:extLst>
          </p:nvPr>
        </p:nvGraphicFramePr>
        <p:xfrm>
          <a:off x="1860105" y="2865120"/>
          <a:ext cx="578303" cy="370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3" name="Equation" r:id="rId8" imgW="317160" imgH="203040" progId="Equation.DSMT4">
                  <p:embed/>
                </p:oleObj>
              </mc:Choice>
              <mc:Fallback>
                <p:oleObj name="Equation" r:id="rId8" imgW="317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60105" y="2865120"/>
                        <a:ext cx="578303" cy="370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959787"/>
              </p:ext>
            </p:extLst>
          </p:nvPr>
        </p:nvGraphicFramePr>
        <p:xfrm>
          <a:off x="4642524" y="2875217"/>
          <a:ext cx="485775" cy="370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4" name="Equation" r:id="rId10" imgW="266400" imgH="203040" progId="Equation.DSMT4">
                  <p:embed/>
                </p:oleObj>
              </mc:Choice>
              <mc:Fallback>
                <p:oleObj name="Equation" r:id="rId10" imgW="266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42524" y="2875217"/>
                        <a:ext cx="485775" cy="370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956111"/>
              </p:ext>
            </p:extLst>
          </p:nvPr>
        </p:nvGraphicFramePr>
        <p:xfrm>
          <a:off x="3611230" y="3641990"/>
          <a:ext cx="1517069" cy="395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5" name="Equation" r:id="rId12" imgW="876240" imgH="228600" progId="Equation.DSMT4">
                  <p:embed/>
                </p:oleObj>
              </mc:Choice>
              <mc:Fallback>
                <p:oleObj name="Equation" r:id="rId12" imgW="876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11230" y="3641990"/>
                        <a:ext cx="1517069" cy="3957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35919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ỨNG DỤNG: ĐIỀU CHẾ BIÊN ĐỘ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001320"/>
            <a:ext cx="9908940" cy="5721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 chế biên độ (AM)</a:t>
            </a: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/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9330" y="5908906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715660"/>
              </p:ext>
            </p:extLst>
          </p:nvPr>
        </p:nvGraphicFramePr>
        <p:xfrm>
          <a:off x="3473640" y="1497876"/>
          <a:ext cx="3821074" cy="680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1" name="Equation" r:id="rId5" imgW="2209680" imgH="393480" progId="Equation.DSMT4">
                  <p:embed/>
                </p:oleObj>
              </mc:Choice>
              <mc:Fallback>
                <p:oleObj name="Equation" r:id="rId5" imgW="2209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73640" y="1497876"/>
                        <a:ext cx="3821074" cy="680766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243" y="2499392"/>
            <a:ext cx="4209135" cy="343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3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8" y="375242"/>
            <a:ext cx="9390230" cy="50225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NỘI DUNG CHÍNH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8" y="1185419"/>
            <a:ext cx="9144000" cy="316045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 đầu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 đổi Fourier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tính chất của biến đổi Fourier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ứng dụng của biến đổi Fourier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/>
        </p:nvCxnSpPr>
        <p:spPr>
          <a:xfrm>
            <a:off x="339635" y="877493"/>
            <a:ext cx="112863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6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BIẾN ĐỔI FOURIER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105834"/>
            <a:ext cx="9908940" cy="416243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 đổi Fourier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 đổi Fourier ngược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algn="l"/>
            <a:r>
              <a:rPr lang="en-US" sz="1400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Cho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X(ɷ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ta có thể Hãy tìm được tín hiệu x(t) trên miền thời gian 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Tín hiệu được phân tích thành tổng có trọng số của các hàm mũ phức (phép tích phân là trường hợp tới hạn của tổng)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658561"/>
              </p:ext>
            </p:extLst>
          </p:nvPr>
        </p:nvGraphicFramePr>
        <p:xfrm>
          <a:off x="4612454" y="1654041"/>
          <a:ext cx="2442574" cy="676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Equation" r:id="rId5" imgW="1384200" imgH="330120" progId="Equation.DSMT4">
                  <p:embed/>
                </p:oleObj>
              </mc:Choice>
              <mc:Fallback>
                <p:oleObj name="Equation" r:id="rId5" imgW="13842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12454" y="1654041"/>
                        <a:ext cx="2442574" cy="676036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283920"/>
              </p:ext>
            </p:extLst>
          </p:nvPr>
        </p:nvGraphicFramePr>
        <p:xfrm>
          <a:off x="4343079" y="3040941"/>
          <a:ext cx="298132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Equation" r:id="rId7" imgW="1612800" imgH="393480" progId="Equation.DSMT4">
                  <p:embed/>
                </p:oleObj>
              </mc:Choice>
              <mc:Fallback>
                <p:oleObj name="Equation" r:id="rId7" imgW="1612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43079" y="3040941"/>
                        <a:ext cx="2981325" cy="7254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381451" y="5049973"/>
            <a:ext cx="2904580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x(t) ↔ X(ɷ)</a:t>
            </a:r>
          </a:p>
        </p:txBody>
      </p:sp>
    </p:spTree>
    <p:extLst>
      <p:ext uri="{BB962C8B-B14F-4D97-AF65-F5344CB8AC3E}">
        <p14:creationId xmlns:p14="http://schemas.microsoft.com/office/powerpoint/2010/main" val="1151642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BIẾN ĐỔI FOURIER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071418"/>
            <a:ext cx="9908940" cy="416243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</a:t>
            </a:r>
          </a:p>
          <a:p>
            <a:pPr lvl="1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Hãy tìm biến đổi Fourier của x(t) = rect(t/  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algn="l"/>
            <a:r>
              <a:rPr lang="en-US" sz="2800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507693"/>
              </p:ext>
            </p:extLst>
          </p:nvPr>
        </p:nvGraphicFramePr>
        <p:xfrm>
          <a:off x="5910652" y="1553782"/>
          <a:ext cx="217098" cy="233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5" imgW="126720" imgH="139680" progId="Equation.DSMT4">
                  <p:embed/>
                </p:oleObj>
              </mc:Choice>
              <mc:Fallback>
                <p:oleObj name="Equation" r:id="rId5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10652" y="1553782"/>
                        <a:ext cx="217098" cy="2336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730" y="1956526"/>
            <a:ext cx="9060199" cy="222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4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BIẾN ĐỔI FOURIER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20317" y="1071419"/>
                <a:ext cx="9908940" cy="4162433"/>
              </a:xfrm>
            </p:spPr>
            <p:txBody>
              <a:bodyPr>
                <a:norm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 dụ</a:t>
                </a:r>
              </a:p>
              <a:p>
                <a:pPr lvl="1" algn="l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Hãy tìm biến đổi Fourier của x(t)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sup>
                    </m:sSup>
                    <m:r>
                      <a:rPr lang="en-US" b="0" i="0" smtClean="0">
                        <a:latin typeface="Cambria Math"/>
                        <a:cs typeface="Times New Roman" panose="02020603050405020304" pitchFamily="18" charset="0"/>
                      </a:rPr>
                      <m:t>   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&gt; 0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sz="2800" b="1" dirty="0">
                  <a:solidFill>
                    <a:srgbClr val="130CA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800" b="1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</a:p>
              <a:p>
                <a:pPr algn="l"/>
                <a:r>
                  <a:rPr lang="en-US" sz="2800" b="1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20317" y="1071419"/>
                <a:ext cx="9908940" cy="4162433"/>
              </a:xfrm>
              <a:blipFill rotWithShape="1">
                <a:blip r:embed="rId2"/>
                <a:stretch>
                  <a:fillRect l="-1230" t="-2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25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BIẾN ĐỔI FOURIER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20317" y="1071419"/>
                <a:ext cx="9908940" cy="4162433"/>
              </a:xfrm>
            </p:spPr>
            <p:txBody>
              <a:bodyPr>
                <a:norm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 dụ</a:t>
                </a:r>
              </a:p>
              <a:p>
                <a:pPr lvl="1" algn="l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Hãy tìm biến đổi Fourier của x(t)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 &gt; 0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sz="2800" b="1" dirty="0">
                  <a:solidFill>
                    <a:srgbClr val="130CA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800" b="1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</a:p>
              <a:p>
                <a:pPr algn="l"/>
                <a:r>
                  <a:rPr lang="en-US" sz="2800" b="1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20317" y="1071419"/>
                <a:ext cx="9908940" cy="4162433"/>
              </a:xfrm>
              <a:blipFill rotWithShape="1">
                <a:blip r:embed="rId2"/>
                <a:stretch>
                  <a:fillRect l="-1230" t="-2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73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02DDB1602E1F418973D7514106350D" ma:contentTypeVersion="4" ma:contentTypeDescription="Create a new document." ma:contentTypeScope="" ma:versionID="170546f30c239b86c6523ea2b84b7268">
  <xsd:schema xmlns:xsd="http://www.w3.org/2001/XMLSchema" xmlns:xs="http://www.w3.org/2001/XMLSchema" xmlns:p="http://schemas.microsoft.com/office/2006/metadata/properties" xmlns:ns2="7b943c93-b938-48de-825e-fb1653b6f1c7" targetNamespace="http://schemas.microsoft.com/office/2006/metadata/properties" ma:root="true" ma:fieldsID="6e32fb89e853253165558a0af8fdade1" ns2:_="">
    <xsd:import namespace="7b943c93-b938-48de-825e-fb1653b6f1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943c93-b938-48de-825e-fb1653b6f1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9C9ECA-C95E-4586-AA2C-B9E73723BCDF}"/>
</file>

<file path=customXml/itemProps2.xml><?xml version="1.0" encoding="utf-8"?>
<ds:datastoreItem xmlns:ds="http://schemas.openxmlformats.org/officeDocument/2006/customXml" ds:itemID="{BD3422AD-852A-44EA-8837-2E3DDB5659C8}"/>
</file>

<file path=customXml/itemProps3.xml><?xml version="1.0" encoding="utf-8"?>
<ds:datastoreItem xmlns:ds="http://schemas.openxmlformats.org/officeDocument/2006/customXml" ds:itemID="{0D7F7BA9-A58B-4DDD-9978-ED5E02CF2A1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4718</TotalTime>
  <Words>1987</Words>
  <Application>Microsoft Office PowerPoint</Application>
  <PresentationFormat>Widescreen</PresentationFormat>
  <Paragraphs>384</Paragraphs>
  <Slides>49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Times New Roman</vt:lpstr>
      <vt:lpstr>Office Theme</vt:lpstr>
      <vt:lpstr>Equation</vt:lpstr>
      <vt:lpstr>PowerPoint Presentation</vt:lpstr>
      <vt:lpstr>NỘI DUNG CHÍNH</vt:lpstr>
      <vt:lpstr>MỞ ĐẦU: Ý TƯỞNG</vt:lpstr>
      <vt:lpstr>MỞ ĐẦU: HÀM TRUYỀN</vt:lpstr>
      <vt:lpstr>NỘI DUNG CHÍNH</vt:lpstr>
      <vt:lpstr>BIẾN ĐỔI FOURIER</vt:lpstr>
      <vt:lpstr>BIẾN ĐỔI FOURIER</vt:lpstr>
      <vt:lpstr>BIẾN ĐỔI FOURIER</vt:lpstr>
      <vt:lpstr>BIẾN ĐỔI FOURIER</vt:lpstr>
      <vt:lpstr>BIẾN ĐỔI FOURIER</vt:lpstr>
      <vt:lpstr>BẢNG CÔNG THỨC BIẾN ĐỔI FOURIER</vt:lpstr>
      <vt:lpstr>BIẾN ĐỔI FOURIER</vt:lpstr>
      <vt:lpstr>NỘI DUNG CHÍNH</vt:lpstr>
      <vt:lpstr>CÁC TÍNH CHẤT: TUYẾN TÍNH</vt:lpstr>
      <vt:lpstr>CÁC TÍNH CHẤT: DỊCH THỜI GIAN</vt:lpstr>
      <vt:lpstr>CÁC TÍNH CHẤT: DỊCH THỜI GIAN</vt:lpstr>
      <vt:lpstr>CÁC TÍNH CHẤT: CO GIÃN THỜI GIAN</vt:lpstr>
      <vt:lpstr>CÁC TÍNH CHẤT: ĐỐI XỨNG</vt:lpstr>
      <vt:lpstr>CÁC TÍNH CHẤT: ĐẠO HÀM</vt:lpstr>
      <vt:lpstr>CÁC TÍNH CHẤT: ĐẠO HÀM</vt:lpstr>
      <vt:lpstr>CÁC TÍNH CHẤT: TÍCH CHẬP</vt:lpstr>
      <vt:lpstr>CÁC TÍNH CHẤT: TÍCH CHẬP</vt:lpstr>
      <vt:lpstr>CÁC TÍNH CHẤT: PHÉP NHÂN</vt:lpstr>
      <vt:lpstr>CÁC TÍNH CHẤT: ĐỐI NGẪU </vt:lpstr>
      <vt:lpstr>CÁC TÍNH CHẤT: ĐỐI NGẪU</vt:lpstr>
      <vt:lpstr>CÁC TÍNH CHẤT: ĐỐI NGẪU</vt:lpstr>
      <vt:lpstr>CÁC TÍNH CHẤT: TÓM TẮT</vt:lpstr>
      <vt:lpstr>CÁC TÍNH CHẤT: VÍ DỤ</vt:lpstr>
      <vt:lpstr>CÁC TÍNH CHẤT: VÍ DỤ</vt:lpstr>
      <vt:lpstr>CÁC TÍNH CHẤT: VÍ DỤ</vt:lpstr>
      <vt:lpstr>CÁC TÍNH CHẤT: ĐẠO HÀM TRONG MIỀN TẦN SỐ</vt:lpstr>
      <vt:lpstr>CÁC TÍNH CHẤT: ĐẠO HÀM TRONG MIỀN TẦN SỐ</vt:lpstr>
      <vt:lpstr>CÁC TÍNH CHẤT: DỊCH TẦN SỐ</vt:lpstr>
      <vt:lpstr>CÁC TÍNH CHẤT: ĐỊNH LÝ PARSEVAL</vt:lpstr>
      <vt:lpstr>CÁC TÍNH CHẤT: ĐỊNH LÝ PARSEVAL</vt:lpstr>
      <vt:lpstr>CÁC TÍNH CHẤT: TÍN HIỆU TUẦN HOÀN</vt:lpstr>
      <vt:lpstr>NỘI DUNG CHÍNH</vt:lpstr>
      <vt:lpstr>CÁC ỨNG DỤNG: LỌC</vt:lpstr>
      <vt:lpstr>CÁC ỨNG DỤNG: LỌC</vt:lpstr>
      <vt:lpstr>CÁC ỨNG DỤNG: LỌC</vt:lpstr>
      <vt:lpstr>CÁC ỨNG DỤNG: LỌC</vt:lpstr>
      <vt:lpstr>CÁC ỨNG DỤNG: LỌC</vt:lpstr>
      <vt:lpstr>CÁC ỨNG DỤNG: ĐỊNH LÝ LẤY MẪU</vt:lpstr>
      <vt:lpstr>CÁC ỨNG DỤNG: ĐỊNH LÝ LẤY MẪU</vt:lpstr>
      <vt:lpstr>CÁC ỨNG DỤNG: ĐỊNH LÝ LẤY MẪU</vt:lpstr>
      <vt:lpstr>CÁC ỨNG DỤNG: ĐỊNH LÝ LẤY MẪU</vt:lpstr>
      <vt:lpstr>CÁC ỨNG DỤNG: ĐIỀU CHẾ BIÊN ĐỘ</vt:lpstr>
      <vt:lpstr>CÁC ỨNG DỤNG: ĐIỀU CHẾ BIÊN ĐỘ</vt:lpstr>
      <vt:lpstr>CÁC ỨNG DỤNG: ĐIỀU CHẾ BIÊN ĐỘ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Electrical Engineering University of Arkansas</dc:title>
  <dc:creator>Thiem Doan</dc:creator>
  <cp:lastModifiedBy>Do Thi Tu Anh</cp:lastModifiedBy>
  <cp:revision>134</cp:revision>
  <dcterms:created xsi:type="dcterms:W3CDTF">2019-04-13T08:03:51Z</dcterms:created>
  <dcterms:modified xsi:type="dcterms:W3CDTF">2020-09-13T12:49:57Z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0x0101001702DDB1602E1F418973D7514106350D</vt:lpwstr>
  </property>
</Properties>
</file>